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9"/>
  </p:notesMasterIdLst>
  <p:sldIdLst>
    <p:sldId id="593" r:id="rId5"/>
    <p:sldId id="3062" r:id="rId6"/>
    <p:sldId id="3064" r:id="rId7"/>
    <p:sldId id="3086" r:id="rId8"/>
    <p:sldId id="3114" r:id="rId9"/>
    <p:sldId id="3115" r:id="rId10"/>
    <p:sldId id="3116" r:id="rId11"/>
    <p:sldId id="3092" r:id="rId12"/>
    <p:sldId id="3096" r:id="rId13"/>
    <p:sldId id="3100" r:id="rId14"/>
    <p:sldId id="3102" r:id="rId15"/>
    <p:sldId id="3118" r:id="rId16"/>
    <p:sldId id="3110" r:id="rId17"/>
    <p:sldId id="31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31A8EBA-D677-4986-9F20-FD438F26B8B2}">
          <p14:sldIdLst>
            <p14:sldId id="593"/>
          </p14:sldIdLst>
        </p14:section>
        <p14:section name="POC 2.0 rotor layout" id="{D64C3AE9-FF5B-400C-BFD7-C8ED8E5B1A55}">
          <p14:sldIdLst>
            <p14:sldId id="3062"/>
            <p14:sldId id="3064"/>
            <p14:sldId id="3086"/>
            <p14:sldId id="3114"/>
            <p14:sldId id="3115"/>
            <p14:sldId id="3116"/>
            <p14:sldId id="3092"/>
            <p14:sldId id="3096"/>
            <p14:sldId id="3100"/>
            <p14:sldId id="3102"/>
            <p14:sldId id="3118"/>
            <p14:sldId id="3110"/>
            <p14:sldId id="31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rasch, Adam" initials="GA" lastIdx="6" clrIdx="6">
    <p:extLst>
      <p:ext uri="{19B8F6BF-5375-455C-9EA6-DF929625EA0E}">
        <p15:presenceInfo xmlns:p15="http://schemas.microsoft.com/office/powerpoint/2012/main" userId="S-1-5-21-546768645-1940199872-1843927889-207453" providerId="AD"/>
      </p:ext>
    </p:extLst>
  </p:cmAuthor>
  <p:cmAuthor id="1" name="Titchener, Neil" initials="TN" lastIdx="37" clrIdx="0">
    <p:extLst>
      <p:ext uri="{19B8F6BF-5375-455C-9EA6-DF929625EA0E}">
        <p15:presenceInfo xmlns:p15="http://schemas.microsoft.com/office/powerpoint/2012/main" userId="S::titchener.neil@aurora.aero::a9072588-2bff-4eb1-af2c-a5292d6ca833" providerId="AD"/>
      </p:ext>
    </p:extLst>
  </p:cmAuthor>
  <p:cmAuthor id="8" name="Feldstein (US), Alex" initials="F(A" lastIdx="1" clrIdx="7">
    <p:extLst>
      <p:ext uri="{19B8F6BF-5375-455C-9EA6-DF929625EA0E}">
        <p15:presenceInfo xmlns:p15="http://schemas.microsoft.com/office/powerpoint/2012/main" userId="Feldstein (US), Alex" providerId="None"/>
      </p:ext>
    </p:extLst>
  </p:cmAuthor>
  <p:cmAuthor id="2" name="Chretien, Emily" initials="CE" lastIdx="11" clrIdx="1">
    <p:extLst>
      <p:ext uri="{19B8F6BF-5375-455C-9EA6-DF929625EA0E}">
        <p15:presenceInfo xmlns:p15="http://schemas.microsoft.com/office/powerpoint/2012/main" userId="S-1-5-21-546768645-1940199872-1843927889-207631" providerId="AD"/>
      </p:ext>
    </p:extLst>
  </p:cmAuthor>
  <p:cmAuthor id="3" name="Garrett, Patrick" initials="PDG" lastIdx="1" clrIdx="2">
    <p:extLst>
      <p:ext uri="{19B8F6BF-5375-455C-9EA6-DF929625EA0E}">
        <p15:presenceInfo xmlns:p15="http://schemas.microsoft.com/office/powerpoint/2012/main" userId="Garrett, Patrick" providerId="None"/>
      </p:ext>
    </p:extLst>
  </p:cmAuthor>
  <p:cmAuthor id="4" name="Barone, Dominic" initials="BD" lastIdx="2" clrIdx="3">
    <p:extLst>
      <p:ext uri="{19B8F6BF-5375-455C-9EA6-DF929625EA0E}">
        <p15:presenceInfo xmlns:p15="http://schemas.microsoft.com/office/powerpoint/2012/main" userId="S-1-5-21-546768645-1940199872-1843927889-207691" providerId="AD"/>
      </p:ext>
    </p:extLst>
  </p:cmAuthor>
  <p:cmAuthor id="5" name="Kays, Cory" initials="KC" lastIdx="28" clrIdx="4">
    <p:extLst>
      <p:ext uri="{19B8F6BF-5375-455C-9EA6-DF929625EA0E}">
        <p15:presenceInfo xmlns:p15="http://schemas.microsoft.com/office/powerpoint/2012/main" userId="S-1-5-21-546768645-1940199872-1843927889-201906" providerId="AD"/>
      </p:ext>
    </p:extLst>
  </p:cmAuthor>
  <p:cmAuthor id="6" name="Feldstein, Alex" initials="FA" lastIdx="2" clrIdx="5">
    <p:extLst>
      <p:ext uri="{19B8F6BF-5375-455C-9EA6-DF929625EA0E}">
        <p15:presenceInfo xmlns:p15="http://schemas.microsoft.com/office/powerpoint/2012/main" userId="S::feldstein.alex@aurora.aero::7a568df9-eb53-4c2e-9e43-09a6309db3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009600"/>
    <a:srgbClr val="FFFFFF"/>
    <a:srgbClr val="333333"/>
    <a:srgbClr val="0D0DFF"/>
    <a:srgbClr val="69697F"/>
    <a:srgbClr val="E9EDF4"/>
    <a:srgbClr val="D0D8E8"/>
    <a:srgbClr val="6F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395B3-EECC-4CB2-8507-BDA757CC85E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ACD21-74DC-4967-82B9-A2308BF3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 CONTENT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5B26D6-FCE1-4DB3-9A37-D9311E019A54}"/>
              </a:ext>
            </a:extLst>
          </p:cNvPr>
          <p:cNvGrpSpPr/>
          <p:nvPr userDrawn="1"/>
        </p:nvGrpSpPr>
        <p:grpSpPr>
          <a:xfrm>
            <a:off x="0" y="0"/>
            <a:ext cx="12199620" cy="6865620"/>
            <a:chOff x="0" y="0"/>
            <a:chExt cx="12199620" cy="68656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468E3-C812-41EF-BF15-E015DE5911A1}"/>
                </a:ext>
              </a:extLst>
            </p:cNvPr>
            <p:cNvSpPr/>
            <p:nvPr userDrawn="1"/>
          </p:nvSpPr>
          <p:spPr>
            <a:xfrm>
              <a:off x="0" y="0"/>
              <a:ext cx="12192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8E018F-591C-4CED-B838-FBA9A241F93E}"/>
                </a:ext>
              </a:extLst>
            </p:cNvPr>
            <p:cNvSpPr/>
            <p:nvPr userDrawn="1"/>
          </p:nvSpPr>
          <p:spPr>
            <a:xfrm>
              <a:off x="0" y="6797040"/>
              <a:ext cx="12192000" cy="685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489D03-D9E6-4211-815B-7A210A383BD4}"/>
                </a:ext>
              </a:extLst>
            </p:cNvPr>
            <p:cNvSpPr/>
            <p:nvPr userDrawn="1"/>
          </p:nvSpPr>
          <p:spPr>
            <a:xfrm>
              <a:off x="0" y="0"/>
              <a:ext cx="762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632EF2-9B1D-489C-9379-E24370FFEF33}"/>
                </a:ext>
              </a:extLst>
            </p:cNvPr>
            <p:cNvSpPr/>
            <p:nvPr userDrawn="1"/>
          </p:nvSpPr>
          <p:spPr>
            <a:xfrm>
              <a:off x="12123420" y="0"/>
              <a:ext cx="762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113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B361-4916-034E-8F5A-586514A6AB56}" type="datetime1">
              <a:rPr lang="en-US" smtClean="0"/>
              <a:t>10/25/2019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957B-5C82-544C-B85A-96D4DA969C3D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87936"/>
            <a:ext cx="2844800" cy="365125"/>
          </a:xfrm>
          <a:prstGeom prst="rect">
            <a:avLst/>
          </a:prstGeom>
        </p:spPr>
        <p:txBody>
          <a:bodyPr/>
          <a:lstStyle/>
          <a:p>
            <a:fld id="{67CFCE29-FD17-A54B-B7FB-0AAEB32369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844054"/>
            <a:ext cx="12192000" cy="201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2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957B-5C82-544C-B85A-96D4DA969C3D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87936"/>
            <a:ext cx="2844800" cy="365125"/>
          </a:xfrm>
          <a:prstGeom prst="rect">
            <a:avLst/>
          </a:prstGeom>
        </p:spPr>
        <p:txBody>
          <a:bodyPr/>
          <a:lstStyle/>
          <a:p>
            <a:fld id="{67CFCE29-FD17-A54B-B7FB-0AAEB32369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844054"/>
            <a:ext cx="12192000" cy="201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216EA-EC63-45A1-AB1A-4F167A04C3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93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ECK 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636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CBB-7183-9A42-B53E-BAB66EDF5E4D}" type="datetime1">
              <a:rPr lang="en-US" smtClean="0"/>
              <a:t>10/25/2019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0AAFD9-FADA-43AB-8B57-EBBA9D88D983}"/>
              </a:ext>
            </a:extLst>
          </p:cNvPr>
          <p:cNvGrpSpPr/>
          <p:nvPr userDrawn="1"/>
        </p:nvGrpSpPr>
        <p:grpSpPr>
          <a:xfrm>
            <a:off x="0" y="0"/>
            <a:ext cx="12199620" cy="6865620"/>
            <a:chOff x="0" y="0"/>
            <a:chExt cx="12199620" cy="68656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4456F2-6C3E-4029-BF9D-5C934FA043E7}"/>
                </a:ext>
              </a:extLst>
            </p:cNvPr>
            <p:cNvSpPr/>
            <p:nvPr userDrawn="1"/>
          </p:nvSpPr>
          <p:spPr>
            <a:xfrm>
              <a:off x="0" y="0"/>
              <a:ext cx="12192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00FECA-D9A8-4458-A025-0027B5999B13}"/>
                </a:ext>
              </a:extLst>
            </p:cNvPr>
            <p:cNvSpPr/>
            <p:nvPr userDrawn="1"/>
          </p:nvSpPr>
          <p:spPr>
            <a:xfrm>
              <a:off x="0" y="6797040"/>
              <a:ext cx="12192000" cy="685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A2CDE0-5B8A-4345-908A-7F460080B6AD}"/>
                </a:ext>
              </a:extLst>
            </p:cNvPr>
            <p:cNvSpPr/>
            <p:nvPr userDrawn="1"/>
          </p:nvSpPr>
          <p:spPr>
            <a:xfrm>
              <a:off x="0" y="0"/>
              <a:ext cx="762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E46C77-0277-409D-ABD4-E206FDE8BB72}"/>
                </a:ext>
              </a:extLst>
            </p:cNvPr>
            <p:cNvSpPr/>
            <p:nvPr userDrawn="1"/>
          </p:nvSpPr>
          <p:spPr>
            <a:xfrm>
              <a:off x="12123420" y="0"/>
              <a:ext cx="762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66936"/>
            <a:ext cx="2844800" cy="297227"/>
          </a:xfrm>
        </p:spPr>
        <p:txBody>
          <a:bodyPr/>
          <a:lstStyle/>
          <a:p>
            <a:fld id="{9255B782-909D-6B41-B3D3-FC7ED680FCDA}" type="datetime1">
              <a:rPr lang="en-US" smtClean="0"/>
              <a:t>10/25/2019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113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B361-4916-034E-8F5A-586514A6AB56}" type="datetime1">
              <a:rPr lang="en-US" smtClean="0"/>
              <a:t>10/25/2019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113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B361-4916-034E-8F5A-586514A6AB56}" type="datetime1">
              <a:rPr lang="en-US" smtClean="0"/>
              <a:t>10/25/2019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6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CBB-7183-9A42-B53E-BAB66EDF5E4D}" type="datetime1">
              <a:rPr lang="en-US" smtClean="0"/>
              <a:t>10/25/2019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225676"/>
            <a:ext cx="10363200" cy="1007279"/>
          </a:xfrm>
        </p:spPr>
        <p:txBody>
          <a:bodyPr anchor="b">
            <a:normAutofit/>
          </a:bodyPr>
          <a:lstStyle>
            <a:lvl1pPr algn="l"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556345"/>
            <a:ext cx="10363200" cy="646782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1549-6DF4-E745-8BA8-815A599A8AE4}" type="datetime1">
              <a:rPr lang="en-US" smtClean="0"/>
              <a:t>10/25/2019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66308"/>
            <a:ext cx="5384800" cy="499004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66308"/>
            <a:ext cx="5384800" cy="499004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B3A9-6ED6-224A-A9F1-500B6DF0E68F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87936"/>
            <a:ext cx="2844800" cy="365125"/>
          </a:xfrm>
          <a:prstGeom prst="rect">
            <a:avLst/>
          </a:prstGeom>
        </p:spPr>
        <p:txBody>
          <a:bodyPr/>
          <a:lstStyle/>
          <a:p>
            <a:fld id="{67CFCE29-FD17-A54B-B7FB-0AAEB32369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072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51183"/>
            <a:ext cx="5386917" cy="437498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9072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51183"/>
            <a:ext cx="5389033" cy="437498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9D46-B886-F748-94AF-ABCDDFE922EB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87936"/>
            <a:ext cx="2844800" cy="365125"/>
          </a:xfrm>
          <a:prstGeom prst="rect">
            <a:avLst/>
          </a:prstGeom>
        </p:spPr>
        <p:txBody>
          <a:bodyPr/>
          <a:lstStyle/>
          <a:p>
            <a:fld id="{67CFCE29-FD17-A54B-B7FB-0AAEB32369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9600" y="6371744"/>
            <a:ext cx="4789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WARNING: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Contains technical data as defined in the ITAR, may not be transferred to any Foreign  Person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1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97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11318"/>
            <a:ext cx="10972800" cy="512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66936"/>
            <a:ext cx="2844800" cy="297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A3B7-81D7-C44E-A3F7-7B3E701C7B72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66936"/>
            <a:ext cx="155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BFDB76A-79B1-0142-BA46-0FE98E53C2A3}" type="slidenum">
              <a:rPr lang="en-US" sz="1200" b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‹#›</a:t>
            </a:fld>
            <a:endParaRPr lang="en-US" sz="12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02759-02E4-4AA3-A0A8-7B7BA48ED0E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8000" y="6038662"/>
            <a:ext cx="9144000" cy="8255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35BE6D2-8E4C-461A-B6F5-0D89130742FB}"/>
              </a:ext>
            </a:extLst>
          </p:cNvPr>
          <p:cNvSpPr txBox="1">
            <a:spLocks/>
          </p:cNvSpPr>
          <p:nvPr userDrawn="1"/>
        </p:nvSpPr>
        <p:spPr>
          <a:xfrm>
            <a:off x="4470400" y="6272559"/>
            <a:ext cx="2844800" cy="297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BOEING PROPRIETARY</a:t>
            </a:r>
          </a:p>
        </p:txBody>
      </p:sp>
    </p:spTree>
    <p:extLst>
      <p:ext uri="{BB962C8B-B14F-4D97-AF65-F5344CB8AC3E}">
        <p14:creationId xmlns:p14="http://schemas.microsoft.com/office/powerpoint/2010/main" val="6411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2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F9A849-E888-7B46-89A8-B1C8BB807295}"/>
              </a:ext>
            </a:extLst>
          </p:cNvPr>
          <p:cNvSpPr/>
          <p:nvPr/>
        </p:nvSpPr>
        <p:spPr>
          <a:xfrm>
            <a:off x="2213427" y="5925861"/>
            <a:ext cx="7765143" cy="56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0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24" dirty="0">
                <a:solidFill>
                  <a:prstClr val="black"/>
                </a:solidFill>
                <a:latin typeface="Arial"/>
                <a:ea typeface="ＭＳ Ｐゴシック" charset="-128"/>
                <a:cs typeface="Arial"/>
              </a:rPr>
              <a:t>Controlled under the Export Administration Regulations as ECCN 9E991. Confirm authorized nationalities prior to disclosure.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77EC64-4566-4CCD-86DA-534EABB301EF}"/>
              </a:ext>
            </a:extLst>
          </p:cNvPr>
          <p:cNvSpPr txBox="1">
            <a:spLocks/>
          </p:cNvSpPr>
          <p:nvPr/>
        </p:nvSpPr>
        <p:spPr>
          <a:xfrm>
            <a:off x="257175" y="1478758"/>
            <a:ext cx="8460105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 err="1"/>
              <a:t>PolyHack</a:t>
            </a:r>
            <a:r>
              <a:rPr lang="en-US" sz="2200" b="0" dirty="0"/>
              <a:t> 2019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F6D841-C2B3-453E-B1DC-71939D7E76BB}"/>
              </a:ext>
            </a:extLst>
          </p:cNvPr>
          <p:cNvSpPr txBox="1">
            <a:spLocks/>
          </p:cNvSpPr>
          <p:nvPr/>
        </p:nvSpPr>
        <p:spPr>
          <a:xfrm>
            <a:off x="257175" y="440268"/>
            <a:ext cx="8460105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pic>
        <p:nvPicPr>
          <p:cNvPr id="1026" name="Picture 2" descr="Bildergebnis für air taxi">
            <a:extLst>
              <a:ext uri="{FF2B5EF4-FFF2-40B4-BE49-F238E27FC236}">
                <a16:creationId xmlns:a16="http://schemas.microsoft.com/office/drawing/2014/main" id="{AB8A71A3-73C9-40FC-B7CF-B2CA1811A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88" y="2640044"/>
            <a:ext cx="4878023" cy="27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6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8" y="110933"/>
            <a:ext cx="10972800" cy="1111318"/>
          </a:xfrm>
        </p:spPr>
        <p:txBody>
          <a:bodyPr/>
          <a:lstStyle/>
          <a:p>
            <a:r>
              <a:rPr lang="en-US" altLang="en-US" dirty="0"/>
              <a:t>Level 1: the basic hub and spoke network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9F034B-58DE-4259-83D6-F1416B12729C}"/>
              </a:ext>
            </a:extLst>
          </p:cNvPr>
          <p:cNvSpPr/>
          <p:nvPr/>
        </p:nvSpPr>
        <p:spPr>
          <a:xfrm>
            <a:off x="603544" y="1683968"/>
            <a:ext cx="965647" cy="959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300" dirty="0"/>
              <a:t>2 gates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66C4F-6251-40D2-AE6C-EB9BE8BDB346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569191" y="2036188"/>
            <a:ext cx="993146" cy="12748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CF594-0747-4686-9ECF-E2B15E5614ED}"/>
              </a:ext>
            </a:extLst>
          </p:cNvPr>
          <p:cNvCxnSpPr>
            <a:cxnSpLocks/>
          </p:cNvCxnSpPr>
          <p:nvPr/>
        </p:nvCxnSpPr>
        <p:spPr>
          <a:xfrm>
            <a:off x="3268433" y="2366281"/>
            <a:ext cx="588584" cy="9971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1E961A-755D-4080-9BA2-358458A9B6C6}"/>
              </a:ext>
            </a:extLst>
          </p:cNvPr>
          <p:cNvCxnSpPr>
            <a:cxnSpLocks/>
          </p:cNvCxnSpPr>
          <p:nvPr/>
        </p:nvCxnSpPr>
        <p:spPr>
          <a:xfrm flipV="1">
            <a:off x="1002935" y="3845883"/>
            <a:ext cx="0" cy="545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DB0439-7D21-4BD6-95FB-3CC8A8DE0D07}"/>
              </a:ext>
            </a:extLst>
          </p:cNvPr>
          <p:cNvCxnSpPr>
            <a:cxnSpLocks/>
          </p:cNvCxnSpPr>
          <p:nvPr/>
        </p:nvCxnSpPr>
        <p:spPr>
          <a:xfrm>
            <a:off x="1002935" y="4391168"/>
            <a:ext cx="566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1CD1CCAA-31A3-4B42-9380-E5075823474F}"/>
              </a:ext>
            </a:extLst>
          </p:cNvPr>
          <p:cNvSpPr txBox="1">
            <a:spLocks/>
          </p:cNvSpPr>
          <p:nvPr/>
        </p:nvSpPr>
        <p:spPr>
          <a:xfrm>
            <a:off x="1564996" y="4175724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x</a:t>
            </a:r>
            <a:endParaRPr lang="en-US" sz="2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1618234-E483-4D8C-AD4E-453856097E45}"/>
              </a:ext>
            </a:extLst>
          </p:cNvPr>
          <p:cNvSpPr txBox="1">
            <a:spLocks/>
          </p:cNvSpPr>
          <p:nvPr/>
        </p:nvSpPr>
        <p:spPr>
          <a:xfrm>
            <a:off x="803444" y="3459990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y</a:t>
            </a:r>
            <a:endParaRPr lang="en-US" sz="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031B3A-2EE4-44EC-B040-5D09A580A9EB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427775" y="2502871"/>
            <a:ext cx="2101423" cy="11640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AD1AE66-B218-49AC-9E8A-8D282D65E209}"/>
              </a:ext>
            </a:extLst>
          </p:cNvPr>
          <p:cNvSpPr/>
          <p:nvPr/>
        </p:nvSpPr>
        <p:spPr>
          <a:xfrm>
            <a:off x="2562335" y="1440062"/>
            <a:ext cx="962884" cy="959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300" dirty="0"/>
              <a:t>2 gates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6926BD-7565-4D49-BFD5-5DE033F52B10}"/>
              </a:ext>
            </a:extLst>
          </p:cNvPr>
          <p:cNvSpPr/>
          <p:nvPr/>
        </p:nvSpPr>
        <p:spPr>
          <a:xfrm>
            <a:off x="3509899" y="3347354"/>
            <a:ext cx="962884" cy="959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sz="1300" dirty="0"/>
              <a:t>2 gates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D942DFB7-BD51-43E1-AA40-4AE5E1E7B8C5}"/>
              </a:ext>
            </a:extLst>
          </p:cNvPr>
          <p:cNvSpPr txBox="1">
            <a:spLocks/>
          </p:cNvSpPr>
          <p:nvPr/>
        </p:nvSpPr>
        <p:spPr>
          <a:xfrm>
            <a:off x="1755594" y="3163411"/>
            <a:ext cx="1288183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~20 min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830664F9-0AB6-47C4-B0DE-53EFC33062B6}"/>
              </a:ext>
            </a:extLst>
          </p:cNvPr>
          <p:cNvSpPr txBox="1">
            <a:spLocks/>
          </p:cNvSpPr>
          <p:nvPr/>
        </p:nvSpPr>
        <p:spPr>
          <a:xfrm>
            <a:off x="3710958" y="2428379"/>
            <a:ext cx="1288183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~15 min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39F0625E-5BE8-4BAB-BFC4-EAF6D16D79C1}"/>
              </a:ext>
            </a:extLst>
          </p:cNvPr>
          <p:cNvSpPr txBox="1">
            <a:spLocks/>
          </p:cNvSpPr>
          <p:nvPr/>
        </p:nvSpPr>
        <p:spPr>
          <a:xfrm>
            <a:off x="1423661" y="1413304"/>
            <a:ext cx="1288183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~10 min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4A6AD9ED-7EBC-406F-8835-863585A2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973"/>
              </p:ext>
            </p:extLst>
          </p:nvPr>
        </p:nvGraphicFramePr>
        <p:xfrm>
          <a:off x="6429829" y="937610"/>
          <a:ext cx="5539887" cy="230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32">
                  <a:extLst>
                    <a:ext uri="{9D8B030D-6E8A-4147-A177-3AD203B41FA5}">
                      <a16:colId xmlns:a16="http://schemas.microsoft.com/office/drawing/2014/main" val="3323106"/>
                    </a:ext>
                  </a:extLst>
                </a:gridCol>
                <a:gridCol w="491867">
                  <a:extLst>
                    <a:ext uri="{9D8B030D-6E8A-4147-A177-3AD203B41FA5}">
                      <a16:colId xmlns:a16="http://schemas.microsoft.com/office/drawing/2014/main" val="1265587651"/>
                    </a:ext>
                  </a:extLst>
                </a:gridCol>
                <a:gridCol w="664821">
                  <a:extLst>
                    <a:ext uri="{9D8B030D-6E8A-4147-A177-3AD203B41FA5}">
                      <a16:colId xmlns:a16="http://schemas.microsoft.com/office/drawing/2014/main" val="1010577430"/>
                    </a:ext>
                  </a:extLst>
                </a:gridCol>
                <a:gridCol w="1128359">
                  <a:extLst>
                    <a:ext uri="{9D8B030D-6E8A-4147-A177-3AD203B41FA5}">
                      <a16:colId xmlns:a16="http://schemas.microsoft.com/office/drawing/2014/main" val="1656492400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140128869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3450011572"/>
                    </a:ext>
                  </a:extLst>
                </a:gridCol>
              </a:tblGrid>
              <a:tr h="55200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 pax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Speed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06913"/>
                  </a:ext>
                </a:extLst>
              </a:tr>
              <a:tr h="8751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50-60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 USD/km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7000"/>
                  </a:ext>
                </a:extLst>
              </a:tr>
              <a:tr h="851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50-60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</a:t>
                      </a:r>
                    </a:p>
                    <a:p>
                      <a:pPr algn="ctr"/>
                      <a:r>
                        <a:rPr lang="en-US" sz="1600" dirty="0"/>
                        <a:t>USD/km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50787"/>
                  </a:ext>
                </a:extLst>
              </a:tr>
            </a:tbl>
          </a:graphicData>
        </a:graphic>
      </p:graphicFrame>
      <p:pic>
        <p:nvPicPr>
          <p:cNvPr id="85" name="Picture 4" descr="Bildergebnis für nexus bell">
            <a:extLst>
              <a:ext uri="{FF2B5EF4-FFF2-40B4-BE49-F238E27FC236}">
                <a16:creationId xmlns:a16="http://schemas.microsoft.com/office/drawing/2014/main" id="{70F761B8-E171-4775-9A6E-2CF2603B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484" y="1422964"/>
            <a:ext cx="1830332" cy="10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Bildergebnis für dufour aero">
            <a:extLst>
              <a:ext uri="{FF2B5EF4-FFF2-40B4-BE49-F238E27FC236}">
                <a16:creationId xmlns:a16="http://schemas.microsoft.com/office/drawing/2014/main" id="{75EC5641-165D-40F5-A032-E1B3271C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79" y="2484893"/>
            <a:ext cx="1183158" cy="59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itle 1">
            <a:extLst>
              <a:ext uri="{FF2B5EF4-FFF2-40B4-BE49-F238E27FC236}">
                <a16:creationId xmlns:a16="http://schemas.microsoft.com/office/drawing/2014/main" id="{694ABA6A-94FE-4BF7-B659-D7E9F9C0A146}"/>
              </a:ext>
            </a:extLst>
          </p:cNvPr>
          <p:cNvSpPr txBox="1">
            <a:spLocks/>
          </p:cNvSpPr>
          <p:nvPr/>
        </p:nvSpPr>
        <p:spPr>
          <a:xfrm>
            <a:off x="6172191" y="3426948"/>
            <a:ext cx="5877737" cy="80021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dirty="0"/>
              <a:t>Demand profile:</a:t>
            </a:r>
          </a:p>
          <a:p>
            <a:r>
              <a:rPr lang="en-US" sz="2200" b="0" dirty="0"/>
              <a:t>-Step in time, with B being the hub</a:t>
            </a:r>
          </a:p>
          <a:p>
            <a:endParaRPr lang="en-US" sz="2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9C81028-477F-48A8-A1C1-49EE03A87894}"/>
              </a:ext>
            </a:extLst>
          </p:cNvPr>
          <p:cNvSpPr/>
          <p:nvPr/>
        </p:nvSpPr>
        <p:spPr>
          <a:xfrm>
            <a:off x="6667278" y="5317172"/>
            <a:ext cx="346364" cy="316071"/>
          </a:xfrm>
          <a:prstGeom prst="rect">
            <a:avLst/>
          </a:prstGeom>
          <a:solidFill>
            <a:srgbClr val="009600"/>
          </a:solidFill>
          <a:ln>
            <a:solidFill>
              <a:srgbClr val="009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870033-7D72-4D5D-B97E-9295DD8E965F}"/>
              </a:ext>
            </a:extLst>
          </p:cNvPr>
          <p:cNvSpPr/>
          <p:nvPr/>
        </p:nvSpPr>
        <p:spPr>
          <a:xfrm>
            <a:off x="6340494" y="4994481"/>
            <a:ext cx="300160" cy="645869"/>
          </a:xfrm>
          <a:prstGeom prst="rect">
            <a:avLst/>
          </a:prstGeom>
          <a:solidFill>
            <a:srgbClr val="009600"/>
          </a:solidFill>
          <a:ln>
            <a:solidFill>
              <a:srgbClr val="009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FAF463-9486-4CEE-BEE1-6D44ABA97746}"/>
              </a:ext>
            </a:extLst>
          </p:cNvPr>
          <p:cNvCxnSpPr>
            <a:cxnSpLocks/>
          </p:cNvCxnSpPr>
          <p:nvPr/>
        </p:nvCxnSpPr>
        <p:spPr>
          <a:xfrm flipV="1">
            <a:off x="6322021" y="4736984"/>
            <a:ext cx="0" cy="905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C0EB94-B310-4454-83D3-DDCD4E1C9D07}"/>
              </a:ext>
            </a:extLst>
          </p:cNvPr>
          <p:cNvCxnSpPr>
            <a:cxnSpLocks/>
          </p:cNvCxnSpPr>
          <p:nvPr/>
        </p:nvCxnSpPr>
        <p:spPr>
          <a:xfrm>
            <a:off x="6322021" y="5642658"/>
            <a:ext cx="9417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1CA0BB1B-E366-475E-95FE-A30B736340D3}"/>
              </a:ext>
            </a:extLst>
          </p:cNvPr>
          <p:cNvSpPr txBox="1">
            <a:spLocks/>
          </p:cNvSpPr>
          <p:nvPr/>
        </p:nvSpPr>
        <p:spPr>
          <a:xfrm>
            <a:off x="6014906" y="4509642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y</a:t>
            </a:r>
            <a:endParaRPr lang="en-US" sz="2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BDFF62F0-FC0B-4B07-9A21-16C74BFEAD8A}"/>
              </a:ext>
            </a:extLst>
          </p:cNvPr>
          <p:cNvSpPr txBox="1">
            <a:spLocks/>
          </p:cNvSpPr>
          <p:nvPr/>
        </p:nvSpPr>
        <p:spPr>
          <a:xfrm>
            <a:off x="6429829" y="5647275"/>
            <a:ext cx="47516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1h</a:t>
            </a:r>
            <a:endParaRPr lang="en-US" sz="18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9E040A-AC33-4E74-AC11-E7809C724B85}"/>
              </a:ext>
            </a:extLst>
          </p:cNvPr>
          <p:cNvCxnSpPr>
            <a:cxnSpLocks/>
          </p:cNvCxnSpPr>
          <p:nvPr/>
        </p:nvCxnSpPr>
        <p:spPr>
          <a:xfrm>
            <a:off x="7027642" y="5300153"/>
            <a:ext cx="0" cy="3425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6D879D-B461-4972-B2F6-01F47B6DB37C}"/>
              </a:ext>
            </a:extLst>
          </p:cNvPr>
          <p:cNvCxnSpPr>
            <a:cxnSpLocks/>
          </p:cNvCxnSpPr>
          <p:nvPr/>
        </p:nvCxnSpPr>
        <p:spPr>
          <a:xfrm>
            <a:off x="6662805" y="4994481"/>
            <a:ext cx="0" cy="64356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74BF9C25-4497-4184-975A-D52AEED16AA8}"/>
              </a:ext>
            </a:extLst>
          </p:cNvPr>
          <p:cNvSpPr txBox="1">
            <a:spLocks/>
          </p:cNvSpPr>
          <p:nvPr/>
        </p:nvSpPr>
        <p:spPr>
          <a:xfrm>
            <a:off x="6134719" y="4286066"/>
            <a:ext cx="112900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AB, CB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DB94CD3C-59E6-4F40-B524-C8378AEC69B2}"/>
              </a:ext>
            </a:extLst>
          </p:cNvPr>
          <p:cNvSpPr txBox="1">
            <a:spLocks/>
          </p:cNvSpPr>
          <p:nvPr/>
        </p:nvSpPr>
        <p:spPr>
          <a:xfrm>
            <a:off x="6816100" y="5648976"/>
            <a:ext cx="47516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2h</a:t>
            </a:r>
            <a:endParaRPr lang="en-US" sz="1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7B0B6-FDEC-4301-BAD0-4C4721704C58}"/>
              </a:ext>
            </a:extLst>
          </p:cNvPr>
          <p:cNvSpPr/>
          <p:nvPr/>
        </p:nvSpPr>
        <p:spPr>
          <a:xfrm>
            <a:off x="8136520" y="4989278"/>
            <a:ext cx="346364" cy="635340"/>
          </a:xfrm>
          <a:prstGeom prst="rect">
            <a:avLst/>
          </a:prstGeom>
          <a:solidFill>
            <a:srgbClr val="009600"/>
          </a:solidFill>
          <a:ln>
            <a:solidFill>
              <a:srgbClr val="009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620BEA-FB93-40D8-A5A0-147A4D6D2854}"/>
              </a:ext>
            </a:extLst>
          </p:cNvPr>
          <p:cNvSpPr/>
          <p:nvPr/>
        </p:nvSpPr>
        <p:spPr>
          <a:xfrm>
            <a:off x="7809736" y="5317172"/>
            <a:ext cx="300160" cy="314552"/>
          </a:xfrm>
          <a:prstGeom prst="rect">
            <a:avLst/>
          </a:prstGeom>
          <a:solidFill>
            <a:srgbClr val="009600"/>
          </a:solidFill>
          <a:ln>
            <a:solidFill>
              <a:srgbClr val="009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205FBE-166C-4110-80E3-6A38993FD6C6}"/>
              </a:ext>
            </a:extLst>
          </p:cNvPr>
          <p:cNvCxnSpPr>
            <a:cxnSpLocks/>
          </p:cNvCxnSpPr>
          <p:nvPr/>
        </p:nvCxnSpPr>
        <p:spPr>
          <a:xfrm flipV="1">
            <a:off x="7791263" y="4728358"/>
            <a:ext cx="0" cy="905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418AFD-ED0D-47EE-949E-E4745445A336}"/>
              </a:ext>
            </a:extLst>
          </p:cNvPr>
          <p:cNvCxnSpPr>
            <a:cxnSpLocks/>
          </p:cNvCxnSpPr>
          <p:nvPr/>
        </p:nvCxnSpPr>
        <p:spPr>
          <a:xfrm>
            <a:off x="7791263" y="5634032"/>
            <a:ext cx="9417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itle 1">
            <a:extLst>
              <a:ext uri="{FF2B5EF4-FFF2-40B4-BE49-F238E27FC236}">
                <a16:creationId xmlns:a16="http://schemas.microsoft.com/office/drawing/2014/main" id="{74841652-2106-46CB-A1A2-8711A4CEF213}"/>
              </a:ext>
            </a:extLst>
          </p:cNvPr>
          <p:cNvSpPr txBox="1">
            <a:spLocks/>
          </p:cNvSpPr>
          <p:nvPr/>
        </p:nvSpPr>
        <p:spPr>
          <a:xfrm>
            <a:off x="7484148" y="4501016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y</a:t>
            </a:r>
            <a:endParaRPr lang="en-US" sz="200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5DC2BA9C-F2D6-4D29-9B03-E1D64160C30F}"/>
              </a:ext>
            </a:extLst>
          </p:cNvPr>
          <p:cNvSpPr txBox="1">
            <a:spLocks/>
          </p:cNvSpPr>
          <p:nvPr/>
        </p:nvSpPr>
        <p:spPr>
          <a:xfrm>
            <a:off x="7899071" y="5638649"/>
            <a:ext cx="47516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1h</a:t>
            </a:r>
            <a:endParaRPr lang="en-US" sz="18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5061E3-9EAA-4DCA-A57C-0510B26B1900}"/>
              </a:ext>
            </a:extLst>
          </p:cNvPr>
          <p:cNvCxnSpPr>
            <a:cxnSpLocks/>
          </p:cNvCxnSpPr>
          <p:nvPr/>
        </p:nvCxnSpPr>
        <p:spPr>
          <a:xfrm flipH="1">
            <a:off x="8496884" y="4985855"/>
            <a:ext cx="2166" cy="64817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102DBFE-D049-43E1-B439-8B09E0877EE1}"/>
              </a:ext>
            </a:extLst>
          </p:cNvPr>
          <p:cNvCxnSpPr>
            <a:cxnSpLocks/>
          </p:cNvCxnSpPr>
          <p:nvPr/>
        </p:nvCxnSpPr>
        <p:spPr>
          <a:xfrm>
            <a:off x="8132047" y="4985855"/>
            <a:ext cx="0" cy="64356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id="{E43A3F6A-B7B2-432E-A04A-0FE527CE9A29}"/>
              </a:ext>
            </a:extLst>
          </p:cNvPr>
          <p:cNvSpPr txBox="1">
            <a:spLocks/>
          </p:cNvSpPr>
          <p:nvPr/>
        </p:nvSpPr>
        <p:spPr>
          <a:xfrm>
            <a:off x="7603961" y="4277440"/>
            <a:ext cx="112900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BA, BC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92A05CA8-83A8-45D5-9216-44282F05FE91}"/>
              </a:ext>
            </a:extLst>
          </p:cNvPr>
          <p:cNvSpPr txBox="1">
            <a:spLocks/>
          </p:cNvSpPr>
          <p:nvPr/>
        </p:nvSpPr>
        <p:spPr>
          <a:xfrm>
            <a:off x="8285342" y="5640350"/>
            <a:ext cx="47516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2h</a:t>
            </a:r>
            <a:endParaRPr lang="en-US" sz="18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5C2564-2062-4F1E-8E28-60F4C173DEF7}"/>
              </a:ext>
            </a:extLst>
          </p:cNvPr>
          <p:cNvSpPr/>
          <p:nvPr/>
        </p:nvSpPr>
        <p:spPr>
          <a:xfrm>
            <a:off x="9622771" y="5248295"/>
            <a:ext cx="346364" cy="369332"/>
          </a:xfrm>
          <a:prstGeom prst="rect">
            <a:avLst/>
          </a:prstGeom>
          <a:solidFill>
            <a:srgbClr val="009600"/>
          </a:solidFill>
          <a:ln>
            <a:solidFill>
              <a:srgbClr val="009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C7B7C4-DC34-424B-B422-1FA1794463DE}"/>
              </a:ext>
            </a:extLst>
          </p:cNvPr>
          <p:cNvSpPr/>
          <p:nvPr/>
        </p:nvSpPr>
        <p:spPr>
          <a:xfrm>
            <a:off x="9295987" y="5248295"/>
            <a:ext cx="300160" cy="376438"/>
          </a:xfrm>
          <a:prstGeom prst="rect">
            <a:avLst/>
          </a:prstGeom>
          <a:solidFill>
            <a:srgbClr val="009600"/>
          </a:solidFill>
          <a:ln>
            <a:solidFill>
              <a:srgbClr val="009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56F9C1D-F7B0-4F4A-BDF2-E1FE753F912B}"/>
              </a:ext>
            </a:extLst>
          </p:cNvPr>
          <p:cNvCxnSpPr>
            <a:cxnSpLocks/>
          </p:cNvCxnSpPr>
          <p:nvPr/>
        </p:nvCxnSpPr>
        <p:spPr>
          <a:xfrm flipV="1">
            <a:off x="9277514" y="4721367"/>
            <a:ext cx="0" cy="905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F34E1B6-DB43-44B4-8707-ECDB1EF3B3B4}"/>
              </a:ext>
            </a:extLst>
          </p:cNvPr>
          <p:cNvCxnSpPr>
            <a:cxnSpLocks/>
          </p:cNvCxnSpPr>
          <p:nvPr/>
        </p:nvCxnSpPr>
        <p:spPr>
          <a:xfrm>
            <a:off x="9277514" y="5627041"/>
            <a:ext cx="9417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D32A7FB4-1062-4814-8D2F-43DC64004BCD}"/>
              </a:ext>
            </a:extLst>
          </p:cNvPr>
          <p:cNvSpPr txBox="1">
            <a:spLocks/>
          </p:cNvSpPr>
          <p:nvPr/>
        </p:nvSpPr>
        <p:spPr>
          <a:xfrm>
            <a:off x="8970399" y="4494025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y</a:t>
            </a:r>
            <a:endParaRPr lang="en-US" sz="200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04CD0081-CD9C-4D7A-9D81-D7AAAC4B54D8}"/>
              </a:ext>
            </a:extLst>
          </p:cNvPr>
          <p:cNvSpPr txBox="1">
            <a:spLocks/>
          </p:cNvSpPr>
          <p:nvPr/>
        </p:nvSpPr>
        <p:spPr>
          <a:xfrm>
            <a:off x="9385322" y="5631658"/>
            <a:ext cx="47516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1h</a:t>
            </a:r>
            <a:endParaRPr lang="en-US" sz="18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74F9B-EFDA-4CB8-818A-A4E95F29BF0C}"/>
              </a:ext>
            </a:extLst>
          </p:cNvPr>
          <p:cNvCxnSpPr>
            <a:cxnSpLocks/>
          </p:cNvCxnSpPr>
          <p:nvPr/>
        </p:nvCxnSpPr>
        <p:spPr>
          <a:xfrm>
            <a:off x="9983135" y="5248295"/>
            <a:ext cx="0" cy="37874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4D4D137-6404-4FC7-A7AE-72073110AAF0}"/>
              </a:ext>
            </a:extLst>
          </p:cNvPr>
          <p:cNvCxnSpPr>
            <a:cxnSpLocks/>
          </p:cNvCxnSpPr>
          <p:nvPr/>
        </p:nvCxnSpPr>
        <p:spPr>
          <a:xfrm flipH="1">
            <a:off x="9618298" y="5248295"/>
            <a:ext cx="4473" cy="37412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itle 1">
            <a:extLst>
              <a:ext uri="{FF2B5EF4-FFF2-40B4-BE49-F238E27FC236}">
                <a16:creationId xmlns:a16="http://schemas.microsoft.com/office/drawing/2014/main" id="{642B907D-B376-49E0-A279-BB807297EE4C}"/>
              </a:ext>
            </a:extLst>
          </p:cNvPr>
          <p:cNvSpPr txBox="1">
            <a:spLocks/>
          </p:cNvSpPr>
          <p:nvPr/>
        </p:nvSpPr>
        <p:spPr>
          <a:xfrm>
            <a:off x="9090212" y="4270449"/>
            <a:ext cx="112900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AC, CA</a:t>
            </a: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2F60908A-9AC8-41FB-917E-D7AF6755B08A}"/>
              </a:ext>
            </a:extLst>
          </p:cNvPr>
          <p:cNvSpPr txBox="1">
            <a:spLocks/>
          </p:cNvSpPr>
          <p:nvPr/>
        </p:nvSpPr>
        <p:spPr>
          <a:xfrm>
            <a:off x="9771593" y="5633359"/>
            <a:ext cx="47516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2h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267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8" y="110933"/>
            <a:ext cx="10972800" cy="1111318"/>
          </a:xfrm>
        </p:spPr>
        <p:txBody>
          <a:bodyPr/>
          <a:lstStyle/>
          <a:p>
            <a:r>
              <a:rPr lang="en-US" altLang="en-US" dirty="0"/>
              <a:t>Level 2: the commuter problem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9F034B-58DE-4259-83D6-F1416B12729C}"/>
              </a:ext>
            </a:extLst>
          </p:cNvPr>
          <p:cNvSpPr/>
          <p:nvPr/>
        </p:nvSpPr>
        <p:spPr>
          <a:xfrm>
            <a:off x="177411" y="1290044"/>
            <a:ext cx="965647" cy="959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300" dirty="0"/>
              <a:t>2 gates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66C4F-6251-40D2-AE6C-EB9BE8BDB346}"/>
              </a:ext>
            </a:extLst>
          </p:cNvPr>
          <p:cNvCxnSpPr>
            <a:cxnSpLocks/>
            <a:stCxn id="55" idx="2"/>
            <a:endCxn id="16" idx="6"/>
          </p:cNvCxnSpPr>
          <p:nvPr/>
        </p:nvCxnSpPr>
        <p:spPr>
          <a:xfrm flipH="1">
            <a:off x="1143058" y="1525514"/>
            <a:ext cx="1298700" cy="2442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CF594-0747-4686-9ECF-E2B15E5614ED}"/>
              </a:ext>
            </a:extLst>
          </p:cNvPr>
          <p:cNvCxnSpPr>
            <a:cxnSpLocks/>
          </p:cNvCxnSpPr>
          <p:nvPr/>
        </p:nvCxnSpPr>
        <p:spPr>
          <a:xfrm flipH="1">
            <a:off x="2609290" y="1986831"/>
            <a:ext cx="164975" cy="4603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1E961A-755D-4080-9BA2-358458A9B6C6}"/>
              </a:ext>
            </a:extLst>
          </p:cNvPr>
          <p:cNvCxnSpPr>
            <a:cxnSpLocks/>
          </p:cNvCxnSpPr>
          <p:nvPr/>
        </p:nvCxnSpPr>
        <p:spPr>
          <a:xfrm flipV="1">
            <a:off x="640736" y="3355938"/>
            <a:ext cx="0" cy="545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DB0439-7D21-4BD6-95FB-3CC8A8DE0D07}"/>
              </a:ext>
            </a:extLst>
          </p:cNvPr>
          <p:cNvCxnSpPr>
            <a:cxnSpLocks/>
          </p:cNvCxnSpPr>
          <p:nvPr/>
        </p:nvCxnSpPr>
        <p:spPr>
          <a:xfrm>
            <a:off x="640736" y="3901223"/>
            <a:ext cx="566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1CD1CCAA-31A3-4B42-9380-E5075823474F}"/>
              </a:ext>
            </a:extLst>
          </p:cNvPr>
          <p:cNvSpPr txBox="1">
            <a:spLocks/>
          </p:cNvSpPr>
          <p:nvPr/>
        </p:nvSpPr>
        <p:spPr>
          <a:xfrm>
            <a:off x="1202797" y="3685779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x</a:t>
            </a:r>
            <a:endParaRPr lang="en-US" sz="2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1618234-E483-4D8C-AD4E-453856097E45}"/>
              </a:ext>
            </a:extLst>
          </p:cNvPr>
          <p:cNvSpPr txBox="1">
            <a:spLocks/>
          </p:cNvSpPr>
          <p:nvPr/>
        </p:nvSpPr>
        <p:spPr>
          <a:xfrm>
            <a:off x="441245" y="2970045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y</a:t>
            </a:r>
            <a:endParaRPr lang="en-US" sz="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031B3A-2EE4-44EC-B040-5D09A580A9EB}"/>
              </a:ext>
            </a:extLst>
          </p:cNvPr>
          <p:cNvCxnSpPr>
            <a:cxnSpLocks/>
            <a:stCxn id="63" idx="1"/>
            <a:endCxn id="16" idx="5"/>
          </p:cNvCxnSpPr>
          <p:nvPr/>
        </p:nvCxnSpPr>
        <p:spPr>
          <a:xfrm flipH="1" flipV="1">
            <a:off x="1001642" y="2108947"/>
            <a:ext cx="1120074" cy="478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AD1AE66-B218-49AC-9E8A-8D282D65E209}"/>
              </a:ext>
            </a:extLst>
          </p:cNvPr>
          <p:cNvSpPr/>
          <p:nvPr/>
        </p:nvSpPr>
        <p:spPr>
          <a:xfrm>
            <a:off x="2441758" y="1045811"/>
            <a:ext cx="962884" cy="959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sz="1300" dirty="0"/>
              <a:t>2 gates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6926BD-7565-4D49-BFD5-5DE033F52B10}"/>
              </a:ext>
            </a:extLst>
          </p:cNvPr>
          <p:cNvSpPr/>
          <p:nvPr/>
        </p:nvSpPr>
        <p:spPr>
          <a:xfrm>
            <a:off x="1980705" y="2447207"/>
            <a:ext cx="962884" cy="959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sz="1300" dirty="0"/>
              <a:t>5 gates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D942DFB7-BD51-43E1-AA40-4AE5E1E7B8C5}"/>
              </a:ext>
            </a:extLst>
          </p:cNvPr>
          <p:cNvSpPr txBox="1">
            <a:spLocks/>
          </p:cNvSpPr>
          <p:nvPr/>
        </p:nvSpPr>
        <p:spPr>
          <a:xfrm>
            <a:off x="2043425" y="3820908"/>
            <a:ext cx="1288183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~20 min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830664F9-0AB6-47C4-B0DE-53EFC33062B6}"/>
              </a:ext>
            </a:extLst>
          </p:cNvPr>
          <p:cNvSpPr txBox="1">
            <a:spLocks/>
          </p:cNvSpPr>
          <p:nvPr/>
        </p:nvSpPr>
        <p:spPr>
          <a:xfrm>
            <a:off x="3947856" y="2065953"/>
            <a:ext cx="1288183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~15 min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39F0625E-5BE8-4BAB-BFC4-EAF6D16D79C1}"/>
              </a:ext>
            </a:extLst>
          </p:cNvPr>
          <p:cNvSpPr txBox="1">
            <a:spLocks/>
          </p:cNvSpPr>
          <p:nvPr/>
        </p:nvSpPr>
        <p:spPr>
          <a:xfrm>
            <a:off x="1173964" y="1136878"/>
            <a:ext cx="1288183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~10 min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06206F-C2F7-43F0-9073-CFA71D5CA775}"/>
              </a:ext>
            </a:extLst>
          </p:cNvPr>
          <p:cNvCxnSpPr>
            <a:cxnSpLocks/>
          </p:cNvCxnSpPr>
          <p:nvPr/>
        </p:nvCxnSpPr>
        <p:spPr>
          <a:xfrm flipV="1">
            <a:off x="6087129" y="3805805"/>
            <a:ext cx="0" cy="905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0899E-E8A1-44A2-82A9-9C23DD744D44}"/>
              </a:ext>
            </a:extLst>
          </p:cNvPr>
          <p:cNvCxnSpPr>
            <a:cxnSpLocks/>
          </p:cNvCxnSpPr>
          <p:nvPr/>
        </p:nvCxnSpPr>
        <p:spPr>
          <a:xfrm>
            <a:off x="6124181" y="4711481"/>
            <a:ext cx="3270465" cy="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itle 1">
            <a:extLst>
              <a:ext uri="{FF2B5EF4-FFF2-40B4-BE49-F238E27FC236}">
                <a16:creationId xmlns:a16="http://schemas.microsoft.com/office/drawing/2014/main" id="{3AC49384-DA09-4AF1-88B0-B05DDBEEB224}"/>
              </a:ext>
            </a:extLst>
          </p:cNvPr>
          <p:cNvSpPr txBox="1">
            <a:spLocks/>
          </p:cNvSpPr>
          <p:nvPr/>
        </p:nvSpPr>
        <p:spPr>
          <a:xfrm>
            <a:off x="9369104" y="4482863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t</a:t>
            </a:r>
            <a:endParaRPr lang="en-US" sz="200" dirty="0"/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DAA356CF-15B3-4220-BE69-CF32DEFA3D84}"/>
              </a:ext>
            </a:extLst>
          </p:cNvPr>
          <p:cNvSpPr txBox="1">
            <a:spLocks/>
          </p:cNvSpPr>
          <p:nvPr/>
        </p:nvSpPr>
        <p:spPr>
          <a:xfrm>
            <a:off x="5780014" y="3578463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y</a:t>
            </a:r>
            <a:endParaRPr lang="en-US" sz="200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694ABA6A-94FE-4BF7-B659-D7E9F9C0A146}"/>
              </a:ext>
            </a:extLst>
          </p:cNvPr>
          <p:cNvSpPr txBox="1">
            <a:spLocks/>
          </p:cNvSpPr>
          <p:nvPr/>
        </p:nvSpPr>
        <p:spPr>
          <a:xfrm>
            <a:off x="5942202" y="2540315"/>
            <a:ext cx="5877737" cy="80021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dirty="0"/>
              <a:t>Demand profile:</a:t>
            </a:r>
          </a:p>
          <a:p>
            <a:r>
              <a:rPr lang="en-US" sz="2200" b="0" dirty="0"/>
              <a:t>-Hub &amp; spoke, with spokes connected lightly</a:t>
            </a:r>
          </a:p>
          <a:p>
            <a:endParaRPr lang="en-US" sz="200" dirty="0"/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0E78B2B1-551D-4A71-84DE-FD79866C0BFA}"/>
              </a:ext>
            </a:extLst>
          </p:cNvPr>
          <p:cNvSpPr txBox="1">
            <a:spLocks/>
          </p:cNvSpPr>
          <p:nvPr/>
        </p:nvSpPr>
        <p:spPr>
          <a:xfrm>
            <a:off x="6033996" y="4692310"/>
            <a:ext cx="112900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l-GR" sz="1800" b="0" dirty="0"/>
              <a:t>Δ</a:t>
            </a:r>
            <a:r>
              <a:rPr lang="en-US" sz="1800" b="0" dirty="0"/>
              <a:t>t=0.5h</a:t>
            </a:r>
            <a:endParaRPr lang="en-US" sz="18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5D2257-4C4C-475C-AFCE-B0CCBDA724D2}"/>
              </a:ext>
            </a:extLst>
          </p:cNvPr>
          <p:cNvGrpSpPr/>
          <p:nvPr/>
        </p:nvGrpSpPr>
        <p:grpSpPr>
          <a:xfrm>
            <a:off x="6095001" y="4090198"/>
            <a:ext cx="513087" cy="599720"/>
            <a:chOff x="6329892" y="5021377"/>
            <a:chExt cx="714547" cy="59972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99BB7E7-EF3C-4A49-B4D0-9A093F39AFB2}"/>
                </a:ext>
              </a:extLst>
            </p:cNvPr>
            <p:cNvGrpSpPr/>
            <p:nvPr/>
          </p:nvGrpSpPr>
          <p:grpSpPr>
            <a:xfrm>
              <a:off x="6329892" y="5021377"/>
              <a:ext cx="714547" cy="599720"/>
              <a:chOff x="6373860" y="5053600"/>
              <a:chExt cx="714547" cy="59972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9C81028-477F-48A8-A1C1-49EE03A87894}"/>
                  </a:ext>
                </a:extLst>
              </p:cNvPr>
              <p:cNvSpPr/>
              <p:nvPr/>
            </p:nvSpPr>
            <p:spPr>
              <a:xfrm>
                <a:off x="6373860" y="5053600"/>
                <a:ext cx="706706" cy="599720"/>
              </a:xfrm>
              <a:prstGeom prst="rect">
                <a:avLst/>
              </a:prstGeom>
              <a:solidFill>
                <a:srgbClr val="009600"/>
              </a:solidFill>
              <a:ln>
                <a:solidFill>
                  <a:srgbClr val="0096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FBAB554-645E-4A83-8286-5C85E4F50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566" y="5053600"/>
                <a:ext cx="7841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78710B-172F-4FB0-8D94-836746E57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860" y="5053600"/>
                <a:ext cx="0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3DFDB8-72D9-4451-9094-F692F9995A7F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6683245" y="5021377"/>
              <a:ext cx="0" cy="59972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itle 1">
            <a:extLst>
              <a:ext uri="{FF2B5EF4-FFF2-40B4-BE49-F238E27FC236}">
                <a16:creationId xmlns:a16="http://schemas.microsoft.com/office/drawing/2014/main" id="{FA796116-DC4C-45FB-A5EB-589D9FFF02F0}"/>
              </a:ext>
            </a:extLst>
          </p:cNvPr>
          <p:cNvSpPr txBox="1">
            <a:spLocks/>
          </p:cNvSpPr>
          <p:nvPr/>
        </p:nvSpPr>
        <p:spPr>
          <a:xfrm>
            <a:off x="5387594" y="4270534"/>
            <a:ext cx="112900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AE…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6CE72A-46FD-484A-8AD1-EA99454FFD8E}"/>
              </a:ext>
            </a:extLst>
          </p:cNvPr>
          <p:cNvSpPr/>
          <p:nvPr/>
        </p:nvSpPr>
        <p:spPr>
          <a:xfrm>
            <a:off x="4293985" y="3099252"/>
            <a:ext cx="962884" cy="959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300" dirty="0"/>
              <a:t>2 gates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C31C2-AA18-438D-B16A-454C74F2D0EA}"/>
              </a:ext>
            </a:extLst>
          </p:cNvPr>
          <p:cNvSpPr/>
          <p:nvPr/>
        </p:nvSpPr>
        <p:spPr>
          <a:xfrm>
            <a:off x="3121676" y="4207256"/>
            <a:ext cx="962884" cy="959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sz="1300" dirty="0"/>
              <a:t>2 gates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5C6E3C-4D19-4B16-9119-EC219B994CBA}"/>
              </a:ext>
            </a:extLst>
          </p:cNvPr>
          <p:cNvCxnSpPr>
            <a:cxnSpLocks/>
            <a:stCxn id="55" idx="5"/>
            <a:endCxn id="41" idx="1"/>
          </p:cNvCxnSpPr>
          <p:nvPr/>
        </p:nvCxnSpPr>
        <p:spPr>
          <a:xfrm>
            <a:off x="3263631" y="1864714"/>
            <a:ext cx="1171365" cy="13750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3E9DA9-E332-482A-9CCA-A3D4247A1B3D}"/>
              </a:ext>
            </a:extLst>
          </p:cNvPr>
          <p:cNvCxnSpPr>
            <a:cxnSpLocks/>
            <a:stCxn id="63" idx="6"/>
            <a:endCxn id="41" idx="2"/>
          </p:cNvCxnSpPr>
          <p:nvPr/>
        </p:nvCxnSpPr>
        <p:spPr>
          <a:xfrm>
            <a:off x="2943589" y="2926910"/>
            <a:ext cx="1350396" cy="6520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498C70-98EA-439D-8EBD-B5D51A802DF9}"/>
              </a:ext>
            </a:extLst>
          </p:cNvPr>
          <p:cNvCxnSpPr>
            <a:cxnSpLocks/>
          </p:cNvCxnSpPr>
          <p:nvPr/>
        </p:nvCxnSpPr>
        <p:spPr>
          <a:xfrm>
            <a:off x="2707422" y="3363923"/>
            <a:ext cx="620251" cy="9139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0D6E6BE5-8F03-4F76-A5E0-45FAA8D1930E}"/>
              </a:ext>
            </a:extLst>
          </p:cNvPr>
          <p:cNvSpPr txBox="1">
            <a:spLocks/>
          </p:cNvSpPr>
          <p:nvPr/>
        </p:nvSpPr>
        <p:spPr>
          <a:xfrm>
            <a:off x="720893" y="2384197"/>
            <a:ext cx="1288183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~10 min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3F76AF7E-58C3-4E2F-B38A-ECA5C674FB69}"/>
              </a:ext>
            </a:extLst>
          </p:cNvPr>
          <p:cNvSpPr txBox="1">
            <a:spLocks/>
          </p:cNvSpPr>
          <p:nvPr/>
        </p:nvSpPr>
        <p:spPr>
          <a:xfrm>
            <a:off x="3092912" y="3364980"/>
            <a:ext cx="1288183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~10 min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675686-2EEF-466B-AAD8-7501DC7C4F88}"/>
              </a:ext>
            </a:extLst>
          </p:cNvPr>
          <p:cNvGrpSpPr/>
          <p:nvPr/>
        </p:nvGrpSpPr>
        <p:grpSpPr>
          <a:xfrm>
            <a:off x="6591773" y="3909558"/>
            <a:ext cx="523484" cy="780360"/>
            <a:chOff x="6329892" y="5021377"/>
            <a:chExt cx="714547" cy="59972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6A2E28A-B5C2-44E6-BC41-F61191160081}"/>
                </a:ext>
              </a:extLst>
            </p:cNvPr>
            <p:cNvGrpSpPr/>
            <p:nvPr/>
          </p:nvGrpSpPr>
          <p:grpSpPr>
            <a:xfrm>
              <a:off x="6329892" y="5021377"/>
              <a:ext cx="714547" cy="599720"/>
              <a:chOff x="6373860" y="5053600"/>
              <a:chExt cx="714547" cy="59972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00834AF-6790-4460-A001-58E2297681EE}"/>
                  </a:ext>
                </a:extLst>
              </p:cNvPr>
              <p:cNvSpPr/>
              <p:nvPr/>
            </p:nvSpPr>
            <p:spPr>
              <a:xfrm>
                <a:off x="6373860" y="5053600"/>
                <a:ext cx="706706" cy="599720"/>
              </a:xfrm>
              <a:prstGeom prst="rect">
                <a:avLst/>
              </a:prstGeom>
              <a:solidFill>
                <a:srgbClr val="009600"/>
              </a:solidFill>
              <a:ln>
                <a:solidFill>
                  <a:srgbClr val="0096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02B7EA7-85F6-4182-9B3F-D3A8195B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566" y="5053600"/>
                <a:ext cx="7841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CAD4C33-C2F6-429C-9819-F98B1D292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860" y="5053600"/>
                <a:ext cx="0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398767-A98A-42D0-BCEE-0F843CC1822D}"/>
                </a:ext>
              </a:extLst>
            </p:cNvPr>
            <p:cNvCxnSpPr>
              <a:cxnSpLocks/>
              <a:stCxn id="105" idx="0"/>
              <a:endCxn id="105" idx="2"/>
            </p:cNvCxnSpPr>
            <p:nvPr/>
          </p:nvCxnSpPr>
          <p:spPr>
            <a:xfrm>
              <a:off x="6683245" y="5021377"/>
              <a:ext cx="0" cy="59972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D464C62-2EA3-4901-86B8-7809CE8B32FD}"/>
              </a:ext>
            </a:extLst>
          </p:cNvPr>
          <p:cNvGrpSpPr/>
          <p:nvPr/>
        </p:nvGrpSpPr>
        <p:grpSpPr>
          <a:xfrm>
            <a:off x="7115257" y="4416251"/>
            <a:ext cx="579397" cy="282056"/>
            <a:chOff x="6329892" y="5021377"/>
            <a:chExt cx="714547" cy="59972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C8CAD76-5BF8-43B1-AAF2-E9D45B82D4A8}"/>
                </a:ext>
              </a:extLst>
            </p:cNvPr>
            <p:cNvGrpSpPr/>
            <p:nvPr/>
          </p:nvGrpSpPr>
          <p:grpSpPr>
            <a:xfrm>
              <a:off x="6329892" y="5021377"/>
              <a:ext cx="714547" cy="599720"/>
              <a:chOff x="6373860" y="5053600"/>
              <a:chExt cx="714547" cy="599720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89355B-8D7E-4153-A867-B4919D022F81}"/>
                  </a:ext>
                </a:extLst>
              </p:cNvPr>
              <p:cNvSpPr/>
              <p:nvPr/>
            </p:nvSpPr>
            <p:spPr>
              <a:xfrm>
                <a:off x="6373860" y="5053600"/>
                <a:ext cx="706706" cy="599720"/>
              </a:xfrm>
              <a:prstGeom prst="rect">
                <a:avLst/>
              </a:prstGeom>
              <a:solidFill>
                <a:srgbClr val="009600"/>
              </a:solidFill>
              <a:ln>
                <a:solidFill>
                  <a:srgbClr val="0096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169824-6D2B-4664-BEDF-5FFADF3C9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566" y="5053600"/>
                <a:ext cx="7841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D627F82-8CA6-4AAF-BE1C-C0F317CB0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860" y="5053600"/>
                <a:ext cx="0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332B27-997A-48EE-9B32-4E2C0E73140E}"/>
                </a:ext>
              </a:extLst>
            </p:cNvPr>
            <p:cNvCxnSpPr>
              <a:cxnSpLocks/>
              <a:stCxn id="127" idx="0"/>
              <a:endCxn id="127" idx="2"/>
            </p:cNvCxnSpPr>
            <p:nvPr/>
          </p:nvCxnSpPr>
          <p:spPr>
            <a:xfrm>
              <a:off x="6683245" y="5021377"/>
              <a:ext cx="0" cy="59972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0566691-8110-4958-A136-788EFE8553AF}"/>
              </a:ext>
            </a:extLst>
          </p:cNvPr>
          <p:cNvGrpSpPr/>
          <p:nvPr/>
        </p:nvGrpSpPr>
        <p:grpSpPr>
          <a:xfrm>
            <a:off x="7648456" y="4404861"/>
            <a:ext cx="523075" cy="282056"/>
            <a:chOff x="6329892" y="5021377"/>
            <a:chExt cx="714547" cy="59972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16C0732-D88D-41BE-B8EB-08052D8337FE}"/>
                </a:ext>
              </a:extLst>
            </p:cNvPr>
            <p:cNvGrpSpPr/>
            <p:nvPr/>
          </p:nvGrpSpPr>
          <p:grpSpPr>
            <a:xfrm>
              <a:off x="6329892" y="5021377"/>
              <a:ext cx="714547" cy="599720"/>
              <a:chOff x="6373860" y="5053600"/>
              <a:chExt cx="714547" cy="59972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EFA6F19-0360-448C-9B9D-BEEFF2D7486F}"/>
                  </a:ext>
                </a:extLst>
              </p:cNvPr>
              <p:cNvSpPr/>
              <p:nvPr/>
            </p:nvSpPr>
            <p:spPr>
              <a:xfrm>
                <a:off x="6373860" y="5053600"/>
                <a:ext cx="706706" cy="599720"/>
              </a:xfrm>
              <a:prstGeom prst="rect">
                <a:avLst/>
              </a:prstGeom>
              <a:solidFill>
                <a:srgbClr val="009600"/>
              </a:solidFill>
              <a:ln>
                <a:solidFill>
                  <a:srgbClr val="0096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BB623F7-D67D-4DA9-9FC9-A00117151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566" y="5053600"/>
                <a:ext cx="7841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D21B35-D89E-4355-9D50-CEB855D3F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860" y="5053600"/>
                <a:ext cx="0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4157B4F-C699-4708-A1B7-C119B3E1A403}"/>
                </a:ext>
              </a:extLst>
            </p:cNvPr>
            <p:cNvCxnSpPr>
              <a:cxnSpLocks/>
              <a:stCxn id="133" idx="0"/>
              <a:endCxn id="133" idx="2"/>
            </p:cNvCxnSpPr>
            <p:nvPr/>
          </p:nvCxnSpPr>
          <p:spPr>
            <a:xfrm>
              <a:off x="6683245" y="5021377"/>
              <a:ext cx="0" cy="59972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C003798-092E-4746-9212-9F145E32A5C4}"/>
              </a:ext>
            </a:extLst>
          </p:cNvPr>
          <p:cNvGrpSpPr/>
          <p:nvPr/>
        </p:nvGrpSpPr>
        <p:grpSpPr>
          <a:xfrm>
            <a:off x="8160382" y="4407862"/>
            <a:ext cx="531675" cy="284448"/>
            <a:chOff x="6329892" y="5021377"/>
            <a:chExt cx="714547" cy="599720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EFC24B6-E559-41CB-A50A-481641AD69D1}"/>
                </a:ext>
              </a:extLst>
            </p:cNvPr>
            <p:cNvGrpSpPr/>
            <p:nvPr/>
          </p:nvGrpSpPr>
          <p:grpSpPr>
            <a:xfrm>
              <a:off x="6329892" y="5021377"/>
              <a:ext cx="714547" cy="599720"/>
              <a:chOff x="6373860" y="5053600"/>
              <a:chExt cx="714547" cy="59972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5C4433E-4AE5-423F-8BD7-BC208F4D425D}"/>
                  </a:ext>
                </a:extLst>
              </p:cNvPr>
              <p:cNvSpPr/>
              <p:nvPr/>
            </p:nvSpPr>
            <p:spPr>
              <a:xfrm>
                <a:off x="6373860" y="5053600"/>
                <a:ext cx="706706" cy="599720"/>
              </a:xfrm>
              <a:prstGeom prst="rect">
                <a:avLst/>
              </a:prstGeom>
              <a:solidFill>
                <a:srgbClr val="009600"/>
              </a:solidFill>
              <a:ln>
                <a:solidFill>
                  <a:srgbClr val="0096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74EAE1A-6EA1-496C-8251-9690454D6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566" y="5053600"/>
                <a:ext cx="7841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4E30DEF-E476-46F5-9F91-22BA87744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860" y="5053600"/>
                <a:ext cx="0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73FA428-1555-44DA-A907-5E4853EA4661}"/>
                </a:ext>
              </a:extLst>
            </p:cNvPr>
            <p:cNvCxnSpPr>
              <a:cxnSpLocks/>
              <a:stCxn id="139" idx="0"/>
              <a:endCxn id="139" idx="2"/>
            </p:cNvCxnSpPr>
            <p:nvPr/>
          </p:nvCxnSpPr>
          <p:spPr>
            <a:xfrm>
              <a:off x="6683245" y="5021377"/>
              <a:ext cx="0" cy="59972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8DAD2D9-32B4-4136-9FC1-025488424B26}"/>
              </a:ext>
            </a:extLst>
          </p:cNvPr>
          <p:cNvGrpSpPr/>
          <p:nvPr/>
        </p:nvGrpSpPr>
        <p:grpSpPr>
          <a:xfrm>
            <a:off x="8687282" y="4474474"/>
            <a:ext cx="514254" cy="215442"/>
            <a:chOff x="6329892" y="5021377"/>
            <a:chExt cx="714547" cy="59972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26CF0D6-E6BF-434E-AD20-4DCD98764785}"/>
                </a:ext>
              </a:extLst>
            </p:cNvPr>
            <p:cNvGrpSpPr/>
            <p:nvPr/>
          </p:nvGrpSpPr>
          <p:grpSpPr>
            <a:xfrm>
              <a:off x="6329892" y="5021377"/>
              <a:ext cx="714547" cy="599720"/>
              <a:chOff x="6373860" y="5053600"/>
              <a:chExt cx="714547" cy="59972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A7F7506-549A-4385-A4E8-4C15F9F025B4}"/>
                  </a:ext>
                </a:extLst>
              </p:cNvPr>
              <p:cNvSpPr/>
              <p:nvPr/>
            </p:nvSpPr>
            <p:spPr>
              <a:xfrm>
                <a:off x="6373860" y="5053600"/>
                <a:ext cx="706706" cy="599720"/>
              </a:xfrm>
              <a:prstGeom prst="rect">
                <a:avLst/>
              </a:prstGeom>
              <a:solidFill>
                <a:srgbClr val="009600"/>
              </a:solidFill>
              <a:ln>
                <a:solidFill>
                  <a:srgbClr val="0096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42C1AA7-5670-415F-843B-506AEE33A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566" y="5053600"/>
                <a:ext cx="7841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43ECD5B-548D-4AB3-92E5-17DE3A567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860" y="5053600"/>
                <a:ext cx="0" cy="599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B3F641A-C503-4612-8E85-EE353B3520D1}"/>
                </a:ext>
              </a:extLst>
            </p:cNvPr>
            <p:cNvCxnSpPr>
              <a:cxnSpLocks/>
              <a:stCxn id="145" idx="0"/>
              <a:endCxn id="145" idx="2"/>
            </p:cNvCxnSpPr>
            <p:nvPr/>
          </p:nvCxnSpPr>
          <p:spPr>
            <a:xfrm>
              <a:off x="6683245" y="5021377"/>
              <a:ext cx="0" cy="59972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>
            <a:extLst>
              <a:ext uri="{FF2B5EF4-FFF2-40B4-BE49-F238E27FC236}">
                <a16:creationId xmlns:a16="http://schemas.microsoft.com/office/drawing/2014/main" id="{C81AE555-6C8F-4B8A-B492-D34556567A14}"/>
              </a:ext>
            </a:extLst>
          </p:cNvPr>
          <p:cNvSpPr txBox="1">
            <a:spLocks/>
          </p:cNvSpPr>
          <p:nvPr/>
        </p:nvSpPr>
        <p:spPr>
          <a:xfrm>
            <a:off x="8103657" y="3548144"/>
            <a:ext cx="146678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Rush-hour</a:t>
            </a:r>
            <a:endParaRPr lang="en-US" sz="1800" dirty="0"/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1D177784-EB61-49BC-B1CC-9EAA5EC9696A}"/>
              </a:ext>
            </a:extLst>
          </p:cNvPr>
          <p:cNvSpPr txBox="1">
            <a:spLocks/>
          </p:cNvSpPr>
          <p:nvPr/>
        </p:nvSpPr>
        <p:spPr>
          <a:xfrm>
            <a:off x="6300824" y="3548144"/>
            <a:ext cx="146678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Rush-hour</a:t>
            </a:r>
            <a:endParaRPr lang="en-US" sz="18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0FA84F-D7A8-4C6B-B190-6E0B1398C2F5}"/>
              </a:ext>
            </a:extLst>
          </p:cNvPr>
          <p:cNvCxnSpPr>
            <a:cxnSpLocks/>
          </p:cNvCxnSpPr>
          <p:nvPr/>
        </p:nvCxnSpPr>
        <p:spPr>
          <a:xfrm flipV="1">
            <a:off x="6087129" y="5072600"/>
            <a:ext cx="3105900" cy="58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itle 1">
            <a:extLst>
              <a:ext uri="{FF2B5EF4-FFF2-40B4-BE49-F238E27FC236}">
                <a16:creationId xmlns:a16="http://schemas.microsoft.com/office/drawing/2014/main" id="{72458938-0C5E-4708-BFAD-2D19721DA0E4}"/>
              </a:ext>
            </a:extLst>
          </p:cNvPr>
          <p:cNvSpPr txBox="1">
            <a:spLocks/>
          </p:cNvSpPr>
          <p:nvPr/>
        </p:nvSpPr>
        <p:spPr>
          <a:xfrm>
            <a:off x="7203107" y="5061642"/>
            <a:ext cx="112900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6 hours</a:t>
            </a:r>
            <a:endParaRPr lang="en-US" sz="18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3BF08E-A7B6-477A-A1B2-A351915D4F0A}"/>
              </a:ext>
            </a:extLst>
          </p:cNvPr>
          <p:cNvGrpSpPr/>
          <p:nvPr/>
        </p:nvGrpSpPr>
        <p:grpSpPr>
          <a:xfrm>
            <a:off x="6095001" y="4154481"/>
            <a:ext cx="513087" cy="545281"/>
            <a:chOff x="4794722" y="5542882"/>
            <a:chExt cx="513087" cy="364796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A660898-1DB4-48BE-8EE0-D80475A4672B}"/>
                </a:ext>
              </a:extLst>
            </p:cNvPr>
            <p:cNvGrpSpPr/>
            <p:nvPr/>
          </p:nvGrpSpPr>
          <p:grpSpPr>
            <a:xfrm>
              <a:off x="4794722" y="5551080"/>
              <a:ext cx="513087" cy="348400"/>
              <a:chOff x="6329892" y="5021377"/>
              <a:chExt cx="714547" cy="599720"/>
            </a:xfrm>
            <a:solidFill>
              <a:srgbClr val="FF0000"/>
            </a:solidFill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398131D-83A9-4EB7-87C2-D4A5E1485E61}"/>
                  </a:ext>
                </a:extLst>
              </p:cNvPr>
              <p:cNvGrpSpPr/>
              <p:nvPr/>
            </p:nvGrpSpPr>
            <p:grpSpPr>
              <a:xfrm>
                <a:off x="6329892" y="5021377"/>
                <a:ext cx="714547" cy="599720"/>
                <a:chOff x="6373860" y="5053600"/>
                <a:chExt cx="714547" cy="599720"/>
              </a:xfrm>
              <a:grpFill/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C71E002B-D2FE-406C-A45E-A7F359A56EEB}"/>
                    </a:ext>
                  </a:extLst>
                </p:cNvPr>
                <p:cNvSpPr/>
                <p:nvPr/>
              </p:nvSpPr>
              <p:spPr>
                <a:xfrm>
                  <a:off x="6373860" y="5053600"/>
                  <a:ext cx="706706" cy="599720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A56CC3C6-7779-4960-8488-5F28ACE9E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566" y="5053600"/>
                  <a:ext cx="7841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2920464-E4B0-4EE8-AD1A-4181387E5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3860" y="5053600"/>
                  <a:ext cx="0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94033DF-CB8A-4E1E-911F-34A4DDBF671E}"/>
                  </a:ext>
                </a:extLst>
              </p:cNvPr>
              <p:cNvCxnSpPr>
                <a:cxnSpLocks/>
                <a:stCxn id="154" idx="0"/>
                <a:endCxn id="154" idx="2"/>
              </p:cNvCxnSpPr>
              <p:nvPr/>
            </p:nvCxnSpPr>
            <p:spPr>
              <a:xfrm>
                <a:off x="6683245" y="5021377"/>
                <a:ext cx="0" cy="599720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A705DF9-7C96-4EB1-BBE4-BC47BD1AA952}"/>
                </a:ext>
              </a:extLst>
            </p:cNvPr>
            <p:cNvCxnSpPr>
              <a:cxnSpLocks/>
            </p:cNvCxnSpPr>
            <p:nvPr/>
          </p:nvCxnSpPr>
          <p:spPr>
            <a:xfrm>
              <a:off x="4795132" y="5542882"/>
              <a:ext cx="2404" cy="36479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1BDD7B9-7871-4A30-B15C-42C9854DEA7D}"/>
                </a:ext>
              </a:extLst>
            </p:cNvPr>
            <p:cNvCxnSpPr>
              <a:cxnSpLocks/>
              <a:stCxn id="154" idx="0"/>
              <a:endCxn id="154" idx="2"/>
            </p:cNvCxnSpPr>
            <p:nvPr/>
          </p:nvCxnSpPr>
          <p:spPr>
            <a:xfrm>
              <a:off x="5048451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6087C9-8E09-4121-944E-DD1DF9CE55AA}"/>
                </a:ext>
              </a:extLst>
            </p:cNvPr>
            <p:cNvCxnSpPr>
              <a:cxnSpLocks/>
            </p:cNvCxnSpPr>
            <p:nvPr/>
          </p:nvCxnSpPr>
          <p:spPr>
            <a:xfrm>
              <a:off x="5301856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8688BB4-09F4-45AB-8E68-BB50111FD43A}"/>
              </a:ext>
            </a:extLst>
          </p:cNvPr>
          <p:cNvGrpSpPr/>
          <p:nvPr/>
        </p:nvGrpSpPr>
        <p:grpSpPr>
          <a:xfrm>
            <a:off x="6608088" y="4429967"/>
            <a:ext cx="513087" cy="281512"/>
            <a:chOff x="4794722" y="5542882"/>
            <a:chExt cx="513087" cy="364796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008C0AB-2DA0-4771-8202-887E5CAE17A8}"/>
                </a:ext>
              </a:extLst>
            </p:cNvPr>
            <p:cNvGrpSpPr/>
            <p:nvPr/>
          </p:nvGrpSpPr>
          <p:grpSpPr>
            <a:xfrm>
              <a:off x="4794722" y="5551080"/>
              <a:ext cx="513087" cy="348400"/>
              <a:chOff x="6329892" y="5021377"/>
              <a:chExt cx="714547" cy="599720"/>
            </a:xfrm>
            <a:solidFill>
              <a:srgbClr val="FF0000"/>
            </a:soli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258CCA2-3CB3-4E12-B0E5-327965E16FC0}"/>
                  </a:ext>
                </a:extLst>
              </p:cNvPr>
              <p:cNvGrpSpPr/>
              <p:nvPr/>
            </p:nvGrpSpPr>
            <p:grpSpPr>
              <a:xfrm>
                <a:off x="6329892" y="5021377"/>
                <a:ext cx="714547" cy="599720"/>
                <a:chOff x="6373860" y="5053600"/>
                <a:chExt cx="714547" cy="599720"/>
              </a:xfrm>
              <a:grpFill/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75F2E746-3DBD-4A56-ACBA-BB1F71F0DDE5}"/>
                    </a:ext>
                  </a:extLst>
                </p:cNvPr>
                <p:cNvSpPr/>
                <p:nvPr/>
              </p:nvSpPr>
              <p:spPr>
                <a:xfrm>
                  <a:off x="6373860" y="5053600"/>
                  <a:ext cx="706706" cy="599720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C657CEA-F7AA-4A95-B8FD-2151092B3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566" y="5053600"/>
                  <a:ext cx="7841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3485F69E-0A94-4B8E-B025-EBD9EC16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3860" y="5053600"/>
                  <a:ext cx="0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0E0BA84-4583-4D41-B3E4-7335346184DA}"/>
                  </a:ext>
                </a:extLst>
              </p:cNvPr>
              <p:cNvCxnSpPr>
                <a:cxnSpLocks/>
                <a:stCxn id="173" idx="0"/>
                <a:endCxn id="173" idx="2"/>
              </p:cNvCxnSpPr>
              <p:nvPr/>
            </p:nvCxnSpPr>
            <p:spPr>
              <a:xfrm>
                <a:off x="6683245" y="5021377"/>
                <a:ext cx="0" cy="599720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B7A22C-ABA6-49B2-BDE3-96E81EBBC7DF}"/>
                </a:ext>
              </a:extLst>
            </p:cNvPr>
            <p:cNvCxnSpPr>
              <a:cxnSpLocks/>
            </p:cNvCxnSpPr>
            <p:nvPr/>
          </p:nvCxnSpPr>
          <p:spPr>
            <a:xfrm>
              <a:off x="4795132" y="5542882"/>
              <a:ext cx="2404" cy="36479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6B7CC4A-04ED-4C7C-981E-971EA366E572}"/>
                </a:ext>
              </a:extLst>
            </p:cNvPr>
            <p:cNvCxnSpPr>
              <a:cxnSpLocks/>
              <a:stCxn id="173" idx="0"/>
              <a:endCxn id="173" idx="2"/>
            </p:cNvCxnSpPr>
            <p:nvPr/>
          </p:nvCxnSpPr>
          <p:spPr>
            <a:xfrm>
              <a:off x="5048451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4FFDA99-1026-4CB2-AC97-D9467262A2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856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3754A0B-A448-4E49-8A83-8E7F34DF828D}"/>
              </a:ext>
            </a:extLst>
          </p:cNvPr>
          <p:cNvGrpSpPr/>
          <p:nvPr/>
        </p:nvGrpSpPr>
        <p:grpSpPr>
          <a:xfrm>
            <a:off x="7138234" y="4429968"/>
            <a:ext cx="549240" cy="281512"/>
            <a:chOff x="4794722" y="5542882"/>
            <a:chExt cx="513087" cy="364796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4CC9B41-71C0-4A47-B229-91EB8527C670}"/>
                </a:ext>
              </a:extLst>
            </p:cNvPr>
            <p:cNvGrpSpPr/>
            <p:nvPr/>
          </p:nvGrpSpPr>
          <p:grpSpPr>
            <a:xfrm>
              <a:off x="4794722" y="5551080"/>
              <a:ext cx="513087" cy="348400"/>
              <a:chOff x="6329892" y="5021377"/>
              <a:chExt cx="714547" cy="599720"/>
            </a:xfrm>
            <a:solidFill>
              <a:srgbClr val="FF0000"/>
            </a:solidFill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0373E69-44A4-4D72-921C-FDA9106EEF6F}"/>
                  </a:ext>
                </a:extLst>
              </p:cNvPr>
              <p:cNvGrpSpPr/>
              <p:nvPr/>
            </p:nvGrpSpPr>
            <p:grpSpPr>
              <a:xfrm>
                <a:off x="6329892" y="5021377"/>
                <a:ext cx="714547" cy="599720"/>
                <a:chOff x="6373860" y="5053600"/>
                <a:chExt cx="714547" cy="599720"/>
              </a:xfrm>
              <a:grp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C8CD13D-E308-4FC3-967C-49AA9A2D9031}"/>
                    </a:ext>
                  </a:extLst>
                </p:cNvPr>
                <p:cNvSpPr/>
                <p:nvPr/>
              </p:nvSpPr>
              <p:spPr>
                <a:xfrm>
                  <a:off x="6373860" y="5053600"/>
                  <a:ext cx="706706" cy="599720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D5EACDC-AF0F-4A13-BB69-08D8899B6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566" y="5053600"/>
                  <a:ext cx="7841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6615F781-EDEA-4004-8C01-0282DAAFC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3860" y="5053600"/>
                  <a:ext cx="0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B2E9A54-E92B-4F82-B608-42957B18DCAE}"/>
                  </a:ext>
                </a:extLst>
              </p:cNvPr>
              <p:cNvCxnSpPr>
                <a:cxnSpLocks/>
                <a:stCxn id="183" idx="0"/>
                <a:endCxn id="183" idx="2"/>
              </p:cNvCxnSpPr>
              <p:nvPr/>
            </p:nvCxnSpPr>
            <p:spPr>
              <a:xfrm>
                <a:off x="6683245" y="5021377"/>
                <a:ext cx="0" cy="599720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8E0AF6F-F7B9-4DAF-86EE-7181D8ACC01C}"/>
                </a:ext>
              </a:extLst>
            </p:cNvPr>
            <p:cNvCxnSpPr>
              <a:cxnSpLocks/>
            </p:cNvCxnSpPr>
            <p:nvPr/>
          </p:nvCxnSpPr>
          <p:spPr>
            <a:xfrm>
              <a:off x="4795132" y="5542882"/>
              <a:ext cx="2404" cy="36479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F2775CF-A09B-4731-8B0F-A8345A9375C4}"/>
                </a:ext>
              </a:extLst>
            </p:cNvPr>
            <p:cNvCxnSpPr>
              <a:cxnSpLocks/>
              <a:stCxn id="183" idx="0"/>
              <a:endCxn id="183" idx="2"/>
            </p:cNvCxnSpPr>
            <p:nvPr/>
          </p:nvCxnSpPr>
          <p:spPr>
            <a:xfrm>
              <a:off x="5048451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8E54DB4-45A4-4E32-B1CE-6B8F57C91CA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856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C0383B7-30E5-468C-9F98-068F9FDD79F5}"/>
              </a:ext>
            </a:extLst>
          </p:cNvPr>
          <p:cNvGrpSpPr/>
          <p:nvPr/>
        </p:nvGrpSpPr>
        <p:grpSpPr>
          <a:xfrm>
            <a:off x="7651321" y="4429968"/>
            <a:ext cx="513087" cy="281512"/>
            <a:chOff x="4794722" y="5542882"/>
            <a:chExt cx="513087" cy="364796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B0A1EFCD-F6E2-4A0B-A017-484D9DE75D1D}"/>
                </a:ext>
              </a:extLst>
            </p:cNvPr>
            <p:cNvGrpSpPr/>
            <p:nvPr/>
          </p:nvGrpSpPr>
          <p:grpSpPr>
            <a:xfrm>
              <a:off x="4794722" y="5551080"/>
              <a:ext cx="513087" cy="348400"/>
              <a:chOff x="6329892" y="5021377"/>
              <a:chExt cx="714547" cy="599720"/>
            </a:xfrm>
            <a:solidFill>
              <a:srgbClr val="FF0000"/>
            </a:solidFill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0834CC-0779-4F12-A301-0152DD26C904}"/>
                  </a:ext>
                </a:extLst>
              </p:cNvPr>
              <p:cNvGrpSpPr/>
              <p:nvPr/>
            </p:nvGrpSpPr>
            <p:grpSpPr>
              <a:xfrm>
                <a:off x="6329892" y="5021377"/>
                <a:ext cx="714547" cy="599720"/>
                <a:chOff x="6373860" y="5053600"/>
                <a:chExt cx="714547" cy="599720"/>
              </a:xfrm>
              <a:grpFill/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658EE6C-3523-4861-89D4-1F9FEE3A9C6B}"/>
                    </a:ext>
                  </a:extLst>
                </p:cNvPr>
                <p:cNvSpPr/>
                <p:nvPr/>
              </p:nvSpPr>
              <p:spPr>
                <a:xfrm>
                  <a:off x="6373860" y="5053600"/>
                  <a:ext cx="706706" cy="599720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E432FA04-AF90-4B16-B8B9-057E3EED2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566" y="5053600"/>
                  <a:ext cx="7841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5593091C-5360-43D3-852D-12B885CA3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3860" y="5053600"/>
                  <a:ext cx="0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C425A27E-EFEE-4ABD-AEFE-DE6D127F41F6}"/>
                  </a:ext>
                </a:extLst>
              </p:cNvPr>
              <p:cNvCxnSpPr>
                <a:cxnSpLocks/>
                <a:stCxn id="193" idx="0"/>
                <a:endCxn id="193" idx="2"/>
              </p:cNvCxnSpPr>
              <p:nvPr/>
            </p:nvCxnSpPr>
            <p:spPr>
              <a:xfrm>
                <a:off x="6683245" y="5021377"/>
                <a:ext cx="0" cy="599720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5691F0D-63C6-4126-B450-F72B8B4CC067}"/>
                </a:ext>
              </a:extLst>
            </p:cNvPr>
            <p:cNvCxnSpPr>
              <a:cxnSpLocks/>
            </p:cNvCxnSpPr>
            <p:nvPr/>
          </p:nvCxnSpPr>
          <p:spPr>
            <a:xfrm>
              <a:off x="4795132" y="5542882"/>
              <a:ext cx="2404" cy="36479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7948E0D-EA7F-4394-939A-CEF1F7BDFA4E}"/>
                </a:ext>
              </a:extLst>
            </p:cNvPr>
            <p:cNvCxnSpPr>
              <a:cxnSpLocks/>
              <a:stCxn id="193" idx="0"/>
              <a:endCxn id="193" idx="2"/>
            </p:cNvCxnSpPr>
            <p:nvPr/>
          </p:nvCxnSpPr>
          <p:spPr>
            <a:xfrm>
              <a:off x="5048451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FD56C12-9C3C-48F8-B0AE-753EE1B6382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856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711C121-A756-4494-A2DC-C03429DB2C78}"/>
              </a:ext>
            </a:extLst>
          </p:cNvPr>
          <p:cNvGrpSpPr/>
          <p:nvPr/>
        </p:nvGrpSpPr>
        <p:grpSpPr>
          <a:xfrm>
            <a:off x="8172808" y="3954805"/>
            <a:ext cx="513087" cy="430887"/>
            <a:chOff x="4794722" y="5542882"/>
            <a:chExt cx="513087" cy="364796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0E72D74-D355-431E-8D4F-00743694737A}"/>
                </a:ext>
              </a:extLst>
            </p:cNvPr>
            <p:cNvGrpSpPr/>
            <p:nvPr/>
          </p:nvGrpSpPr>
          <p:grpSpPr>
            <a:xfrm>
              <a:off x="4794722" y="5551080"/>
              <a:ext cx="513087" cy="348400"/>
              <a:chOff x="6329892" y="5021377"/>
              <a:chExt cx="714547" cy="599720"/>
            </a:xfrm>
            <a:solidFill>
              <a:srgbClr val="FF0000"/>
            </a:solidFill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CF834076-391D-48F6-9120-1546ABBF5341}"/>
                  </a:ext>
                </a:extLst>
              </p:cNvPr>
              <p:cNvGrpSpPr/>
              <p:nvPr/>
            </p:nvGrpSpPr>
            <p:grpSpPr>
              <a:xfrm>
                <a:off x="6329892" y="5021377"/>
                <a:ext cx="714547" cy="599720"/>
                <a:chOff x="6373860" y="5053600"/>
                <a:chExt cx="714547" cy="599720"/>
              </a:xfrm>
              <a:grpFill/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FEE61B79-3A2C-4934-891B-D78B97266650}"/>
                    </a:ext>
                  </a:extLst>
                </p:cNvPr>
                <p:cNvSpPr/>
                <p:nvPr/>
              </p:nvSpPr>
              <p:spPr>
                <a:xfrm>
                  <a:off x="6373860" y="5053600"/>
                  <a:ext cx="706706" cy="599720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2ED11EBC-BEC7-4CC3-ACBE-01A851484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566" y="5053600"/>
                  <a:ext cx="7841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C010189-4E8D-44BD-9D6D-0AD1F2053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3860" y="5053600"/>
                  <a:ext cx="0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48515A7A-CB33-41B0-9C8F-236AA52D83AB}"/>
                  </a:ext>
                </a:extLst>
              </p:cNvPr>
              <p:cNvCxnSpPr>
                <a:cxnSpLocks/>
                <a:stCxn id="203" idx="0"/>
                <a:endCxn id="203" idx="2"/>
              </p:cNvCxnSpPr>
              <p:nvPr/>
            </p:nvCxnSpPr>
            <p:spPr>
              <a:xfrm>
                <a:off x="6683245" y="5021377"/>
                <a:ext cx="0" cy="599720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5AFD37B-AA94-45AD-8F57-B52098FE48CA}"/>
                </a:ext>
              </a:extLst>
            </p:cNvPr>
            <p:cNvCxnSpPr>
              <a:cxnSpLocks/>
            </p:cNvCxnSpPr>
            <p:nvPr/>
          </p:nvCxnSpPr>
          <p:spPr>
            <a:xfrm>
              <a:off x="4795132" y="5542882"/>
              <a:ext cx="2404" cy="36479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A96D13-E3BB-4911-B301-E1996C3061D9}"/>
                </a:ext>
              </a:extLst>
            </p:cNvPr>
            <p:cNvCxnSpPr>
              <a:cxnSpLocks/>
              <a:stCxn id="203" idx="0"/>
              <a:endCxn id="203" idx="2"/>
            </p:cNvCxnSpPr>
            <p:nvPr/>
          </p:nvCxnSpPr>
          <p:spPr>
            <a:xfrm>
              <a:off x="5048451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66EB4FC-E361-4C8E-9D42-D350C5681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01856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F75EF94-FE2C-4158-96A5-D3AC36139B4F}"/>
              </a:ext>
            </a:extLst>
          </p:cNvPr>
          <p:cNvGrpSpPr/>
          <p:nvPr/>
        </p:nvGrpSpPr>
        <p:grpSpPr>
          <a:xfrm>
            <a:off x="8685895" y="4344539"/>
            <a:ext cx="513087" cy="117092"/>
            <a:chOff x="4794722" y="5542882"/>
            <a:chExt cx="513087" cy="364796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C5A0E8D-7851-47D7-9FC1-73C045DD7544}"/>
                </a:ext>
              </a:extLst>
            </p:cNvPr>
            <p:cNvGrpSpPr/>
            <p:nvPr/>
          </p:nvGrpSpPr>
          <p:grpSpPr>
            <a:xfrm>
              <a:off x="4794722" y="5551080"/>
              <a:ext cx="513087" cy="348400"/>
              <a:chOff x="6329892" y="5021377"/>
              <a:chExt cx="714547" cy="599720"/>
            </a:xfrm>
            <a:solidFill>
              <a:srgbClr val="FF0000"/>
            </a:solidFill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89B4B0BB-40C5-41A2-BEAD-348A8AD39A71}"/>
                  </a:ext>
                </a:extLst>
              </p:cNvPr>
              <p:cNvGrpSpPr/>
              <p:nvPr/>
            </p:nvGrpSpPr>
            <p:grpSpPr>
              <a:xfrm>
                <a:off x="6329892" y="5021377"/>
                <a:ext cx="714547" cy="599720"/>
                <a:chOff x="6373860" y="5053600"/>
                <a:chExt cx="714547" cy="599720"/>
              </a:xfrm>
              <a:grpFill/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FF05729-F2ED-4B49-91A6-F603D285FD58}"/>
                    </a:ext>
                  </a:extLst>
                </p:cNvPr>
                <p:cNvSpPr/>
                <p:nvPr/>
              </p:nvSpPr>
              <p:spPr>
                <a:xfrm>
                  <a:off x="6373860" y="5053600"/>
                  <a:ext cx="706706" cy="599720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F3DB2B22-628D-474B-B89B-E6400EFC2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566" y="5053600"/>
                  <a:ext cx="7841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FA56DADD-6A0D-42D5-9DBB-9572219AC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3860" y="5053600"/>
                  <a:ext cx="0" cy="599720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8E4B4C4-B4D4-4F46-94D7-036DAED77045}"/>
                  </a:ext>
                </a:extLst>
              </p:cNvPr>
              <p:cNvCxnSpPr>
                <a:cxnSpLocks/>
                <a:stCxn id="213" idx="0"/>
                <a:endCxn id="213" idx="2"/>
              </p:cNvCxnSpPr>
              <p:nvPr/>
            </p:nvCxnSpPr>
            <p:spPr>
              <a:xfrm>
                <a:off x="6683245" y="5021377"/>
                <a:ext cx="0" cy="599720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968570D-E616-4702-AC7E-5F0B1797E22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132" y="5542882"/>
              <a:ext cx="2404" cy="36479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975F3CF-1259-4D69-921C-50F91451FE2B}"/>
                </a:ext>
              </a:extLst>
            </p:cNvPr>
            <p:cNvCxnSpPr>
              <a:cxnSpLocks/>
              <a:stCxn id="213" idx="0"/>
              <a:endCxn id="213" idx="2"/>
            </p:cNvCxnSpPr>
            <p:nvPr/>
          </p:nvCxnSpPr>
          <p:spPr>
            <a:xfrm>
              <a:off x="5048451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AE5D20F-1D9B-4B89-AEA7-8202F81A376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856" y="5551080"/>
              <a:ext cx="0" cy="3484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itle 1">
            <a:extLst>
              <a:ext uri="{FF2B5EF4-FFF2-40B4-BE49-F238E27FC236}">
                <a16:creationId xmlns:a16="http://schemas.microsoft.com/office/drawing/2014/main" id="{BB8D53BA-DF6C-45D4-801A-02E060A3D655}"/>
              </a:ext>
            </a:extLst>
          </p:cNvPr>
          <p:cNvSpPr txBox="1">
            <a:spLocks/>
          </p:cNvSpPr>
          <p:nvPr/>
        </p:nvSpPr>
        <p:spPr>
          <a:xfrm>
            <a:off x="5382355" y="3985254"/>
            <a:ext cx="112900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rgbClr val="FF0000"/>
                </a:solidFill>
              </a:rPr>
              <a:t>EA…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3B1D533-97ED-4764-A3C6-EC08E27014E0}"/>
              </a:ext>
            </a:extLst>
          </p:cNvPr>
          <p:cNvSpPr/>
          <p:nvPr/>
        </p:nvSpPr>
        <p:spPr>
          <a:xfrm>
            <a:off x="6105601" y="5935319"/>
            <a:ext cx="3126854" cy="334206"/>
          </a:xfrm>
          <a:prstGeom prst="rect">
            <a:avLst/>
          </a:prstGeom>
          <a:solidFill>
            <a:srgbClr val="009600"/>
          </a:solidFill>
          <a:ln>
            <a:solidFill>
              <a:srgbClr val="009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0C05B06-A701-48EE-BFCA-80FDF988652A}"/>
              </a:ext>
            </a:extLst>
          </p:cNvPr>
          <p:cNvCxnSpPr>
            <a:cxnSpLocks/>
          </p:cNvCxnSpPr>
          <p:nvPr/>
        </p:nvCxnSpPr>
        <p:spPr>
          <a:xfrm flipV="1">
            <a:off x="6087129" y="5366159"/>
            <a:ext cx="0" cy="905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E7B10CD-3C91-4BF4-9B63-940C6A9EFB96}"/>
              </a:ext>
            </a:extLst>
          </p:cNvPr>
          <p:cNvCxnSpPr>
            <a:cxnSpLocks/>
          </p:cNvCxnSpPr>
          <p:nvPr/>
        </p:nvCxnSpPr>
        <p:spPr>
          <a:xfrm flipV="1">
            <a:off x="6087129" y="6262418"/>
            <a:ext cx="3307517" cy="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itle 1">
            <a:extLst>
              <a:ext uri="{FF2B5EF4-FFF2-40B4-BE49-F238E27FC236}">
                <a16:creationId xmlns:a16="http://schemas.microsoft.com/office/drawing/2014/main" id="{F7D555B1-AD17-4332-A845-95248760E0F7}"/>
              </a:ext>
            </a:extLst>
          </p:cNvPr>
          <p:cNvSpPr txBox="1">
            <a:spLocks/>
          </p:cNvSpPr>
          <p:nvPr/>
        </p:nvSpPr>
        <p:spPr>
          <a:xfrm>
            <a:off x="5780014" y="5138817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y</a:t>
            </a:r>
            <a:endParaRPr lang="en-US" sz="200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9B0B0A7-CC19-489E-8D44-65E2D3A6966D}"/>
              </a:ext>
            </a:extLst>
          </p:cNvPr>
          <p:cNvCxnSpPr>
            <a:cxnSpLocks/>
          </p:cNvCxnSpPr>
          <p:nvPr/>
        </p:nvCxnSpPr>
        <p:spPr>
          <a:xfrm>
            <a:off x="6675304" y="5933945"/>
            <a:ext cx="0" cy="3425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17C7C78-237F-4F21-9C87-86BF3DBD37D7}"/>
              </a:ext>
            </a:extLst>
          </p:cNvPr>
          <p:cNvCxnSpPr>
            <a:cxnSpLocks/>
          </p:cNvCxnSpPr>
          <p:nvPr/>
        </p:nvCxnSpPr>
        <p:spPr>
          <a:xfrm>
            <a:off x="6364233" y="5941308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itle 1">
            <a:extLst>
              <a:ext uri="{FF2B5EF4-FFF2-40B4-BE49-F238E27FC236}">
                <a16:creationId xmlns:a16="http://schemas.microsoft.com/office/drawing/2014/main" id="{38C3CCD4-6902-45CE-B9CD-7477C77ADE98}"/>
              </a:ext>
            </a:extLst>
          </p:cNvPr>
          <p:cNvSpPr txBox="1">
            <a:spLocks/>
          </p:cNvSpPr>
          <p:nvPr/>
        </p:nvSpPr>
        <p:spPr>
          <a:xfrm>
            <a:off x="4673539" y="5514346"/>
            <a:ext cx="1129006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AB, BA, </a:t>
            </a:r>
          </a:p>
          <a:p>
            <a:r>
              <a:rPr lang="en-US" sz="1800" dirty="0"/>
              <a:t>BC, CB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D116606-E169-42EC-9091-0A535C7048CB}"/>
              </a:ext>
            </a:extLst>
          </p:cNvPr>
          <p:cNvCxnSpPr>
            <a:cxnSpLocks/>
          </p:cNvCxnSpPr>
          <p:nvPr/>
        </p:nvCxnSpPr>
        <p:spPr>
          <a:xfrm>
            <a:off x="7003195" y="5934317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E43566F-76B5-451D-A16B-661ED97DDCA2}"/>
              </a:ext>
            </a:extLst>
          </p:cNvPr>
          <p:cNvCxnSpPr>
            <a:cxnSpLocks/>
          </p:cNvCxnSpPr>
          <p:nvPr/>
        </p:nvCxnSpPr>
        <p:spPr>
          <a:xfrm>
            <a:off x="7313588" y="5934317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6B24230-7DE8-4FAF-8094-6B661E0809CB}"/>
              </a:ext>
            </a:extLst>
          </p:cNvPr>
          <p:cNvCxnSpPr>
            <a:cxnSpLocks/>
          </p:cNvCxnSpPr>
          <p:nvPr/>
        </p:nvCxnSpPr>
        <p:spPr>
          <a:xfrm>
            <a:off x="7608601" y="5944104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338D61D-2A95-47A6-BD4D-C909433303EF}"/>
              </a:ext>
            </a:extLst>
          </p:cNvPr>
          <p:cNvCxnSpPr>
            <a:cxnSpLocks/>
          </p:cNvCxnSpPr>
          <p:nvPr/>
        </p:nvCxnSpPr>
        <p:spPr>
          <a:xfrm>
            <a:off x="7877851" y="5938562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443ADFA-FE60-421B-8733-A085413E48D4}"/>
              </a:ext>
            </a:extLst>
          </p:cNvPr>
          <p:cNvCxnSpPr>
            <a:cxnSpLocks/>
          </p:cNvCxnSpPr>
          <p:nvPr/>
        </p:nvCxnSpPr>
        <p:spPr>
          <a:xfrm>
            <a:off x="8156086" y="5939960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71B1EAA-AA65-459A-AABE-EA2DA2B1D79F}"/>
              </a:ext>
            </a:extLst>
          </p:cNvPr>
          <p:cNvCxnSpPr>
            <a:cxnSpLocks/>
          </p:cNvCxnSpPr>
          <p:nvPr/>
        </p:nvCxnSpPr>
        <p:spPr>
          <a:xfrm>
            <a:off x="8424534" y="5939960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877F94B-C3CD-4C2E-BFD8-079650A41D45}"/>
              </a:ext>
            </a:extLst>
          </p:cNvPr>
          <p:cNvCxnSpPr>
            <a:cxnSpLocks/>
          </p:cNvCxnSpPr>
          <p:nvPr/>
        </p:nvCxnSpPr>
        <p:spPr>
          <a:xfrm>
            <a:off x="9011763" y="5931637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3CC647-67FB-4CDE-BE6B-B16135915592}"/>
              </a:ext>
            </a:extLst>
          </p:cNvPr>
          <p:cNvCxnSpPr>
            <a:cxnSpLocks/>
          </p:cNvCxnSpPr>
          <p:nvPr/>
        </p:nvCxnSpPr>
        <p:spPr>
          <a:xfrm>
            <a:off x="8688292" y="5938562"/>
            <a:ext cx="0" cy="337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itle 1">
            <a:extLst>
              <a:ext uri="{FF2B5EF4-FFF2-40B4-BE49-F238E27FC236}">
                <a16:creationId xmlns:a16="http://schemas.microsoft.com/office/drawing/2014/main" id="{23A75434-637E-4BFD-88B5-F2216C51D747}"/>
              </a:ext>
            </a:extLst>
          </p:cNvPr>
          <p:cNvSpPr txBox="1">
            <a:spLocks/>
          </p:cNvSpPr>
          <p:nvPr/>
        </p:nvSpPr>
        <p:spPr>
          <a:xfrm>
            <a:off x="9371604" y="6018206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t</a:t>
            </a:r>
            <a:endParaRPr lang="en-US" sz="200" dirty="0"/>
          </a:p>
        </p:txBody>
      </p:sp>
      <p:graphicFrame>
        <p:nvGraphicFramePr>
          <p:cNvPr id="233" name="Table 232">
            <a:extLst>
              <a:ext uri="{FF2B5EF4-FFF2-40B4-BE49-F238E27FC236}">
                <a16:creationId xmlns:a16="http://schemas.microsoft.com/office/drawing/2014/main" id="{7DC57D54-335C-43AC-8991-513657BCF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2340"/>
              </p:ext>
            </p:extLst>
          </p:nvPr>
        </p:nvGraphicFramePr>
        <p:xfrm>
          <a:off x="6429829" y="14820"/>
          <a:ext cx="5539887" cy="230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32">
                  <a:extLst>
                    <a:ext uri="{9D8B030D-6E8A-4147-A177-3AD203B41FA5}">
                      <a16:colId xmlns:a16="http://schemas.microsoft.com/office/drawing/2014/main" val="3323106"/>
                    </a:ext>
                  </a:extLst>
                </a:gridCol>
                <a:gridCol w="491867">
                  <a:extLst>
                    <a:ext uri="{9D8B030D-6E8A-4147-A177-3AD203B41FA5}">
                      <a16:colId xmlns:a16="http://schemas.microsoft.com/office/drawing/2014/main" val="1265587651"/>
                    </a:ext>
                  </a:extLst>
                </a:gridCol>
                <a:gridCol w="664821">
                  <a:extLst>
                    <a:ext uri="{9D8B030D-6E8A-4147-A177-3AD203B41FA5}">
                      <a16:colId xmlns:a16="http://schemas.microsoft.com/office/drawing/2014/main" val="1010577430"/>
                    </a:ext>
                  </a:extLst>
                </a:gridCol>
                <a:gridCol w="1128359">
                  <a:extLst>
                    <a:ext uri="{9D8B030D-6E8A-4147-A177-3AD203B41FA5}">
                      <a16:colId xmlns:a16="http://schemas.microsoft.com/office/drawing/2014/main" val="1656492400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140128869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3450011572"/>
                    </a:ext>
                  </a:extLst>
                </a:gridCol>
              </a:tblGrid>
              <a:tr h="55200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 pax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Speed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06913"/>
                  </a:ext>
                </a:extLst>
              </a:tr>
              <a:tr h="8751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50-60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 USD/km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7000"/>
                  </a:ext>
                </a:extLst>
              </a:tr>
              <a:tr h="851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50-60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 USD/km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50787"/>
                  </a:ext>
                </a:extLst>
              </a:tr>
            </a:tbl>
          </a:graphicData>
        </a:graphic>
      </p:graphicFrame>
      <p:pic>
        <p:nvPicPr>
          <p:cNvPr id="234" name="Picture 4" descr="Bildergebnis für nexus bell">
            <a:extLst>
              <a:ext uri="{FF2B5EF4-FFF2-40B4-BE49-F238E27FC236}">
                <a16:creationId xmlns:a16="http://schemas.microsoft.com/office/drawing/2014/main" id="{676C1945-A87F-409F-BA60-B8DE92EC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484" y="500174"/>
            <a:ext cx="1830332" cy="10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 descr="Bildergebnis für dufour aero">
            <a:extLst>
              <a:ext uri="{FF2B5EF4-FFF2-40B4-BE49-F238E27FC236}">
                <a16:creationId xmlns:a16="http://schemas.microsoft.com/office/drawing/2014/main" id="{D3B6FD8F-77E0-4DC5-8B70-792CFC4B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79" y="1562103"/>
            <a:ext cx="1183158" cy="59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9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8" y="110933"/>
            <a:ext cx="10972800" cy="1111318"/>
          </a:xfrm>
        </p:spPr>
        <p:txBody>
          <a:bodyPr/>
          <a:lstStyle/>
          <a:p>
            <a:r>
              <a:rPr lang="en-US" altLang="en-US" dirty="0"/>
              <a:t>Level 2: the commuter problem</a:t>
            </a:r>
            <a:endParaRPr lang="de-CH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69D8F-E71C-4EE1-AA0C-411F16E1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8" y="1123028"/>
            <a:ext cx="5562600" cy="43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71F9A-B482-4BB1-83C1-B666D860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65" y="1341209"/>
            <a:ext cx="4876386" cy="38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8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8" y="110933"/>
            <a:ext cx="6139011" cy="1111318"/>
          </a:xfrm>
        </p:spPr>
        <p:txBody>
          <a:bodyPr/>
          <a:lstStyle/>
          <a:p>
            <a:r>
              <a:rPr lang="en-US" altLang="en-US" dirty="0"/>
              <a:t>Level 3: A not so basic hub and spoke network</a:t>
            </a:r>
            <a:endParaRPr lang="de-CH" altLang="en-US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694ABA6A-94FE-4BF7-B659-D7E9F9C0A146}"/>
              </a:ext>
            </a:extLst>
          </p:cNvPr>
          <p:cNvSpPr txBox="1">
            <a:spLocks/>
          </p:cNvSpPr>
          <p:nvPr/>
        </p:nvSpPr>
        <p:spPr>
          <a:xfrm>
            <a:off x="6004647" y="3066634"/>
            <a:ext cx="5877737" cy="181588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dirty="0"/>
              <a:t>Concept:</a:t>
            </a:r>
          </a:p>
          <a:p>
            <a:r>
              <a:rPr lang="en-US" sz="2200" b="0" dirty="0"/>
              <a:t>Generalize the previous network and demand profiles so that no obvious pattern may be found by “hand”. Demand is random (see next slide)</a:t>
            </a:r>
          </a:p>
          <a:p>
            <a:endParaRPr lang="en-US" sz="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3B12DB-EDA9-44C0-AB22-1EFBE6A63316}"/>
              </a:ext>
            </a:extLst>
          </p:cNvPr>
          <p:cNvGrpSpPr/>
          <p:nvPr/>
        </p:nvGrpSpPr>
        <p:grpSpPr>
          <a:xfrm>
            <a:off x="814975" y="2383837"/>
            <a:ext cx="3580857" cy="2737623"/>
            <a:chOff x="177411" y="1758876"/>
            <a:chExt cx="5079458" cy="412085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54BE278-0B91-4C9B-AA59-5DDB58FDF4C0}"/>
                </a:ext>
              </a:extLst>
            </p:cNvPr>
            <p:cNvSpPr/>
            <p:nvPr/>
          </p:nvSpPr>
          <p:spPr>
            <a:xfrm>
              <a:off x="177411" y="2003109"/>
              <a:ext cx="965647" cy="9594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FE1A38-3BBB-48C0-9DA9-B9B4C8FC450D}"/>
                </a:ext>
              </a:extLst>
            </p:cNvPr>
            <p:cNvCxnSpPr>
              <a:cxnSpLocks/>
              <a:stCxn id="44" idx="2"/>
              <a:endCxn id="34" idx="6"/>
            </p:cNvCxnSpPr>
            <p:nvPr/>
          </p:nvCxnSpPr>
          <p:spPr>
            <a:xfrm flipH="1">
              <a:off x="1143058" y="2238579"/>
              <a:ext cx="1298700" cy="2442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ACD322-2333-4631-83ED-35BC9637A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290" y="2699896"/>
              <a:ext cx="164975" cy="4603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EBBCF06-D2E6-49C5-BB7D-4C5BBC20C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736" y="4069003"/>
              <a:ext cx="0" cy="545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A511E4-122A-4239-B798-979A01D008B8}"/>
                </a:ext>
              </a:extLst>
            </p:cNvPr>
            <p:cNvCxnSpPr>
              <a:cxnSpLocks/>
            </p:cNvCxnSpPr>
            <p:nvPr/>
          </p:nvCxnSpPr>
          <p:spPr>
            <a:xfrm>
              <a:off x="640736" y="4614288"/>
              <a:ext cx="5662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54CB12AF-295A-46A7-B837-F212CFBECB4E}"/>
                </a:ext>
              </a:extLst>
            </p:cNvPr>
            <p:cNvSpPr txBox="1">
              <a:spLocks/>
            </p:cNvSpPr>
            <p:nvPr/>
          </p:nvSpPr>
          <p:spPr>
            <a:xfrm>
              <a:off x="1202797" y="4398844"/>
              <a:ext cx="162188" cy="4308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200" b="0" dirty="0"/>
                <a:t>x</a:t>
              </a:r>
              <a:endParaRPr lang="en-US" sz="200" dirty="0"/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25E6452E-6CEA-407B-BE12-BCD734C348F5}"/>
                </a:ext>
              </a:extLst>
            </p:cNvPr>
            <p:cNvSpPr txBox="1">
              <a:spLocks/>
            </p:cNvSpPr>
            <p:nvPr/>
          </p:nvSpPr>
          <p:spPr>
            <a:xfrm>
              <a:off x="409383" y="3521934"/>
              <a:ext cx="162187" cy="4308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200" b="0" dirty="0"/>
                <a:t>y</a:t>
              </a:r>
              <a:endParaRPr lang="en-US" sz="2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FB56EE-6790-49A9-B274-E1FDEAB76A6D}"/>
                </a:ext>
              </a:extLst>
            </p:cNvPr>
            <p:cNvCxnSpPr>
              <a:cxnSpLocks/>
              <a:stCxn id="45" idx="1"/>
              <a:endCxn id="34" idx="5"/>
            </p:cNvCxnSpPr>
            <p:nvPr/>
          </p:nvCxnSpPr>
          <p:spPr>
            <a:xfrm flipH="1" flipV="1">
              <a:off x="1001642" y="2822012"/>
              <a:ext cx="1120074" cy="4787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C79F0D-5FB9-4ED8-9222-A16C3B1111EF}"/>
                </a:ext>
              </a:extLst>
            </p:cNvPr>
            <p:cNvSpPr/>
            <p:nvPr/>
          </p:nvSpPr>
          <p:spPr>
            <a:xfrm>
              <a:off x="2441758" y="1758876"/>
              <a:ext cx="962884" cy="9594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en-US" sz="13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D5BC3A-93AB-4D56-9F4C-F020B1FFAE89}"/>
                </a:ext>
              </a:extLst>
            </p:cNvPr>
            <p:cNvSpPr/>
            <p:nvPr/>
          </p:nvSpPr>
          <p:spPr>
            <a:xfrm>
              <a:off x="1980705" y="3160272"/>
              <a:ext cx="962884" cy="9594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F3978BF9-71BC-484C-AF33-A295E200678A}"/>
                </a:ext>
              </a:extLst>
            </p:cNvPr>
            <p:cNvSpPr txBox="1">
              <a:spLocks/>
            </p:cNvSpPr>
            <p:nvPr/>
          </p:nvSpPr>
          <p:spPr>
            <a:xfrm>
              <a:off x="2043425" y="4533973"/>
              <a:ext cx="1288183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b="0" dirty="0"/>
                <a:t>~20 min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9C86BA53-C10B-42D3-B7C8-90C11DC92C81}"/>
                </a:ext>
              </a:extLst>
            </p:cNvPr>
            <p:cNvSpPr txBox="1">
              <a:spLocks/>
            </p:cNvSpPr>
            <p:nvPr/>
          </p:nvSpPr>
          <p:spPr>
            <a:xfrm>
              <a:off x="3947856" y="2779019"/>
              <a:ext cx="1288183" cy="486449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1500" b="0" dirty="0"/>
                <a:t>~15 min</a:t>
              </a: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1F3F9AC5-23AF-4240-BC02-34677D8F5FBB}"/>
                </a:ext>
              </a:extLst>
            </p:cNvPr>
            <p:cNvSpPr txBox="1">
              <a:spLocks/>
            </p:cNvSpPr>
            <p:nvPr/>
          </p:nvSpPr>
          <p:spPr>
            <a:xfrm>
              <a:off x="1173964" y="1849943"/>
              <a:ext cx="1288183" cy="486449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1500" b="0" dirty="0"/>
                <a:t>~10 min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2DE3E76-8A06-460F-B88F-A622BFD6FCE7}"/>
                </a:ext>
              </a:extLst>
            </p:cNvPr>
            <p:cNvSpPr/>
            <p:nvPr/>
          </p:nvSpPr>
          <p:spPr>
            <a:xfrm>
              <a:off x="4293985" y="3812317"/>
              <a:ext cx="962884" cy="9594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9376C0-933E-41E0-BD71-1F4376164487}"/>
                </a:ext>
              </a:extLst>
            </p:cNvPr>
            <p:cNvSpPr/>
            <p:nvPr/>
          </p:nvSpPr>
          <p:spPr>
            <a:xfrm>
              <a:off x="3121676" y="4920321"/>
              <a:ext cx="962884" cy="9594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D1DCDED-AC15-4613-AA5C-866777F7CED9}"/>
                </a:ext>
              </a:extLst>
            </p:cNvPr>
            <p:cNvCxnSpPr>
              <a:cxnSpLocks/>
              <a:stCxn id="44" idx="5"/>
              <a:endCxn id="53" idx="1"/>
            </p:cNvCxnSpPr>
            <p:nvPr/>
          </p:nvCxnSpPr>
          <p:spPr>
            <a:xfrm>
              <a:off x="3263631" y="2577779"/>
              <a:ext cx="1171365" cy="13750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6B646D2-8852-4FE5-BF25-88C401B8E22A}"/>
                </a:ext>
              </a:extLst>
            </p:cNvPr>
            <p:cNvCxnSpPr>
              <a:cxnSpLocks/>
              <a:stCxn id="45" idx="6"/>
              <a:endCxn id="53" idx="2"/>
            </p:cNvCxnSpPr>
            <p:nvPr/>
          </p:nvCxnSpPr>
          <p:spPr>
            <a:xfrm>
              <a:off x="2943589" y="3639975"/>
              <a:ext cx="1350396" cy="6520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02DA4F3-8535-4FC0-A031-2FCBD4DCD5A5}"/>
                </a:ext>
              </a:extLst>
            </p:cNvPr>
            <p:cNvCxnSpPr>
              <a:cxnSpLocks/>
            </p:cNvCxnSpPr>
            <p:nvPr/>
          </p:nvCxnSpPr>
          <p:spPr>
            <a:xfrm>
              <a:off x="2707422" y="4076988"/>
              <a:ext cx="620251" cy="91397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935771C1-0F78-4C2C-986D-953025500998}"/>
                </a:ext>
              </a:extLst>
            </p:cNvPr>
            <p:cNvSpPr txBox="1">
              <a:spLocks/>
            </p:cNvSpPr>
            <p:nvPr/>
          </p:nvSpPr>
          <p:spPr>
            <a:xfrm>
              <a:off x="720894" y="3097262"/>
              <a:ext cx="1288183" cy="486449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1500" b="0" dirty="0"/>
                <a:t>~10 min</a:t>
              </a:r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C005C346-3E2A-46C6-90F1-FA54390E5EDB}"/>
                </a:ext>
              </a:extLst>
            </p:cNvPr>
            <p:cNvSpPr txBox="1">
              <a:spLocks/>
            </p:cNvSpPr>
            <p:nvPr/>
          </p:nvSpPr>
          <p:spPr>
            <a:xfrm>
              <a:off x="3092912" y="4078045"/>
              <a:ext cx="1288183" cy="486449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1500" b="0" dirty="0"/>
                <a:t>~10 min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8E7F8C45-BB0E-4B6C-8C77-9DD3E52F3B08}"/>
              </a:ext>
            </a:extLst>
          </p:cNvPr>
          <p:cNvSpPr/>
          <p:nvPr/>
        </p:nvSpPr>
        <p:spPr>
          <a:xfrm>
            <a:off x="2486106" y="1304740"/>
            <a:ext cx="678803" cy="637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CAFB901-FEB0-446A-AB80-94941E9B4961}"/>
              </a:ext>
            </a:extLst>
          </p:cNvPr>
          <p:cNvSpPr/>
          <p:nvPr/>
        </p:nvSpPr>
        <p:spPr>
          <a:xfrm>
            <a:off x="4206391" y="1504536"/>
            <a:ext cx="678803" cy="637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C9899F9-435E-4D93-BFF1-E0A94432D627}"/>
              </a:ext>
            </a:extLst>
          </p:cNvPr>
          <p:cNvSpPr/>
          <p:nvPr/>
        </p:nvSpPr>
        <p:spPr>
          <a:xfrm>
            <a:off x="3778439" y="4990825"/>
            <a:ext cx="678803" cy="637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B1E89E0-FD73-40D7-BB63-C1E0C6D45D0A}"/>
              </a:ext>
            </a:extLst>
          </p:cNvPr>
          <p:cNvSpPr/>
          <p:nvPr/>
        </p:nvSpPr>
        <p:spPr>
          <a:xfrm>
            <a:off x="913120" y="1511825"/>
            <a:ext cx="678803" cy="637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3B49311-2858-497A-9DA7-D97C7D5FF452}"/>
              </a:ext>
            </a:extLst>
          </p:cNvPr>
          <p:cNvCxnSpPr>
            <a:cxnSpLocks/>
            <a:stCxn id="44" idx="0"/>
            <a:endCxn id="64" idx="4"/>
          </p:cNvCxnSpPr>
          <p:nvPr/>
        </p:nvCxnSpPr>
        <p:spPr>
          <a:xfrm flipV="1">
            <a:off x="2750670" y="1942106"/>
            <a:ext cx="74838" cy="4417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CDD2F5-313F-4381-876F-6F758574396D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3164909" y="1623423"/>
            <a:ext cx="1041482" cy="1997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502D75-5ABF-422C-8884-8F25FAD8ED37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55351" y="2149193"/>
            <a:ext cx="60180" cy="3968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42951F1-35AA-44AB-B043-D33484026ED8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4086521" y="4397957"/>
            <a:ext cx="31320" cy="592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2FD4D66-507B-4632-9ECD-3314E28D6ED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3519877" y="4990825"/>
            <a:ext cx="357970" cy="933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0058F6A-7237-40DE-83F4-0D6126C92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54742"/>
              </p:ext>
            </p:extLst>
          </p:nvPr>
        </p:nvGraphicFramePr>
        <p:xfrm>
          <a:off x="6429829" y="576883"/>
          <a:ext cx="5539887" cy="230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32">
                  <a:extLst>
                    <a:ext uri="{9D8B030D-6E8A-4147-A177-3AD203B41FA5}">
                      <a16:colId xmlns:a16="http://schemas.microsoft.com/office/drawing/2014/main" val="3323106"/>
                    </a:ext>
                  </a:extLst>
                </a:gridCol>
                <a:gridCol w="491867">
                  <a:extLst>
                    <a:ext uri="{9D8B030D-6E8A-4147-A177-3AD203B41FA5}">
                      <a16:colId xmlns:a16="http://schemas.microsoft.com/office/drawing/2014/main" val="1265587651"/>
                    </a:ext>
                  </a:extLst>
                </a:gridCol>
                <a:gridCol w="664821">
                  <a:extLst>
                    <a:ext uri="{9D8B030D-6E8A-4147-A177-3AD203B41FA5}">
                      <a16:colId xmlns:a16="http://schemas.microsoft.com/office/drawing/2014/main" val="1010577430"/>
                    </a:ext>
                  </a:extLst>
                </a:gridCol>
                <a:gridCol w="1128359">
                  <a:extLst>
                    <a:ext uri="{9D8B030D-6E8A-4147-A177-3AD203B41FA5}">
                      <a16:colId xmlns:a16="http://schemas.microsoft.com/office/drawing/2014/main" val="1656492400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140128869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3450011572"/>
                    </a:ext>
                  </a:extLst>
                </a:gridCol>
              </a:tblGrid>
              <a:tr h="55200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 pax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Speed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06913"/>
                  </a:ext>
                </a:extLst>
              </a:tr>
              <a:tr h="8751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50-60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 USD/km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7000"/>
                  </a:ext>
                </a:extLst>
              </a:tr>
              <a:tr h="851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50-60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 USD/km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50787"/>
                  </a:ext>
                </a:extLst>
              </a:tr>
            </a:tbl>
          </a:graphicData>
        </a:graphic>
      </p:graphicFrame>
      <p:pic>
        <p:nvPicPr>
          <p:cNvPr id="84" name="Picture 4" descr="Bildergebnis für nexus bell">
            <a:extLst>
              <a:ext uri="{FF2B5EF4-FFF2-40B4-BE49-F238E27FC236}">
                <a16:creationId xmlns:a16="http://schemas.microsoft.com/office/drawing/2014/main" id="{008ED949-11A0-4B81-81DE-13669971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484" y="1062237"/>
            <a:ext cx="1830332" cy="10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Bildergebnis für dufour aero">
            <a:extLst>
              <a:ext uri="{FF2B5EF4-FFF2-40B4-BE49-F238E27FC236}">
                <a16:creationId xmlns:a16="http://schemas.microsoft.com/office/drawing/2014/main" id="{D9098A8E-39C5-4876-9C59-ACC350E0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79" y="2124166"/>
            <a:ext cx="1183158" cy="59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6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8" y="110933"/>
            <a:ext cx="10972800" cy="1111318"/>
          </a:xfrm>
        </p:spPr>
        <p:txBody>
          <a:bodyPr/>
          <a:lstStyle/>
          <a:p>
            <a:r>
              <a:rPr lang="en-US" altLang="en-US" dirty="0"/>
              <a:t>Level 3: A not so basic hub and spoke network</a:t>
            </a:r>
            <a:endParaRPr lang="de-CH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76D0D-4BAD-43CD-811F-63648961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240" y="1053459"/>
            <a:ext cx="4856574" cy="500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547C9-5CEC-4BC9-A7C4-DAE0E72A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4" y="1421496"/>
            <a:ext cx="5816716" cy="38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11318"/>
          </a:xfrm>
        </p:spPr>
        <p:txBody>
          <a:bodyPr/>
          <a:lstStyle/>
          <a:p>
            <a:r>
              <a:rPr lang="de-CH" dirty="0"/>
              <a:t>O</a:t>
            </a:r>
            <a:r>
              <a:rPr lang="en-US" dirty="0" err="1"/>
              <a:t>verview</a:t>
            </a:r>
            <a:endParaRPr lang="en-US" dirty="0"/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0721A8E5-69A6-4D0E-AC9E-FF34DF59F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051" y="1607868"/>
            <a:ext cx="8668624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Introduction to the challenge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Overview of the problem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Proposed visualization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Problem constraints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Vertiport model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Problem grading/ objective function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Level 1: the basic hub and spoke network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Level 2: the commuter problem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b="0" dirty="0">
                <a:solidFill>
                  <a:schemeClr val="tx1"/>
                </a:solidFill>
              </a:rPr>
              <a:t>Level 3: a not so basic hub and spoke network</a:t>
            </a:r>
            <a:endParaRPr lang="de-CH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2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11318"/>
          </a:xfrm>
        </p:spPr>
        <p:txBody>
          <a:bodyPr/>
          <a:lstStyle/>
          <a:p>
            <a:r>
              <a:rPr lang="de-CH" dirty="0"/>
              <a:t>Introduction &amp; context</a:t>
            </a:r>
            <a:endParaRPr lang="en-US" dirty="0"/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50CD87D7-D671-491B-8652-5E610B9F2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86" y="1336119"/>
            <a:ext cx="7326386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Aurora Swiss Aerospace is designing air-taxi vehicles and is interested in understanding how to operate them in the best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business model depends on how well the vehicles are routed, in order to generate maximum revenue</a:t>
            </a:r>
          </a:p>
        </p:txBody>
      </p:sp>
      <p:pic>
        <p:nvPicPr>
          <p:cNvPr id="3" name="Picture 2" descr="Ãhnliches Foto">
            <a:extLst>
              <a:ext uri="{FF2B5EF4-FFF2-40B4-BE49-F238E27FC236}">
                <a16:creationId xmlns:a16="http://schemas.microsoft.com/office/drawing/2014/main" id="{A4F56018-F7D8-426C-AEEA-4C58AE3F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964" y="1297788"/>
            <a:ext cx="1759642" cy="7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AFB8B12-7F68-414B-8ED1-09E62A50ACB6}"/>
              </a:ext>
            </a:extLst>
          </p:cNvPr>
          <p:cNvGrpSpPr/>
          <p:nvPr/>
        </p:nvGrpSpPr>
        <p:grpSpPr>
          <a:xfrm>
            <a:off x="9165228" y="4550676"/>
            <a:ext cx="1692838" cy="635377"/>
            <a:chOff x="6343814" y="4269613"/>
            <a:chExt cx="2048334" cy="7481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21AC5D-4F9B-4EF8-9748-20364584748F}"/>
                </a:ext>
              </a:extLst>
            </p:cNvPr>
            <p:cNvSpPr/>
            <p:nvPr/>
          </p:nvSpPr>
          <p:spPr>
            <a:xfrm>
              <a:off x="6697460" y="4389038"/>
              <a:ext cx="150394" cy="1143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B99481-86FC-4D00-BA89-1C0DBDB4E11E}"/>
                </a:ext>
              </a:extLst>
            </p:cNvPr>
            <p:cNvSpPr txBox="1"/>
            <p:nvPr/>
          </p:nvSpPr>
          <p:spPr>
            <a:xfrm>
              <a:off x="7093741" y="4307688"/>
              <a:ext cx="115402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Vertiport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706F44-34D0-45D3-A007-2142A5F121E0}"/>
                </a:ext>
              </a:extLst>
            </p:cNvPr>
            <p:cNvCxnSpPr>
              <a:cxnSpLocks/>
            </p:cNvCxnSpPr>
            <p:nvPr/>
          </p:nvCxnSpPr>
          <p:spPr>
            <a:xfrm>
              <a:off x="6507659" y="4771656"/>
              <a:ext cx="52999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64B2FC-B1B8-45BF-8892-98CCD071043A}"/>
                </a:ext>
              </a:extLst>
            </p:cNvPr>
            <p:cNvSpPr txBox="1"/>
            <p:nvPr/>
          </p:nvSpPr>
          <p:spPr>
            <a:xfrm>
              <a:off x="7093741" y="4633156"/>
              <a:ext cx="129840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Direct route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2A3D74-D205-49CF-8099-9DAB65839A7B}"/>
                </a:ext>
              </a:extLst>
            </p:cNvPr>
            <p:cNvSpPr/>
            <p:nvPr/>
          </p:nvSpPr>
          <p:spPr>
            <a:xfrm>
              <a:off x="6343814" y="4269613"/>
              <a:ext cx="2033337" cy="748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B13177-F080-4A16-A18E-3D155C9DC738}"/>
              </a:ext>
            </a:extLst>
          </p:cNvPr>
          <p:cNvGrpSpPr/>
          <p:nvPr/>
        </p:nvGrpSpPr>
        <p:grpSpPr>
          <a:xfrm>
            <a:off x="7961019" y="2041696"/>
            <a:ext cx="3961925" cy="2300764"/>
            <a:chOff x="7472001" y="2686738"/>
            <a:chExt cx="3961925" cy="230076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7E00CE-90A3-40B5-A621-54F9EA5F0A1F}"/>
                </a:ext>
              </a:extLst>
            </p:cNvPr>
            <p:cNvSpPr/>
            <p:nvPr/>
          </p:nvSpPr>
          <p:spPr>
            <a:xfrm>
              <a:off x="7675200" y="3737169"/>
              <a:ext cx="124293" cy="9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D31836-C434-44E1-8738-B173172B8285}"/>
                </a:ext>
              </a:extLst>
            </p:cNvPr>
            <p:cNvSpPr/>
            <p:nvPr/>
          </p:nvSpPr>
          <p:spPr>
            <a:xfrm>
              <a:off x="9083856" y="2903575"/>
              <a:ext cx="124293" cy="9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8A22A7-BB64-4310-95CE-C0202A2C4BE2}"/>
                </a:ext>
              </a:extLst>
            </p:cNvPr>
            <p:cNvSpPr/>
            <p:nvPr/>
          </p:nvSpPr>
          <p:spPr>
            <a:xfrm>
              <a:off x="11109007" y="3397435"/>
              <a:ext cx="124293" cy="9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F62B1F-8291-41E1-A6F9-6C786027335C}"/>
                </a:ext>
              </a:extLst>
            </p:cNvPr>
            <p:cNvSpPr/>
            <p:nvPr/>
          </p:nvSpPr>
          <p:spPr>
            <a:xfrm>
              <a:off x="9922421" y="3722254"/>
              <a:ext cx="124293" cy="9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3FBC2E-8DAD-4A73-A6DF-254068CE1C59}"/>
                </a:ext>
              </a:extLst>
            </p:cNvPr>
            <p:cNvSpPr/>
            <p:nvPr/>
          </p:nvSpPr>
          <p:spPr>
            <a:xfrm>
              <a:off x="9504797" y="4807748"/>
              <a:ext cx="124293" cy="9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6FEAC5B-455B-4F83-A9F3-0C31697D2228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7799492" y="3769486"/>
              <a:ext cx="2122929" cy="1491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ADB86-C9E0-45FD-AEF0-A80AEA51AE8D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7781290" y="2984204"/>
              <a:ext cx="1320769" cy="7667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6A9A73-34CC-41D4-B20F-FD2F188CAF01}"/>
                </a:ext>
              </a:extLst>
            </p:cNvPr>
            <p:cNvCxnSpPr>
              <a:cxnSpLocks/>
              <a:stCxn id="16" idx="5"/>
              <a:endCxn id="20" idx="1"/>
            </p:cNvCxnSpPr>
            <p:nvPr/>
          </p:nvCxnSpPr>
          <p:spPr>
            <a:xfrm>
              <a:off x="7781290" y="3817798"/>
              <a:ext cx="1741709" cy="100378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2D7EBD-AA05-4D30-8F01-CA7BE7B405B9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 flipV="1">
              <a:off x="7799492" y="3444666"/>
              <a:ext cx="3309514" cy="33973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363C8B8-D73C-4EDE-988B-EE38201F7D5A}"/>
                </a:ext>
              </a:extLst>
            </p:cNvPr>
            <p:cNvCxnSpPr>
              <a:cxnSpLocks/>
              <a:stCxn id="17" idx="5"/>
              <a:endCxn id="18" idx="2"/>
            </p:cNvCxnSpPr>
            <p:nvPr/>
          </p:nvCxnSpPr>
          <p:spPr>
            <a:xfrm>
              <a:off x="9189946" y="2984204"/>
              <a:ext cx="1919060" cy="460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F2F81C-9EF3-4C46-9608-BAAFB9D1E8FF}"/>
                </a:ext>
              </a:extLst>
            </p:cNvPr>
            <p:cNvCxnSpPr>
              <a:cxnSpLocks/>
              <a:stCxn id="20" idx="7"/>
              <a:endCxn id="18" idx="3"/>
            </p:cNvCxnSpPr>
            <p:nvPr/>
          </p:nvCxnSpPr>
          <p:spPr>
            <a:xfrm flipV="1">
              <a:off x="9610887" y="3478063"/>
              <a:ext cx="1516322" cy="134351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53778A-5704-4B5B-A3F0-16DB4E55C01E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9143910" y="2996113"/>
              <a:ext cx="423033" cy="181163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0695EB-F7E1-40CA-9289-6C3D4B2D8189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9610887" y="3816717"/>
              <a:ext cx="359992" cy="100486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BF930F-EC2A-4F4C-BF35-0EA5022CCF24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 flipV="1">
              <a:off x="10046714" y="3444666"/>
              <a:ext cx="1062293" cy="3248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23CAFB4-3F09-4BE2-9660-AC69B0E1E8ED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9189946" y="2984204"/>
              <a:ext cx="750678" cy="75188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D380DF-BEB5-491F-9F33-79CAD8BA447E}"/>
                </a:ext>
              </a:extLst>
            </p:cNvPr>
            <p:cNvSpPr txBox="1"/>
            <p:nvPr/>
          </p:nvSpPr>
          <p:spPr>
            <a:xfrm>
              <a:off x="7472001" y="3669938"/>
              <a:ext cx="227531" cy="22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2046EF-0656-4B11-A8E5-5ED5F57FCC34}"/>
                </a:ext>
              </a:extLst>
            </p:cNvPr>
            <p:cNvSpPr txBox="1"/>
            <p:nvPr/>
          </p:nvSpPr>
          <p:spPr>
            <a:xfrm>
              <a:off x="9980677" y="3538758"/>
              <a:ext cx="262773" cy="22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95254E-D148-4610-8FC6-D9E6F8ACED58}"/>
                </a:ext>
              </a:extLst>
            </p:cNvPr>
            <p:cNvSpPr txBox="1"/>
            <p:nvPr/>
          </p:nvSpPr>
          <p:spPr>
            <a:xfrm>
              <a:off x="11171153" y="3252712"/>
              <a:ext cx="262773" cy="22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A3569B-9D79-46CF-9BF1-78DCC71CB42B}"/>
                </a:ext>
              </a:extLst>
            </p:cNvPr>
            <p:cNvSpPr txBox="1"/>
            <p:nvPr/>
          </p:nvSpPr>
          <p:spPr>
            <a:xfrm>
              <a:off x="9587451" y="4758577"/>
              <a:ext cx="262773" cy="22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6968FB-634E-40B3-B063-9D589EB5AFC2}"/>
                </a:ext>
              </a:extLst>
            </p:cNvPr>
            <p:cNvSpPr txBox="1"/>
            <p:nvPr/>
          </p:nvSpPr>
          <p:spPr>
            <a:xfrm>
              <a:off x="8921215" y="2686738"/>
              <a:ext cx="227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pic>
        <p:nvPicPr>
          <p:cNvPr id="1026" name="Picture 2" descr="Bildergebnis für aurora flight science">
            <a:extLst>
              <a:ext uri="{FF2B5EF4-FFF2-40B4-BE49-F238E27FC236}">
                <a16:creationId xmlns:a16="http://schemas.microsoft.com/office/drawing/2014/main" id="{1AD86459-C366-45D1-8383-56DB8CCAE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308" y="948034"/>
            <a:ext cx="1775271" cy="6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4CD2F3-91E8-4F50-8B67-B5987D10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18" y="2846856"/>
            <a:ext cx="6158900" cy="31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5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8" y="110933"/>
            <a:ext cx="10972800" cy="1111318"/>
          </a:xfrm>
        </p:spPr>
        <p:txBody>
          <a:bodyPr/>
          <a:lstStyle/>
          <a:p>
            <a:r>
              <a:rPr lang="en-US" dirty="0"/>
              <a:t>Overview of the problem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C7B6F0-C1A0-46F2-9C45-CCF8F76A10D4}"/>
              </a:ext>
            </a:extLst>
          </p:cNvPr>
          <p:cNvSpPr txBox="1">
            <a:spLocks/>
          </p:cNvSpPr>
          <p:nvPr/>
        </p:nvSpPr>
        <p:spPr>
          <a:xfrm>
            <a:off x="-67201" y="1228696"/>
            <a:ext cx="3310629" cy="3385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600" dirty="0"/>
              <a:t>0.) Boundary conditions/ input: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4E974-B035-4D6D-90D4-8460D32184F3}"/>
              </a:ext>
            </a:extLst>
          </p:cNvPr>
          <p:cNvSpPr txBox="1">
            <a:spLocks/>
          </p:cNvSpPr>
          <p:nvPr/>
        </p:nvSpPr>
        <p:spPr>
          <a:xfrm>
            <a:off x="1281980" y="3186603"/>
            <a:ext cx="926614" cy="70788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/>
              <a:t>+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D20D5C-81DC-4077-A2B8-BC9DFAA9C621}"/>
              </a:ext>
            </a:extLst>
          </p:cNvPr>
          <p:cNvSpPr txBox="1">
            <a:spLocks/>
          </p:cNvSpPr>
          <p:nvPr/>
        </p:nvSpPr>
        <p:spPr>
          <a:xfrm>
            <a:off x="1073867" y="3115845"/>
            <a:ext cx="1101527" cy="3231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500" dirty="0"/>
              <a:t>Network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0DFADA-AC6A-43AE-9F3C-5C0C71BCF7E5}"/>
              </a:ext>
            </a:extLst>
          </p:cNvPr>
          <p:cNvSpPr txBox="1">
            <a:spLocks/>
          </p:cNvSpPr>
          <p:nvPr/>
        </p:nvSpPr>
        <p:spPr>
          <a:xfrm>
            <a:off x="583683" y="4879148"/>
            <a:ext cx="1929672" cy="3231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500" dirty="0"/>
              <a:t>Demand profile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48EA63-59D7-45BE-A3B4-793898486D8D}"/>
              </a:ext>
            </a:extLst>
          </p:cNvPr>
          <p:cNvSpPr txBox="1">
            <a:spLocks/>
          </p:cNvSpPr>
          <p:nvPr/>
        </p:nvSpPr>
        <p:spPr>
          <a:xfrm>
            <a:off x="4491099" y="4776211"/>
            <a:ext cx="2037889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Schedule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57E313-DE64-48D6-8CAE-75773743979E}"/>
              </a:ext>
            </a:extLst>
          </p:cNvPr>
          <p:cNvSpPr txBox="1">
            <a:spLocks/>
          </p:cNvSpPr>
          <p:nvPr/>
        </p:nvSpPr>
        <p:spPr>
          <a:xfrm>
            <a:off x="4142576" y="1225324"/>
            <a:ext cx="1739627" cy="3385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600" dirty="0"/>
              <a:t>1.) Output: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D592A8-B4D1-4A9A-A508-6F590576CC47}"/>
              </a:ext>
            </a:extLst>
          </p:cNvPr>
          <p:cNvSpPr txBox="1">
            <a:spLocks/>
          </p:cNvSpPr>
          <p:nvPr/>
        </p:nvSpPr>
        <p:spPr>
          <a:xfrm>
            <a:off x="8861971" y="1225672"/>
            <a:ext cx="2186330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600" dirty="0"/>
              <a:t>2.) Post-processing &amp; grading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2F5F6-D404-4281-A559-5B4C28A2BF2B}"/>
              </a:ext>
            </a:extLst>
          </p:cNvPr>
          <p:cNvSpPr/>
          <p:nvPr/>
        </p:nvSpPr>
        <p:spPr>
          <a:xfrm>
            <a:off x="2983551" y="3150517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70EA2-7818-4040-A0C1-4721C6BA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3690324"/>
            <a:ext cx="2487689" cy="1270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587508-FA76-4FFA-A598-A4096F03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9" y="1532073"/>
            <a:ext cx="2120093" cy="1635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C8B6CC-EE63-4C76-AE73-BD5B551B3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717" y="2391287"/>
            <a:ext cx="3163024" cy="24382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6C86AC-8EB2-44C1-8661-EDA937753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555" y="1819399"/>
            <a:ext cx="3163024" cy="2462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0374E5-8F86-4F3D-BB4C-4397EDDC3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580" y="2588151"/>
            <a:ext cx="2962013" cy="22619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559CCE-AE7A-49AD-A407-F7B8A681D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9170" y="4879148"/>
            <a:ext cx="3163024" cy="864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30F5A0-9772-4C08-804D-EFB15D494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46" y="5525868"/>
            <a:ext cx="3091168" cy="51519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71DE4B3-0C3B-4C04-B030-BFF957FFD60D}"/>
              </a:ext>
            </a:extLst>
          </p:cNvPr>
          <p:cNvSpPr txBox="1">
            <a:spLocks/>
          </p:cNvSpPr>
          <p:nvPr/>
        </p:nvSpPr>
        <p:spPr>
          <a:xfrm>
            <a:off x="1237523" y="4961624"/>
            <a:ext cx="774214" cy="70788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/>
              <a:t>+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155A358-67FC-49C3-9C85-D9B77C950D45}"/>
              </a:ext>
            </a:extLst>
          </p:cNvPr>
          <p:cNvSpPr txBox="1">
            <a:spLocks/>
          </p:cNvSpPr>
          <p:nvPr/>
        </p:nvSpPr>
        <p:spPr>
          <a:xfrm>
            <a:off x="510419" y="5993065"/>
            <a:ext cx="1971948" cy="5539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500" dirty="0"/>
              <a:t>Vehicles &amp; other parameters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4E85988-C7DC-4BCC-B0A9-A2A2BE8AEBA6}"/>
              </a:ext>
            </a:extLst>
          </p:cNvPr>
          <p:cNvSpPr/>
          <p:nvPr/>
        </p:nvSpPr>
        <p:spPr>
          <a:xfrm>
            <a:off x="7005428" y="3222432"/>
            <a:ext cx="394283" cy="3164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8" y="110933"/>
            <a:ext cx="10972800" cy="1111318"/>
          </a:xfrm>
        </p:spPr>
        <p:txBody>
          <a:bodyPr/>
          <a:lstStyle/>
          <a:p>
            <a:r>
              <a:rPr lang="en-US" dirty="0"/>
              <a:t>Proposed visualization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6F487C2-E1BB-4697-AF79-E6FEEEA7C87E}"/>
              </a:ext>
            </a:extLst>
          </p:cNvPr>
          <p:cNvSpPr txBox="1">
            <a:spLocks/>
          </p:cNvSpPr>
          <p:nvPr/>
        </p:nvSpPr>
        <p:spPr>
          <a:xfrm>
            <a:off x="332396" y="1168838"/>
            <a:ext cx="1110302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Use of an ‘x-t’ diagram (special dimensions are collapsed on y axis and time is x axis)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56105-6262-41FB-BAD3-67161F5CEB95}"/>
              </a:ext>
            </a:extLst>
          </p:cNvPr>
          <p:cNvCxnSpPr>
            <a:cxnSpLocks/>
          </p:cNvCxnSpPr>
          <p:nvPr/>
        </p:nvCxnSpPr>
        <p:spPr>
          <a:xfrm flipV="1">
            <a:off x="7392037" y="2479856"/>
            <a:ext cx="0" cy="2341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FE2691-0D8C-41FC-9479-F0D029A5C2D5}"/>
              </a:ext>
            </a:extLst>
          </p:cNvPr>
          <p:cNvCxnSpPr>
            <a:cxnSpLocks/>
          </p:cNvCxnSpPr>
          <p:nvPr/>
        </p:nvCxnSpPr>
        <p:spPr>
          <a:xfrm>
            <a:off x="7392037" y="4821384"/>
            <a:ext cx="28045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6E5C50-3855-4606-A378-B693F7A5AA30}"/>
              </a:ext>
            </a:extLst>
          </p:cNvPr>
          <p:cNvCxnSpPr/>
          <p:nvPr/>
        </p:nvCxnSpPr>
        <p:spPr>
          <a:xfrm>
            <a:off x="7392037" y="2949855"/>
            <a:ext cx="21878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0C4CB6-C3CB-43A8-9C69-492E6979223D}"/>
              </a:ext>
            </a:extLst>
          </p:cNvPr>
          <p:cNvCxnSpPr>
            <a:cxnSpLocks/>
          </p:cNvCxnSpPr>
          <p:nvPr/>
        </p:nvCxnSpPr>
        <p:spPr>
          <a:xfrm>
            <a:off x="7392037" y="4199402"/>
            <a:ext cx="228885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E3851223-730A-4A17-9769-48542534B48D}"/>
              </a:ext>
            </a:extLst>
          </p:cNvPr>
          <p:cNvSpPr txBox="1">
            <a:spLocks/>
          </p:cNvSpPr>
          <p:nvPr/>
        </p:nvSpPr>
        <p:spPr>
          <a:xfrm>
            <a:off x="6881399" y="3946339"/>
            <a:ext cx="433865" cy="5539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="0" dirty="0"/>
              <a:t>A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594A33F-92A8-4896-8528-963D947ED439}"/>
              </a:ext>
            </a:extLst>
          </p:cNvPr>
          <p:cNvSpPr txBox="1">
            <a:spLocks/>
          </p:cNvSpPr>
          <p:nvPr/>
        </p:nvSpPr>
        <p:spPr>
          <a:xfrm>
            <a:off x="6881398" y="2672856"/>
            <a:ext cx="433865" cy="5539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="0" dirty="0"/>
              <a:t>B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C95CE7-A33F-4752-A1DD-8BA3B451B5D3}"/>
              </a:ext>
            </a:extLst>
          </p:cNvPr>
          <p:cNvCxnSpPr>
            <a:cxnSpLocks/>
          </p:cNvCxnSpPr>
          <p:nvPr/>
        </p:nvCxnSpPr>
        <p:spPr>
          <a:xfrm flipH="1">
            <a:off x="8954311" y="2523509"/>
            <a:ext cx="141497" cy="329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itle 1">
            <a:extLst>
              <a:ext uri="{FF2B5EF4-FFF2-40B4-BE49-F238E27FC236}">
                <a16:creationId xmlns:a16="http://schemas.microsoft.com/office/drawing/2014/main" id="{54ACD6C7-2D0E-43D7-AD11-31E1A79D6886}"/>
              </a:ext>
            </a:extLst>
          </p:cNvPr>
          <p:cNvSpPr txBox="1">
            <a:spLocks/>
          </p:cNvSpPr>
          <p:nvPr/>
        </p:nvSpPr>
        <p:spPr>
          <a:xfrm>
            <a:off x="8072219" y="2246037"/>
            <a:ext cx="2282891" cy="3385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600" b="0" dirty="0">
                <a:solidFill>
                  <a:srgbClr val="FF0000"/>
                </a:solidFill>
              </a:rPr>
              <a:t>Schedule description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72BA0E1-A1F7-412C-8A4A-1BD566E85E42}"/>
              </a:ext>
            </a:extLst>
          </p:cNvPr>
          <p:cNvCxnSpPr>
            <a:cxnSpLocks/>
          </p:cNvCxnSpPr>
          <p:nvPr/>
        </p:nvCxnSpPr>
        <p:spPr>
          <a:xfrm flipV="1">
            <a:off x="7582510" y="2973269"/>
            <a:ext cx="339147" cy="124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35C447-F434-4848-A4AC-23749CF3AB69}"/>
              </a:ext>
            </a:extLst>
          </p:cNvPr>
          <p:cNvCxnSpPr>
            <a:cxnSpLocks/>
          </p:cNvCxnSpPr>
          <p:nvPr/>
        </p:nvCxnSpPr>
        <p:spPr>
          <a:xfrm>
            <a:off x="7934206" y="2954375"/>
            <a:ext cx="1118683" cy="38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300AEF-5340-4F08-B868-FC0F34C924FB}"/>
              </a:ext>
            </a:extLst>
          </p:cNvPr>
          <p:cNvCxnSpPr>
            <a:cxnSpLocks/>
          </p:cNvCxnSpPr>
          <p:nvPr/>
        </p:nvCxnSpPr>
        <p:spPr>
          <a:xfrm>
            <a:off x="9051361" y="2970838"/>
            <a:ext cx="543696" cy="12480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1A5CA5A-7366-42F5-BC2D-47A444F317C3}"/>
              </a:ext>
            </a:extLst>
          </p:cNvPr>
          <p:cNvSpPr/>
          <p:nvPr/>
        </p:nvSpPr>
        <p:spPr>
          <a:xfrm>
            <a:off x="5109492" y="3477845"/>
            <a:ext cx="921491" cy="3760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EA9E51-A487-43F8-820C-536D78368900}"/>
              </a:ext>
            </a:extLst>
          </p:cNvPr>
          <p:cNvSpPr/>
          <p:nvPr/>
        </p:nvSpPr>
        <p:spPr>
          <a:xfrm>
            <a:off x="1067711" y="3156156"/>
            <a:ext cx="805343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39BDD61-C622-4A22-95FF-DDE1621AB233}"/>
              </a:ext>
            </a:extLst>
          </p:cNvPr>
          <p:cNvSpPr/>
          <p:nvPr/>
        </p:nvSpPr>
        <p:spPr>
          <a:xfrm>
            <a:off x="3623622" y="3156156"/>
            <a:ext cx="805343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073B5DE-89D4-4DF6-AD9A-539BA2BF9E84}"/>
              </a:ext>
            </a:extLst>
          </p:cNvPr>
          <p:cNvCxnSpPr>
            <a:cxnSpLocks/>
            <a:stCxn id="49" idx="0"/>
            <a:endCxn id="61" idx="0"/>
          </p:cNvCxnSpPr>
          <p:nvPr/>
        </p:nvCxnSpPr>
        <p:spPr>
          <a:xfrm rot="5400000" flipH="1" flipV="1">
            <a:off x="2748338" y="1878201"/>
            <a:ext cx="12700" cy="2555911"/>
          </a:xfrm>
          <a:prstGeom prst="curvedConnector3">
            <a:avLst>
              <a:gd name="adj1" fmla="val 3847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" descr="Bildergebnis fÃ¼r joby S4">
            <a:extLst>
              <a:ext uri="{FF2B5EF4-FFF2-40B4-BE49-F238E27FC236}">
                <a16:creationId xmlns:a16="http://schemas.microsoft.com/office/drawing/2014/main" id="{53A68657-88E4-459B-9B5E-F1FC4B4C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24360" y="2387908"/>
            <a:ext cx="860655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499FCECA-B7AD-4355-8629-4C35BF9B815C}"/>
              </a:ext>
            </a:extLst>
          </p:cNvPr>
          <p:cNvCxnSpPr>
            <a:cxnSpLocks/>
            <a:stCxn id="61" idx="4"/>
            <a:endCxn id="49" idx="4"/>
          </p:cNvCxnSpPr>
          <p:nvPr/>
        </p:nvCxnSpPr>
        <p:spPr>
          <a:xfrm rot="5400000">
            <a:off x="2748339" y="2658377"/>
            <a:ext cx="12700" cy="2555911"/>
          </a:xfrm>
          <a:prstGeom prst="curvedConnector3">
            <a:avLst>
              <a:gd name="adj1" fmla="val 3781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2" descr="Bildergebnis fÃ¼r joby S4">
            <a:extLst>
              <a:ext uri="{FF2B5EF4-FFF2-40B4-BE49-F238E27FC236}">
                <a16:creationId xmlns:a16="http://schemas.microsoft.com/office/drawing/2014/main" id="{801237D4-32E7-4AFA-A1AD-804D56F7F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5438" y="4079042"/>
            <a:ext cx="860655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B8CDA-1326-4BC6-83D5-AF8C0C372C89}"/>
              </a:ext>
            </a:extLst>
          </p:cNvPr>
          <p:cNvCxnSpPr>
            <a:cxnSpLocks/>
          </p:cNvCxnSpPr>
          <p:nvPr/>
        </p:nvCxnSpPr>
        <p:spPr>
          <a:xfrm>
            <a:off x="7921657" y="2970838"/>
            <a:ext cx="0" cy="18505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AA7FB25-B832-45C3-BD61-DC0631E4B44D}"/>
              </a:ext>
            </a:extLst>
          </p:cNvPr>
          <p:cNvCxnSpPr>
            <a:cxnSpLocks/>
          </p:cNvCxnSpPr>
          <p:nvPr/>
        </p:nvCxnSpPr>
        <p:spPr>
          <a:xfrm>
            <a:off x="9054074" y="2961750"/>
            <a:ext cx="0" cy="185963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F74784-E345-4DFF-AFC4-5CD4FC7DB78B}"/>
              </a:ext>
            </a:extLst>
          </p:cNvPr>
          <p:cNvCxnSpPr>
            <a:cxnSpLocks/>
          </p:cNvCxnSpPr>
          <p:nvPr/>
        </p:nvCxnSpPr>
        <p:spPr>
          <a:xfrm>
            <a:off x="7611525" y="4199402"/>
            <a:ext cx="0" cy="6219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C4CAD99-440F-4024-A406-DC70F32CB526}"/>
              </a:ext>
            </a:extLst>
          </p:cNvPr>
          <p:cNvCxnSpPr>
            <a:cxnSpLocks/>
          </p:cNvCxnSpPr>
          <p:nvPr/>
        </p:nvCxnSpPr>
        <p:spPr>
          <a:xfrm>
            <a:off x="9595057" y="4199402"/>
            <a:ext cx="0" cy="6219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itle 1">
            <a:extLst>
              <a:ext uri="{FF2B5EF4-FFF2-40B4-BE49-F238E27FC236}">
                <a16:creationId xmlns:a16="http://schemas.microsoft.com/office/drawing/2014/main" id="{7F9B3B02-269D-41FB-A698-88FFEB24E521}"/>
              </a:ext>
            </a:extLst>
          </p:cNvPr>
          <p:cNvSpPr txBox="1">
            <a:spLocks/>
          </p:cNvSpPr>
          <p:nvPr/>
        </p:nvSpPr>
        <p:spPr>
          <a:xfrm>
            <a:off x="2118982" y="5143257"/>
            <a:ext cx="2037889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Schedule:</a:t>
            </a: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78ADC471-5774-456E-8CE3-0A86BB6DFA2D}"/>
              </a:ext>
            </a:extLst>
          </p:cNvPr>
          <p:cNvSpPr txBox="1">
            <a:spLocks/>
          </p:cNvSpPr>
          <p:nvPr/>
        </p:nvSpPr>
        <p:spPr>
          <a:xfrm>
            <a:off x="886738" y="5594673"/>
            <a:ext cx="3735897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800" dirty="0"/>
              <a:t>Flight A -&gt; B: T.O. = t1, LND= t2</a:t>
            </a:r>
          </a:p>
          <a:p>
            <a:pPr algn="ctr"/>
            <a:r>
              <a:rPr lang="en-US" sz="1800" dirty="0"/>
              <a:t>Flight B-&gt; A: T.O. = t3, LND=t4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C4568C-243D-4CCD-B423-661D84D95A3F}"/>
              </a:ext>
            </a:extLst>
          </p:cNvPr>
          <p:cNvSpPr/>
          <p:nvPr/>
        </p:nvSpPr>
        <p:spPr>
          <a:xfrm>
            <a:off x="3169385" y="2382331"/>
            <a:ext cx="130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Flight A -&gt; 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6E0A02-8F3E-4CD6-B0BA-EA7EC03EA0FD}"/>
              </a:ext>
            </a:extLst>
          </p:cNvPr>
          <p:cNvSpPr/>
          <p:nvPr/>
        </p:nvSpPr>
        <p:spPr>
          <a:xfrm>
            <a:off x="3110155" y="4331190"/>
            <a:ext cx="13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Flight B -&gt; A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F52D77C6-068A-4844-9993-8720B1E4DEF5}"/>
              </a:ext>
            </a:extLst>
          </p:cNvPr>
          <p:cNvSpPr txBox="1">
            <a:spLocks/>
          </p:cNvSpPr>
          <p:nvPr/>
        </p:nvSpPr>
        <p:spPr>
          <a:xfrm>
            <a:off x="7530094" y="1687495"/>
            <a:ext cx="2037889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X-t visualization:</a:t>
            </a:r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8235790F-31BC-4D73-B9A8-726A42FDFD80}"/>
              </a:ext>
            </a:extLst>
          </p:cNvPr>
          <p:cNvSpPr txBox="1">
            <a:spLocks/>
          </p:cNvSpPr>
          <p:nvPr/>
        </p:nvSpPr>
        <p:spPr>
          <a:xfrm>
            <a:off x="1170321" y="1687495"/>
            <a:ext cx="3168729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800" dirty="0"/>
              <a:t>Physical representation: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2A148D-7306-46E2-AEBA-CEE4B3215372}"/>
              </a:ext>
            </a:extLst>
          </p:cNvPr>
          <p:cNvSpPr/>
          <p:nvPr/>
        </p:nvSpPr>
        <p:spPr>
          <a:xfrm>
            <a:off x="7443294" y="477392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9D00463-8DCB-419C-BB7E-56E1624CB635}"/>
              </a:ext>
            </a:extLst>
          </p:cNvPr>
          <p:cNvSpPr/>
          <p:nvPr/>
        </p:nvSpPr>
        <p:spPr>
          <a:xfrm>
            <a:off x="7722992" y="477392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C8D009B-EBC2-4D18-A734-96585034F7A6}"/>
              </a:ext>
            </a:extLst>
          </p:cNvPr>
          <p:cNvSpPr/>
          <p:nvPr/>
        </p:nvSpPr>
        <p:spPr>
          <a:xfrm>
            <a:off x="8862046" y="4801173"/>
            <a:ext cx="37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EE1BA6-AEAD-45FA-962E-4F7932916165}"/>
              </a:ext>
            </a:extLst>
          </p:cNvPr>
          <p:cNvSpPr/>
          <p:nvPr/>
        </p:nvSpPr>
        <p:spPr>
          <a:xfrm>
            <a:off x="9391818" y="4796987"/>
            <a:ext cx="37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986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2" y="-56570"/>
            <a:ext cx="10972800" cy="1111318"/>
          </a:xfrm>
        </p:spPr>
        <p:txBody>
          <a:bodyPr/>
          <a:lstStyle/>
          <a:p>
            <a:r>
              <a:rPr lang="en-US" dirty="0"/>
              <a:t>Problem constraints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6F487C2-E1BB-4697-AF79-E6FEEEA7C87E}"/>
              </a:ext>
            </a:extLst>
          </p:cNvPr>
          <p:cNvSpPr txBox="1">
            <a:spLocks/>
          </p:cNvSpPr>
          <p:nvPr/>
        </p:nvSpPr>
        <p:spPr>
          <a:xfrm>
            <a:off x="1140561" y="1173733"/>
            <a:ext cx="4178635" cy="532453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/>
              <a:t>No teleporting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 time travel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 overloading of airplanes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56105-6262-41FB-BAD3-67161F5CEB95}"/>
              </a:ext>
            </a:extLst>
          </p:cNvPr>
          <p:cNvCxnSpPr>
            <a:cxnSpLocks/>
          </p:cNvCxnSpPr>
          <p:nvPr/>
        </p:nvCxnSpPr>
        <p:spPr>
          <a:xfrm flipV="1">
            <a:off x="8874034" y="648746"/>
            <a:ext cx="0" cy="1128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F52D77C6-068A-4844-9993-8720B1E4DEF5}"/>
              </a:ext>
            </a:extLst>
          </p:cNvPr>
          <p:cNvSpPr txBox="1">
            <a:spLocks/>
          </p:cNvSpPr>
          <p:nvPr/>
        </p:nvSpPr>
        <p:spPr>
          <a:xfrm>
            <a:off x="8461331" y="107083"/>
            <a:ext cx="2681391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X-t visualizations: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F8532E-F72C-40E2-AF64-032DC68F2ED1}"/>
              </a:ext>
            </a:extLst>
          </p:cNvPr>
          <p:cNvGrpSpPr/>
          <p:nvPr/>
        </p:nvGrpSpPr>
        <p:grpSpPr>
          <a:xfrm>
            <a:off x="8451544" y="679386"/>
            <a:ext cx="1967539" cy="1399667"/>
            <a:chOff x="8690583" y="566703"/>
            <a:chExt cx="2378025" cy="181595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FE2691-0D8C-41FC-9479-F0D029A5C2D5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2012525"/>
              <a:ext cx="18674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6E5C50-3855-4606-A378-B693F7A5AA30}"/>
                </a:ext>
              </a:extLst>
            </p:cNvPr>
            <p:cNvCxnSpPr/>
            <p:nvPr/>
          </p:nvCxnSpPr>
          <p:spPr>
            <a:xfrm>
              <a:off x="9201205" y="784980"/>
              <a:ext cx="14567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0C4CB6-C3CB-43A8-9C69-492E6979223D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1604564"/>
              <a:ext cx="15240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E3851223-730A-4A17-9769-48542534B48D}"/>
                </a:ext>
              </a:extLst>
            </p:cNvPr>
            <p:cNvSpPr txBox="1">
              <a:spLocks/>
            </p:cNvSpPr>
            <p:nvPr/>
          </p:nvSpPr>
          <p:spPr>
            <a:xfrm>
              <a:off x="8690583" y="1384341"/>
              <a:ext cx="28888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A</a:t>
              </a:r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F594A33F-92A8-4896-8528-963D947ED439}"/>
                </a:ext>
              </a:extLst>
            </p:cNvPr>
            <p:cNvSpPr txBox="1">
              <a:spLocks/>
            </p:cNvSpPr>
            <p:nvPr/>
          </p:nvSpPr>
          <p:spPr>
            <a:xfrm>
              <a:off x="8748986" y="566703"/>
              <a:ext cx="28888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B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72BA0E1-A1F7-412C-8A4A-1BD566E85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8029" y="800337"/>
              <a:ext cx="225817" cy="8170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35C447-F434-4848-A4AC-23749CF3AB69}"/>
                </a:ext>
              </a:extLst>
            </p:cNvPr>
            <p:cNvCxnSpPr>
              <a:cxnSpLocks/>
            </p:cNvCxnSpPr>
            <p:nvPr/>
          </p:nvCxnSpPr>
          <p:spPr>
            <a:xfrm>
              <a:off x="9562202" y="787944"/>
              <a:ext cx="745653" cy="123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300AEF-5340-4F08-B868-FC0F34C92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7855" y="787944"/>
              <a:ext cx="336698" cy="8402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FB8CDA-1326-4BC6-83D5-AF8C0C372C89}"/>
                </a:ext>
              </a:extLst>
            </p:cNvPr>
            <p:cNvCxnSpPr>
              <a:cxnSpLocks/>
            </p:cNvCxnSpPr>
            <p:nvPr/>
          </p:nvCxnSpPr>
          <p:spPr>
            <a:xfrm>
              <a:off x="9553847" y="798742"/>
              <a:ext cx="0" cy="121378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A7FB25-B832-45C3-BD61-DC0631E4B4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855" y="1638633"/>
              <a:ext cx="0" cy="37389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CF74784-E345-4DFF-AFC4-5CD4FC7DB78B}"/>
                </a:ext>
              </a:extLst>
            </p:cNvPr>
            <p:cNvCxnSpPr>
              <a:cxnSpLocks/>
            </p:cNvCxnSpPr>
            <p:nvPr/>
          </p:nvCxnSpPr>
          <p:spPr>
            <a:xfrm>
              <a:off x="9347349" y="1604564"/>
              <a:ext cx="0" cy="40796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4CAD99-440F-4024-A406-DC70F32CB52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63" y="784980"/>
              <a:ext cx="0" cy="12275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D2A148D-7306-46E2-AEBA-CEE4B3215372}"/>
                </a:ext>
              </a:extLst>
            </p:cNvPr>
            <p:cNvSpPr/>
            <p:nvPr/>
          </p:nvSpPr>
          <p:spPr>
            <a:xfrm>
              <a:off x="9164663" y="1981396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9D00463-8DCB-419C-BB7E-56E1624CB635}"/>
                </a:ext>
              </a:extLst>
            </p:cNvPr>
            <p:cNvSpPr/>
            <p:nvPr/>
          </p:nvSpPr>
          <p:spPr>
            <a:xfrm>
              <a:off x="9473401" y="1981396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C8D009B-EBC2-4D18-A734-96585034F7A6}"/>
                </a:ext>
              </a:extLst>
            </p:cNvPr>
            <p:cNvSpPr/>
            <p:nvPr/>
          </p:nvSpPr>
          <p:spPr>
            <a:xfrm>
              <a:off x="10026316" y="1996523"/>
              <a:ext cx="467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1EE1BA6-AEAD-45FA-962E-4F7932916165}"/>
                </a:ext>
              </a:extLst>
            </p:cNvPr>
            <p:cNvSpPr/>
            <p:nvPr/>
          </p:nvSpPr>
          <p:spPr>
            <a:xfrm>
              <a:off x="10347070" y="2013326"/>
              <a:ext cx="594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t4</a:t>
              </a:r>
            </a:p>
          </p:txBody>
        </p:sp>
      </p:grpSp>
      <p:pic>
        <p:nvPicPr>
          <p:cNvPr id="2052" name="Picture 4" descr="Bildergebnis für crazy clock">
            <a:extLst>
              <a:ext uri="{FF2B5EF4-FFF2-40B4-BE49-F238E27FC236}">
                <a16:creationId xmlns:a16="http://schemas.microsoft.com/office/drawing/2014/main" id="{F99A87D6-002F-4EC8-87A7-67674E3FB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94" y="2416544"/>
            <a:ext cx="1327222" cy="154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gebnis für indian truck overload">
            <a:extLst>
              <a:ext uri="{FF2B5EF4-FFF2-40B4-BE49-F238E27FC236}">
                <a16:creationId xmlns:a16="http://schemas.microsoft.com/office/drawing/2014/main" id="{1B2F6FFF-CCD1-4804-BA83-B51979CB5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57" y="4726456"/>
            <a:ext cx="1799696" cy="131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Bildergebnis für spok">
            <a:extLst>
              <a:ext uri="{FF2B5EF4-FFF2-40B4-BE49-F238E27FC236}">
                <a16:creationId xmlns:a16="http://schemas.microsoft.com/office/drawing/2014/main" id="{4ACA3A30-F41F-4F0C-97CA-AF4EE9C28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23" y="690873"/>
            <a:ext cx="1327222" cy="13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549121-CD1E-4EC2-BC8E-DA10EB78BC68}"/>
              </a:ext>
            </a:extLst>
          </p:cNvPr>
          <p:cNvCxnSpPr>
            <a:cxnSpLocks/>
          </p:cNvCxnSpPr>
          <p:nvPr/>
        </p:nvCxnSpPr>
        <p:spPr>
          <a:xfrm flipV="1">
            <a:off x="8883821" y="2671893"/>
            <a:ext cx="0" cy="1128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E6EB5E-E017-4F6E-9FEC-DD2A38D420D6}"/>
              </a:ext>
            </a:extLst>
          </p:cNvPr>
          <p:cNvGrpSpPr/>
          <p:nvPr/>
        </p:nvGrpSpPr>
        <p:grpSpPr>
          <a:xfrm>
            <a:off x="8461331" y="2702533"/>
            <a:ext cx="1967539" cy="1484331"/>
            <a:chOff x="8690583" y="566703"/>
            <a:chExt cx="2378025" cy="192580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CE48516-7644-400F-8BF4-8462321539C2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2012525"/>
              <a:ext cx="18674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F4B773C-FB77-4B25-BD87-89DF08AABFE0}"/>
                </a:ext>
              </a:extLst>
            </p:cNvPr>
            <p:cNvCxnSpPr/>
            <p:nvPr/>
          </p:nvCxnSpPr>
          <p:spPr>
            <a:xfrm>
              <a:off x="9201205" y="784980"/>
              <a:ext cx="14567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7A896E-BC34-4043-9872-442F94755364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1604564"/>
              <a:ext cx="15240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6A7EC39B-518A-42E0-95EA-F85C7D327E35}"/>
                </a:ext>
              </a:extLst>
            </p:cNvPr>
            <p:cNvSpPr txBox="1">
              <a:spLocks/>
            </p:cNvSpPr>
            <p:nvPr/>
          </p:nvSpPr>
          <p:spPr>
            <a:xfrm>
              <a:off x="8690583" y="1384341"/>
              <a:ext cx="28888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A</a:t>
              </a:r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4ACA78F9-93C0-41A4-AF1B-F541A2E5213F}"/>
                </a:ext>
              </a:extLst>
            </p:cNvPr>
            <p:cNvSpPr txBox="1">
              <a:spLocks/>
            </p:cNvSpPr>
            <p:nvPr/>
          </p:nvSpPr>
          <p:spPr>
            <a:xfrm>
              <a:off x="8748986" y="566703"/>
              <a:ext cx="28888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B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F9AF22-8E79-4E1C-8958-E08CB8347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8029" y="800337"/>
              <a:ext cx="225817" cy="8170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91B574-B115-49AA-9B23-CCBC88B4A74F}"/>
                </a:ext>
              </a:extLst>
            </p:cNvPr>
            <p:cNvCxnSpPr>
              <a:cxnSpLocks/>
            </p:cNvCxnSpPr>
            <p:nvPr/>
          </p:nvCxnSpPr>
          <p:spPr>
            <a:xfrm>
              <a:off x="9562202" y="787944"/>
              <a:ext cx="1104172" cy="51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0CFF2C-FF7C-4DE2-8670-95B494D7A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808" y="771927"/>
              <a:ext cx="387375" cy="865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4D3B8D-9D8B-49E3-9078-E66B3414D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53847" y="798742"/>
              <a:ext cx="0" cy="121378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41CAC1-9A8B-4141-8DC0-79DD48D7F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855" y="1638633"/>
              <a:ext cx="0" cy="37389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C26B61-A5FD-4934-8712-786BE48A96B2}"/>
                </a:ext>
              </a:extLst>
            </p:cNvPr>
            <p:cNvCxnSpPr>
              <a:cxnSpLocks/>
            </p:cNvCxnSpPr>
            <p:nvPr/>
          </p:nvCxnSpPr>
          <p:spPr>
            <a:xfrm>
              <a:off x="9347349" y="1604564"/>
              <a:ext cx="0" cy="40796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1787B9-9AC6-4C72-9710-FB292D07E84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63" y="784980"/>
              <a:ext cx="0" cy="12275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7E197AD-385F-4501-9EBF-69FF2D298DCF}"/>
                </a:ext>
              </a:extLst>
            </p:cNvPr>
            <p:cNvSpPr/>
            <p:nvPr/>
          </p:nvSpPr>
          <p:spPr>
            <a:xfrm>
              <a:off x="9164663" y="1981396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F90A831-4B95-4517-B3DE-709C732EADE5}"/>
                </a:ext>
              </a:extLst>
            </p:cNvPr>
            <p:cNvSpPr/>
            <p:nvPr/>
          </p:nvSpPr>
          <p:spPr>
            <a:xfrm>
              <a:off x="9473401" y="1981396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E9C1304-F22F-427A-BE58-B8EFFF4A8E53}"/>
                </a:ext>
              </a:extLst>
            </p:cNvPr>
            <p:cNvSpPr/>
            <p:nvPr/>
          </p:nvSpPr>
          <p:spPr>
            <a:xfrm>
              <a:off x="10026316" y="1996523"/>
              <a:ext cx="467208" cy="479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F0AD5F0-76B0-4EDC-808D-27D33F01A58C}"/>
                </a:ext>
              </a:extLst>
            </p:cNvPr>
            <p:cNvSpPr/>
            <p:nvPr/>
          </p:nvSpPr>
          <p:spPr>
            <a:xfrm>
              <a:off x="10347070" y="2013325"/>
              <a:ext cx="594966" cy="479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t3</a:t>
              </a:r>
            </a:p>
          </p:txBody>
        </p:sp>
      </p:grp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BD0E4F7E-AFF8-4DE1-9B6B-3876662B04A7}"/>
              </a:ext>
            </a:extLst>
          </p:cNvPr>
          <p:cNvSpPr/>
          <p:nvPr/>
        </p:nvSpPr>
        <p:spPr>
          <a:xfrm>
            <a:off x="9713070" y="758177"/>
            <a:ext cx="172907" cy="158632"/>
          </a:xfrm>
          <a:prstGeom prst="star5">
            <a:avLst/>
          </a:prstGeom>
          <a:solidFill>
            <a:srgbClr val="FF0000"/>
          </a:solidFill>
          <a:ln>
            <a:solidFill>
              <a:srgbClr val="FF2D2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72758DFA-A526-4355-9696-64C79AFF871E}"/>
              </a:ext>
            </a:extLst>
          </p:cNvPr>
          <p:cNvSpPr/>
          <p:nvPr/>
        </p:nvSpPr>
        <p:spPr>
          <a:xfrm>
            <a:off x="9690230" y="1389388"/>
            <a:ext cx="172907" cy="158632"/>
          </a:xfrm>
          <a:prstGeom prst="star5">
            <a:avLst/>
          </a:prstGeom>
          <a:solidFill>
            <a:srgbClr val="FF0000"/>
          </a:solidFill>
          <a:ln>
            <a:solidFill>
              <a:srgbClr val="FF2D2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05295-8661-49BF-962C-D271D69C74A7}"/>
              </a:ext>
            </a:extLst>
          </p:cNvPr>
          <p:cNvCxnSpPr>
            <a:cxnSpLocks/>
          </p:cNvCxnSpPr>
          <p:nvPr/>
        </p:nvCxnSpPr>
        <p:spPr>
          <a:xfrm flipV="1">
            <a:off x="8893608" y="4644706"/>
            <a:ext cx="0" cy="1128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216D24-28EC-42E1-9D8B-ED34EC00E757}"/>
              </a:ext>
            </a:extLst>
          </p:cNvPr>
          <p:cNvGrpSpPr/>
          <p:nvPr/>
        </p:nvGrpSpPr>
        <p:grpSpPr>
          <a:xfrm>
            <a:off x="8471118" y="4675346"/>
            <a:ext cx="1967539" cy="1496548"/>
            <a:chOff x="8690583" y="566703"/>
            <a:chExt cx="2378025" cy="1941651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FA27195-8200-4DC1-9D68-87A8D6AB9D7F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2012525"/>
              <a:ext cx="18674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15ADAB-F81B-4F61-820B-18F7AA7224FA}"/>
                </a:ext>
              </a:extLst>
            </p:cNvPr>
            <p:cNvCxnSpPr/>
            <p:nvPr/>
          </p:nvCxnSpPr>
          <p:spPr>
            <a:xfrm>
              <a:off x="9201205" y="784980"/>
              <a:ext cx="14567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F6E6E4-6649-462E-840D-40788A7360BD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1604564"/>
              <a:ext cx="15240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1AA362A5-D28F-4E9C-87B2-D4C709C28466}"/>
                </a:ext>
              </a:extLst>
            </p:cNvPr>
            <p:cNvSpPr txBox="1">
              <a:spLocks/>
            </p:cNvSpPr>
            <p:nvPr/>
          </p:nvSpPr>
          <p:spPr>
            <a:xfrm>
              <a:off x="8690583" y="1384341"/>
              <a:ext cx="28888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A</a:t>
              </a:r>
            </a:p>
          </p:txBody>
        </p:sp>
        <p:sp>
          <p:nvSpPr>
            <p:cNvPr id="95" name="Title 1">
              <a:extLst>
                <a:ext uri="{FF2B5EF4-FFF2-40B4-BE49-F238E27FC236}">
                  <a16:creationId xmlns:a16="http://schemas.microsoft.com/office/drawing/2014/main" id="{51C565B2-6CF8-478A-B620-CB04A1590B37}"/>
                </a:ext>
              </a:extLst>
            </p:cNvPr>
            <p:cNvSpPr txBox="1">
              <a:spLocks/>
            </p:cNvSpPr>
            <p:nvPr/>
          </p:nvSpPr>
          <p:spPr>
            <a:xfrm>
              <a:off x="8748986" y="566703"/>
              <a:ext cx="28888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B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8994637-1C03-49A3-9E78-E18217CB9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8029" y="800337"/>
              <a:ext cx="225817" cy="8170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4CDC98-868E-4B62-B830-C909447B9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202" y="784180"/>
              <a:ext cx="754049" cy="37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AAA719-2B2A-42AE-871B-F8B20BCAA6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16251" y="793075"/>
              <a:ext cx="387055" cy="7913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B39EB7-51B3-410D-B18D-D1B8DB9BB2D0}"/>
                </a:ext>
              </a:extLst>
            </p:cNvPr>
            <p:cNvCxnSpPr>
              <a:cxnSpLocks/>
            </p:cNvCxnSpPr>
            <p:nvPr/>
          </p:nvCxnSpPr>
          <p:spPr>
            <a:xfrm>
              <a:off x="9553847" y="798742"/>
              <a:ext cx="0" cy="121378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2A27FA0-3FD4-4E55-BBE0-550114D8B64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855" y="793075"/>
              <a:ext cx="0" cy="121945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C4D9C63-80B5-4226-9D41-63F77D1DC781}"/>
                </a:ext>
              </a:extLst>
            </p:cNvPr>
            <p:cNvCxnSpPr>
              <a:cxnSpLocks/>
            </p:cNvCxnSpPr>
            <p:nvPr/>
          </p:nvCxnSpPr>
          <p:spPr>
            <a:xfrm>
              <a:off x="9347349" y="1604564"/>
              <a:ext cx="0" cy="40796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D3167C-8ED7-44CC-A25C-7E49BC3E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484" y="1604563"/>
              <a:ext cx="0" cy="41605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4877AD6-FA16-4824-85CA-055F63C508A0}"/>
                </a:ext>
              </a:extLst>
            </p:cNvPr>
            <p:cNvSpPr/>
            <p:nvPr/>
          </p:nvSpPr>
          <p:spPr>
            <a:xfrm>
              <a:off x="9164663" y="1981396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4DDAA5C-59FD-4436-8671-24BADF69B395}"/>
                </a:ext>
              </a:extLst>
            </p:cNvPr>
            <p:cNvSpPr/>
            <p:nvPr/>
          </p:nvSpPr>
          <p:spPr>
            <a:xfrm>
              <a:off x="9473401" y="1981396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E3EB45-3827-4A34-8BAF-8414DAF09E19}"/>
                </a:ext>
              </a:extLst>
            </p:cNvPr>
            <p:cNvSpPr/>
            <p:nvPr/>
          </p:nvSpPr>
          <p:spPr>
            <a:xfrm>
              <a:off x="10026316" y="2029175"/>
              <a:ext cx="467208" cy="4791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t3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CC14207-FEC3-4CD4-8965-585C2434F11D}"/>
                </a:ext>
              </a:extLst>
            </p:cNvPr>
            <p:cNvSpPr/>
            <p:nvPr/>
          </p:nvSpPr>
          <p:spPr>
            <a:xfrm>
              <a:off x="10347070" y="2013325"/>
              <a:ext cx="594966" cy="479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t4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8FB869-ACA4-46E8-83F1-B961707A0555}"/>
              </a:ext>
            </a:extLst>
          </p:cNvPr>
          <p:cNvSpPr/>
          <p:nvPr/>
        </p:nvSpPr>
        <p:spPr>
          <a:xfrm>
            <a:off x="9953055" y="498373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532</a:t>
            </a:r>
          </a:p>
        </p:txBody>
      </p:sp>
    </p:spTree>
    <p:extLst>
      <p:ext uri="{BB962C8B-B14F-4D97-AF65-F5344CB8AC3E}">
        <p14:creationId xmlns:p14="http://schemas.microsoft.com/office/powerpoint/2010/main" val="212594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2" y="-56570"/>
            <a:ext cx="10972800" cy="1111318"/>
          </a:xfrm>
        </p:spPr>
        <p:txBody>
          <a:bodyPr/>
          <a:lstStyle/>
          <a:p>
            <a:r>
              <a:rPr lang="en-US" dirty="0"/>
              <a:t>Problem constraints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6F487C2-E1BB-4697-AF79-E6FEEEA7C87E}"/>
              </a:ext>
            </a:extLst>
          </p:cNvPr>
          <p:cNvSpPr txBox="1">
            <a:spLocks/>
          </p:cNvSpPr>
          <p:nvPr/>
        </p:nvSpPr>
        <p:spPr>
          <a:xfrm>
            <a:off x="348256" y="869119"/>
            <a:ext cx="11103026" cy="31700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 speeding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 passenger creation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F52D77C6-068A-4844-9993-8720B1E4DEF5}"/>
              </a:ext>
            </a:extLst>
          </p:cNvPr>
          <p:cNvSpPr txBox="1">
            <a:spLocks/>
          </p:cNvSpPr>
          <p:nvPr/>
        </p:nvSpPr>
        <p:spPr>
          <a:xfrm>
            <a:off x="7359780" y="308868"/>
            <a:ext cx="2681391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X-t visualizations:</a:t>
            </a:r>
          </a:p>
        </p:txBody>
      </p:sp>
      <p:pic>
        <p:nvPicPr>
          <p:cNvPr id="2056" name="Picture 8" descr="Bildergebnis für tortue lievre">
            <a:extLst>
              <a:ext uri="{FF2B5EF4-FFF2-40B4-BE49-F238E27FC236}">
                <a16:creationId xmlns:a16="http://schemas.microsoft.com/office/drawing/2014/main" id="{F83893BD-D1A9-44D7-ADD9-751A18D4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73" y="1095656"/>
            <a:ext cx="1345474" cy="8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ldergebnis für matrix smith">
            <a:extLst>
              <a:ext uri="{FF2B5EF4-FFF2-40B4-BE49-F238E27FC236}">
                <a16:creationId xmlns:a16="http://schemas.microsoft.com/office/drawing/2014/main" id="{78DC0279-FDF2-4934-8988-D57F5D7D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33" y="3077642"/>
            <a:ext cx="2013354" cy="113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549121-CD1E-4EC2-BC8E-DA10EB78BC68}"/>
              </a:ext>
            </a:extLst>
          </p:cNvPr>
          <p:cNvCxnSpPr>
            <a:cxnSpLocks/>
          </p:cNvCxnSpPr>
          <p:nvPr/>
        </p:nvCxnSpPr>
        <p:spPr>
          <a:xfrm flipV="1">
            <a:off x="7784862" y="952148"/>
            <a:ext cx="0" cy="1128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E6EB5E-E017-4F6E-9FEC-DD2A38D420D6}"/>
              </a:ext>
            </a:extLst>
          </p:cNvPr>
          <p:cNvGrpSpPr/>
          <p:nvPr/>
        </p:nvGrpSpPr>
        <p:grpSpPr>
          <a:xfrm>
            <a:off x="7362372" y="982788"/>
            <a:ext cx="1967539" cy="1484331"/>
            <a:chOff x="8690583" y="566703"/>
            <a:chExt cx="2378025" cy="192580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CE48516-7644-400F-8BF4-8462321539C2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2012525"/>
              <a:ext cx="18674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F4B773C-FB77-4B25-BD87-89DF08AABFE0}"/>
                </a:ext>
              </a:extLst>
            </p:cNvPr>
            <p:cNvCxnSpPr/>
            <p:nvPr/>
          </p:nvCxnSpPr>
          <p:spPr>
            <a:xfrm>
              <a:off x="9201205" y="784980"/>
              <a:ext cx="14567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7A896E-BC34-4043-9872-442F94755364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1604564"/>
              <a:ext cx="15240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6A7EC39B-518A-42E0-95EA-F85C7D327E35}"/>
                </a:ext>
              </a:extLst>
            </p:cNvPr>
            <p:cNvSpPr txBox="1">
              <a:spLocks/>
            </p:cNvSpPr>
            <p:nvPr/>
          </p:nvSpPr>
          <p:spPr>
            <a:xfrm>
              <a:off x="8690583" y="1384341"/>
              <a:ext cx="28888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A</a:t>
              </a:r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4ACA78F9-93C0-41A4-AF1B-F541A2E5213F}"/>
                </a:ext>
              </a:extLst>
            </p:cNvPr>
            <p:cNvSpPr txBox="1">
              <a:spLocks/>
            </p:cNvSpPr>
            <p:nvPr/>
          </p:nvSpPr>
          <p:spPr>
            <a:xfrm>
              <a:off x="8748986" y="566703"/>
              <a:ext cx="28888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B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F9AF22-8E79-4E1C-8958-E08CB8347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8029" y="800337"/>
              <a:ext cx="225817" cy="8170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91B574-B115-49AA-9B23-CCBC88B4A74F}"/>
                </a:ext>
              </a:extLst>
            </p:cNvPr>
            <p:cNvCxnSpPr>
              <a:cxnSpLocks/>
            </p:cNvCxnSpPr>
            <p:nvPr/>
          </p:nvCxnSpPr>
          <p:spPr>
            <a:xfrm>
              <a:off x="9562202" y="787944"/>
              <a:ext cx="1104172" cy="51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0CFF2C-FF7C-4DE2-8670-95B494D7A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808" y="771927"/>
              <a:ext cx="387375" cy="865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4D3B8D-9D8B-49E3-9078-E66B3414D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53847" y="798742"/>
              <a:ext cx="0" cy="121378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41CAC1-9A8B-4141-8DC0-79DD48D7F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855" y="1638633"/>
              <a:ext cx="0" cy="37389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C26B61-A5FD-4934-8712-786BE48A96B2}"/>
                </a:ext>
              </a:extLst>
            </p:cNvPr>
            <p:cNvCxnSpPr>
              <a:cxnSpLocks/>
            </p:cNvCxnSpPr>
            <p:nvPr/>
          </p:nvCxnSpPr>
          <p:spPr>
            <a:xfrm>
              <a:off x="9347349" y="1604564"/>
              <a:ext cx="0" cy="40796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1787B9-9AC6-4C72-9710-FB292D07E84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63" y="784980"/>
              <a:ext cx="0" cy="12275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7E197AD-385F-4501-9EBF-69FF2D298DCF}"/>
                </a:ext>
              </a:extLst>
            </p:cNvPr>
            <p:cNvSpPr/>
            <p:nvPr/>
          </p:nvSpPr>
          <p:spPr>
            <a:xfrm>
              <a:off x="9164663" y="1981396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F90A831-4B95-4517-B3DE-709C732EADE5}"/>
                </a:ext>
              </a:extLst>
            </p:cNvPr>
            <p:cNvSpPr/>
            <p:nvPr/>
          </p:nvSpPr>
          <p:spPr>
            <a:xfrm>
              <a:off x="9473401" y="1981396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E9C1304-F22F-427A-BE58-B8EFFF4A8E53}"/>
                </a:ext>
              </a:extLst>
            </p:cNvPr>
            <p:cNvSpPr/>
            <p:nvPr/>
          </p:nvSpPr>
          <p:spPr>
            <a:xfrm>
              <a:off x="10026316" y="1996523"/>
              <a:ext cx="467208" cy="479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F0AD5F0-76B0-4EDC-808D-27D33F01A58C}"/>
                </a:ext>
              </a:extLst>
            </p:cNvPr>
            <p:cNvSpPr/>
            <p:nvPr/>
          </p:nvSpPr>
          <p:spPr>
            <a:xfrm>
              <a:off x="10347070" y="2013325"/>
              <a:ext cx="594966" cy="479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t3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05295-8661-49BF-962C-D271D69C74A7}"/>
              </a:ext>
            </a:extLst>
          </p:cNvPr>
          <p:cNvCxnSpPr>
            <a:cxnSpLocks/>
          </p:cNvCxnSpPr>
          <p:nvPr/>
        </p:nvCxnSpPr>
        <p:spPr>
          <a:xfrm flipV="1">
            <a:off x="7811427" y="2992073"/>
            <a:ext cx="0" cy="1128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216D24-28EC-42E1-9D8B-ED34EC00E757}"/>
              </a:ext>
            </a:extLst>
          </p:cNvPr>
          <p:cNvGrpSpPr/>
          <p:nvPr/>
        </p:nvGrpSpPr>
        <p:grpSpPr>
          <a:xfrm>
            <a:off x="7437258" y="3022713"/>
            <a:ext cx="1919217" cy="1275814"/>
            <a:chOff x="8748986" y="566703"/>
            <a:chExt cx="2319622" cy="1655266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FA27195-8200-4DC1-9D68-87A8D6AB9D7F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2012525"/>
              <a:ext cx="18674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F6E6E4-6649-462E-840D-40788A7360BD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05" y="1604564"/>
              <a:ext cx="15240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1AA362A5-D28F-4E9C-87B2-D4C709C28466}"/>
                </a:ext>
              </a:extLst>
            </p:cNvPr>
            <p:cNvSpPr txBox="1">
              <a:spLocks/>
            </p:cNvSpPr>
            <p:nvPr/>
          </p:nvSpPr>
          <p:spPr>
            <a:xfrm>
              <a:off x="8772069" y="1354990"/>
              <a:ext cx="288884" cy="519111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dirty="0"/>
                <a:t>0</a:t>
              </a:r>
            </a:p>
          </p:txBody>
        </p:sp>
        <p:sp>
          <p:nvSpPr>
            <p:cNvPr id="95" name="Title 1">
              <a:extLst>
                <a:ext uri="{FF2B5EF4-FFF2-40B4-BE49-F238E27FC236}">
                  <a16:creationId xmlns:a16="http://schemas.microsoft.com/office/drawing/2014/main" id="{51C565B2-6CF8-478A-B620-CB04A1590B37}"/>
                </a:ext>
              </a:extLst>
            </p:cNvPr>
            <p:cNvSpPr txBox="1">
              <a:spLocks/>
            </p:cNvSpPr>
            <p:nvPr/>
          </p:nvSpPr>
          <p:spPr>
            <a:xfrm>
              <a:off x="8748986" y="566703"/>
              <a:ext cx="288884" cy="519111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endParaRPr lang="en-US" sz="2000" dirty="0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4CDC98-868E-4B62-B830-C909447B9AE5}"/>
                </a:ext>
              </a:extLst>
            </p:cNvPr>
            <p:cNvCxnSpPr>
              <a:cxnSpLocks/>
            </p:cNvCxnSpPr>
            <p:nvPr/>
          </p:nvCxnSpPr>
          <p:spPr>
            <a:xfrm>
              <a:off x="9186956" y="808872"/>
              <a:ext cx="8393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AAA719-2B2A-42AE-871B-F8B20BCAA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4210" y="808873"/>
              <a:ext cx="1" cy="10600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C4D9C63-80B5-4226-9D41-63F77D1DC781}"/>
                </a:ext>
              </a:extLst>
            </p:cNvPr>
            <p:cNvCxnSpPr>
              <a:cxnSpLocks/>
            </p:cNvCxnSpPr>
            <p:nvPr/>
          </p:nvCxnSpPr>
          <p:spPr>
            <a:xfrm>
              <a:off x="9963211" y="1640274"/>
              <a:ext cx="0" cy="40796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4877AD6-FA16-4824-85CA-055F63C508A0}"/>
                </a:ext>
              </a:extLst>
            </p:cNvPr>
            <p:cNvSpPr/>
            <p:nvPr/>
          </p:nvSpPr>
          <p:spPr>
            <a:xfrm>
              <a:off x="9875071" y="1979721"/>
              <a:ext cx="252107" cy="24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t1</a:t>
              </a:r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345F29BE-A167-4F79-A996-A35EDB3ED99F}"/>
              </a:ext>
            </a:extLst>
          </p:cNvPr>
          <p:cNvSpPr txBox="1">
            <a:spLocks/>
          </p:cNvSpPr>
          <p:nvPr/>
        </p:nvSpPr>
        <p:spPr>
          <a:xfrm>
            <a:off x="7216685" y="2585215"/>
            <a:ext cx="2681391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Demand AB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AD4A39-B3A7-4C73-9588-76E8579D6909}"/>
              </a:ext>
            </a:extLst>
          </p:cNvPr>
          <p:cNvCxnSpPr>
            <a:cxnSpLocks/>
          </p:cNvCxnSpPr>
          <p:nvPr/>
        </p:nvCxnSpPr>
        <p:spPr>
          <a:xfrm>
            <a:off x="8467536" y="4007399"/>
            <a:ext cx="6944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8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8" y="110933"/>
            <a:ext cx="10972800" cy="1111318"/>
          </a:xfrm>
        </p:spPr>
        <p:txBody>
          <a:bodyPr/>
          <a:lstStyle/>
          <a:p>
            <a:r>
              <a:rPr lang="en-US" dirty="0"/>
              <a:t>Vertiport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FF1AD2-930E-41CC-B7AA-920637E323B2}"/>
              </a:ext>
            </a:extLst>
          </p:cNvPr>
          <p:cNvSpPr/>
          <p:nvPr/>
        </p:nvSpPr>
        <p:spPr>
          <a:xfrm>
            <a:off x="2360050" y="2550961"/>
            <a:ext cx="805343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348BB-F569-4358-AE08-374DA3D26701}"/>
              </a:ext>
            </a:extLst>
          </p:cNvPr>
          <p:cNvSpPr/>
          <p:nvPr/>
        </p:nvSpPr>
        <p:spPr>
          <a:xfrm>
            <a:off x="1164617" y="1930174"/>
            <a:ext cx="3196207" cy="5368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FATO (approach corridor)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F6F533-1B95-4311-AB00-141B536018F9}"/>
              </a:ext>
            </a:extLst>
          </p:cNvPr>
          <p:cNvSpPr/>
          <p:nvPr/>
        </p:nvSpPr>
        <p:spPr>
          <a:xfrm>
            <a:off x="2344213" y="3690862"/>
            <a:ext cx="805343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Gate</a:t>
            </a:r>
          </a:p>
          <a:p>
            <a:pPr algn="ctr"/>
            <a:r>
              <a:rPr lang="en-US" sz="1500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511BC8-0C04-46CA-8573-B88C2135D899}"/>
              </a:ext>
            </a:extLst>
          </p:cNvPr>
          <p:cNvSpPr/>
          <p:nvPr/>
        </p:nvSpPr>
        <p:spPr>
          <a:xfrm>
            <a:off x="3250679" y="3419226"/>
            <a:ext cx="805343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Gate</a:t>
            </a:r>
          </a:p>
          <a:p>
            <a:pPr algn="ctr"/>
            <a:r>
              <a:rPr lang="en-US" sz="1500" dirty="0"/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9F034B-58DE-4259-83D6-F1416B12729C}"/>
              </a:ext>
            </a:extLst>
          </p:cNvPr>
          <p:cNvSpPr/>
          <p:nvPr/>
        </p:nvSpPr>
        <p:spPr>
          <a:xfrm>
            <a:off x="1469417" y="3419226"/>
            <a:ext cx="805343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Gate</a:t>
            </a:r>
          </a:p>
          <a:p>
            <a:pPr algn="ctr"/>
            <a:r>
              <a:rPr lang="en-US" sz="1500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66C4F-6251-40D2-AE6C-EB9BE8BDB346}"/>
              </a:ext>
            </a:extLst>
          </p:cNvPr>
          <p:cNvCxnSpPr>
            <a:stCxn id="3" idx="3"/>
            <a:endCxn id="16" idx="7"/>
          </p:cNvCxnSpPr>
          <p:nvPr/>
        </p:nvCxnSpPr>
        <p:spPr>
          <a:xfrm flipH="1">
            <a:off x="2156820" y="3216883"/>
            <a:ext cx="321170" cy="3165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64D4FB-4EE3-4F50-85A1-7625B125181B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 flipH="1">
            <a:off x="2746885" y="3331137"/>
            <a:ext cx="15837" cy="3597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CF594-0747-4686-9ECF-E2B15E5614ED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3047453" y="3216883"/>
            <a:ext cx="321166" cy="3165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1F1D197-6240-47DC-BABC-B75E4C6119DE}"/>
              </a:ext>
            </a:extLst>
          </p:cNvPr>
          <p:cNvSpPr txBox="1">
            <a:spLocks/>
          </p:cNvSpPr>
          <p:nvPr/>
        </p:nvSpPr>
        <p:spPr>
          <a:xfrm>
            <a:off x="1164617" y="5537703"/>
            <a:ext cx="3196207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Physical representation</a:t>
            </a:r>
            <a:endParaRPr lang="en-US" sz="1800" b="0" dirty="0"/>
          </a:p>
          <a:p>
            <a:pPr lvl="1"/>
            <a:endParaRPr lang="en-US" sz="2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B73C368-69E0-46F4-99B7-7DD55F56157C}"/>
              </a:ext>
            </a:extLst>
          </p:cNvPr>
          <p:cNvSpPr txBox="1">
            <a:spLocks/>
          </p:cNvSpPr>
          <p:nvPr/>
        </p:nvSpPr>
        <p:spPr>
          <a:xfrm>
            <a:off x="7614406" y="5533320"/>
            <a:ext cx="3196207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X-t representation</a:t>
            </a:r>
            <a:endParaRPr lang="en-US" sz="1800" b="0" dirty="0"/>
          </a:p>
          <a:p>
            <a:pPr lvl="1"/>
            <a:endParaRPr lang="en-US" sz="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5B22FF-1869-45CE-A6EC-200CD53391D9}"/>
              </a:ext>
            </a:extLst>
          </p:cNvPr>
          <p:cNvCxnSpPr>
            <a:cxnSpLocks/>
          </p:cNvCxnSpPr>
          <p:nvPr/>
        </p:nvCxnSpPr>
        <p:spPr>
          <a:xfrm>
            <a:off x="7118749" y="2445392"/>
            <a:ext cx="2922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93C76C-8A71-4B74-B195-612A36184123}"/>
              </a:ext>
            </a:extLst>
          </p:cNvPr>
          <p:cNvCxnSpPr>
            <a:cxnSpLocks/>
          </p:cNvCxnSpPr>
          <p:nvPr/>
        </p:nvCxnSpPr>
        <p:spPr>
          <a:xfrm flipH="1">
            <a:off x="6352173" y="2466789"/>
            <a:ext cx="685511" cy="14329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76A15D-A593-4AF4-9F34-4857BD65B115}"/>
              </a:ext>
            </a:extLst>
          </p:cNvPr>
          <p:cNvCxnSpPr>
            <a:cxnSpLocks/>
          </p:cNvCxnSpPr>
          <p:nvPr/>
        </p:nvCxnSpPr>
        <p:spPr>
          <a:xfrm flipH="1">
            <a:off x="7035927" y="2466789"/>
            <a:ext cx="371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FEC5B3-EB24-4AAA-8DD4-5217818B3BAD}"/>
              </a:ext>
            </a:extLst>
          </p:cNvPr>
          <p:cNvCxnSpPr>
            <a:cxnSpLocks/>
          </p:cNvCxnSpPr>
          <p:nvPr/>
        </p:nvCxnSpPr>
        <p:spPr>
          <a:xfrm flipV="1">
            <a:off x="8799345" y="1315537"/>
            <a:ext cx="595618" cy="11592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BC0A8D-B697-4148-A35F-75152E9251D3}"/>
              </a:ext>
            </a:extLst>
          </p:cNvPr>
          <p:cNvCxnSpPr>
            <a:cxnSpLocks/>
          </p:cNvCxnSpPr>
          <p:nvPr/>
        </p:nvCxnSpPr>
        <p:spPr>
          <a:xfrm flipH="1">
            <a:off x="7035927" y="2687674"/>
            <a:ext cx="2941042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1E961A-755D-4080-9BA2-358458A9B6C6}"/>
              </a:ext>
            </a:extLst>
          </p:cNvPr>
          <p:cNvCxnSpPr>
            <a:cxnSpLocks/>
          </p:cNvCxnSpPr>
          <p:nvPr/>
        </p:nvCxnSpPr>
        <p:spPr>
          <a:xfrm flipV="1">
            <a:off x="5579695" y="4442010"/>
            <a:ext cx="0" cy="545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DB0439-7D21-4BD6-95FB-3CC8A8DE0D07}"/>
              </a:ext>
            </a:extLst>
          </p:cNvPr>
          <p:cNvCxnSpPr>
            <a:cxnSpLocks/>
          </p:cNvCxnSpPr>
          <p:nvPr/>
        </p:nvCxnSpPr>
        <p:spPr>
          <a:xfrm>
            <a:off x="5579695" y="4987295"/>
            <a:ext cx="566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1CD1CCAA-31A3-4B42-9380-E5075823474F}"/>
              </a:ext>
            </a:extLst>
          </p:cNvPr>
          <p:cNvSpPr txBox="1">
            <a:spLocks/>
          </p:cNvSpPr>
          <p:nvPr/>
        </p:nvSpPr>
        <p:spPr>
          <a:xfrm>
            <a:off x="6141756" y="4771851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t</a:t>
            </a:r>
            <a:endParaRPr lang="en-US" sz="2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1618234-E483-4D8C-AD4E-453856097E45}"/>
              </a:ext>
            </a:extLst>
          </p:cNvPr>
          <p:cNvSpPr txBox="1">
            <a:spLocks/>
          </p:cNvSpPr>
          <p:nvPr/>
        </p:nvSpPr>
        <p:spPr>
          <a:xfrm>
            <a:off x="5380204" y="4056117"/>
            <a:ext cx="162188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x</a:t>
            </a:r>
            <a:endParaRPr lang="en-US" sz="2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531C0EC8-0AFF-4624-ABF0-4F6F34359233}"/>
              </a:ext>
            </a:extLst>
          </p:cNvPr>
          <p:cNvSpPr txBox="1">
            <a:spLocks/>
          </p:cNvSpPr>
          <p:nvPr/>
        </p:nvSpPr>
        <p:spPr>
          <a:xfrm>
            <a:off x="10970495" y="2351425"/>
            <a:ext cx="3196207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200" b="0" dirty="0"/>
              <a:t>vertiport</a:t>
            </a:r>
            <a:endParaRPr lang="en-US" sz="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B7EF7E-E901-4C0F-B62A-D0ADFEA9B3E3}"/>
              </a:ext>
            </a:extLst>
          </p:cNvPr>
          <p:cNvCxnSpPr>
            <a:cxnSpLocks/>
          </p:cNvCxnSpPr>
          <p:nvPr/>
        </p:nvCxnSpPr>
        <p:spPr>
          <a:xfrm>
            <a:off x="7607067" y="3079722"/>
            <a:ext cx="614092" cy="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B642E90B-2AE5-4A69-B477-BC9EA8E46E53}"/>
              </a:ext>
            </a:extLst>
          </p:cNvPr>
          <p:cNvSpPr txBox="1">
            <a:spLocks/>
          </p:cNvSpPr>
          <p:nvPr/>
        </p:nvSpPr>
        <p:spPr>
          <a:xfrm rot="17836549">
            <a:off x="5795878" y="3190515"/>
            <a:ext cx="1035054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>
                <a:solidFill>
                  <a:srgbClr val="FF0000"/>
                </a:solidFill>
              </a:rPr>
              <a:t>inbound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37E8278A-4C13-4FA9-BA63-A35107ED18B7}"/>
              </a:ext>
            </a:extLst>
          </p:cNvPr>
          <p:cNvSpPr txBox="1">
            <a:spLocks/>
          </p:cNvSpPr>
          <p:nvPr/>
        </p:nvSpPr>
        <p:spPr>
          <a:xfrm rot="17836549">
            <a:off x="8398625" y="1475580"/>
            <a:ext cx="127496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>
                <a:solidFill>
                  <a:srgbClr val="FF0000"/>
                </a:solidFill>
              </a:rPr>
              <a:t>outbound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815536C0-CB85-4FEF-A895-1C0C0E326CB2}"/>
              </a:ext>
            </a:extLst>
          </p:cNvPr>
          <p:cNvSpPr txBox="1">
            <a:spLocks/>
          </p:cNvSpPr>
          <p:nvPr/>
        </p:nvSpPr>
        <p:spPr>
          <a:xfrm>
            <a:off x="7221708" y="3152741"/>
            <a:ext cx="143258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800" b="0" dirty="0">
                <a:solidFill>
                  <a:srgbClr val="FF0000"/>
                </a:solidFill>
              </a:rPr>
              <a:t>Turn-around time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9D3F7D52-D40B-4249-869C-FEEDB344FB3B}"/>
              </a:ext>
            </a:extLst>
          </p:cNvPr>
          <p:cNvSpPr txBox="1">
            <a:spLocks/>
          </p:cNvSpPr>
          <p:nvPr/>
        </p:nvSpPr>
        <p:spPr>
          <a:xfrm>
            <a:off x="7556429" y="2142454"/>
            <a:ext cx="1432582" cy="3231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500" b="0" dirty="0">
                <a:solidFill>
                  <a:srgbClr val="FF0000"/>
                </a:solidFill>
              </a:rPr>
              <a:t>FATO transit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86AB6885-FFC3-4305-B0A5-4D3AD7CB1EC3}"/>
              </a:ext>
            </a:extLst>
          </p:cNvPr>
          <p:cNvSpPr txBox="1">
            <a:spLocks/>
          </p:cNvSpPr>
          <p:nvPr/>
        </p:nvSpPr>
        <p:spPr>
          <a:xfrm>
            <a:off x="9173010" y="2895332"/>
            <a:ext cx="2540134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>
                <a:solidFill>
                  <a:srgbClr val="92D050"/>
                </a:solidFill>
              </a:rPr>
              <a:t>Other vehicle on gate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9ED1978-3549-4ED4-8872-331EC83E7834}"/>
              </a:ext>
            </a:extLst>
          </p:cNvPr>
          <p:cNvSpPr txBox="1">
            <a:spLocks/>
          </p:cNvSpPr>
          <p:nvPr/>
        </p:nvSpPr>
        <p:spPr>
          <a:xfrm>
            <a:off x="9285984" y="4417778"/>
            <a:ext cx="2274850" cy="9233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800" b="0" dirty="0"/>
              <a:t>Vertiport can have N vehicles (i.e. gates) at vertiport</a:t>
            </a:r>
            <a:endParaRPr lang="en-US" sz="1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F7D2EE-E378-4C94-9B4B-2BF7D0578DFC}"/>
              </a:ext>
            </a:extLst>
          </p:cNvPr>
          <p:cNvCxnSpPr>
            <a:cxnSpLocks/>
          </p:cNvCxnSpPr>
          <p:nvPr/>
        </p:nvCxnSpPr>
        <p:spPr>
          <a:xfrm>
            <a:off x="7118748" y="2659600"/>
            <a:ext cx="2922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1C877-1FE2-4469-995D-23590C35BF9C}"/>
              </a:ext>
            </a:extLst>
          </p:cNvPr>
          <p:cNvCxnSpPr>
            <a:cxnSpLocks/>
          </p:cNvCxnSpPr>
          <p:nvPr/>
        </p:nvCxnSpPr>
        <p:spPr>
          <a:xfrm flipH="1" flipV="1">
            <a:off x="7385699" y="2466057"/>
            <a:ext cx="228707" cy="418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8DEB4B-209A-4EC5-B9BD-3180EE55866D}"/>
              </a:ext>
            </a:extLst>
          </p:cNvPr>
          <p:cNvCxnSpPr>
            <a:cxnSpLocks/>
          </p:cNvCxnSpPr>
          <p:nvPr/>
        </p:nvCxnSpPr>
        <p:spPr>
          <a:xfrm flipV="1">
            <a:off x="8221159" y="2473877"/>
            <a:ext cx="226793" cy="4275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DD2353-D583-474B-AB71-247E59F0E126}"/>
              </a:ext>
            </a:extLst>
          </p:cNvPr>
          <p:cNvCxnSpPr>
            <a:cxnSpLocks/>
          </p:cNvCxnSpPr>
          <p:nvPr/>
        </p:nvCxnSpPr>
        <p:spPr>
          <a:xfrm flipH="1">
            <a:off x="8427783" y="2474752"/>
            <a:ext cx="371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8C3D41-7108-4942-8792-6D8911A8B7AA}"/>
              </a:ext>
            </a:extLst>
          </p:cNvPr>
          <p:cNvCxnSpPr>
            <a:cxnSpLocks/>
          </p:cNvCxnSpPr>
          <p:nvPr/>
        </p:nvCxnSpPr>
        <p:spPr>
          <a:xfrm flipH="1">
            <a:off x="7614406" y="2896518"/>
            <a:ext cx="607684" cy="4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AC50D-32A8-43A9-B90D-77B49AF5391B}"/>
              </a:ext>
            </a:extLst>
          </p:cNvPr>
          <p:cNvCxnSpPr>
            <a:cxnSpLocks/>
          </p:cNvCxnSpPr>
          <p:nvPr/>
        </p:nvCxnSpPr>
        <p:spPr>
          <a:xfrm>
            <a:off x="7118748" y="2884679"/>
            <a:ext cx="2922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CDAB9E29-AD3F-4EEA-9384-8AD8203D422D}"/>
              </a:ext>
            </a:extLst>
          </p:cNvPr>
          <p:cNvSpPr txBox="1">
            <a:spLocks/>
          </p:cNvSpPr>
          <p:nvPr/>
        </p:nvSpPr>
        <p:spPr>
          <a:xfrm>
            <a:off x="6181824" y="2100063"/>
            <a:ext cx="1432582" cy="3231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500" b="0" dirty="0">
                <a:solidFill>
                  <a:srgbClr val="FF0000"/>
                </a:solidFill>
              </a:rPr>
              <a:t>FATO transit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0A8-72F5-4C83-9203-9764D41B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632"/>
            <a:ext cx="10972800" cy="1111318"/>
          </a:xfrm>
        </p:spPr>
        <p:txBody>
          <a:bodyPr/>
          <a:lstStyle/>
          <a:p>
            <a:r>
              <a:rPr lang="en-US" dirty="0"/>
              <a:t>Problem grading/ Objective function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1F1D197-6240-47DC-BABC-B75E4C6119DE}"/>
              </a:ext>
            </a:extLst>
          </p:cNvPr>
          <p:cNvSpPr txBox="1">
            <a:spLocks/>
          </p:cNvSpPr>
          <p:nvPr/>
        </p:nvSpPr>
        <p:spPr>
          <a:xfrm>
            <a:off x="3695416" y="1944599"/>
            <a:ext cx="5703210" cy="9541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Assumptions:</a:t>
            </a:r>
          </a:p>
          <a:p>
            <a:r>
              <a:rPr lang="en-US" sz="1800" b="0" dirty="0"/>
              <a:t>-each flight has a fixed cost</a:t>
            </a:r>
          </a:p>
          <a:p>
            <a:r>
              <a:rPr lang="en-US" sz="1800" b="0" dirty="0"/>
              <a:t>-each passenger flown produces a fixed revenue</a:t>
            </a:r>
          </a:p>
          <a:p>
            <a:endParaRPr lang="en-US" sz="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C60CBF-663B-4DB4-8EA8-48DDE16F24CB}"/>
              </a:ext>
            </a:extLst>
          </p:cNvPr>
          <p:cNvSpPr/>
          <p:nvPr/>
        </p:nvSpPr>
        <p:spPr>
          <a:xfrm>
            <a:off x="2715634" y="2078547"/>
            <a:ext cx="805343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Node 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62E506-25B2-4061-9B1B-0C936C9119F3}"/>
              </a:ext>
            </a:extLst>
          </p:cNvPr>
          <p:cNvSpPr/>
          <p:nvPr/>
        </p:nvSpPr>
        <p:spPr>
          <a:xfrm>
            <a:off x="8718961" y="2078547"/>
            <a:ext cx="805343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Node B</a:t>
            </a:r>
          </a:p>
        </p:txBody>
      </p:sp>
      <p:pic>
        <p:nvPicPr>
          <p:cNvPr id="1026" name="Picture 2" descr="Bildergebnis fÃ¼r joby S4">
            <a:extLst>
              <a:ext uri="{FF2B5EF4-FFF2-40B4-BE49-F238E27FC236}">
                <a16:creationId xmlns:a16="http://schemas.microsoft.com/office/drawing/2014/main" id="{07C59B38-DCD9-48E0-9EF5-78BA557A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45181" y="1126078"/>
            <a:ext cx="1204940" cy="80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B8DC864-E5A0-45BC-94E9-037397CFC751}"/>
              </a:ext>
            </a:extLst>
          </p:cNvPr>
          <p:cNvCxnSpPr>
            <a:cxnSpLocks/>
            <a:stCxn id="35" idx="0"/>
            <a:endCxn id="1026" idx="2"/>
          </p:cNvCxnSpPr>
          <p:nvPr/>
        </p:nvCxnSpPr>
        <p:spPr>
          <a:xfrm rot="5400000" flipH="1" flipV="1">
            <a:off x="4106745" y="540312"/>
            <a:ext cx="549797" cy="252667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07B05DB-EB9D-410F-A491-0086F5477111}"/>
              </a:ext>
            </a:extLst>
          </p:cNvPr>
          <p:cNvCxnSpPr>
            <a:cxnSpLocks/>
            <a:stCxn id="1026" idx="0"/>
            <a:endCxn id="36" idx="0"/>
          </p:cNvCxnSpPr>
          <p:nvPr/>
        </p:nvCxnSpPr>
        <p:spPr>
          <a:xfrm>
            <a:off x="6450323" y="1528750"/>
            <a:ext cx="2671310" cy="5497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09C575-C8A4-425C-8561-39151050D095}"/>
              </a:ext>
            </a:extLst>
          </p:cNvPr>
          <p:cNvCxnSpPr>
            <a:cxnSpLocks/>
          </p:cNvCxnSpPr>
          <p:nvPr/>
        </p:nvCxnSpPr>
        <p:spPr>
          <a:xfrm flipV="1">
            <a:off x="1300294" y="3412161"/>
            <a:ext cx="0" cy="1310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5BC738-2DD1-4360-8F48-B0B5F57A43CB}"/>
              </a:ext>
            </a:extLst>
          </p:cNvPr>
          <p:cNvCxnSpPr>
            <a:cxnSpLocks/>
          </p:cNvCxnSpPr>
          <p:nvPr/>
        </p:nvCxnSpPr>
        <p:spPr>
          <a:xfrm>
            <a:off x="1300294" y="4723001"/>
            <a:ext cx="1558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3FB8546-E87A-441A-80C4-81BBFBBCA38D}"/>
              </a:ext>
            </a:extLst>
          </p:cNvPr>
          <p:cNvSpPr/>
          <p:nvPr/>
        </p:nvSpPr>
        <p:spPr>
          <a:xfrm>
            <a:off x="1325460" y="3716322"/>
            <a:ext cx="534499" cy="981511"/>
          </a:xfrm>
          <a:prstGeom prst="rect">
            <a:avLst/>
          </a:prstGeom>
          <a:solidFill>
            <a:srgbClr val="009600"/>
          </a:solidFill>
          <a:ln>
            <a:solidFill>
              <a:srgbClr val="009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EF066D80-1519-4E74-9FFD-BB0FF7037B36}"/>
              </a:ext>
            </a:extLst>
          </p:cNvPr>
          <p:cNvSpPr txBox="1">
            <a:spLocks/>
          </p:cNvSpPr>
          <p:nvPr/>
        </p:nvSpPr>
        <p:spPr>
          <a:xfrm>
            <a:off x="577142" y="3093097"/>
            <a:ext cx="1558954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Pax demand</a:t>
            </a:r>
            <a:endParaRPr lang="en-US" sz="2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E20FF13-07F2-4B32-B840-84BBA6054C98}"/>
              </a:ext>
            </a:extLst>
          </p:cNvPr>
          <p:cNvSpPr txBox="1">
            <a:spLocks/>
          </p:cNvSpPr>
          <p:nvPr/>
        </p:nvSpPr>
        <p:spPr>
          <a:xfrm>
            <a:off x="2856515" y="4538335"/>
            <a:ext cx="63189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time</a:t>
            </a:r>
            <a:endParaRPr lang="en-US" sz="200" dirty="0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6E3EF71-E978-49FD-A049-AB2ED1B0B994}"/>
              </a:ext>
            </a:extLst>
          </p:cNvPr>
          <p:cNvSpPr txBox="1">
            <a:spLocks/>
          </p:cNvSpPr>
          <p:nvPr/>
        </p:nvSpPr>
        <p:spPr>
          <a:xfrm>
            <a:off x="1666041" y="4748170"/>
            <a:ext cx="63190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l-GR" sz="1800" b="0" dirty="0"/>
              <a:t>Δ</a:t>
            </a:r>
            <a:r>
              <a:rPr lang="en-US" sz="1800" b="0" dirty="0"/>
              <a:t>t</a:t>
            </a:r>
            <a:endParaRPr lang="en-US" sz="1800" dirty="0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87BF3B77-26D6-4F3D-9DDD-9F866D256BDD}"/>
              </a:ext>
            </a:extLst>
          </p:cNvPr>
          <p:cNvSpPr txBox="1">
            <a:spLocks/>
          </p:cNvSpPr>
          <p:nvPr/>
        </p:nvSpPr>
        <p:spPr>
          <a:xfrm>
            <a:off x="1859959" y="3554762"/>
            <a:ext cx="99655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N pax</a:t>
            </a:r>
            <a:endParaRPr lang="en-US" sz="18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9AA26B-C0D2-4DD9-975D-256F169EE872}"/>
              </a:ext>
            </a:extLst>
          </p:cNvPr>
          <p:cNvCxnSpPr>
            <a:cxnSpLocks/>
          </p:cNvCxnSpPr>
          <p:nvPr/>
        </p:nvCxnSpPr>
        <p:spPr>
          <a:xfrm flipV="1">
            <a:off x="4304954" y="3388392"/>
            <a:ext cx="0" cy="1310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DDCF6-C15C-4AE2-A5B1-5F913DEA9868}"/>
              </a:ext>
            </a:extLst>
          </p:cNvPr>
          <p:cNvCxnSpPr>
            <a:cxnSpLocks/>
          </p:cNvCxnSpPr>
          <p:nvPr/>
        </p:nvCxnSpPr>
        <p:spPr>
          <a:xfrm>
            <a:off x="4304954" y="4699232"/>
            <a:ext cx="1558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70EF803-C2FD-4948-BEA0-B21DE0D5170D}"/>
              </a:ext>
            </a:extLst>
          </p:cNvPr>
          <p:cNvSpPr/>
          <p:nvPr/>
        </p:nvSpPr>
        <p:spPr>
          <a:xfrm>
            <a:off x="4330121" y="3692554"/>
            <a:ext cx="525226" cy="5450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9597A901-72D4-49F1-9DCB-D81923BDCEE6}"/>
              </a:ext>
            </a:extLst>
          </p:cNvPr>
          <p:cNvSpPr txBox="1">
            <a:spLocks/>
          </p:cNvSpPr>
          <p:nvPr/>
        </p:nvSpPr>
        <p:spPr>
          <a:xfrm>
            <a:off x="3581802" y="3069328"/>
            <a:ext cx="1558954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Pax demand</a:t>
            </a:r>
            <a:endParaRPr lang="en-US" sz="200" dirty="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797E254B-9D24-4E2C-8B01-779BDCB2B051}"/>
              </a:ext>
            </a:extLst>
          </p:cNvPr>
          <p:cNvSpPr txBox="1">
            <a:spLocks/>
          </p:cNvSpPr>
          <p:nvPr/>
        </p:nvSpPr>
        <p:spPr>
          <a:xfrm>
            <a:off x="5861175" y="4514566"/>
            <a:ext cx="631896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time</a:t>
            </a:r>
            <a:endParaRPr lang="en-US" sz="2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CF4AB6F9-48D7-4494-8B2B-DD3793323202}"/>
              </a:ext>
            </a:extLst>
          </p:cNvPr>
          <p:cNvSpPr txBox="1">
            <a:spLocks/>
          </p:cNvSpPr>
          <p:nvPr/>
        </p:nvSpPr>
        <p:spPr>
          <a:xfrm>
            <a:off x="4670701" y="4724401"/>
            <a:ext cx="63190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l-GR" sz="1800" b="0" dirty="0"/>
              <a:t>Δ</a:t>
            </a:r>
            <a:r>
              <a:rPr lang="en-US" sz="1800" b="0" dirty="0"/>
              <a:t>t</a:t>
            </a:r>
            <a:endParaRPr lang="en-US" sz="1800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7D82B475-E1D8-4FAB-8B8B-591EA62BCA3A}"/>
              </a:ext>
            </a:extLst>
          </p:cNvPr>
          <p:cNvSpPr txBox="1">
            <a:spLocks/>
          </p:cNvSpPr>
          <p:nvPr/>
        </p:nvSpPr>
        <p:spPr>
          <a:xfrm>
            <a:off x="4840727" y="3426572"/>
            <a:ext cx="996553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N pax</a:t>
            </a:r>
            <a:endParaRPr lang="en-US" sz="1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DC30CC-E704-4F7E-B81C-C30EAB9864ED}"/>
              </a:ext>
            </a:extLst>
          </p:cNvPr>
          <p:cNvSpPr/>
          <p:nvPr/>
        </p:nvSpPr>
        <p:spPr>
          <a:xfrm>
            <a:off x="4328154" y="4262736"/>
            <a:ext cx="525227" cy="411328"/>
          </a:xfrm>
          <a:prstGeom prst="rect">
            <a:avLst/>
          </a:prstGeom>
          <a:solidFill>
            <a:srgbClr val="FF2D2D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E4E50042-9266-478A-B17F-DB265BF05C86}"/>
              </a:ext>
            </a:extLst>
          </p:cNvPr>
          <p:cNvSpPr txBox="1">
            <a:spLocks/>
          </p:cNvSpPr>
          <p:nvPr/>
        </p:nvSpPr>
        <p:spPr>
          <a:xfrm>
            <a:off x="4855347" y="3809752"/>
            <a:ext cx="2308849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Flown passengers</a:t>
            </a:r>
            <a:endParaRPr lang="en-US" sz="1800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8E98B77-8F14-4455-9568-0B78539EF7BC}"/>
              </a:ext>
            </a:extLst>
          </p:cNvPr>
          <p:cNvSpPr txBox="1">
            <a:spLocks/>
          </p:cNvSpPr>
          <p:nvPr/>
        </p:nvSpPr>
        <p:spPr>
          <a:xfrm>
            <a:off x="4862706" y="4237567"/>
            <a:ext cx="2308849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Excess passengers</a:t>
            </a:r>
            <a:endParaRPr lang="en-US" sz="1800" dirty="0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516936F-D472-44C1-A5B7-FB7ED43E1703}"/>
              </a:ext>
            </a:extLst>
          </p:cNvPr>
          <p:cNvSpPr txBox="1">
            <a:spLocks/>
          </p:cNvSpPr>
          <p:nvPr/>
        </p:nvSpPr>
        <p:spPr>
          <a:xfrm>
            <a:off x="7500865" y="3473735"/>
            <a:ext cx="3831233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The excess passengers are assumed to no fly (i.e. revenue is only generated from demand that can be met by the schedule</a:t>
            </a:r>
            <a:endParaRPr lang="en-US" sz="18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7917BA4-DA02-403A-8C8C-18F27ABA53EC}"/>
              </a:ext>
            </a:extLst>
          </p:cNvPr>
          <p:cNvSpPr/>
          <p:nvPr/>
        </p:nvSpPr>
        <p:spPr>
          <a:xfrm>
            <a:off x="2856512" y="3924094"/>
            <a:ext cx="888777" cy="2549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A122F25-91EA-41A0-BB77-31F4CB420155}"/>
              </a:ext>
            </a:extLst>
          </p:cNvPr>
          <p:cNvSpPr txBox="1">
            <a:spLocks/>
          </p:cNvSpPr>
          <p:nvPr/>
        </p:nvSpPr>
        <p:spPr>
          <a:xfrm>
            <a:off x="3251019" y="5256663"/>
            <a:ext cx="5786977" cy="86177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500" dirty="0"/>
              <a:t>Goal: fill up the aircraft without violating any constraints!</a:t>
            </a:r>
          </a:p>
        </p:txBody>
      </p:sp>
    </p:spTree>
    <p:extLst>
      <p:ext uri="{BB962C8B-B14F-4D97-AF65-F5344CB8AC3E}">
        <p14:creationId xmlns:p14="http://schemas.microsoft.com/office/powerpoint/2010/main" val="48033046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heme_X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rora_Presentation Template-Wide Size [Read-Only]" id="{F3B574B6-1D9F-48E7-AEC7-DC9C0C0C10D2}" vid="{35120729-36B3-4A8A-BA3C-7BED7D250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62F54B61474A4CB5EB09B650CC614B" ma:contentTypeVersion="4" ma:contentTypeDescription="Create a new document." ma:contentTypeScope="" ma:versionID="1ebb53c6d23cc4b32726431f124e1d31">
  <xsd:schema xmlns:xsd="http://www.w3.org/2001/XMLSchema" xmlns:xs="http://www.w3.org/2001/XMLSchema" xmlns:p="http://schemas.microsoft.com/office/2006/metadata/properties" xmlns:ns2="0e24111d-7d15-45d1-b249-ab7dc19fd8ac" xmlns:ns3="3e47af7a-3fb4-4e85-9236-d0d2f91256c7" targetNamespace="http://schemas.microsoft.com/office/2006/metadata/properties" ma:root="true" ma:fieldsID="afc4746361b53c598bcdbcb451425aa8" ns2:_="" ns3:_="">
    <xsd:import namespace="0e24111d-7d15-45d1-b249-ab7dc19fd8ac"/>
    <xsd:import namespace="3e47af7a-3fb4-4e85-9236-d0d2f91256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4111d-7d15-45d1-b249-ab7dc19fd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7af7a-3fb4-4e85-9236-d0d2f91256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9FC33-8F40-4202-AD53-886209E03B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6AAE5A-C81D-45E2-88FA-2678D29A184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3e47af7a-3fb4-4e85-9236-d0d2f91256c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0e24111d-7d15-45d1-b249-ab7dc19fd8a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382C14-E5A3-4435-B831-F99501364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4111d-7d15-45d1-b249-ab7dc19fd8ac"/>
    <ds:schemaRef ds:uri="3e47af7a-3fb4-4e85-9236-d0d2f91256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99986</TotalTime>
  <Words>724</Words>
  <Application>Microsoft Office PowerPoint</Application>
  <PresentationFormat>Widescreen</PresentationFormat>
  <Paragraphs>273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white theme_X</vt:lpstr>
      <vt:lpstr>PowerPoint Presentation</vt:lpstr>
      <vt:lpstr>Overview</vt:lpstr>
      <vt:lpstr>Introduction &amp; context</vt:lpstr>
      <vt:lpstr>Overview of the problem</vt:lpstr>
      <vt:lpstr>Proposed visualization</vt:lpstr>
      <vt:lpstr>Problem constraints</vt:lpstr>
      <vt:lpstr>Problem constraints</vt:lpstr>
      <vt:lpstr>Vertiport model</vt:lpstr>
      <vt:lpstr>Problem grading/ Objective function</vt:lpstr>
      <vt:lpstr>Level 1: the basic hub and spoke network</vt:lpstr>
      <vt:lpstr>Level 2: the commuter problem</vt:lpstr>
      <vt:lpstr>Level 2: the commuter problem</vt:lpstr>
      <vt:lpstr>Level 3: A not so basic hub and spoke network</vt:lpstr>
      <vt:lpstr>Level 3: A not so basic hub and spoke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Freighter: Initial Sizing, Layout, and Open Trades</dc:title>
  <dc:creator>Grasch, Adam</dc:creator>
  <cp:lastModifiedBy>Cornes, Olivier (ch)</cp:lastModifiedBy>
  <cp:revision>500</cp:revision>
  <dcterms:created xsi:type="dcterms:W3CDTF">2018-05-31T04:52:09Z</dcterms:created>
  <dcterms:modified xsi:type="dcterms:W3CDTF">2019-10-26T02:51:46Z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0x0101001262F54B61474A4CB5EB09B650CC614B</vt:lpwstr>
  </property>
</Properties>
</file>