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14"/>
  </p:notesMasterIdLst>
  <p:sldIdLst>
    <p:sldId id="593" r:id="rId5"/>
    <p:sldId id="3062" r:id="rId6"/>
    <p:sldId id="3114" r:id="rId7"/>
    <p:sldId id="3104" r:id="rId8"/>
    <p:sldId id="3115" r:id="rId9"/>
    <p:sldId id="3111" r:id="rId10"/>
    <p:sldId id="3112" r:id="rId11"/>
    <p:sldId id="3116" r:id="rId12"/>
    <p:sldId id="31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31A8EBA-D677-4986-9F20-FD438F26B8B2}">
          <p14:sldIdLst>
            <p14:sldId id="593"/>
          </p14:sldIdLst>
        </p14:section>
        <p14:section name="POC 2.0 rotor layout" id="{D64C3AE9-FF5B-400C-BFD7-C8ED8E5B1A55}">
          <p14:sldIdLst>
            <p14:sldId id="3062"/>
            <p14:sldId id="3114"/>
            <p14:sldId id="3104"/>
            <p14:sldId id="3115"/>
            <p14:sldId id="3111"/>
            <p14:sldId id="3112"/>
            <p14:sldId id="3116"/>
            <p14:sldId id="311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Grasch, Adam" initials="GA" lastIdx="6" clrIdx="6">
    <p:extLst>
      <p:ext uri="{19B8F6BF-5375-455C-9EA6-DF929625EA0E}">
        <p15:presenceInfo xmlns:p15="http://schemas.microsoft.com/office/powerpoint/2012/main" userId="S-1-5-21-546768645-1940199872-1843927889-207453" providerId="AD"/>
      </p:ext>
    </p:extLst>
  </p:cmAuthor>
  <p:cmAuthor id="1" name="Titchener, Neil" initials="TN" lastIdx="37" clrIdx="0">
    <p:extLst>
      <p:ext uri="{19B8F6BF-5375-455C-9EA6-DF929625EA0E}">
        <p15:presenceInfo xmlns:p15="http://schemas.microsoft.com/office/powerpoint/2012/main" userId="S::titchener.neil@aurora.aero::a9072588-2bff-4eb1-af2c-a5292d6ca833" providerId="AD"/>
      </p:ext>
    </p:extLst>
  </p:cmAuthor>
  <p:cmAuthor id="8" name="Feldstein (US), Alex" initials="F(A" lastIdx="1" clrIdx="7">
    <p:extLst>
      <p:ext uri="{19B8F6BF-5375-455C-9EA6-DF929625EA0E}">
        <p15:presenceInfo xmlns:p15="http://schemas.microsoft.com/office/powerpoint/2012/main" userId="Feldstein (US), Alex" providerId="None"/>
      </p:ext>
    </p:extLst>
  </p:cmAuthor>
  <p:cmAuthor id="2" name="Chretien, Emily" initials="CE" lastIdx="11" clrIdx="1">
    <p:extLst>
      <p:ext uri="{19B8F6BF-5375-455C-9EA6-DF929625EA0E}">
        <p15:presenceInfo xmlns:p15="http://schemas.microsoft.com/office/powerpoint/2012/main" userId="S-1-5-21-546768645-1940199872-1843927889-207631" providerId="AD"/>
      </p:ext>
    </p:extLst>
  </p:cmAuthor>
  <p:cmAuthor id="3" name="Garrett, Patrick" initials="PDG" lastIdx="1" clrIdx="2">
    <p:extLst>
      <p:ext uri="{19B8F6BF-5375-455C-9EA6-DF929625EA0E}">
        <p15:presenceInfo xmlns:p15="http://schemas.microsoft.com/office/powerpoint/2012/main" userId="Garrett, Patrick" providerId="None"/>
      </p:ext>
    </p:extLst>
  </p:cmAuthor>
  <p:cmAuthor id="4" name="Barone, Dominic" initials="BD" lastIdx="2" clrIdx="3">
    <p:extLst>
      <p:ext uri="{19B8F6BF-5375-455C-9EA6-DF929625EA0E}">
        <p15:presenceInfo xmlns:p15="http://schemas.microsoft.com/office/powerpoint/2012/main" userId="S-1-5-21-546768645-1940199872-1843927889-207691" providerId="AD"/>
      </p:ext>
    </p:extLst>
  </p:cmAuthor>
  <p:cmAuthor id="5" name="Kays, Cory" initials="KC" lastIdx="28" clrIdx="4">
    <p:extLst>
      <p:ext uri="{19B8F6BF-5375-455C-9EA6-DF929625EA0E}">
        <p15:presenceInfo xmlns:p15="http://schemas.microsoft.com/office/powerpoint/2012/main" userId="S-1-5-21-546768645-1940199872-1843927889-201906" providerId="AD"/>
      </p:ext>
    </p:extLst>
  </p:cmAuthor>
  <p:cmAuthor id="6" name="Feldstein, Alex" initials="FA" lastIdx="2" clrIdx="5">
    <p:extLst>
      <p:ext uri="{19B8F6BF-5375-455C-9EA6-DF929625EA0E}">
        <p15:presenceInfo xmlns:p15="http://schemas.microsoft.com/office/powerpoint/2012/main" userId="S::feldstein.alex@aurora.aero::7a568df9-eb53-4c2e-9e43-09a6309db3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D2D"/>
    <a:srgbClr val="009600"/>
    <a:srgbClr val="FFFFFF"/>
    <a:srgbClr val="333333"/>
    <a:srgbClr val="0D0DFF"/>
    <a:srgbClr val="69697F"/>
    <a:srgbClr val="E9EDF4"/>
    <a:srgbClr val="D0D8E8"/>
    <a:srgbClr val="6FC4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114" d="100"/>
          <a:sy n="114" d="100"/>
        </p:scale>
        <p:origin x="396" y="9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395B3-EECC-4CB2-8507-BDA757CC85E1}" type="datetimeFigureOut">
              <a:rPr lang="en-US" smtClean="0"/>
              <a:t>10/25/2019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ACD21-74DC-4967-82B9-A2308BF31736}" type="slidenum">
              <a:rPr lang="en-US" smtClean="0"/>
              <a:t>‹#›</a:t>
            </a:fld>
            <a:endParaRPr lang="en-US"/>
          </a:p>
        </p:txBody>
      </p:sp>
    </p:spTree>
    <p:extLst>
      <p:ext uri="{BB962C8B-B14F-4D97-AF65-F5344CB8AC3E}">
        <p14:creationId xmlns:p14="http://schemas.microsoft.com/office/powerpoint/2010/main" val="1262624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CHECK CONTENT: Title and Conten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35B26D6-FCE1-4DB3-9A37-D9311E019A54}"/>
              </a:ext>
            </a:extLst>
          </p:cNvPr>
          <p:cNvGrpSpPr/>
          <p:nvPr userDrawn="1"/>
        </p:nvGrpSpPr>
        <p:grpSpPr>
          <a:xfrm>
            <a:off x="0" y="0"/>
            <a:ext cx="12199620" cy="6865620"/>
            <a:chOff x="0" y="0"/>
            <a:chExt cx="12199620" cy="6865620"/>
          </a:xfrm>
        </p:grpSpPr>
        <p:sp>
          <p:nvSpPr>
            <p:cNvPr id="5" name="Rectangle 4">
              <a:extLst>
                <a:ext uri="{FF2B5EF4-FFF2-40B4-BE49-F238E27FC236}">
                  <a16:creationId xmlns:a16="http://schemas.microsoft.com/office/drawing/2014/main" id="{A56468E3-C812-41EF-BF15-E015DE5911A1}"/>
                </a:ext>
              </a:extLst>
            </p:cNvPr>
            <p:cNvSpPr/>
            <p:nvPr userDrawn="1"/>
          </p:nvSpPr>
          <p:spPr>
            <a:xfrm>
              <a:off x="0" y="0"/>
              <a:ext cx="12192000" cy="7620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68E018F-591C-4CED-B838-FBA9A241F93E}"/>
                </a:ext>
              </a:extLst>
            </p:cNvPr>
            <p:cNvSpPr/>
            <p:nvPr userDrawn="1"/>
          </p:nvSpPr>
          <p:spPr>
            <a:xfrm>
              <a:off x="0" y="6797040"/>
              <a:ext cx="12192000" cy="6858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489D03-D9E6-4211-815B-7A210A383BD4}"/>
                </a:ext>
              </a:extLst>
            </p:cNvPr>
            <p:cNvSpPr/>
            <p:nvPr userDrawn="1"/>
          </p:nvSpPr>
          <p:spPr>
            <a:xfrm>
              <a:off x="0" y="0"/>
              <a:ext cx="76200" cy="685800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C632EF2-9B1D-489C-9379-E24370FFEF33}"/>
                </a:ext>
              </a:extLst>
            </p:cNvPr>
            <p:cNvSpPr/>
            <p:nvPr userDrawn="1"/>
          </p:nvSpPr>
          <p:spPr>
            <a:xfrm>
              <a:off x="12123420" y="0"/>
              <a:ext cx="76200" cy="685800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609600" y="0"/>
            <a:ext cx="10972800" cy="1111318"/>
          </a:xfrm>
        </p:spPr>
        <p:txBody>
          <a:bodyPr/>
          <a:lstStyle/>
          <a:p>
            <a:r>
              <a:rPr lang="en-US" dirty="0"/>
              <a:t>Click to edit Master title style</a:t>
            </a:r>
          </a:p>
        </p:txBody>
      </p:sp>
      <p:sp>
        <p:nvSpPr>
          <p:cNvPr id="3" name="Content Placeholder 2"/>
          <p:cNvSpPr>
            <a:spLocks noGrp="1"/>
          </p:cNvSpPr>
          <p:nvPr>
            <p:ph idx="1"/>
          </p:nvPr>
        </p:nvSpPr>
        <p:spPr/>
        <p:txBody>
          <a:bodyPr anchor="ctr"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556B361-4916-034E-8F5A-586514A6AB56}" type="datetime1">
              <a:rPr lang="en-US" smtClean="0"/>
              <a:t>10/25/2019</a:t>
            </a:fld>
            <a:endParaRPr lang="en-US"/>
          </a:p>
        </p:txBody>
      </p:sp>
    </p:spTree>
    <p:extLst>
      <p:ext uri="{BB962C8B-B14F-4D97-AF65-F5344CB8AC3E}">
        <p14:creationId xmlns:p14="http://schemas.microsoft.com/office/powerpoint/2010/main" val="285359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9957B-5C82-544C-B85A-96D4DA969C3D}" type="datetime1">
              <a:rPr lang="en-US" smtClean="0"/>
              <a:t>10/25/2019</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0" y="6487936"/>
            <a:ext cx="2844800" cy="365125"/>
          </a:xfrm>
          <a:prstGeom prst="rect">
            <a:avLst/>
          </a:prstGeom>
        </p:spPr>
        <p:txBody>
          <a:bodyPr/>
          <a:lstStyle/>
          <a:p>
            <a:fld id="{67CFCE29-FD17-A54B-B7FB-0AAEB32369C2}" type="slidenum">
              <a:rPr lang="en-US" smtClean="0"/>
              <a:t>‹#›</a:t>
            </a:fld>
            <a:endParaRPr lang="en-US"/>
          </a:p>
        </p:txBody>
      </p:sp>
      <p:sp>
        <p:nvSpPr>
          <p:cNvPr id="5" name="Rectangle 4"/>
          <p:cNvSpPr/>
          <p:nvPr userDrawn="1"/>
        </p:nvSpPr>
        <p:spPr>
          <a:xfrm>
            <a:off x="0" y="4844054"/>
            <a:ext cx="12192000" cy="201394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93632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9957B-5C82-544C-B85A-96D4DA969C3D}" type="datetime1">
              <a:rPr lang="en-US" smtClean="0"/>
              <a:t>10/25/2019</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0" y="6487936"/>
            <a:ext cx="2844800" cy="365125"/>
          </a:xfrm>
          <a:prstGeom prst="rect">
            <a:avLst/>
          </a:prstGeom>
        </p:spPr>
        <p:txBody>
          <a:bodyPr/>
          <a:lstStyle/>
          <a:p>
            <a:fld id="{67CFCE29-FD17-A54B-B7FB-0AAEB32369C2}" type="slidenum">
              <a:rPr lang="en-US" smtClean="0"/>
              <a:t>‹#›</a:t>
            </a:fld>
            <a:endParaRPr lang="en-US"/>
          </a:p>
        </p:txBody>
      </p:sp>
      <p:sp>
        <p:nvSpPr>
          <p:cNvPr id="5" name="Rectangle 4"/>
          <p:cNvSpPr/>
          <p:nvPr userDrawn="1"/>
        </p:nvSpPr>
        <p:spPr>
          <a:xfrm>
            <a:off x="0" y="4844054"/>
            <a:ext cx="12192000" cy="201394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 name="Picture 5">
            <a:extLst>
              <a:ext uri="{FF2B5EF4-FFF2-40B4-BE49-F238E27FC236}">
                <a16:creationId xmlns:a16="http://schemas.microsoft.com/office/drawing/2014/main" id="{DE1216EA-EC63-45A1-AB1A-4F167A04C3F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4939"/>
            <a:ext cx="12192000" cy="6858000"/>
          </a:xfrm>
          <a:prstGeom prst="rect">
            <a:avLst/>
          </a:prstGeom>
        </p:spPr>
      </p:pic>
    </p:spTree>
    <p:extLst>
      <p:ext uri="{BB962C8B-B14F-4D97-AF65-F5344CB8AC3E}">
        <p14:creationId xmlns:p14="http://schemas.microsoft.com/office/powerpoint/2010/main" val="2011446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CHECK CONTENT: 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63638"/>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CBF0CBB-7183-9A42-B53E-BAB66EDF5E4D}" type="datetime1">
              <a:rPr lang="en-US" smtClean="0"/>
              <a:t>10/25/2019</a:t>
            </a:fld>
            <a:endParaRPr lang="en-US"/>
          </a:p>
        </p:txBody>
      </p:sp>
      <p:grpSp>
        <p:nvGrpSpPr>
          <p:cNvPr id="4" name="Group 3">
            <a:extLst>
              <a:ext uri="{FF2B5EF4-FFF2-40B4-BE49-F238E27FC236}">
                <a16:creationId xmlns:a16="http://schemas.microsoft.com/office/drawing/2014/main" id="{BD0AAFD9-FADA-43AB-8B57-EBBA9D88D983}"/>
              </a:ext>
            </a:extLst>
          </p:cNvPr>
          <p:cNvGrpSpPr/>
          <p:nvPr userDrawn="1"/>
        </p:nvGrpSpPr>
        <p:grpSpPr>
          <a:xfrm>
            <a:off x="0" y="0"/>
            <a:ext cx="12199620" cy="6865620"/>
            <a:chOff x="0" y="0"/>
            <a:chExt cx="12199620" cy="6865620"/>
          </a:xfrm>
        </p:grpSpPr>
        <p:sp>
          <p:nvSpPr>
            <p:cNvPr id="5" name="Rectangle 4">
              <a:extLst>
                <a:ext uri="{FF2B5EF4-FFF2-40B4-BE49-F238E27FC236}">
                  <a16:creationId xmlns:a16="http://schemas.microsoft.com/office/drawing/2014/main" id="{4E4456F2-6C3E-4029-BF9D-5C934FA043E7}"/>
                </a:ext>
              </a:extLst>
            </p:cNvPr>
            <p:cNvSpPr/>
            <p:nvPr userDrawn="1"/>
          </p:nvSpPr>
          <p:spPr>
            <a:xfrm>
              <a:off x="0" y="0"/>
              <a:ext cx="12192000" cy="7620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00FECA-D9A8-4458-A025-0027B5999B13}"/>
                </a:ext>
              </a:extLst>
            </p:cNvPr>
            <p:cNvSpPr/>
            <p:nvPr userDrawn="1"/>
          </p:nvSpPr>
          <p:spPr>
            <a:xfrm>
              <a:off x="0" y="6797040"/>
              <a:ext cx="12192000" cy="6858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AA2CDE0-5B8A-4345-908A-7F460080B6AD}"/>
                </a:ext>
              </a:extLst>
            </p:cNvPr>
            <p:cNvSpPr/>
            <p:nvPr userDrawn="1"/>
          </p:nvSpPr>
          <p:spPr>
            <a:xfrm>
              <a:off x="0" y="0"/>
              <a:ext cx="76200" cy="685800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2E46C77-0277-409D-ABD4-E206FDE8BB72}"/>
                </a:ext>
              </a:extLst>
            </p:cNvPr>
            <p:cNvSpPr/>
            <p:nvPr userDrawn="1"/>
          </p:nvSpPr>
          <p:spPr>
            <a:xfrm>
              <a:off x="12123420" y="0"/>
              <a:ext cx="76200" cy="6858000"/>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575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chor="b"/>
          <a:lstStyle/>
          <a:p>
            <a:r>
              <a:rPr lang="en-US" dirty="0"/>
              <a:t>Click to edit Master title style</a:t>
            </a:r>
          </a:p>
        </p:txBody>
      </p:sp>
      <p:sp>
        <p:nvSpPr>
          <p:cNvPr id="3" name="Subtitle 2"/>
          <p:cNvSpPr>
            <a:spLocks noGrp="1"/>
          </p:cNvSpPr>
          <p:nvPr>
            <p:ph type="subTitle" idx="1"/>
          </p:nvPr>
        </p:nvSpPr>
        <p:spPr>
          <a:xfrm>
            <a:off x="914400" y="3886200"/>
            <a:ext cx="9448800" cy="1752600"/>
          </a:xfrm>
        </p:spPr>
        <p:txBody>
          <a:bodyPr anchor="t">
            <a:noAutofit/>
          </a:bodyPr>
          <a:lstStyle>
            <a:lvl1pPr marL="0" indent="0" algn="l">
              <a:buNone/>
              <a:defRPr sz="24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600" y="6566936"/>
            <a:ext cx="2844800" cy="297227"/>
          </a:xfrm>
        </p:spPr>
        <p:txBody>
          <a:bodyPr/>
          <a:lstStyle/>
          <a:p>
            <a:fld id="{9255B782-909D-6B41-B3D3-FC7ED680FCDA}" type="datetime1">
              <a:rPr lang="en-US" smtClean="0"/>
              <a:t>10/25/2019</a:t>
            </a:fld>
            <a:endParaRPr lang="en-US"/>
          </a:p>
        </p:txBody>
      </p:sp>
    </p:spTree>
    <p:extLst>
      <p:ext uri="{BB962C8B-B14F-4D97-AF65-F5344CB8AC3E}">
        <p14:creationId xmlns:p14="http://schemas.microsoft.com/office/powerpoint/2010/main" val="75392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11318"/>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nchor="ctr" anchorCtr="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556B361-4916-034E-8F5A-586514A6AB56}" type="datetime1">
              <a:rPr lang="en-US" smtClean="0"/>
              <a:t>10/25/2019</a:t>
            </a:fld>
            <a:endParaRPr lang="en-US"/>
          </a:p>
        </p:txBody>
      </p:sp>
    </p:spTree>
    <p:extLst>
      <p:ext uri="{BB962C8B-B14F-4D97-AF65-F5344CB8AC3E}">
        <p14:creationId xmlns:p14="http://schemas.microsoft.com/office/powerpoint/2010/main" val="54653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11318"/>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nchor="ctr" anchorCtr="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556B361-4916-034E-8F5A-586514A6AB56}" type="datetime1">
              <a:rPr lang="en-US" smtClean="0"/>
              <a:t>10/25/2019</a:t>
            </a:fld>
            <a:endParaRPr lang="en-US"/>
          </a:p>
        </p:txBody>
      </p:sp>
    </p:spTree>
    <p:extLst>
      <p:ext uri="{BB962C8B-B14F-4D97-AF65-F5344CB8AC3E}">
        <p14:creationId xmlns:p14="http://schemas.microsoft.com/office/powerpoint/2010/main" val="189571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63638"/>
          </a:xfrm>
        </p:spPr>
        <p:txBody>
          <a:bodyPr/>
          <a:lstStyle>
            <a:lvl1pPr>
              <a:defRPr>
                <a:solidFill>
                  <a:schemeClr val="tx1"/>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DCBF0CBB-7183-9A42-B53E-BAB66EDF5E4D}" type="datetime1">
              <a:rPr lang="en-US" smtClean="0"/>
              <a:t>10/25/2019</a:t>
            </a:fld>
            <a:endParaRPr lang="en-US"/>
          </a:p>
        </p:txBody>
      </p:sp>
    </p:spTree>
    <p:extLst>
      <p:ext uri="{BB962C8B-B14F-4D97-AF65-F5344CB8AC3E}">
        <p14:creationId xmlns:p14="http://schemas.microsoft.com/office/powerpoint/2010/main" val="357475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225676"/>
            <a:ext cx="10363200" cy="1007279"/>
          </a:xfrm>
        </p:spPr>
        <p:txBody>
          <a:bodyPr anchor="b">
            <a:normAutofit/>
          </a:bodyPr>
          <a:lstStyle>
            <a:lvl1pPr algn="l">
              <a:defRPr sz="32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963084" y="3556345"/>
            <a:ext cx="10363200" cy="646782"/>
          </a:xfrm>
        </p:spPr>
        <p:txBody>
          <a:bodyPr anchor="t">
            <a:normAutofit/>
          </a:bodyPr>
          <a:lstStyle>
            <a:lvl1pPr marL="0" indent="0">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C291549-6DF4-E745-8BA8-815A599A8AE4}" type="datetime1">
              <a:rPr lang="en-US" smtClean="0"/>
              <a:t>10/25/2019</a:t>
            </a:fld>
            <a:endParaRPr lang="en-US"/>
          </a:p>
        </p:txBody>
      </p:sp>
    </p:spTree>
    <p:extLst>
      <p:ext uri="{BB962C8B-B14F-4D97-AF65-F5344CB8AC3E}">
        <p14:creationId xmlns:p14="http://schemas.microsoft.com/office/powerpoint/2010/main" val="3012704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sz="half" idx="1"/>
          </p:nvPr>
        </p:nvSpPr>
        <p:spPr>
          <a:xfrm>
            <a:off x="609600" y="1366308"/>
            <a:ext cx="5384800" cy="4990042"/>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66308"/>
            <a:ext cx="5384800" cy="4990042"/>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53DB3A9-6ED6-224A-A9F1-500B6DF0E68F}" type="datetime1">
              <a:rPr lang="en-US" smtClean="0"/>
              <a:t>10/25/2019</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a:xfrm>
            <a:off x="0" y="6487936"/>
            <a:ext cx="2844800" cy="365125"/>
          </a:xfrm>
          <a:prstGeom prst="rect">
            <a:avLst/>
          </a:prstGeom>
        </p:spPr>
        <p:txBody>
          <a:bodyPr/>
          <a:lstStyle/>
          <a:p>
            <a:fld id="{67CFCE29-FD17-A54B-B7FB-0AAEB32369C2}" type="slidenum">
              <a:rPr lang="en-US" smtClean="0"/>
              <a:t>‹#›</a:t>
            </a:fld>
            <a:endParaRPr lang="en-US" dirty="0"/>
          </a:p>
        </p:txBody>
      </p:sp>
    </p:spTree>
    <p:extLst>
      <p:ext uri="{BB962C8B-B14F-4D97-AF65-F5344CB8AC3E}">
        <p14:creationId xmlns:p14="http://schemas.microsoft.com/office/powerpoint/2010/main" val="120724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Text Placeholder 2"/>
          <p:cNvSpPr>
            <a:spLocks noGrp="1"/>
          </p:cNvSpPr>
          <p:nvPr>
            <p:ph type="body" idx="1"/>
          </p:nvPr>
        </p:nvSpPr>
        <p:spPr>
          <a:xfrm>
            <a:off x="609600" y="1190723"/>
            <a:ext cx="5386917"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1751183"/>
            <a:ext cx="5386917" cy="4374980"/>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190723"/>
            <a:ext cx="5389033"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751183"/>
            <a:ext cx="5389033" cy="4374980"/>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9559D46-B886-F748-94AF-ABCDDFE922EB}" type="datetime1">
              <a:rPr lang="en-US" smtClean="0"/>
              <a:t>10/25/2019</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0" y="6487936"/>
            <a:ext cx="2844800" cy="365125"/>
          </a:xfrm>
          <a:prstGeom prst="rect">
            <a:avLst/>
          </a:prstGeom>
        </p:spPr>
        <p:txBody>
          <a:bodyPr/>
          <a:lstStyle/>
          <a:p>
            <a:fld id="{67CFCE29-FD17-A54B-B7FB-0AAEB32369C2}" type="slidenum">
              <a:rPr lang="en-US" smtClean="0"/>
              <a:t>‹#›</a:t>
            </a:fld>
            <a:endParaRPr lang="en-US"/>
          </a:p>
        </p:txBody>
      </p:sp>
      <p:sp>
        <p:nvSpPr>
          <p:cNvPr id="10" name="TextBox 9"/>
          <p:cNvSpPr txBox="1"/>
          <p:nvPr userDrawn="1"/>
        </p:nvSpPr>
        <p:spPr>
          <a:xfrm>
            <a:off x="609600" y="6371744"/>
            <a:ext cx="4789715" cy="400110"/>
          </a:xfrm>
          <a:prstGeom prst="rect">
            <a:avLst/>
          </a:prstGeom>
          <a:noFill/>
        </p:spPr>
        <p:txBody>
          <a:bodyPr wrap="square" rtlCol="0">
            <a:spAutoFit/>
          </a:bodyPr>
          <a:lstStyle/>
          <a:p>
            <a:r>
              <a:rPr lang="en-US" sz="1000" b="1" i="1" kern="1200" dirty="0">
                <a:solidFill>
                  <a:schemeClr val="tx1"/>
                </a:solidFill>
                <a:effectLst/>
                <a:latin typeface="Arial" panose="020B0604020202020204" pitchFamily="34" charset="0"/>
                <a:ea typeface="+mn-ea"/>
                <a:cs typeface="Arial" panose="020B0604020202020204" pitchFamily="34" charset="0"/>
              </a:rPr>
              <a:t>WARNING: </a:t>
            </a:r>
            <a:r>
              <a:rPr lang="en-US" sz="1000" i="1" kern="1200" dirty="0">
                <a:solidFill>
                  <a:schemeClr val="tx1"/>
                </a:solidFill>
                <a:effectLst/>
                <a:latin typeface="Arial" panose="020B0604020202020204" pitchFamily="34" charset="0"/>
                <a:ea typeface="+mn-ea"/>
                <a:cs typeface="Arial" panose="020B0604020202020204" pitchFamily="34" charset="0"/>
              </a:rPr>
              <a:t>Contains technical data as defined in the ITAR, may not be transferred to any Foreign  Person</a:t>
            </a:r>
            <a:r>
              <a:rPr lang="en-US" sz="1000" kern="1200" dirty="0">
                <a:solidFill>
                  <a:schemeClr val="tx1"/>
                </a:solidFill>
                <a:effectLst/>
                <a:latin typeface="Arial" panose="020B0604020202020204" pitchFamily="34" charset="0"/>
                <a:ea typeface="+mn-ea"/>
                <a:cs typeface="Arial" panose="020B0604020202020204" pitchFamily="34" charset="0"/>
              </a:rPr>
              <a:t>.</a:t>
            </a:r>
          </a:p>
        </p:txBody>
      </p:sp>
    </p:spTree>
    <p:extLst>
      <p:ext uri="{BB962C8B-B14F-4D97-AF65-F5344CB8AC3E}">
        <p14:creationId xmlns:p14="http://schemas.microsoft.com/office/powerpoint/2010/main" val="341915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10972800" cy="97762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111318"/>
            <a:ext cx="10972800" cy="5122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566936"/>
            <a:ext cx="2844800" cy="297227"/>
          </a:xfrm>
          <a:prstGeom prst="rect">
            <a:avLst/>
          </a:prstGeom>
        </p:spPr>
        <p:txBody>
          <a:bodyPr vert="horz" lIns="91440" tIns="45720" rIns="91440" bIns="45720" rtlCol="0" anchor="ctr"/>
          <a:lstStyle>
            <a:lvl1pPr algn="l">
              <a:defRPr sz="1200">
                <a:solidFill>
                  <a:schemeClr val="tx1">
                    <a:tint val="75000"/>
                  </a:schemeClr>
                </a:solidFill>
              </a:defRPr>
            </a:lvl1pPr>
          </a:lstStyle>
          <a:p>
            <a:fld id="{F0B9A3B7-81D7-C44E-A3F7-7B3E701C7B72}" type="datetime1">
              <a:rPr lang="en-US" smtClean="0"/>
              <a:t>10/25/2019</a:t>
            </a:fld>
            <a:endParaRPr lang="en-US" dirty="0"/>
          </a:p>
        </p:txBody>
      </p:sp>
      <p:sp>
        <p:nvSpPr>
          <p:cNvPr id="8" name="TextBox 7"/>
          <p:cNvSpPr txBox="1"/>
          <p:nvPr userDrawn="1"/>
        </p:nvSpPr>
        <p:spPr>
          <a:xfrm>
            <a:off x="0" y="6566936"/>
            <a:ext cx="1559685" cy="276999"/>
          </a:xfrm>
          <a:prstGeom prst="rect">
            <a:avLst/>
          </a:prstGeom>
          <a:noFill/>
        </p:spPr>
        <p:txBody>
          <a:bodyPr wrap="square" rtlCol="0">
            <a:spAutoFit/>
          </a:bodyPr>
          <a:lstStyle/>
          <a:p>
            <a:fld id="{4BFDB76A-79B1-0142-BA46-0FE98E53C2A3}" type="slidenum">
              <a:rPr lang="en-US" sz="1200" b="1" smtClean="0">
                <a:solidFill>
                  <a:schemeClr val="bg1">
                    <a:lumMod val="50000"/>
                  </a:schemeClr>
                </a:solidFill>
                <a:latin typeface="Arial"/>
                <a:cs typeface="Arial"/>
              </a:rPr>
              <a:t>‹#›</a:t>
            </a:fld>
            <a:endParaRPr lang="en-US" sz="1200" b="1" dirty="0">
              <a:solidFill>
                <a:schemeClr val="bg1">
                  <a:lumMod val="50000"/>
                </a:schemeClr>
              </a:solidFill>
              <a:latin typeface="Arial"/>
              <a:cs typeface="Arial"/>
            </a:endParaRPr>
          </a:p>
        </p:txBody>
      </p:sp>
      <p:pic>
        <p:nvPicPr>
          <p:cNvPr id="7" name="Picture 6">
            <a:extLst>
              <a:ext uri="{FF2B5EF4-FFF2-40B4-BE49-F238E27FC236}">
                <a16:creationId xmlns:a16="http://schemas.microsoft.com/office/drawing/2014/main" id="{E9E02759-02E4-4AA3-A0A8-7B7BA48ED0EB}"/>
              </a:ext>
            </a:extLst>
          </p:cNvPr>
          <p:cNvPicPr>
            <a:picLocks noChangeAspect="1"/>
          </p:cNvPicPr>
          <p:nvPr userDrawn="1"/>
        </p:nvPicPr>
        <p:blipFill>
          <a:blip r:embed="rId13"/>
          <a:stretch>
            <a:fillRect/>
          </a:stretch>
        </p:blipFill>
        <p:spPr>
          <a:xfrm>
            <a:off x="3048000" y="6038662"/>
            <a:ext cx="9144000" cy="825500"/>
          </a:xfrm>
          <a:prstGeom prst="rect">
            <a:avLst/>
          </a:prstGeom>
        </p:spPr>
      </p:pic>
      <p:sp>
        <p:nvSpPr>
          <p:cNvPr id="10" name="Date Placeholder 3">
            <a:extLst>
              <a:ext uri="{FF2B5EF4-FFF2-40B4-BE49-F238E27FC236}">
                <a16:creationId xmlns:a16="http://schemas.microsoft.com/office/drawing/2014/main" id="{435BE6D2-8E4C-461A-B6F5-0D89130742FB}"/>
              </a:ext>
            </a:extLst>
          </p:cNvPr>
          <p:cNvSpPr txBox="1">
            <a:spLocks/>
          </p:cNvSpPr>
          <p:nvPr userDrawn="1"/>
        </p:nvSpPr>
        <p:spPr>
          <a:xfrm>
            <a:off x="4470400" y="6272559"/>
            <a:ext cx="2844800" cy="297227"/>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effectLst>
                  <a:glow rad="101600">
                    <a:schemeClr val="bg1">
                      <a:alpha val="40000"/>
                    </a:schemeClr>
                  </a:glow>
                </a:effectLst>
              </a:rPr>
              <a:t>BOEING PROPRIETARY</a:t>
            </a:r>
          </a:p>
        </p:txBody>
      </p:sp>
    </p:spTree>
    <p:extLst>
      <p:ext uri="{BB962C8B-B14F-4D97-AF65-F5344CB8AC3E}">
        <p14:creationId xmlns:p14="http://schemas.microsoft.com/office/powerpoint/2010/main" val="64115879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82"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457200" rtl="0" eaLnBrk="1" latinLnBrk="0" hangingPunct="1">
        <a:spcBef>
          <a:spcPct val="0"/>
        </a:spcBef>
        <a:buNone/>
        <a:defRPr sz="2800" b="1" kern="1200">
          <a:solidFill>
            <a:schemeClr val="tx1"/>
          </a:solidFill>
          <a:latin typeface="Arial"/>
          <a:ea typeface="+mj-ea"/>
          <a:cs typeface="Arial"/>
        </a:defRPr>
      </a:lvl1pPr>
    </p:titleStyle>
    <p:bodyStyle>
      <a:lvl1pPr marL="342900" indent="-342900" algn="l" defTabSz="457200" rtl="0" eaLnBrk="1" latinLnBrk="0" hangingPunct="1">
        <a:lnSpc>
          <a:spcPct val="120000"/>
        </a:lnSpc>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lnSpc>
          <a:spcPct val="120000"/>
        </a:lnSpc>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0F9A849-E888-7B46-89A8-B1C8BB807295}"/>
              </a:ext>
            </a:extLst>
          </p:cNvPr>
          <p:cNvSpPr/>
          <p:nvPr/>
        </p:nvSpPr>
        <p:spPr>
          <a:xfrm>
            <a:off x="2213427" y="5925861"/>
            <a:ext cx="7765143" cy="561436"/>
          </a:xfrm>
          <a:prstGeom prst="rect">
            <a:avLst/>
          </a:prstGeom>
          <a:noFill/>
        </p:spPr>
        <p:txBody>
          <a:bodyPr wrap="square">
            <a:spAutoFit/>
          </a:bodyPr>
          <a:lstStyle/>
          <a:p>
            <a:pPr algn="ctr" defTabSz="870875" eaLnBrk="0" fontAlgn="base" hangingPunct="0">
              <a:spcBef>
                <a:spcPct val="0"/>
              </a:spcBef>
              <a:spcAft>
                <a:spcPct val="0"/>
              </a:spcAft>
            </a:pPr>
            <a:r>
              <a:rPr lang="en-US" sz="1524" dirty="0">
                <a:solidFill>
                  <a:prstClr val="black"/>
                </a:solidFill>
                <a:latin typeface="Arial"/>
                <a:ea typeface="ＭＳ Ｐゴシック" charset="-128"/>
                <a:cs typeface="Arial"/>
              </a:rPr>
              <a:t>Controlled under the Export Administration Regulations as ECCN 9E991. Confirm authorized nationalities prior to disclosure.</a:t>
            </a:r>
          </a:p>
        </p:txBody>
      </p:sp>
      <p:sp>
        <p:nvSpPr>
          <p:cNvPr id="8" name="Title 1">
            <a:extLst>
              <a:ext uri="{FF2B5EF4-FFF2-40B4-BE49-F238E27FC236}">
                <a16:creationId xmlns:a16="http://schemas.microsoft.com/office/drawing/2014/main" id="{3277EC64-4566-4CCD-86DA-534EABB301EF}"/>
              </a:ext>
            </a:extLst>
          </p:cNvPr>
          <p:cNvSpPr txBox="1">
            <a:spLocks/>
          </p:cNvSpPr>
          <p:nvPr/>
        </p:nvSpPr>
        <p:spPr>
          <a:xfrm>
            <a:off x="257175" y="1478758"/>
            <a:ext cx="8460105" cy="430887"/>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r>
              <a:rPr lang="en-US" sz="2200" b="0" dirty="0" err="1"/>
              <a:t>PolyHack</a:t>
            </a:r>
            <a:r>
              <a:rPr lang="en-US" sz="2200" b="0" dirty="0"/>
              <a:t> 2019</a:t>
            </a:r>
            <a:endParaRPr lang="en-US" sz="2200" dirty="0"/>
          </a:p>
        </p:txBody>
      </p:sp>
      <p:sp>
        <p:nvSpPr>
          <p:cNvPr id="9" name="Title 1">
            <a:extLst>
              <a:ext uri="{FF2B5EF4-FFF2-40B4-BE49-F238E27FC236}">
                <a16:creationId xmlns:a16="http://schemas.microsoft.com/office/drawing/2014/main" id="{13F6D841-C2B3-453E-B1DC-71939D7E76BB}"/>
              </a:ext>
            </a:extLst>
          </p:cNvPr>
          <p:cNvSpPr txBox="1">
            <a:spLocks/>
          </p:cNvSpPr>
          <p:nvPr/>
        </p:nvSpPr>
        <p:spPr>
          <a:xfrm>
            <a:off x="257175" y="440268"/>
            <a:ext cx="8460105" cy="523220"/>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r>
              <a:rPr lang="en-US" dirty="0" err="1"/>
              <a:t>Schedule_verification</a:t>
            </a:r>
            <a:r>
              <a:rPr lang="en-US" dirty="0"/>
              <a:t> </a:t>
            </a:r>
            <a:r>
              <a:rPr lang="en-US" dirty="0" err="1"/>
              <a:t>userguide</a:t>
            </a:r>
            <a:endParaRPr lang="en-US" dirty="0"/>
          </a:p>
        </p:txBody>
      </p:sp>
      <p:pic>
        <p:nvPicPr>
          <p:cNvPr id="5" name="Picture 2" descr="Bildergebnis für air taxi">
            <a:extLst>
              <a:ext uri="{FF2B5EF4-FFF2-40B4-BE49-F238E27FC236}">
                <a16:creationId xmlns:a16="http://schemas.microsoft.com/office/drawing/2014/main" id="{2FBF1092-D032-41CC-93EC-8AB172698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988" y="2640044"/>
            <a:ext cx="4878023" cy="2739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16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11318"/>
          </a:xfrm>
        </p:spPr>
        <p:txBody>
          <a:bodyPr/>
          <a:lstStyle/>
          <a:p>
            <a:r>
              <a:rPr lang="de-CH" dirty="0"/>
              <a:t>O</a:t>
            </a:r>
            <a:r>
              <a:rPr lang="en-US" dirty="0" err="1"/>
              <a:t>verview</a:t>
            </a:r>
            <a:endParaRPr lang="en-US" dirty="0"/>
          </a:p>
        </p:txBody>
      </p:sp>
      <p:sp>
        <p:nvSpPr>
          <p:cNvPr id="37" name="Text Box 12">
            <a:extLst>
              <a:ext uri="{FF2B5EF4-FFF2-40B4-BE49-F238E27FC236}">
                <a16:creationId xmlns:a16="http://schemas.microsoft.com/office/drawing/2014/main" id="{0721A8E5-69A6-4D0E-AC9E-FF34DF59FC48}"/>
              </a:ext>
            </a:extLst>
          </p:cNvPr>
          <p:cNvSpPr txBox="1">
            <a:spLocks noChangeArrowheads="1"/>
          </p:cNvSpPr>
          <p:nvPr/>
        </p:nvSpPr>
        <p:spPr bwMode="auto">
          <a:xfrm>
            <a:off x="1180051" y="1607868"/>
            <a:ext cx="8668624" cy="2462213"/>
          </a:xfrm>
          <a:prstGeom prst="rect">
            <a:avLst/>
          </a:prstGeom>
          <a:noFill/>
          <a:ln w="12700">
            <a:noFill/>
            <a:miter lim="800000"/>
            <a:headEnd/>
            <a:tailEnd/>
          </a:ln>
        </p:spPr>
        <p:txBody>
          <a:bodyPr wrap="square">
            <a:spAutoFit/>
          </a:bodyPr>
          <a:lstStyle>
            <a:defPPr>
              <a:defRPr lang="en-US"/>
            </a:defPPr>
            <a:lvl1pPr algn="ctr">
              <a:defRPr sz="1400" b="1">
                <a:solidFill>
                  <a:srgbClr val="000000"/>
                </a:solidFill>
                <a:latin typeface="Arial"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342900" indent="-342900" algn="l">
              <a:buFont typeface="+mj-lt"/>
              <a:buAutoNum type="arabicPeriod"/>
            </a:pPr>
            <a:r>
              <a:rPr lang="en-US" altLang="en-US" b="0" dirty="0">
                <a:solidFill>
                  <a:schemeClr val="tx1"/>
                </a:solidFill>
              </a:rPr>
              <a:t>General concept</a:t>
            </a:r>
          </a:p>
          <a:p>
            <a:pPr marL="342900" indent="-342900" algn="l">
              <a:buFont typeface="+mj-lt"/>
              <a:buAutoNum type="arabicPeriod"/>
            </a:pPr>
            <a:endParaRPr lang="en-US" altLang="en-US" b="0" dirty="0">
              <a:solidFill>
                <a:schemeClr val="tx1"/>
              </a:solidFill>
            </a:endParaRPr>
          </a:p>
          <a:p>
            <a:pPr marL="342900" indent="-342900" algn="l">
              <a:buFont typeface="+mj-lt"/>
              <a:buAutoNum type="arabicPeriod"/>
            </a:pPr>
            <a:r>
              <a:rPr lang="en-US" altLang="en-US" b="0" dirty="0">
                <a:solidFill>
                  <a:schemeClr val="tx1"/>
                </a:solidFill>
              </a:rPr>
              <a:t>File diagram</a:t>
            </a:r>
          </a:p>
          <a:p>
            <a:pPr marL="342900" indent="-342900" algn="l">
              <a:buFont typeface="+mj-lt"/>
              <a:buAutoNum type="arabicPeriod"/>
            </a:pPr>
            <a:endParaRPr lang="en-US" altLang="en-US" b="0" dirty="0">
              <a:solidFill>
                <a:schemeClr val="tx1"/>
              </a:solidFill>
            </a:endParaRPr>
          </a:p>
          <a:p>
            <a:pPr marL="342900" indent="-342900" algn="l">
              <a:buFont typeface="+mj-lt"/>
              <a:buAutoNum type="arabicPeriod"/>
            </a:pPr>
            <a:r>
              <a:rPr lang="en-US" altLang="en-US" b="0" dirty="0">
                <a:solidFill>
                  <a:schemeClr val="tx1"/>
                </a:solidFill>
              </a:rPr>
              <a:t>JSON input file example</a:t>
            </a:r>
          </a:p>
          <a:p>
            <a:pPr marL="342900" indent="-342900" algn="l">
              <a:buFont typeface="+mj-lt"/>
              <a:buAutoNum type="arabicPeriod"/>
            </a:pPr>
            <a:endParaRPr lang="en-US" altLang="en-US" b="0" dirty="0">
              <a:solidFill>
                <a:schemeClr val="tx1"/>
              </a:solidFill>
            </a:endParaRPr>
          </a:p>
          <a:p>
            <a:pPr marL="342900" indent="-342900" algn="l">
              <a:buFont typeface="+mj-lt"/>
              <a:buAutoNum type="arabicPeriod"/>
            </a:pPr>
            <a:r>
              <a:rPr lang="en-US" altLang="en-US" b="0" dirty="0">
                <a:solidFill>
                  <a:schemeClr val="tx1"/>
                </a:solidFill>
              </a:rPr>
              <a:t>Example of use (steps)</a:t>
            </a:r>
          </a:p>
          <a:p>
            <a:pPr marL="342900" indent="-342900" algn="l">
              <a:buFont typeface="+mj-lt"/>
              <a:buAutoNum type="arabicPeriod"/>
            </a:pPr>
            <a:endParaRPr lang="en-US" altLang="en-US" b="0" dirty="0">
              <a:solidFill>
                <a:schemeClr val="tx1"/>
              </a:solidFill>
            </a:endParaRPr>
          </a:p>
          <a:p>
            <a:pPr marL="342900" indent="-342900" algn="l">
              <a:buFont typeface="+mj-lt"/>
              <a:buAutoNum type="arabicPeriod"/>
            </a:pPr>
            <a:r>
              <a:rPr lang="en-US" altLang="en-US" b="0" dirty="0">
                <a:solidFill>
                  <a:schemeClr val="tx1"/>
                </a:solidFill>
              </a:rPr>
              <a:t>Example of output (schedule conflict)</a:t>
            </a:r>
          </a:p>
          <a:p>
            <a:pPr marL="342900" indent="-342900" algn="l">
              <a:buFont typeface="+mj-lt"/>
              <a:buAutoNum type="arabicPeriod"/>
            </a:pPr>
            <a:endParaRPr lang="en-US" altLang="en-US" b="0" dirty="0">
              <a:solidFill>
                <a:schemeClr val="tx1"/>
              </a:solidFill>
            </a:endParaRPr>
          </a:p>
          <a:p>
            <a:pPr marL="342900" indent="-342900" algn="l">
              <a:buFont typeface="+mj-lt"/>
              <a:buAutoNum type="arabicPeriod"/>
            </a:pPr>
            <a:r>
              <a:rPr lang="en-US" altLang="en-US" b="0" dirty="0">
                <a:solidFill>
                  <a:schemeClr val="tx1"/>
                </a:solidFill>
              </a:rPr>
              <a:t>Example of output (demand)</a:t>
            </a:r>
          </a:p>
        </p:txBody>
      </p:sp>
    </p:spTree>
    <p:extLst>
      <p:ext uri="{BB962C8B-B14F-4D97-AF65-F5344CB8AC3E}">
        <p14:creationId xmlns:p14="http://schemas.microsoft.com/office/powerpoint/2010/main" val="303572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11318"/>
          </a:xfrm>
        </p:spPr>
        <p:txBody>
          <a:bodyPr/>
          <a:lstStyle/>
          <a:p>
            <a:r>
              <a:rPr lang="en-US" dirty="0"/>
              <a:t>General concept</a:t>
            </a:r>
          </a:p>
        </p:txBody>
      </p:sp>
      <p:sp>
        <p:nvSpPr>
          <p:cNvPr id="37" name="Text Box 12">
            <a:extLst>
              <a:ext uri="{FF2B5EF4-FFF2-40B4-BE49-F238E27FC236}">
                <a16:creationId xmlns:a16="http://schemas.microsoft.com/office/drawing/2014/main" id="{0721A8E5-69A6-4D0E-AC9E-FF34DF59FC48}"/>
              </a:ext>
            </a:extLst>
          </p:cNvPr>
          <p:cNvSpPr txBox="1">
            <a:spLocks noChangeArrowheads="1"/>
          </p:cNvSpPr>
          <p:nvPr/>
        </p:nvSpPr>
        <p:spPr bwMode="auto">
          <a:xfrm>
            <a:off x="1180051" y="1607868"/>
            <a:ext cx="8668624" cy="1754326"/>
          </a:xfrm>
          <a:prstGeom prst="rect">
            <a:avLst/>
          </a:prstGeom>
          <a:noFill/>
          <a:ln w="12700">
            <a:noFill/>
            <a:miter lim="800000"/>
            <a:headEnd/>
            <a:tailEnd/>
          </a:ln>
        </p:spPr>
        <p:txBody>
          <a:bodyPr wrap="square">
            <a:spAutoFit/>
          </a:bodyPr>
          <a:lstStyle>
            <a:defPPr>
              <a:defRPr lang="en-US"/>
            </a:defPPr>
            <a:lvl1pPr algn="ctr">
              <a:defRPr sz="1400" b="1">
                <a:solidFill>
                  <a:srgbClr val="000000"/>
                </a:solidFill>
                <a:latin typeface="Arial"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342900" indent="-342900" algn="l">
              <a:buFont typeface="+mj-lt"/>
              <a:buAutoNum type="arabicPeriod"/>
            </a:pPr>
            <a:r>
              <a:rPr lang="en-US" altLang="en-US" sz="1800" b="0" dirty="0">
                <a:solidFill>
                  <a:schemeClr val="tx1"/>
                </a:solidFill>
              </a:rPr>
              <a:t>Python script which uses a JSON as an input file </a:t>
            </a:r>
          </a:p>
          <a:p>
            <a:pPr lvl="1" indent="0"/>
            <a:r>
              <a:rPr lang="en-US" altLang="en-US" b="0" dirty="0">
                <a:solidFill>
                  <a:schemeClr val="tx1"/>
                </a:solidFill>
              </a:rPr>
              <a:t>(written in python 2. ‘print’ and ‘</a:t>
            </a:r>
            <a:r>
              <a:rPr lang="en-US" altLang="en-US" b="0" dirty="0" err="1">
                <a:solidFill>
                  <a:schemeClr val="tx1"/>
                </a:solidFill>
              </a:rPr>
              <a:t>execfile</a:t>
            </a:r>
            <a:r>
              <a:rPr lang="en-US" altLang="en-US" b="0" dirty="0">
                <a:solidFill>
                  <a:srgbClr val="303336"/>
                </a:solidFill>
                <a:latin typeface="inherit"/>
              </a:rPr>
              <a:t>(</a:t>
            </a:r>
            <a:r>
              <a:rPr lang="en-US" altLang="en-US" b="0" dirty="0">
                <a:solidFill>
                  <a:srgbClr val="7D2727"/>
                </a:solidFill>
                <a:latin typeface="inherit"/>
              </a:rPr>
              <a:t>"./filename"</a:t>
            </a:r>
            <a:r>
              <a:rPr lang="en-US" altLang="en-US" b="0" dirty="0">
                <a:solidFill>
                  <a:srgbClr val="303336"/>
                </a:solidFill>
                <a:latin typeface="inherit"/>
              </a:rPr>
              <a:t>).</a:t>
            </a:r>
            <a:r>
              <a:rPr lang="en-US" altLang="en-US" b="0" dirty="0">
                <a:solidFill>
                  <a:schemeClr val="tx1"/>
                </a:solidFill>
              </a:rPr>
              <a:t>’ functions need to be changed to ‘print()’ and “</a:t>
            </a:r>
            <a:r>
              <a:rPr lang="en-US" altLang="en-US" b="0" dirty="0">
                <a:solidFill>
                  <a:srgbClr val="101094"/>
                </a:solidFill>
                <a:latin typeface="inherit"/>
              </a:rPr>
              <a:t>exec</a:t>
            </a:r>
            <a:r>
              <a:rPr lang="en-US" altLang="en-US" b="0" dirty="0">
                <a:solidFill>
                  <a:srgbClr val="303336"/>
                </a:solidFill>
                <a:latin typeface="inherit"/>
              </a:rPr>
              <a:t>(open(</a:t>
            </a:r>
            <a:r>
              <a:rPr lang="en-US" altLang="en-US" b="0" dirty="0">
                <a:solidFill>
                  <a:srgbClr val="7D2727"/>
                </a:solidFill>
                <a:latin typeface="inherit"/>
              </a:rPr>
              <a:t>"./filename"</a:t>
            </a:r>
            <a:r>
              <a:rPr lang="en-US" altLang="en-US" b="0" dirty="0">
                <a:solidFill>
                  <a:srgbClr val="303336"/>
                </a:solidFill>
                <a:latin typeface="inherit"/>
              </a:rPr>
              <a:t>).read())</a:t>
            </a:r>
            <a:r>
              <a:rPr lang="en-US" altLang="en-US" b="0" dirty="0">
                <a:solidFill>
                  <a:schemeClr val="tx1"/>
                </a:solidFill>
                <a:latin typeface="inherit"/>
              </a:rPr>
              <a:t>”</a:t>
            </a:r>
            <a:endParaRPr lang="en-US" altLang="en-US" b="0" dirty="0">
              <a:solidFill>
                <a:schemeClr val="tx1"/>
              </a:solidFill>
            </a:endParaRPr>
          </a:p>
          <a:p>
            <a:pPr marL="342900" indent="-342900" algn="l">
              <a:buFont typeface="+mj-lt"/>
              <a:buAutoNum type="arabicPeriod"/>
            </a:pPr>
            <a:endParaRPr lang="en-US" altLang="en-US" sz="1800" b="0" dirty="0">
              <a:solidFill>
                <a:schemeClr val="tx1"/>
              </a:solidFill>
            </a:endParaRPr>
          </a:p>
          <a:p>
            <a:pPr marL="342900" indent="-342900" algn="l">
              <a:buFont typeface="+mj-lt"/>
              <a:buAutoNum type="arabicPeriod"/>
            </a:pPr>
            <a:r>
              <a:rPr lang="en-US" altLang="en-US" sz="1800" b="0" dirty="0">
                <a:solidFill>
                  <a:schemeClr val="tx1"/>
                </a:solidFill>
              </a:rPr>
              <a:t>Plots the schedule according to different tests in order to diagnose potential errors in the schedule that is generated</a:t>
            </a:r>
          </a:p>
        </p:txBody>
      </p:sp>
    </p:spTree>
    <p:extLst>
      <p:ext uri="{BB962C8B-B14F-4D97-AF65-F5344CB8AC3E}">
        <p14:creationId xmlns:p14="http://schemas.microsoft.com/office/powerpoint/2010/main" val="199297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50A8-72F5-4C83-9203-9764D41B0DCC}"/>
              </a:ext>
            </a:extLst>
          </p:cNvPr>
          <p:cNvSpPr>
            <a:spLocks noGrp="1"/>
          </p:cNvSpPr>
          <p:nvPr>
            <p:ph type="title"/>
          </p:nvPr>
        </p:nvSpPr>
        <p:spPr>
          <a:xfrm>
            <a:off x="153933" y="-195561"/>
            <a:ext cx="10972800" cy="1111318"/>
          </a:xfrm>
        </p:spPr>
        <p:txBody>
          <a:bodyPr/>
          <a:lstStyle/>
          <a:p>
            <a:r>
              <a:rPr lang="en-US" dirty="0"/>
              <a:t>File diagram</a:t>
            </a:r>
          </a:p>
        </p:txBody>
      </p:sp>
      <p:grpSp>
        <p:nvGrpSpPr>
          <p:cNvPr id="9" name="Group 8">
            <a:extLst>
              <a:ext uri="{FF2B5EF4-FFF2-40B4-BE49-F238E27FC236}">
                <a16:creationId xmlns:a16="http://schemas.microsoft.com/office/drawing/2014/main" id="{F9A48F32-28B5-41FE-9357-163518FA195F}"/>
              </a:ext>
            </a:extLst>
          </p:cNvPr>
          <p:cNvGrpSpPr/>
          <p:nvPr/>
        </p:nvGrpSpPr>
        <p:grpSpPr>
          <a:xfrm>
            <a:off x="8032287" y="653574"/>
            <a:ext cx="4374688" cy="1567994"/>
            <a:chOff x="4953870" y="4357198"/>
            <a:chExt cx="4374688" cy="1567994"/>
          </a:xfrm>
        </p:grpSpPr>
        <p:sp>
          <p:nvSpPr>
            <p:cNvPr id="25" name="Rectangle: Rounded Corners 24">
              <a:extLst>
                <a:ext uri="{FF2B5EF4-FFF2-40B4-BE49-F238E27FC236}">
                  <a16:creationId xmlns:a16="http://schemas.microsoft.com/office/drawing/2014/main" id="{265230C5-2C74-49E2-B8B6-4AC965F9EB86}"/>
                </a:ext>
              </a:extLst>
            </p:cNvPr>
            <p:cNvSpPr/>
            <p:nvPr/>
          </p:nvSpPr>
          <p:spPr>
            <a:xfrm>
              <a:off x="6556754" y="4357198"/>
              <a:ext cx="1168919" cy="357798"/>
            </a:xfrm>
            <a:prstGeom prst="roundRect">
              <a:avLst>
                <a:gd name="adj" fmla="val 1113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checks.py</a:t>
              </a:r>
              <a:endParaRPr lang="en-US" dirty="0"/>
            </a:p>
          </p:txBody>
        </p:sp>
        <p:sp>
          <p:nvSpPr>
            <p:cNvPr id="20" name="Title 1">
              <a:extLst>
                <a:ext uri="{FF2B5EF4-FFF2-40B4-BE49-F238E27FC236}">
                  <a16:creationId xmlns:a16="http://schemas.microsoft.com/office/drawing/2014/main" id="{939EC75B-AE23-46B2-BE42-3C1D12819140}"/>
                </a:ext>
              </a:extLst>
            </p:cNvPr>
            <p:cNvSpPr txBox="1">
              <a:spLocks/>
            </p:cNvSpPr>
            <p:nvPr/>
          </p:nvSpPr>
          <p:spPr>
            <a:xfrm>
              <a:off x="4953870" y="4755641"/>
              <a:ext cx="4374688" cy="1169551"/>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400" b="0" dirty="0"/>
                <a:t>Checks.py is a module (contains a list of functions) that all have the same interface so that they can be looped over during verification. Only check that is not included is continuity (needs to be met before other checks may be conducted)</a:t>
              </a:r>
            </a:p>
          </p:txBody>
        </p:sp>
      </p:grpSp>
      <p:grpSp>
        <p:nvGrpSpPr>
          <p:cNvPr id="8" name="Group 7">
            <a:extLst>
              <a:ext uri="{FF2B5EF4-FFF2-40B4-BE49-F238E27FC236}">
                <a16:creationId xmlns:a16="http://schemas.microsoft.com/office/drawing/2014/main" id="{1B112A97-42ED-4B7F-B8D9-BD36C0BF2F83}"/>
              </a:ext>
            </a:extLst>
          </p:cNvPr>
          <p:cNvGrpSpPr/>
          <p:nvPr/>
        </p:nvGrpSpPr>
        <p:grpSpPr>
          <a:xfrm>
            <a:off x="2155391" y="795570"/>
            <a:ext cx="4046290" cy="1164255"/>
            <a:chOff x="413522" y="4872678"/>
            <a:chExt cx="4046290" cy="1164255"/>
          </a:xfrm>
        </p:grpSpPr>
        <p:sp>
          <p:nvSpPr>
            <p:cNvPr id="24" name="Rectangle: Rounded Corners 23">
              <a:extLst>
                <a:ext uri="{FF2B5EF4-FFF2-40B4-BE49-F238E27FC236}">
                  <a16:creationId xmlns:a16="http://schemas.microsoft.com/office/drawing/2014/main" id="{B3DC23ED-1D16-42EA-A0FD-77FD9327FDD0}"/>
                </a:ext>
              </a:extLst>
            </p:cNvPr>
            <p:cNvSpPr/>
            <p:nvPr/>
          </p:nvSpPr>
          <p:spPr>
            <a:xfrm>
              <a:off x="1240110" y="4872678"/>
              <a:ext cx="2147706" cy="357798"/>
            </a:xfrm>
            <a:prstGeom prst="roundRect">
              <a:avLst>
                <a:gd name="adj" fmla="val 1113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utilityFunctions.py</a:t>
              </a:r>
              <a:endParaRPr lang="en-US" dirty="0"/>
            </a:p>
          </p:txBody>
        </p:sp>
        <p:sp>
          <p:nvSpPr>
            <p:cNvPr id="21" name="Title 1">
              <a:extLst>
                <a:ext uri="{FF2B5EF4-FFF2-40B4-BE49-F238E27FC236}">
                  <a16:creationId xmlns:a16="http://schemas.microsoft.com/office/drawing/2014/main" id="{1F728825-8137-4A6E-97CF-1D7CFAE4C28A}"/>
                </a:ext>
              </a:extLst>
            </p:cNvPr>
            <p:cNvSpPr txBox="1">
              <a:spLocks/>
            </p:cNvSpPr>
            <p:nvPr/>
          </p:nvSpPr>
          <p:spPr>
            <a:xfrm>
              <a:off x="413522" y="5298269"/>
              <a:ext cx="4046290" cy="738664"/>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400" b="0" dirty="0"/>
                <a:t>generalFunctions.py is a module containing a few simple functions that are used across the different scripts</a:t>
              </a:r>
            </a:p>
          </p:txBody>
        </p:sp>
      </p:grpSp>
      <p:grpSp>
        <p:nvGrpSpPr>
          <p:cNvPr id="7" name="Group 6">
            <a:extLst>
              <a:ext uri="{FF2B5EF4-FFF2-40B4-BE49-F238E27FC236}">
                <a16:creationId xmlns:a16="http://schemas.microsoft.com/office/drawing/2014/main" id="{FA434C80-A14F-4516-A74D-E05D4BEF9898}"/>
              </a:ext>
            </a:extLst>
          </p:cNvPr>
          <p:cNvGrpSpPr/>
          <p:nvPr/>
        </p:nvGrpSpPr>
        <p:grpSpPr>
          <a:xfrm>
            <a:off x="5131902" y="2374412"/>
            <a:ext cx="3439085" cy="1156647"/>
            <a:chOff x="3574662" y="3030015"/>
            <a:chExt cx="4195721" cy="630433"/>
          </a:xfrm>
        </p:grpSpPr>
        <p:sp>
          <p:nvSpPr>
            <p:cNvPr id="23" name="Rectangle: Rounded Corners 22">
              <a:extLst>
                <a:ext uri="{FF2B5EF4-FFF2-40B4-BE49-F238E27FC236}">
                  <a16:creationId xmlns:a16="http://schemas.microsoft.com/office/drawing/2014/main" id="{0DE459FC-83DD-4175-A286-39444D16D415}"/>
                </a:ext>
              </a:extLst>
            </p:cNvPr>
            <p:cNvSpPr/>
            <p:nvPr/>
          </p:nvSpPr>
          <p:spPr>
            <a:xfrm>
              <a:off x="4879804" y="3030015"/>
              <a:ext cx="1449514" cy="357798"/>
            </a:xfrm>
            <a:prstGeom prst="roundRect">
              <a:avLst>
                <a:gd name="adj" fmla="val 1113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FleetPath.py</a:t>
              </a:r>
              <a:endParaRPr lang="en-US" dirty="0"/>
            </a:p>
          </p:txBody>
        </p:sp>
        <p:sp>
          <p:nvSpPr>
            <p:cNvPr id="28" name="Title 1">
              <a:extLst>
                <a:ext uri="{FF2B5EF4-FFF2-40B4-BE49-F238E27FC236}">
                  <a16:creationId xmlns:a16="http://schemas.microsoft.com/office/drawing/2014/main" id="{C6F487C2-E1BB-4697-AF79-E6FEEEA7C87E}"/>
                </a:ext>
              </a:extLst>
            </p:cNvPr>
            <p:cNvSpPr txBox="1">
              <a:spLocks/>
            </p:cNvSpPr>
            <p:nvPr/>
          </p:nvSpPr>
          <p:spPr>
            <a:xfrm>
              <a:off x="3574662" y="3375266"/>
              <a:ext cx="4195721" cy="285182"/>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400" b="0" dirty="0"/>
                <a:t>FleetPath.py (or ScheduleVerifier) is the main script containing the methods.</a:t>
              </a:r>
            </a:p>
          </p:txBody>
        </p:sp>
      </p:grpSp>
      <p:grpSp>
        <p:nvGrpSpPr>
          <p:cNvPr id="11" name="Group 10">
            <a:extLst>
              <a:ext uri="{FF2B5EF4-FFF2-40B4-BE49-F238E27FC236}">
                <a16:creationId xmlns:a16="http://schemas.microsoft.com/office/drawing/2014/main" id="{128006EE-CD17-4BE4-AFBA-DD239D1CDB1E}"/>
              </a:ext>
            </a:extLst>
          </p:cNvPr>
          <p:cNvGrpSpPr/>
          <p:nvPr/>
        </p:nvGrpSpPr>
        <p:grpSpPr>
          <a:xfrm>
            <a:off x="404451" y="2386262"/>
            <a:ext cx="3342968" cy="872014"/>
            <a:chOff x="1767985" y="1729174"/>
            <a:chExt cx="3342968" cy="872014"/>
          </a:xfrm>
        </p:grpSpPr>
        <p:sp>
          <p:nvSpPr>
            <p:cNvPr id="19" name="Rectangle: Rounded Corners 18">
              <a:extLst>
                <a:ext uri="{FF2B5EF4-FFF2-40B4-BE49-F238E27FC236}">
                  <a16:creationId xmlns:a16="http://schemas.microsoft.com/office/drawing/2014/main" id="{F9C8F363-CAF3-4A4E-BB63-C2F36FF70ACF}"/>
                </a:ext>
              </a:extLst>
            </p:cNvPr>
            <p:cNvSpPr/>
            <p:nvPr/>
          </p:nvSpPr>
          <p:spPr>
            <a:xfrm>
              <a:off x="2764093" y="1729174"/>
              <a:ext cx="1350752" cy="357798"/>
            </a:xfrm>
            <a:prstGeom prst="roundRect">
              <a:avLst>
                <a:gd name="adj" fmla="val 1113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Network.py</a:t>
              </a:r>
              <a:endParaRPr lang="en-US" dirty="0"/>
            </a:p>
          </p:txBody>
        </p:sp>
        <p:sp>
          <p:nvSpPr>
            <p:cNvPr id="29" name="Title 1">
              <a:extLst>
                <a:ext uri="{FF2B5EF4-FFF2-40B4-BE49-F238E27FC236}">
                  <a16:creationId xmlns:a16="http://schemas.microsoft.com/office/drawing/2014/main" id="{887A985C-1B4A-4DB3-A519-12F077B57DAC}"/>
                </a:ext>
              </a:extLst>
            </p:cNvPr>
            <p:cNvSpPr txBox="1">
              <a:spLocks/>
            </p:cNvSpPr>
            <p:nvPr/>
          </p:nvSpPr>
          <p:spPr>
            <a:xfrm>
              <a:off x="1767985" y="2077968"/>
              <a:ext cx="3342968" cy="523220"/>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400" b="0" dirty="0"/>
                <a:t>Network.py defines the network class and its methods.</a:t>
              </a:r>
            </a:p>
          </p:txBody>
        </p:sp>
      </p:grpSp>
      <p:grpSp>
        <p:nvGrpSpPr>
          <p:cNvPr id="15" name="Group 14">
            <a:extLst>
              <a:ext uri="{FF2B5EF4-FFF2-40B4-BE49-F238E27FC236}">
                <a16:creationId xmlns:a16="http://schemas.microsoft.com/office/drawing/2014/main" id="{9AF60874-A67A-4EA3-AB61-C7182C4734CA}"/>
              </a:ext>
            </a:extLst>
          </p:cNvPr>
          <p:cNvGrpSpPr/>
          <p:nvPr/>
        </p:nvGrpSpPr>
        <p:grpSpPr>
          <a:xfrm>
            <a:off x="941968" y="4393505"/>
            <a:ext cx="2396850" cy="1323440"/>
            <a:chOff x="136724" y="2624139"/>
            <a:chExt cx="2396850" cy="422462"/>
          </a:xfrm>
        </p:grpSpPr>
        <p:cxnSp>
          <p:nvCxnSpPr>
            <p:cNvPr id="27" name="Straight Arrow Connector 26">
              <a:extLst>
                <a:ext uri="{FF2B5EF4-FFF2-40B4-BE49-F238E27FC236}">
                  <a16:creationId xmlns:a16="http://schemas.microsoft.com/office/drawing/2014/main" id="{A03B49BA-F5AA-4D00-B478-21F762AAA46A}"/>
                </a:ext>
              </a:extLst>
            </p:cNvPr>
            <p:cNvCxnSpPr>
              <a:cxnSpLocks/>
              <a:stCxn id="30" idx="3"/>
            </p:cNvCxnSpPr>
            <p:nvPr/>
          </p:nvCxnSpPr>
          <p:spPr>
            <a:xfrm>
              <a:off x="2144489" y="2835370"/>
              <a:ext cx="3890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Title 1">
              <a:extLst>
                <a:ext uri="{FF2B5EF4-FFF2-40B4-BE49-F238E27FC236}">
                  <a16:creationId xmlns:a16="http://schemas.microsoft.com/office/drawing/2014/main" id="{6F071C5D-39E6-44C7-86AA-059C9CC8CC43}"/>
                </a:ext>
              </a:extLst>
            </p:cNvPr>
            <p:cNvSpPr txBox="1">
              <a:spLocks/>
            </p:cNvSpPr>
            <p:nvPr/>
          </p:nvSpPr>
          <p:spPr>
            <a:xfrm>
              <a:off x="136724" y="2624139"/>
              <a:ext cx="2007765" cy="422462"/>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600" b="0" u="sng" dirty="0"/>
                <a:t>Input:</a:t>
              </a:r>
            </a:p>
            <a:p>
              <a:pPr algn="ctr"/>
              <a:r>
                <a:rPr lang="en-US" sz="1600" b="0" dirty="0" err="1"/>
                <a:t>Schedule.json</a:t>
              </a:r>
              <a:endParaRPr lang="en-US" sz="1600" b="0" dirty="0"/>
            </a:p>
            <a:p>
              <a:pPr algn="ctr"/>
              <a:r>
                <a:rPr lang="en-US" sz="1600" b="0" dirty="0"/>
                <a:t>Parameters.py</a:t>
              </a:r>
            </a:p>
            <a:p>
              <a:pPr algn="ctr"/>
              <a:r>
                <a:rPr lang="en-US" sz="1600" b="0" dirty="0"/>
                <a:t>Input_network.py</a:t>
              </a:r>
            </a:p>
            <a:p>
              <a:pPr algn="ctr"/>
              <a:r>
                <a:rPr lang="en-US" sz="1600" b="0" dirty="0"/>
                <a:t>Main.py</a:t>
              </a:r>
            </a:p>
          </p:txBody>
        </p:sp>
      </p:grpSp>
      <p:sp>
        <p:nvSpPr>
          <p:cNvPr id="38" name="Title 1">
            <a:extLst>
              <a:ext uri="{FF2B5EF4-FFF2-40B4-BE49-F238E27FC236}">
                <a16:creationId xmlns:a16="http://schemas.microsoft.com/office/drawing/2014/main" id="{E0537A08-E2BF-4880-8E0A-29FFDC66EBE0}"/>
              </a:ext>
            </a:extLst>
          </p:cNvPr>
          <p:cNvSpPr txBox="1">
            <a:spLocks/>
          </p:cNvSpPr>
          <p:nvPr/>
        </p:nvSpPr>
        <p:spPr>
          <a:xfrm>
            <a:off x="9153580" y="4616547"/>
            <a:ext cx="1095053" cy="830997"/>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600" b="0" u="sng" dirty="0"/>
              <a:t>Output:</a:t>
            </a:r>
            <a:r>
              <a:rPr lang="en-US" sz="1600" b="0" dirty="0"/>
              <a:t> figures &amp; score</a:t>
            </a:r>
          </a:p>
        </p:txBody>
      </p:sp>
      <p:pic>
        <p:nvPicPr>
          <p:cNvPr id="40" name="Picture 39">
            <a:extLst>
              <a:ext uri="{FF2B5EF4-FFF2-40B4-BE49-F238E27FC236}">
                <a16:creationId xmlns:a16="http://schemas.microsoft.com/office/drawing/2014/main" id="{8862AE64-2C71-4EDF-ADC2-1D973B0D10D9}"/>
              </a:ext>
            </a:extLst>
          </p:cNvPr>
          <p:cNvPicPr>
            <a:picLocks noChangeAspect="1"/>
          </p:cNvPicPr>
          <p:nvPr/>
        </p:nvPicPr>
        <p:blipFill>
          <a:blip r:embed="rId2"/>
          <a:stretch>
            <a:fillRect/>
          </a:stretch>
        </p:blipFill>
        <p:spPr>
          <a:xfrm>
            <a:off x="10544765" y="4489718"/>
            <a:ext cx="1163937" cy="806473"/>
          </a:xfrm>
          <a:prstGeom prst="rect">
            <a:avLst/>
          </a:prstGeom>
        </p:spPr>
      </p:pic>
      <p:pic>
        <p:nvPicPr>
          <p:cNvPr id="41" name="Picture 40" descr="A close up of a map&#10;&#10;Description automatically generated">
            <a:extLst>
              <a:ext uri="{FF2B5EF4-FFF2-40B4-BE49-F238E27FC236}">
                <a16:creationId xmlns:a16="http://schemas.microsoft.com/office/drawing/2014/main" id="{AEBF7EDA-2805-461A-9020-D1A1533DA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8592" y="4264183"/>
            <a:ext cx="844454" cy="630702"/>
          </a:xfrm>
          <a:prstGeom prst="rect">
            <a:avLst/>
          </a:prstGeom>
        </p:spPr>
      </p:pic>
      <p:cxnSp>
        <p:nvCxnSpPr>
          <p:cNvPr id="42" name="Straight Arrow Connector 41">
            <a:extLst>
              <a:ext uri="{FF2B5EF4-FFF2-40B4-BE49-F238E27FC236}">
                <a16:creationId xmlns:a16="http://schemas.microsoft.com/office/drawing/2014/main" id="{290BE4BE-8A3C-47CB-BE4C-E7B55D236EEB}"/>
              </a:ext>
            </a:extLst>
          </p:cNvPr>
          <p:cNvCxnSpPr>
            <a:cxnSpLocks/>
            <a:endCxn id="38" idx="1"/>
          </p:cNvCxnSpPr>
          <p:nvPr/>
        </p:nvCxnSpPr>
        <p:spPr>
          <a:xfrm>
            <a:off x="8573550" y="5032046"/>
            <a:ext cx="5800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3" name="Title 1">
            <a:extLst>
              <a:ext uri="{FF2B5EF4-FFF2-40B4-BE49-F238E27FC236}">
                <a16:creationId xmlns:a16="http://schemas.microsoft.com/office/drawing/2014/main" id="{ECDBBEC1-0072-4B86-A59C-1870A496C65C}"/>
              </a:ext>
            </a:extLst>
          </p:cNvPr>
          <p:cNvSpPr txBox="1">
            <a:spLocks/>
          </p:cNvSpPr>
          <p:nvPr/>
        </p:nvSpPr>
        <p:spPr>
          <a:xfrm rot="1379845">
            <a:off x="2939766" y="3832228"/>
            <a:ext cx="1450812" cy="461665"/>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200" b="0" dirty="0">
                <a:solidFill>
                  <a:srgbClr val="00B050"/>
                </a:solidFill>
              </a:rPr>
              <a:t>1.defines network &amp; data structure</a:t>
            </a:r>
          </a:p>
        </p:txBody>
      </p:sp>
      <p:cxnSp>
        <p:nvCxnSpPr>
          <p:cNvPr id="56" name="Straight Arrow Connector 55">
            <a:extLst>
              <a:ext uri="{FF2B5EF4-FFF2-40B4-BE49-F238E27FC236}">
                <a16:creationId xmlns:a16="http://schemas.microsoft.com/office/drawing/2014/main" id="{D6AA33B9-EF85-4A41-972A-1BF668B0720F}"/>
              </a:ext>
            </a:extLst>
          </p:cNvPr>
          <p:cNvCxnSpPr>
            <a:cxnSpLocks/>
          </p:cNvCxnSpPr>
          <p:nvPr/>
        </p:nvCxnSpPr>
        <p:spPr>
          <a:xfrm flipV="1">
            <a:off x="7683329" y="2059378"/>
            <a:ext cx="887658" cy="4561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Title 1">
            <a:extLst>
              <a:ext uri="{FF2B5EF4-FFF2-40B4-BE49-F238E27FC236}">
                <a16:creationId xmlns:a16="http://schemas.microsoft.com/office/drawing/2014/main" id="{C229E10C-26E5-4E99-A302-6A8BC0ED7BE3}"/>
              </a:ext>
            </a:extLst>
          </p:cNvPr>
          <p:cNvSpPr txBox="1">
            <a:spLocks/>
          </p:cNvSpPr>
          <p:nvPr/>
        </p:nvSpPr>
        <p:spPr>
          <a:xfrm>
            <a:off x="7904406" y="2300001"/>
            <a:ext cx="1723050" cy="461665"/>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200" b="0" dirty="0">
                <a:solidFill>
                  <a:srgbClr val="00B050"/>
                </a:solidFill>
              </a:rPr>
              <a:t>3. Loops through check functions</a:t>
            </a:r>
          </a:p>
        </p:txBody>
      </p:sp>
      <p:grpSp>
        <p:nvGrpSpPr>
          <p:cNvPr id="31" name="Group 30">
            <a:extLst>
              <a:ext uri="{FF2B5EF4-FFF2-40B4-BE49-F238E27FC236}">
                <a16:creationId xmlns:a16="http://schemas.microsoft.com/office/drawing/2014/main" id="{0641824E-E602-4F12-AE5E-87007F395DC7}"/>
              </a:ext>
            </a:extLst>
          </p:cNvPr>
          <p:cNvGrpSpPr/>
          <p:nvPr/>
        </p:nvGrpSpPr>
        <p:grpSpPr>
          <a:xfrm>
            <a:off x="4159711" y="4579073"/>
            <a:ext cx="3872576" cy="868471"/>
            <a:chOff x="3574662" y="3030015"/>
            <a:chExt cx="4195721" cy="868471"/>
          </a:xfrm>
        </p:grpSpPr>
        <p:sp>
          <p:nvSpPr>
            <p:cNvPr id="32" name="Rectangle: Rounded Corners 31">
              <a:extLst>
                <a:ext uri="{FF2B5EF4-FFF2-40B4-BE49-F238E27FC236}">
                  <a16:creationId xmlns:a16="http://schemas.microsoft.com/office/drawing/2014/main" id="{DEFDD0AF-B12D-4152-8392-55182706A466}"/>
                </a:ext>
              </a:extLst>
            </p:cNvPr>
            <p:cNvSpPr/>
            <p:nvPr/>
          </p:nvSpPr>
          <p:spPr>
            <a:xfrm>
              <a:off x="4879804" y="3030015"/>
              <a:ext cx="1449514" cy="357798"/>
            </a:xfrm>
            <a:prstGeom prst="roundRect">
              <a:avLst>
                <a:gd name="adj" fmla="val 1113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main.py</a:t>
              </a:r>
              <a:endParaRPr lang="en-US" dirty="0"/>
            </a:p>
          </p:txBody>
        </p:sp>
        <p:sp>
          <p:nvSpPr>
            <p:cNvPr id="33" name="Title 1">
              <a:extLst>
                <a:ext uri="{FF2B5EF4-FFF2-40B4-BE49-F238E27FC236}">
                  <a16:creationId xmlns:a16="http://schemas.microsoft.com/office/drawing/2014/main" id="{8E278A37-C3A4-4E6B-A0A9-703D224C071F}"/>
                </a:ext>
              </a:extLst>
            </p:cNvPr>
            <p:cNvSpPr txBox="1">
              <a:spLocks/>
            </p:cNvSpPr>
            <p:nvPr/>
          </p:nvSpPr>
          <p:spPr>
            <a:xfrm>
              <a:off x="3574662" y="3375266"/>
              <a:ext cx="4195721" cy="523220"/>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400" b="0" dirty="0"/>
                <a:t>main.py (or ScheduleVerifier) initializes data </a:t>
              </a:r>
              <a:r>
                <a:rPr lang="en-US" sz="1400" b="0" dirty="0" err="1"/>
                <a:t>strucutres</a:t>
              </a:r>
              <a:r>
                <a:rPr lang="en-US" sz="1400" b="0" dirty="0"/>
                <a:t> and runs the verifier.</a:t>
              </a:r>
            </a:p>
          </p:txBody>
        </p:sp>
      </p:grpSp>
      <p:cxnSp>
        <p:nvCxnSpPr>
          <p:cNvPr id="34" name="Straight Arrow Connector 33">
            <a:extLst>
              <a:ext uri="{FF2B5EF4-FFF2-40B4-BE49-F238E27FC236}">
                <a16:creationId xmlns:a16="http://schemas.microsoft.com/office/drawing/2014/main" id="{4FE10741-0DE8-4E62-9617-FEF93B8C8025}"/>
              </a:ext>
            </a:extLst>
          </p:cNvPr>
          <p:cNvCxnSpPr>
            <a:cxnSpLocks/>
          </p:cNvCxnSpPr>
          <p:nvPr/>
        </p:nvCxnSpPr>
        <p:spPr>
          <a:xfrm flipV="1">
            <a:off x="6147418" y="3541762"/>
            <a:ext cx="399887" cy="8906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3B1CB2C-1221-4B04-8D02-0DC4C8141910}"/>
              </a:ext>
            </a:extLst>
          </p:cNvPr>
          <p:cNvCxnSpPr>
            <a:cxnSpLocks/>
          </p:cNvCxnSpPr>
          <p:nvPr/>
        </p:nvCxnSpPr>
        <p:spPr>
          <a:xfrm flipH="1" flipV="1">
            <a:off x="2719641" y="3380965"/>
            <a:ext cx="2491216" cy="10537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41B982C9-5770-49AA-91B0-34348D4EE1F1}"/>
              </a:ext>
            </a:extLst>
          </p:cNvPr>
          <p:cNvCxnSpPr>
            <a:cxnSpLocks/>
          </p:cNvCxnSpPr>
          <p:nvPr/>
        </p:nvCxnSpPr>
        <p:spPr>
          <a:xfrm flipH="1" flipV="1">
            <a:off x="5033394" y="1891476"/>
            <a:ext cx="982256" cy="4758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Title 1">
            <a:extLst>
              <a:ext uri="{FF2B5EF4-FFF2-40B4-BE49-F238E27FC236}">
                <a16:creationId xmlns:a16="http://schemas.microsoft.com/office/drawing/2014/main" id="{7208E5F2-2475-469E-9269-9530C788CAE7}"/>
              </a:ext>
            </a:extLst>
          </p:cNvPr>
          <p:cNvSpPr txBox="1">
            <a:spLocks/>
          </p:cNvSpPr>
          <p:nvPr/>
        </p:nvSpPr>
        <p:spPr>
          <a:xfrm>
            <a:off x="6147418" y="3972456"/>
            <a:ext cx="1723050" cy="461665"/>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200" b="0" dirty="0">
                <a:solidFill>
                  <a:srgbClr val="00B050"/>
                </a:solidFill>
              </a:rPr>
              <a:t>2. Calls “</a:t>
            </a:r>
            <a:r>
              <a:rPr lang="en-US" sz="1200" b="0" dirty="0" err="1">
                <a:solidFill>
                  <a:srgbClr val="00B050"/>
                </a:solidFill>
              </a:rPr>
              <a:t>evaluate_schedule</a:t>
            </a:r>
            <a:r>
              <a:rPr lang="en-US" sz="1200" b="0" dirty="0">
                <a:solidFill>
                  <a:srgbClr val="00B050"/>
                </a:solidFill>
              </a:rPr>
              <a:t>”</a:t>
            </a:r>
          </a:p>
        </p:txBody>
      </p:sp>
      <p:sp>
        <p:nvSpPr>
          <p:cNvPr id="43" name="Title 1">
            <a:extLst>
              <a:ext uri="{FF2B5EF4-FFF2-40B4-BE49-F238E27FC236}">
                <a16:creationId xmlns:a16="http://schemas.microsoft.com/office/drawing/2014/main" id="{DBF387A1-A205-4AB5-9A86-9FEDE8EABD92}"/>
              </a:ext>
            </a:extLst>
          </p:cNvPr>
          <p:cNvSpPr txBox="1">
            <a:spLocks/>
          </p:cNvSpPr>
          <p:nvPr/>
        </p:nvSpPr>
        <p:spPr>
          <a:xfrm>
            <a:off x="8570987" y="4203288"/>
            <a:ext cx="1723050" cy="27699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200" b="0" dirty="0">
                <a:solidFill>
                  <a:srgbClr val="00B050"/>
                </a:solidFill>
              </a:rPr>
              <a:t>4. Plots output</a:t>
            </a:r>
          </a:p>
        </p:txBody>
      </p:sp>
    </p:spTree>
    <p:extLst>
      <p:ext uri="{BB962C8B-B14F-4D97-AF65-F5344CB8AC3E}">
        <p14:creationId xmlns:p14="http://schemas.microsoft.com/office/powerpoint/2010/main" val="3933452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50A8-72F5-4C83-9203-9764D41B0DCC}"/>
              </a:ext>
            </a:extLst>
          </p:cNvPr>
          <p:cNvSpPr>
            <a:spLocks noGrp="1"/>
          </p:cNvSpPr>
          <p:nvPr>
            <p:ph type="title"/>
          </p:nvPr>
        </p:nvSpPr>
        <p:spPr>
          <a:xfrm>
            <a:off x="153933" y="-195561"/>
            <a:ext cx="10972800" cy="1111318"/>
          </a:xfrm>
        </p:spPr>
        <p:txBody>
          <a:bodyPr/>
          <a:lstStyle/>
          <a:p>
            <a:r>
              <a:rPr lang="en-US" dirty="0"/>
              <a:t>Json schedule input format (single line= single flight)</a:t>
            </a:r>
          </a:p>
        </p:txBody>
      </p:sp>
      <p:pic>
        <p:nvPicPr>
          <p:cNvPr id="3" name="Picture 2">
            <a:extLst>
              <a:ext uri="{FF2B5EF4-FFF2-40B4-BE49-F238E27FC236}">
                <a16:creationId xmlns:a16="http://schemas.microsoft.com/office/drawing/2014/main" id="{76C0A190-007F-4894-BD93-EA2F037D8985}"/>
              </a:ext>
            </a:extLst>
          </p:cNvPr>
          <p:cNvPicPr>
            <a:picLocks noChangeAspect="1"/>
          </p:cNvPicPr>
          <p:nvPr/>
        </p:nvPicPr>
        <p:blipFill>
          <a:blip r:embed="rId2"/>
          <a:stretch>
            <a:fillRect/>
          </a:stretch>
        </p:blipFill>
        <p:spPr>
          <a:xfrm>
            <a:off x="1811192" y="2831240"/>
            <a:ext cx="7915275" cy="809625"/>
          </a:xfrm>
          <a:prstGeom prst="rect">
            <a:avLst/>
          </a:prstGeom>
        </p:spPr>
      </p:pic>
      <p:cxnSp>
        <p:nvCxnSpPr>
          <p:cNvPr id="44" name="Straight Arrow Connector 43">
            <a:extLst>
              <a:ext uri="{FF2B5EF4-FFF2-40B4-BE49-F238E27FC236}">
                <a16:creationId xmlns:a16="http://schemas.microsoft.com/office/drawing/2014/main" id="{6B578467-24CE-421A-8F59-931B8666FF10}"/>
              </a:ext>
            </a:extLst>
          </p:cNvPr>
          <p:cNvCxnSpPr>
            <a:cxnSpLocks/>
            <a:stCxn id="45" idx="2"/>
          </p:cNvCxnSpPr>
          <p:nvPr/>
        </p:nvCxnSpPr>
        <p:spPr>
          <a:xfrm>
            <a:off x="1056784" y="2036130"/>
            <a:ext cx="1124354" cy="7951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itle 1">
            <a:extLst>
              <a:ext uri="{FF2B5EF4-FFF2-40B4-BE49-F238E27FC236}">
                <a16:creationId xmlns:a16="http://schemas.microsoft.com/office/drawing/2014/main" id="{FC265502-FF07-4CBA-B556-5A2B5A5F71A5}"/>
              </a:ext>
            </a:extLst>
          </p:cNvPr>
          <p:cNvSpPr txBox="1">
            <a:spLocks/>
          </p:cNvSpPr>
          <p:nvPr/>
        </p:nvSpPr>
        <p:spPr>
          <a:xfrm>
            <a:off x="302375" y="1205133"/>
            <a:ext cx="1508818" cy="830997"/>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600" b="0" dirty="0"/>
              <a:t>Number of passengers on the flight</a:t>
            </a:r>
          </a:p>
        </p:txBody>
      </p:sp>
      <p:sp>
        <p:nvSpPr>
          <p:cNvPr id="46" name="Title 1">
            <a:extLst>
              <a:ext uri="{FF2B5EF4-FFF2-40B4-BE49-F238E27FC236}">
                <a16:creationId xmlns:a16="http://schemas.microsoft.com/office/drawing/2014/main" id="{AA8B14F8-05D4-435C-A0AD-0E504444FBD9}"/>
              </a:ext>
            </a:extLst>
          </p:cNvPr>
          <p:cNvSpPr txBox="1">
            <a:spLocks/>
          </p:cNvSpPr>
          <p:nvPr/>
        </p:nvSpPr>
        <p:spPr>
          <a:xfrm>
            <a:off x="2181138" y="1988449"/>
            <a:ext cx="1635853" cy="338554"/>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600" b="0" dirty="0"/>
              <a:t>FATO (set to 1)</a:t>
            </a:r>
          </a:p>
        </p:txBody>
      </p:sp>
      <p:cxnSp>
        <p:nvCxnSpPr>
          <p:cNvPr id="47" name="Straight Arrow Connector 46">
            <a:extLst>
              <a:ext uri="{FF2B5EF4-FFF2-40B4-BE49-F238E27FC236}">
                <a16:creationId xmlns:a16="http://schemas.microsoft.com/office/drawing/2014/main" id="{004668DC-4D77-48F0-947A-069E10E3EEC0}"/>
              </a:ext>
            </a:extLst>
          </p:cNvPr>
          <p:cNvCxnSpPr>
            <a:cxnSpLocks/>
            <a:stCxn id="46" idx="2"/>
          </p:cNvCxnSpPr>
          <p:nvPr/>
        </p:nvCxnSpPr>
        <p:spPr>
          <a:xfrm>
            <a:off x="2999065" y="2327003"/>
            <a:ext cx="237896" cy="6091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Title 1">
            <a:extLst>
              <a:ext uri="{FF2B5EF4-FFF2-40B4-BE49-F238E27FC236}">
                <a16:creationId xmlns:a16="http://schemas.microsoft.com/office/drawing/2014/main" id="{77D805AF-46F7-423B-BC34-F5F2B96B24C1}"/>
              </a:ext>
            </a:extLst>
          </p:cNvPr>
          <p:cNvSpPr txBox="1">
            <a:spLocks/>
          </p:cNvSpPr>
          <p:nvPr/>
        </p:nvSpPr>
        <p:spPr>
          <a:xfrm>
            <a:off x="3790037" y="1205133"/>
            <a:ext cx="1635853" cy="830997"/>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600" b="0" dirty="0"/>
              <a:t>End point of flight (node in network)</a:t>
            </a:r>
          </a:p>
        </p:txBody>
      </p:sp>
      <p:cxnSp>
        <p:nvCxnSpPr>
          <p:cNvPr id="49" name="Straight Arrow Connector 48">
            <a:extLst>
              <a:ext uri="{FF2B5EF4-FFF2-40B4-BE49-F238E27FC236}">
                <a16:creationId xmlns:a16="http://schemas.microsoft.com/office/drawing/2014/main" id="{7657D73D-B030-4DC9-9993-9753B718A8E6}"/>
              </a:ext>
            </a:extLst>
          </p:cNvPr>
          <p:cNvCxnSpPr>
            <a:cxnSpLocks/>
            <a:stCxn id="48" idx="2"/>
          </p:cNvCxnSpPr>
          <p:nvPr/>
        </p:nvCxnSpPr>
        <p:spPr>
          <a:xfrm>
            <a:off x="4607964" y="2036130"/>
            <a:ext cx="237896" cy="9587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Title 1">
            <a:extLst>
              <a:ext uri="{FF2B5EF4-FFF2-40B4-BE49-F238E27FC236}">
                <a16:creationId xmlns:a16="http://schemas.microsoft.com/office/drawing/2014/main" id="{E4E65680-D4FF-4297-B6F6-E3E7B691375E}"/>
              </a:ext>
            </a:extLst>
          </p:cNvPr>
          <p:cNvSpPr txBox="1">
            <a:spLocks/>
          </p:cNvSpPr>
          <p:nvPr/>
        </p:nvSpPr>
        <p:spPr>
          <a:xfrm>
            <a:off x="5278073" y="2028556"/>
            <a:ext cx="1635853" cy="338554"/>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600" b="0" dirty="0"/>
              <a:t>FATO (set to 1)</a:t>
            </a:r>
          </a:p>
        </p:txBody>
      </p:sp>
      <p:cxnSp>
        <p:nvCxnSpPr>
          <p:cNvPr id="54" name="Straight Arrow Connector 53">
            <a:extLst>
              <a:ext uri="{FF2B5EF4-FFF2-40B4-BE49-F238E27FC236}">
                <a16:creationId xmlns:a16="http://schemas.microsoft.com/office/drawing/2014/main" id="{4B2646B7-73D5-4E9F-A463-7842D24FD38E}"/>
              </a:ext>
            </a:extLst>
          </p:cNvPr>
          <p:cNvCxnSpPr>
            <a:cxnSpLocks/>
            <a:stCxn id="52" idx="2"/>
          </p:cNvCxnSpPr>
          <p:nvPr/>
        </p:nvCxnSpPr>
        <p:spPr>
          <a:xfrm flipH="1">
            <a:off x="6033733" y="2367110"/>
            <a:ext cx="62267" cy="5690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7" name="Title 1">
            <a:extLst>
              <a:ext uri="{FF2B5EF4-FFF2-40B4-BE49-F238E27FC236}">
                <a16:creationId xmlns:a16="http://schemas.microsoft.com/office/drawing/2014/main" id="{F9A315FB-FC5D-496C-919C-C43DB7138FBA}"/>
              </a:ext>
            </a:extLst>
          </p:cNvPr>
          <p:cNvSpPr txBox="1">
            <a:spLocks/>
          </p:cNvSpPr>
          <p:nvPr/>
        </p:nvSpPr>
        <p:spPr>
          <a:xfrm>
            <a:off x="7048267" y="1205133"/>
            <a:ext cx="1635853" cy="830997"/>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600" b="0" dirty="0"/>
              <a:t>Start point of flight (node in network)</a:t>
            </a:r>
          </a:p>
        </p:txBody>
      </p:sp>
      <p:cxnSp>
        <p:nvCxnSpPr>
          <p:cNvPr id="58" name="Straight Arrow Connector 57">
            <a:extLst>
              <a:ext uri="{FF2B5EF4-FFF2-40B4-BE49-F238E27FC236}">
                <a16:creationId xmlns:a16="http://schemas.microsoft.com/office/drawing/2014/main" id="{A37F232F-4335-46C5-9CFA-85951A2D8547}"/>
              </a:ext>
            </a:extLst>
          </p:cNvPr>
          <p:cNvCxnSpPr>
            <a:cxnSpLocks/>
            <a:stCxn id="57" idx="2"/>
          </p:cNvCxnSpPr>
          <p:nvPr/>
        </p:nvCxnSpPr>
        <p:spPr>
          <a:xfrm flipH="1">
            <a:off x="7668336" y="2036130"/>
            <a:ext cx="197858" cy="9587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1" name="Title 1">
            <a:extLst>
              <a:ext uri="{FF2B5EF4-FFF2-40B4-BE49-F238E27FC236}">
                <a16:creationId xmlns:a16="http://schemas.microsoft.com/office/drawing/2014/main" id="{BDD23907-1BC4-477A-AC69-5CABAFE48F80}"/>
              </a:ext>
            </a:extLst>
          </p:cNvPr>
          <p:cNvSpPr txBox="1">
            <a:spLocks/>
          </p:cNvSpPr>
          <p:nvPr/>
        </p:nvSpPr>
        <p:spPr>
          <a:xfrm>
            <a:off x="9052817" y="1623170"/>
            <a:ext cx="1635853" cy="830997"/>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600" b="0" dirty="0"/>
              <a:t>Number of flight (irrelevant in this case)</a:t>
            </a:r>
          </a:p>
        </p:txBody>
      </p:sp>
      <p:cxnSp>
        <p:nvCxnSpPr>
          <p:cNvPr id="62" name="Straight Arrow Connector 61">
            <a:extLst>
              <a:ext uri="{FF2B5EF4-FFF2-40B4-BE49-F238E27FC236}">
                <a16:creationId xmlns:a16="http://schemas.microsoft.com/office/drawing/2014/main" id="{23166A78-622B-41A4-8396-5A434D1B21B6}"/>
              </a:ext>
            </a:extLst>
          </p:cNvPr>
          <p:cNvCxnSpPr>
            <a:cxnSpLocks/>
            <a:stCxn id="61" idx="2"/>
          </p:cNvCxnSpPr>
          <p:nvPr/>
        </p:nvCxnSpPr>
        <p:spPr>
          <a:xfrm flipH="1">
            <a:off x="9487631" y="2454167"/>
            <a:ext cx="383113" cy="4819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4" name="Title 1">
            <a:extLst>
              <a:ext uri="{FF2B5EF4-FFF2-40B4-BE49-F238E27FC236}">
                <a16:creationId xmlns:a16="http://schemas.microsoft.com/office/drawing/2014/main" id="{738C1561-7F3B-46FB-B78A-F512D4ADBCAC}"/>
              </a:ext>
            </a:extLst>
          </p:cNvPr>
          <p:cNvSpPr txBox="1">
            <a:spLocks/>
          </p:cNvSpPr>
          <p:nvPr/>
        </p:nvSpPr>
        <p:spPr>
          <a:xfrm>
            <a:off x="746620" y="4479130"/>
            <a:ext cx="1635853" cy="1077218"/>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600" b="0" dirty="0"/>
              <a:t>Number of mission (irrelevant in this case)</a:t>
            </a:r>
          </a:p>
        </p:txBody>
      </p:sp>
      <p:cxnSp>
        <p:nvCxnSpPr>
          <p:cNvPr id="65" name="Straight Arrow Connector 64">
            <a:extLst>
              <a:ext uri="{FF2B5EF4-FFF2-40B4-BE49-F238E27FC236}">
                <a16:creationId xmlns:a16="http://schemas.microsoft.com/office/drawing/2014/main" id="{8A05544B-5D45-4E8F-8E82-AC8453062E97}"/>
              </a:ext>
            </a:extLst>
          </p:cNvPr>
          <p:cNvCxnSpPr>
            <a:cxnSpLocks/>
            <a:stCxn id="64" idx="0"/>
          </p:cNvCxnSpPr>
          <p:nvPr/>
        </p:nvCxnSpPr>
        <p:spPr>
          <a:xfrm flipV="1">
            <a:off x="1564547" y="3447376"/>
            <a:ext cx="826315" cy="103175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9" name="Title 1">
            <a:extLst>
              <a:ext uri="{FF2B5EF4-FFF2-40B4-BE49-F238E27FC236}">
                <a16:creationId xmlns:a16="http://schemas.microsoft.com/office/drawing/2014/main" id="{5817B9BD-4E0B-4744-A670-78EB3CB302EA}"/>
              </a:ext>
            </a:extLst>
          </p:cNvPr>
          <p:cNvSpPr txBox="1">
            <a:spLocks/>
          </p:cNvSpPr>
          <p:nvPr/>
        </p:nvSpPr>
        <p:spPr>
          <a:xfrm>
            <a:off x="2355519" y="4188255"/>
            <a:ext cx="1635853" cy="338554"/>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600" b="0" dirty="0"/>
              <a:t>Vehicle name</a:t>
            </a:r>
          </a:p>
        </p:txBody>
      </p:sp>
      <p:cxnSp>
        <p:nvCxnSpPr>
          <p:cNvPr id="70" name="Straight Arrow Connector 69">
            <a:extLst>
              <a:ext uri="{FF2B5EF4-FFF2-40B4-BE49-F238E27FC236}">
                <a16:creationId xmlns:a16="http://schemas.microsoft.com/office/drawing/2014/main" id="{5606252F-F743-4931-BDE5-C0299A354D7E}"/>
              </a:ext>
            </a:extLst>
          </p:cNvPr>
          <p:cNvCxnSpPr>
            <a:cxnSpLocks/>
            <a:stCxn id="69" idx="0"/>
          </p:cNvCxnSpPr>
          <p:nvPr/>
        </p:nvCxnSpPr>
        <p:spPr>
          <a:xfrm flipV="1">
            <a:off x="3173446" y="3447376"/>
            <a:ext cx="273239" cy="74087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5" name="Title 1">
            <a:extLst>
              <a:ext uri="{FF2B5EF4-FFF2-40B4-BE49-F238E27FC236}">
                <a16:creationId xmlns:a16="http://schemas.microsoft.com/office/drawing/2014/main" id="{50E9FEE4-A018-47BC-9862-A3A1DA340AD6}"/>
              </a:ext>
            </a:extLst>
          </p:cNvPr>
          <p:cNvSpPr txBox="1">
            <a:spLocks/>
          </p:cNvSpPr>
          <p:nvPr/>
        </p:nvSpPr>
        <p:spPr>
          <a:xfrm>
            <a:off x="4677483" y="4171918"/>
            <a:ext cx="1874319" cy="1384995"/>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600" b="0" dirty="0" err="1"/>
              <a:t>TakeOff</a:t>
            </a:r>
            <a:r>
              <a:rPr lang="en-US" sz="1600" b="0" dirty="0"/>
              <a:t> Time of flight (use this format). </a:t>
            </a:r>
          </a:p>
          <a:p>
            <a:pPr algn="ctr"/>
            <a:r>
              <a:rPr lang="en-US" sz="1200" b="0" dirty="0"/>
              <a:t>If not possible, another format can be set in the parameters.py file</a:t>
            </a:r>
          </a:p>
        </p:txBody>
      </p:sp>
      <p:cxnSp>
        <p:nvCxnSpPr>
          <p:cNvPr id="76" name="Straight Arrow Connector 75">
            <a:extLst>
              <a:ext uri="{FF2B5EF4-FFF2-40B4-BE49-F238E27FC236}">
                <a16:creationId xmlns:a16="http://schemas.microsoft.com/office/drawing/2014/main" id="{C0C36218-C1B6-4D5C-A6BB-5A9626CC0F02}"/>
              </a:ext>
            </a:extLst>
          </p:cNvPr>
          <p:cNvCxnSpPr>
            <a:cxnSpLocks/>
            <a:stCxn id="75" idx="0"/>
          </p:cNvCxnSpPr>
          <p:nvPr/>
        </p:nvCxnSpPr>
        <p:spPr>
          <a:xfrm flipH="1" flipV="1">
            <a:off x="5425891" y="3447376"/>
            <a:ext cx="188752" cy="7245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0" name="Title 1">
            <a:extLst>
              <a:ext uri="{FF2B5EF4-FFF2-40B4-BE49-F238E27FC236}">
                <a16:creationId xmlns:a16="http://schemas.microsoft.com/office/drawing/2014/main" id="{67B96220-8C9C-473A-8272-6D5CA280A8E8}"/>
              </a:ext>
            </a:extLst>
          </p:cNvPr>
          <p:cNvSpPr txBox="1">
            <a:spLocks/>
          </p:cNvSpPr>
          <p:nvPr/>
        </p:nvSpPr>
        <p:spPr>
          <a:xfrm>
            <a:off x="7422081" y="4188255"/>
            <a:ext cx="1874319" cy="1384995"/>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600" b="0" dirty="0" err="1"/>
              <a:t>LanDing</a:t>
            </a:r>
            <a:r>
              <a:rPr lang="en-US" sz="1600" b="0" dirty="0"/>
              <a:t> Time of flight (use this format). </a:t>
            </a:r>
          </a:p>
          <a:p>
            <a:pPr algn="ctr"/>
            <a:r>
              <a:rPr lang="en-US" sz="1200" b="0" dirty="0"/>
              <a:t>If not possible, another format can be set in the parameters.py file</a:t>
            </a:r>
          </a:p>
        </p:txBody>
      </p:sp>
      <p:cxnSp>
        <p:nvCxnSpPr>
          <p:cNvPr id="81" name="Straight Arrow Connector 80">
            <a:extLst>
              <a:ext uri="{FF2B5EF4-FFF2-40B4-BE49-F238E27FC236}">
                <a16:creationId xmlns:a16="http://schemas.microsoft.com/office/drawing/2014/main" id="{2F305C98-EE06-49F1-BFDE-B21D783B3ED8}"/>
              </a:ext>
            </a:extLst>
          </p:cNvPr>
          <p:cNvCxnSpPr>
            <a:cxnSpLocks/>
          </p:cNvCxnSpPr>
          <p:nvPr/>
        </p:nvCxnSpPr>
        <p:spPr>
          <a:xfrm flipH="1" flipV="1">
            <a:off x="7943986" y="3447376"/>
            <a:ext cx="188752" cy="7245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6022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11318"/>
          </a:xfrm>
        </p:spPr>
        <p:txBody>
          <a:bodyPr/>
          <a:lstStyle/>
          <a:p>
            <a:r>
              <a:rPr lang="de-CH" dirty="0"/>
              <a:t>Example of use (steps):</a:t>
            </a:r>
            <a:endParaRPr lang="en-US" dirty="0"/>
          </a:p>
        </p:txBody>
      </p:sp>
      <p:sp>
        <p:nvSpPr>
          <p:cNvPr id="5" name="Text Box 12">
            <a:extLst>
              <a:ext uri="{FF2B5EF4-FFF2-40B4-BE49-F238E27FC236}">
                <a16:creationId xmlns:a16="http://schemas.microsoft.com/office/drawing/2014/main" id="{50CD87D7-D671-491B-8652-5E610B9F23D3}"/>
              </a:ext>
            </a:extLst>
          </p:cNvPr>
          <p:cNvSpPr txBox="1">
            <a:spLocks noChangeArrowheads="1"/>
          </p:cNvSpPr>
          <p:nvPr/>
        </p:nvSpPr>
        <p:spPr bwMode="auto">
          <a:xfrm>
            <a:off x="139205" y="1248725"/>
            <a:ext cx="7326386" cy="3785652"/>
          </a:xfrm>
          <a:prstGeom prst="rect">
            <a:avLst/>
          </a:prstGeom>
          <a:noFill/>
          <a:ln w="12700">
            <a:noFill/>
            <a:miter lim="800000"/>
            <a:headEnd/>
            <a:tailEnd/>
          </a:ln>
        </p:spPr>
        <p:txBody>
          <a:bodyPr wrap="square">
            <a:spAutoFit/>
          </a:bodyPr>
          <a:lstStyle>
            <a:defPPr>
              <a:defRPr lang="en-US"/>
            </a:defPPr>
            <a:lvl1pPr algn="ctr">
              <a:defRPr sz="1400" b="1">
                <a:solidFill>
                  <a:srgbClr val="000000"/>
                </a:solidFill>
                <a:latin typeface="Arial"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marL="457200" indent="-457200" algn="l">
              <a:buFont typeface="+mj-lt"/>
              <a:buAutoNum type="arabicPeriod"/>
            </a:pPr>
            <a:r>
              <a:rPr lang="en-US" altLang="en-US" sz="2000" dirty="0">
                <a:solidFill>
                  <a:schemeClr val="tx1"/>
                </a:solidFill>
                <a:cs typeface="Arial" panose="020B0604020202020204" pitchFamily="34" charset="0"/>
              </a:rPr>
              <a:t>Install the proper python dependencies (anaconda covers all). See requirements file</a:t>
            </a:r>
          </a:p>
          <a:p>
            <a:pPr marL="457200" indent="-457200" algn="l">
              <a:buFont typeface="+mj-lt"/>
              <a:buAutoNum type="arabicPeriod"/>
            </a:pPr>
            <a:endParaRPr lang="en-US" altLang="en-US" sz="2000" dirty="0">
              <a:solidFill>
                <a:schemeClr val="tx1"/>
              </a:solidFill>
              <a:cs typeface="Arial" panose="020B0604020202020204" pitchFamily="34" charset="0"/>
            </a:endParaRPr>
          </a:p>
          <a:p>
            <a:pPr marL="457200" indent="-457200" algn="l">
              <a:buFont typeface="+mj-lt"/>
              <a:buAutoNum type="arabicPeriod"/>
            </a:pPr>
            <a:endParaRPr lang="en-US" altLang="en-US" sz="2000" dirty="0">
              <a:solidFill>
                <a:schemeClr val="tx1"/>
              </a:solidFill>
              <a:cs typeface="Arial" panose="020B0604020202020204" pitchFamily="34" charset="0"/>
            </a:endParaRPr>
          </a:p>
          <a:p>
            <a:pPr marL="457200" indent="-457200" algn="l">
              <a:buFont typeface="+mj-lt"/>
              <a:buAutoNum type="arabicPeriod"/>
            </a:pPr>
            <a:endParaRPr lang="en-US" altLang="en-US" sz="2000" dirty="0">
              <a:solidFill>
                <a:schemeClr val="tx1"/>
              </a:solidFill>
              <a:cs typeface="Arial" panose="020B0604020202020204" pitchFamily="34" charset="0"/>
            </a:endParaRPr>
          </a:p>
          <a:p>
            <a:pPr marL="457200" indent="-457200" algn="l">
              <a:buFont typeface="+mj-lt"/>
              <a:buAutoNum type="arabicPeriod"/>
            </a:pPr>
            <a:endParaRPr lang="en-US" altLang="en-US" sz="2000" dirty="0">
              <a:solidFill>
                <a:schemeClr val="tx1"/>
              </a:solidFill>
              <a:cs typeface="Arial" panose="020B0604020202020204" pitchFamily="34" charset="0"/>
            </a:endParaRPr>
          </a:p>
          <a:p>
            <a:pPr marL="457200" indent="-457200" algn="l">
              <a:buFont typeface="+mj-lt"/>
              <a:buAutoNum type="arabicPeriod"/>
            </a:pPr>
            <a:r>
              <a:rPr lang="en-US" altLang="en-US" sz="2000" dirty="0">
                <a:solidFill>
                  <a:schemeClr val="tx1"/>
                </a:solidFill>
                <a:cs typeface="Arial" panose="020B0604020202020204" pitchFamily="34" charset="0"/>
              </a:rPr>
              <a:t>Create your schedule (as json seen above)</a:t>
            </a:r>
          </a:p>
          <a:p>
            <a:pPr marL="457200" indent="-457200" algn="l">
              <a:buFont typeface="+mj-lt"/>
              <a:buAutoNum type="arabicPeriod"/>
            </a:pPr>
            <a:endParaRPr lang="en-US" altLang="en-US" sz="2000" dirty="0">
              <a:solidFill>
                <a:schemeClr val="tx1"/>
              </a:solidFill>
              <a:cs typeface="Arial" panose="020B0604020202020204" pitchFamily="34" charset="0"/>
            </a:endParaRPr>
          </a:p>
          <a:p>
            <a:pPr marL="457200" indent="-457200" algn="l">
              <a:buFont typeface="+mj-lt"/>
              <a:buAutoNum type="arabicPeriod"/>
            </a:pPr>
            <a:endParaRPr lang="en-US" altLang="en-US" sz="2000" dirty="0">
              <a:solidFill>
                <a:schemeClr val="tx1"/>
              </a:solidFill>
              <a:cs typeface="Arial" panose="020B0604020202020204" pitchFamily="34" charset="0"/>
            </a:endParaRPr>
          </a:p>
          <a:p>
            <a:pPr marL="457200" indent="-457200" algn="l">
              <a:buFont typeface="+mj-lt"/>
              <a:buAutoNum type="arabicPeriod"/>
            </a:pPr>
            <a:endParaRPr lang="en-US" altLang="en-US" sz="2000" dirty="0">
              <a:solidFill>
                <a:schemeClr val="tx1"/>
              </a:solidFill>
              <a:cs typeface="Arial" panose="020B0604020202020204" pitchFamily="34" charset="0"/>
            </a:endParaRPr>
          </a:p>
          <a:p>
            <a:pPr marL="457200" indent="-457200" algn="l">
              <a:buFont typeface="+mj-lt"/>
              <a:buAutoNum type="arabicPeriod"/>
            </a:pPr>
            <a:endParaRPr lang="en-US" altLang="en-US" sz="2000" dirty="0">
              <a:solidFill>
                <a:schemeClr val="tx1"/>
              </a:solidFill>
              <a:cs typeface="Arial" panose="020B0604020202020204" pitchFamily="34" charset="0"/>
            </a:endParaRPr>
          </a:p>
          <a:p>
            <a:pPr marL="457200" indent="-457200" algn="l">
              <a:buFont typeface="+mj-lt"/>
              <a:buAutoNum type="arabicPeriod"/>
            </a:pPr>
            <a:r>
              <a:rPr lang="en-US" altLang="en-US" sz="2000" dirty="0">
                <a:solidFill>
                  <a:schemeClr val="tx1"/>
                </a:solidFill>
                <a:cs typeface="Arial" panose="020B0604020202020204" pitchFamily="34" charset="0"/>
              </a:rPr>
              <a:t>Place file in the appropriate folder (level1, 2 or 3)</a:t>
            </a:r>
          </a:p>
        </p:txBody>
      </p:sp>
      <p:pic>
        <p:nvPicPr>
          <p:cNvPr id="4" name="Picture 3">
            <a:extLst>
              <a:ext uri="{FF2B5EF4-FFF2-40B4-BE49-F238E27FC236}">
                <a16:creationId xmlns:a16="http://schemas.microsoft.com/office/drawing/2014/main" id="{9D2FADC5-6C83-458F-9C94-8A22CA91B0D6}"/>
              </a:ext>
            </a:extLst>
          </p:cNvPr>
          <p:cNvPicPr>
            <a:picLocks noChangeAspect="1"/>
          </p:cNvPicPr>
          <p:nvPr/>
        </p:nvPicPr>
        <p:blipFill>
          <a:blip r:embed="rId2"/>
          <a:stretch>
            <a:fillRect/>
          </a:stretch>
        </p:blipFill>
        <p:spPr>
          <a:xfrm>
            <a:off x="7545068" y="4388121"/>
            <a:ext cx="3544610" cy="1358561"/>
          </a:xfrm>
          <a:prstGeom prst="rect">
            <a:avLst/>
          </a:prstGeom>
        </p:spPr>
      </p:pic>
      <p:pic>
        <p:nvPicPr>
          <p:cNvPr id="10" name="Picture 9">
            <a:extLst>
              <a:ext uri="{FF2B5EF4-FFF2-40B4-BE49-F238E27FC236}">
                <a16:creationId xmlns:a16="http://schemas.microsoft.com/office/drawing/2014/main" id="{5F4BF335-2492-4413-B839-19CAFE976A65}"/>
              </a:ext>
            </a:extLst>
          </p:cNvPr>
          <p:cNvPicPr>
            <a:picLocks noChangeAspect="1"/>
          </p:cNvPicPr>
          <p:nvPr/>
        </p:nvPicPr>
        <p:blipFill>
          <a:blip r:embed="rId3"/>
          <a:stretch>
            <a:fillRect/>
          </a:stretch>
        </p:blipFill>
        <p:spPr>
          <a:xfrm>
            <a:off x="8479173" y="1111318"/>
            <a:ext cx="1676400" cy="847725"/>
          </a:xfrm>
          <a:prstGeom prst="rect">
            <a:avLst/>
          </a:prstGeom>
        </p:spPr>
      </p:pic>
      <p:sp>
        <p:nvSpPr>
          <p:cNvPr id="11" name="Rectangle 10">
            <a:extLst>
              <a:ext uri="{FF2B5EF4-FFF2-40B4-BE49-F238E27FC236}">
                <a16:creationId xmlns:a16="http://schemas.microsoft.com/office/drawing/2014/main" id="{145DBC1C-EAAC-426B-BBCB-617A69686D0F}"/>
              </a:ext>
            </a:extLst>
          </p:cNvPr>
          <p:cNvSpPr/>
          <p:nvPr/>
        </p:nvSpPr>
        <p:spPr>
          <a:xfrm>
            <a:off x="8376731" y="3078731"/>
            <a:ext cx="1434880" cy="461665"/>
          </a:xfrm>
          <a:prstGeom prst="rect">
            <a:avLst/>
          </a:prstGeom>
          <a:ln w="28575">
            <a:solidFill>
              <a:srgbClr val="FF2D2D"/>
            </a:solidFill>
          </a:ln>
        </p:spPr>
        <p:txBody>
          <a:bodyPr wrap="none">
            <a:spAutoFit/>
          </a:bodyPr>
          <a:lstStyle/>
          <a:p>
            <a:r>
              <a:rPr lang="en-US" altLang="en-US" sz="2400" b="1" dirty="0">
                <a:solidFill>
                  <a:srgbClr val="FF0000"/>
                </a:solidFill>
                <a:cs typeface="Arial" panose="020B0604020202020204" pitchFamily="34" charset="0"/>
              </a:rPr>
              <a:t>Challenge</a:t>
            </a:r>
          </a:p>
        </p:txBody>
      </p:sp>
    </p:spTree>
    <p:extLst>
      <p:ext uri="{BB962C8B-B14F-4D97-AF65-F5344CB8AC3E}">
        <p14:creationId xmlns:p14="http://schemas.microsoft.com/office/powerpoint/2010/main" val="745377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2">
            <a:extLst>
              <a:ext uri="{FF2B5EF4-FFF2-40B4-BE49-F238E27FC236}">
                <a16:creationId xmlns:a16="http://schemas.microsoft.com/office/drawing/2014/main" id="{50CD87D7-D671-491B-8652-5E610B9F23D3}"/>
              </a:ext>
            </a:extLst>
          </p:cNvPr>
          <p:cNvSpPr txBox="1">
            <a:spLocks noChangeArrowheads="1"/>
          </p:cNvSpPr>
          <p:nvPr/>
        </p:nvSpPr>
        <p:spPr bwMode="auto">
          <a:xfrm>
            <a:off x="268708" y="1248725"/>
            <a:ext cx="7326386" cy="4708981"/>
          </a:xfrm>
          <a:prstGeom prst="rect">
            <a:avLst/>
          </a:prstGeom>
          <a:noFill/>
          <a:ln w="12700">
            <a:noFill/>
            <a:miter lim="800000"/>
            <a:headEnd/>
            <a:tailEnd/>
          </a:ln>
        </p:spPr>
        <p:txBody>
          <a:bodyPr wrap="square">
            <a:spAutoFit/>
          </a:bodyPr>
          <a:lstStyle>
            <a:defPPr>
              <a:defRPr lang="en-US"/>
            </a:defPPr>
            <a:lvl1pPr algn="ctr">
              <a:defRPr sz="1400" b="1">
                <a:solidFill>
                  <a:srgbClr val="000000"/>
                </a:solidFill>
                <a:latin typeface="Arial"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a:r>
              <a:rPr lang="en-US" altLang="en-US" sz="2000" dirty="0">
                <a:solidFill>
                  <a:schemeClr val="tx1"/>
                </a:solidFill>
                <a:cs typeface="Arial" panose="020B0604020202020204" pitchFamily="34" charset="0"/>
              </a:rPr>
              <a:t>4. Open the ‘main.py’ file in a text editor or python IDE in order to specify the input files (schedule, vehicles, schedule, parameters)</a:t>
            </a:r>
          </a:p>
          <a:p>
            <a:pPr algn="l"/>
            <a:endParaRPr lang="en-US" altLang="en-US" sz="2000" dirty="0">
              <a:solidFill>
                <a:schemeClr val="tx1"/>
              </a:solidFill>
              <a:cs typeface="Arial" panose="020B0604020202020204" pitchFamily="34" charset="0"/>
            </a:endParaRPr>
          </a:p>
          <a:p>
            <a:pPr algn="l"/>
            <a:endParaRPr lang="en-US" altLang="en-US" sz="2000" dirty="0">
              <a:solidFill>
                <a:schemeClr val="tx1"/>
              </a:solidFill>
              <a:cs typeface="Arial" panose="020B0604020202020204" pitchFamily="34" charset="0"/>
            </a:endParaRPr>
          </a:p>
          <a:p>
            <a:pPr algn="l"/>
            <a:endParaRPr lang="en-US" altLang="en-US" sz="2000" dirty="0">
              <a:solidFill>
                <a:schemeClr val="tx1"/>
              </a:solidFill>
              <a:cs typeface="Arial" panose="020B0604020202020204" pitchFamily="34" charset="0"/>
            </a:endParaRPr>
          </a:p>
          <a:p>
            <a:pPr algn="l"/>
            <a:r>
              <a:rPr lang="en-US" altLang="en-US" sz="2000" dirty="0">
                <a:solidFill>
                  <a:schemeClr val="tx1"/>
                </a:solidFill>
                <a:cs typeface="Arial" panose="020B0604020202020204" pitchFamily="34" charset="0"/>
              </a:rPr>
              <a:t>5. Run the ‘main.py’ in a python console. This will do the usual diagnostics. If others are needed, other plots may be coded</a:t>
            </a:r>
          </a:p>
          <a:p>
            <a:pPr algn="l"/>
            <a:endParaRPr lang="en-US" altLang="en-US" sz="2000" dirty="0">
              <a:solidFill>
                <a:schemeClr val="tx1"/>
              </a:solidFill>
              <a:cs typeface="Arial" panose="020B0604020202020204" pitchFamily="34" charset="0"/>
            </a:endParaRPr>
          </a:p>
          <a:p>
            <a:pPr algn="l"/>
            <a:endParaRPr lang="en-US" altLang="en-US" sz="2000" dirty="0">
              <a:solidFill>
                <a:schemeClr val="tx1"/>
              </a:solidFill>
              <a:cs typeface="Arial" panose="020B0604020202020204" pitchFamily="34" charset="0"/>
            </a:endParaRPr>
          </a:p>
          <a:p>
            <a:pPr marL="457200" indent="-457200" algn="l">
              <a:buFont typeface="+mj-lt"/>
              <a:buAutoNum type="arabicPeriod"/>
            </a:pPr>
            <a:endParaRPr lang="en-US" altLang="en-US" sz="2000" dirty="0">
              <a:solidFill>
                <a:schemeClr val="tx1"/>
              </a:solidFill>
              <a:cs typeface="Arial" panose="020B0604020202020204" pitchFamily="34" charset="0"/>
            </a:endParaRPr>
          </a:p>
          <a:p>
            <a:pPr algn="l"/>
            <a:r>
              <a:rPr lang="en-US" altLang="en-US" sz="2000" dirty="0">
                <a:solidFill>
                  <a:schemeClr val="tx1"/>
                </a:solidFill>
                <a:cs typeface="Arial" panose="020B0604020202020204" pitchFamily="34" charset="0"/>
              </a:rPr>
              <a:t>6. Using the graphs and prints in the command prompt, evaluate the schedule (inconsistencies, constraints, objective function).</a:t>
            </a:r>
          </a:p>
        </p:txBody>
      </p:sp>
      <p:pic>
        <p:nvPicPr>
          <p:cNvPr id="7" name="Picture 6">
            <a:extLst>
              <a:ext uri="{FF2B5EF4-FFF2-40B4-BE49-F238E27FC236}">
                <a16:creationId xmlns:a16="http://schemas.microsoft.com/office/drawing/2014/main" id="{1A068140-5D12-449C-98C5-3F8E702631BE}"/>
              </a:ext>
            </a:extLst>
          </p:cNvPr>
          <p:cNvPicPr>
            <a:picLocks noChangeAspect="1"/>
          </p:cNvPicPr>
          <p:nvPr/>
        </p:nvPicPr>
        <p:blipFill>
          <a:blip r:embed="rId2"/>
          <a:stretch>
            <a:fillRect/>
          </a:stretch>
        </p:blipFill>
        <p:spPr>
          <a:xfrm>
            <a:off x="7595094" y="1111318"/>
            <a:ext cx="4249810" cy="1568542"/>
          </a:xfrm>
          <a:prstGeom prst="rect">
            <a:avLst/>
          </a:prstGeom>
        </p:spPr>
      </p:pic>
      <p:pic>
        <p:nvPicPr>
          <p:cNvPr id="8" name="Picture 7">
            <a:extLst>
              <a:ext uri="{FF2B5EF4-FFF2-40B4-BE49-F238E27FC236}">
                <a16:creationId xmlns:a16="http://schemas.microsoft.com/office/drawing/2014/main" id="{A6C78603-BF64-4685-8387-8229F78F9307}"/>
              </a:ext>
            </a:extLst>
          </p:cNvPr>
          <p:cNvPicPr>
            <a:picLocks noChangeAspect="1"/>
          </p:cNvPicPr>
          <p:nvPr/>
        </p:nvPicPr>
        <p:blipFill>
          <a:blip r:embed="rId3"/>
          <a:stretch>
            <a:fillRect/>
          </a:stretch>
        </p:blipFill>
        <p:spPr>
          <a:xfrm>
            <a:off x="7728291" y="3339339"/>
            <a:ext cx="3643356" cy="413714"/>
          </a:xfrm>
          <a:prstGeom prst="rect">
            <a:avLst/>
          </a:prstGeom>
        </p:spPr>
      </p:pic>
      <p:pic>
        <p:nvPicPr>
          <p:cNvPr id="12" name="Picture 11">
            <a:extLst>
              <a:ext uri="{FF2B5EF4-FFF2-40B4-BE49-F238E27FC236}">
                <a16:creationId xmlns:a16="http://schemas.microsoft.com/office/drawing/2014/main" id="{4C6E2674-57D5-4030-83BF-CD2D48681C8C}"/>
              </a:ext>
            </a:extLst>
          </p:cNvPr>
          <p:cNvPicPr>
            <a:picLocks noChangeAspect="1"/>
          </p:cNvPicPr>
          <p:nvPr/>
        </p:nvPicPr>
        <p:blipFill>
          <a:blip r:embed="rId4"/>
          <a:stretch>
            <a:fillRect/>
          </a:stretch>
        </p:blipFill>
        <p:spPr>
          <a:xfrm>
            <a:off x="7192422" y="4788636"/>
            <a:ext cx="1568524" cy="1169070"/>
          </a:xfrm>
          <a:prstGeom prst="rect">
            <a:avLst/>
          </a:prstGeom>
        </p:spPr>
      </p:pic>
      <p:pic>
        <p:nvPicPr>
          <p:cNvPr id="13" name="Picture 12">
            <a:extLst>
              <a:ext uri="{FF2B5EF4-FFF2-40B4-BE49-F238E27FC236}">
                <a16:creationId xmlns:a16="http://schemas.microsoft.com/office/drawing/2014/main" id="{863EB1AA-BAA0-4996-8D32-E23E6B92EA69}"/>
              </a:ext>
            </a:extLst>
          </p:cNvPr>
          <p:cNvPicPr>
            <a:picLocks noChangeAspect="1"/>
          </p:cNvPicPr>
          <p:nvPr/>
        </p:nvPicPr>
        <p:blipFill>
          <a:blip r:embed="rId5"/>
          <a:stretch>
            <a:fillRect/>
          </a:stretch>
        </p:blipFill>
        <p:spPr>
          <a:xfrm>
            <a:off x="8885906" y="4728375"/>
            <a:ext cx="1668186" cy="1289591"/>
          </a:xfrm>
          <a:prstGeom prst="rect">
            <a:avLst/>
          </a:prstGeom>
        </p:spPr>
      </p:pic>
      <p:pic>
        <p:nvPicPr>
          <p:cNvPr id="14" name="Picture 13">
            <a:extLst>
              <a:ext uri="{FF2B5EF4-FFF2-40B4-BE49-F238E27FC236}">
                <a16:creationId xmlns:a16="http://schemas.microsoft.com/office/drawing/2014/main" id="{FD0B280D-DF7F-464B-882A-B61800B85C32}"/>
              </a:ext>
            </a:extLst>
          </p:cNvPr>
          <p:cNvPicPr>
            <a:picLocks noChangeAspect="1"/>
          </p:cNvPicPr>
          <p:nvPr/>
        </p:nvPicPr>
        <p:blipFill>
          <a:blip r:embed="rId6"/>
          <a:stretch>
            <a:fillRect/>
          </a:stretch>
        </p:blipFill>
        <p:spPr>
          <a:xfrm>
            <a:off x="7876016" y="339148"/>
            <a:ext cx="1170613" cy="628344"/>
          </a:xfrm>
          <a:prstGeom prst="rect">
            <a:avLst/>
          </a:prstGeom>
        </p:spPr>
      </p:pic>
      <p:sp>
        <p:nvSpPr>
          <p:cNvPr id="15" name="Title 1">
            <a:extLst>
              <a:ext uri="{FF2B5EF4-FFF2-40B4-BE49-F238E27FC236}">
                <a16:creationId xmlns:a16="http://schemas.microsoft.com/office/drawing/2014/main" id="{F21B241C-C00D-4226-B281-B282EB62672E}"/>
              </a:ext>
            </a:extLst>
          </p:cNvPr>
          <p:cNvSpPr txBox="1">
            <a:spLocks/>
          </p:cNvSpPr>
          <p:nvPr/>
        </p:nvSpPr>
        <p:spPr>
          <a:xfrm>
            <a:off x="398847" y="0"/>
            <a:ext cx="10972800" cy="111131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r>
              <a:rPr lang="de-CH" dirty="0"/>
              <a:t>Example of use (steps):</a:t>
            </a:r>
            <a:endParaRPr lang="en-US" dirty="0"/>
          </a:p>
        </p:txBody>
      </p:sp>
    </p:spTree>
    <p:extLst>
      <p:ext uri="{BB962C8B-B14F-4D97-AF65-F5344CB8AC3E}">
        <p14:creationId xmlns:p14="http://schemas.microsoft.com/office/powerpoint/2010/main" val="50464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11318"/>
          </a:xfrm>
        </p:spPr>
        <p:txBody>
          <a:bodyPr/>
          <a:lstStyle/>
          <a:p>
            <a:r>
              <a:rPr lang="de-CH" dirty="0"/>
              <a:t>Example of output (schedule conflict):</a:t>
            </a:r>
            <a:endParaRPr lang="en-US" dirty="0"/>
          </a:p>
        </p:txBody>
      </p:sp>
      <p:pic>
        <p:nvPicPr>
          <p:cNvPr id="3" name="Picture 2">
            <a:extLst>
              <a:ext uri="{FF2B5EF4-FFF2-40B4-BE49-F238E27FC236}">
                <a16:creationId xmlns:a16="http://schemas.microsoft.com/office/drawing/2014/main" id="{B15912DA-07DA-45DB-AFE1-D4EB2C6AC772}"/>
              </a:ext>
            </a:extLst>
          </p:cNvPr>
          <p:cNvPicPr>
            <a:picLocks noChangeAspect="1"/>
          </p:cNvPicPr>
          <p:nvPr/>
        </p:nvPicPr>
        <p:blipFill>
          <a:blip r:embed="rId2"/>
          <a:stretch>
            <a:fillRect/>
          </a:stretch>
        </p:blipFill>
        <p:spPr>
          <a:xfrm>
            <a:off x="270632" y="1380950"/>
            <a:ext cx="3839973" cy="3813581"/>
          </a:xfrm>
          <a:prstGeom prst="rect">
            <a:avLst/>
          </a:prstGeom>
        </p:spPr>
      </p:pic>
      <p:pic>
        <p:nvPicPr>
          <p:cNvPr id="6" name="Picture 5">
            <a:extLst>
              <a:ext uri="{FF2B5EF4-FFF2-40B4-BE49-F238E27FC236}">
                <a16:creationId xmlns:a16="http://schemas.microsoft.com/office/drawing/2014/main" id="{183ABC0D-6F3B-4C5D-B528-71B14199BD56}"/>
              </a:ext>
            </a:extLst>
          </p:cNvPr>
          <p:cNvPicPr>
            <a:picLocks noChangeAspect="1"/>
          </p:cNvPicPr>
          <p:nvPr/>
        </p:nvPicPr>
        <p:blipFill>
          <a:blip r:embed="rId3"/>
          <a:stretch>
            <a:fillRect/>
          </a:stretch>
        </p:blipFill>
        <p:spPr>
          <a:xfrm>
            <a:off x="6315852" y="1337212"/>
            <a:ext cx="3988493" cy="3901055"/>
          </a:xfrm>
          <a:prstGeom prst="rect">
            <a:avLst/>
          </a:prstGeom>
        </p:spPr>
      </p:pic>
      <p:sp>
        <p:nvSpPr>
          <p:cNvPr id="7" name="Oval 6">
            <a:extLst>
              <a:ext uri="{FF2B5EF4-FFF2-40B4-BE49-F238E27FC236}">
                <a16:creationId xmlns:a16="http://schemas.microsoft.com/office/drawing/2014/main" id="{83F87284-9B9D-4A8A-8D8A-F0A683B642A3}"/>
              </a:ext>
            </a:extLst>
          </p:cNvPr>
          <p:cNvSpPr/>
          <p:nvPr/>
        </p:nvSpPr>
        <p:spPr>
          <a:xfrm>
            <a:off x="1149424" y="3674005"/>
            <a:ext cx="738231" cy="77253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DD5C252-AD5E-46AF-95DD-022EC8E2CC64}"/>
              </a:ext>
            </a:extLst>
          </p:cNvPr>
          <p:cNvCxnSpPr>
            <a:cxnSpLocks/>
          </p:cNvCxnSpPr>
          <p:nvPr/>
        </p:nvCxnSpPr>
        <p:spPr>
          <a:xfrm>
            <a:off x="1801845" y="4323867"/>
            <a:ext cx="320570" cy="281689"/>
          </a:xfrm>
          <a:prstGeom prst="line">
            <a:avLst/>
          </a:prstGeom>
          <a:ln w="76200">
            <a:solidFill>
              <a:schemeClr val="accent6">
                <a:lumMod val="50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9CDA66C3-AA41-4A94-8191-CB8E4C59F04A}"/>
              </a:ext>
            </a:extLst>
          </p:cNvPr>
          <p:cNvCxnSpPr/>
          <p:nvPr/>
        </p:nvCxnSpPr>
        <p:spPr>
          <a:xfrm flipV="1">
            <a:off x="1518539" y="1380950"/>
            <a:ext cx="4890650" cy="229305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F08B63A-A960-4B75-9C7C-5F52871E183A}"/>
              </a:ext>
            </a:extLst>
          </p:cNvPr>
          <p:cNvCxnSpPr>
            <a:cxnSpLocks/>
            <a:stCxn id="7" idx="4"/>
          </p:cNvCxnSpPr>
          <p:nvPr/>
        </p:nvCxnSpPr>
        <p:spPr>
          <a:xfrm>
            <a:off x="1518540" y="4446538"/>
            <a:ext cx="4797312" cy="83546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8" name="Title 1">
            <a:extLst>
              <a:ext uri="{FF2B5EF4-FFF2-40B4-BE49-F238E27FC236}">
                <a16:creationId xmlns:a16="http://schemas.microsoft.com/office/drawing/2014/main" id="{AFAA0644-8B66-40AB-A4F6-70DDF2C60B14}"/>
              </a:ext>
            </a:extLst>
          </p:cNvPr>
          <p:cNvSpPr txBox="1">
            <a:spLocks/>
          </p:cNvSpPr>
          <p:nvPr/>
        </p:nvSpPr>
        <p:spPr>
          <a:xfrm>
            <a:off x="9736301" y="549953"/>
            <a:ext cx="1874319" cy="830997"/>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600" b="0" dirty="0">
                <a:solidFill>
                  <a:srgbClr val="FF0000"/>
                </a:solidFill>
              </a:rPr>
              <a:t>Two vehicles would collide on the FATO</a:t>
            </a:r>
            <a:endParaRPr lang="en-US" sz="1200" b="0" dirty="0">
              <a:solidFill>
                <a:srgbClr val="FF0000"/>
              </a:solidFill>
            </a:endParaRPr>
          </a:p>
        </p:txBody>
      </p:sp>
      <p:cxnSp>
        <p:nvCxnSpPr>
          <p:cNvPr id="19" name="Straight Arrow Connector 18">
            <a:extLst>
              <a:ext uri="{FF2B5EF4-FFF2-40B4-BE49-F238E27FC236}">
                <a16:creationId xmlns:a16="http://schemas.microsoft.com/office/drawing/2014/main" id="{EB832140-9EFE-42F1-AE45-2CC76A89D5C4}"/>
              </a:ext>
            </a:extLst>
          </p:cNvPr>
          <p:cNvCxnSpPr>
            <a:cxnSpLocks/>
          </p:cNvCxnSpPr>
          <p:nvPr/>
        </p:nvCxnSpPr>
        <p:spPr>
          <a:xfrm flipH="1">
            <a:off x="9251528" y="1293474"/>
            <a:ext cx="840428" cy="956355"/>
          </a:xfrm>
          <a:prstGeom prst="straightConnector1">
            <a:avLst/>
          </a:prstGeom>
          <a:ln w="28575">
            <a:solidFill>
              <a:srgbClr val="FF2D2D"/>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962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11318"/>
          </a:xfrm>
        </p:spPr>
        <p:txBody>
          <a:bodyPr/>
          <a:lstStyle/>
          <a:p>
            <a:r>
              <a:rPr lang="de-CH" dirty="0"/>
              <a:t>Example of output (demand):</a:t>
            </a:r>
            <a:endParaRPr lang="en-US" dirty="0"/>
          </a:p>
        </p:txBody>
      </p:sp>
      <p:pic>
        <p:nvPicPr>
          <p:cNvPr id="4" name="Picture 3">
            <a:extLst>
              <a:ext uri="{FF2B5EF4-FFF2-40B4-BE49-F238E27FC236}">
                <a16:creationId xmlns:a16="http://schemas.microsoft.com/office/drawing/2014/main" id="{A03FF655-279C-417D-AD76-07367F853A0D}"/>
              </a:ext>
            </a:extLst>
          </p:cNvPr>
          <p:cNvPicPr>
            <a:picLocks noChangeAspect="1"/>
          </p:cNvPicPr>
          <p:nvPr/>
        </p:nvPicPr>
        <p:blipFill>
          <a:blip r:embed="rId2"/>
          <a:stretch>
            <a:fillRect/>
          </a:stretch>
        </p:blipFill>
        <p:spPr>
          <a:xfrm>
            <a:off x="559610" y="1220948"/>
            <a:ext cx="4449967" cy="4239666"/>
          </a:xfrm>
          <a:prstGeom prst="rect">
            <a:avLst/>
          </a:prstGeom>
        </p:spPr>
      </p:pic>
      <p:sp>
        <p:nvSpPr>
          <p:cNvPr id="12" name="Oval 11">
            <a:extLst>
              <a:ext uri="{FF2B5EF4-FFF2-40B4-BE49-F238E27FC236}">
                <a16:creationId xmlns:a16="http://schemas.microsoft.com/office/drawing/2014/main" id="{507D7A15-385D-4F2E-8EAB-110BC5176C1B}"/>
              </a:ext>
            </a:extLst>
          </p:cNvPr>
          <p:cNvSpPr/>
          <p:nvPr/>
        </p:nvSpPr>
        <p:spPr>
          <a:xfrm>
            <a:off x="2341270" y="3429000"/>
            <a:ext cx="738231" cy="77253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F9E5FD1-8D75-4DF0-90EF-BEF721902EBF}"/>
              </a:ext>
            </a:extLst>
          </p:cNvPr>
          <p:cNvCxnSpPr>
            <a:cxnSpLocks/>
          </p:cNvCxnSpPr>
          <p:nvPr/>
        </p:nvCxnSpPr>
        <p:spPr>
          <a:xfrm>
            <a:off x="1801845" y="4323867"/>
            <a:ext cx="320570" cy="281689"/>
          </a:xfrm>
          <a:prstGeom prst="line">
            <a:avLst/>
          </a:prstGeom>
          <a:ln w="76200">
            <a:solidFill>
              <a:schemeClr val="accent6">
                <a:lumMod val="50000"/>
              </a:schemeClr>
            </a:solidFill>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26553F88-C84E-4242-AC35-751DAE646208}"/>
              </a:ext>
            </a:extLst>
          </p:cNvPr>
          <p:cNvPicPr>
            <a:picLocks noChangeAspect="1"/>
          </p:cNvPicPr>
          <p:nvPr/>
        </p:nvPicPr>
        <p:blipFill>
          <a:blip r:embed="rId3"/>
          <a:stretch>
            <a:fillRect/>
          </a:stretch>
        </p:blipFill>
        <p:spPr>
          <a:xfrm>
            <a:off x="6997817" y="1220948"/>
            <a:ext cx="4267688" cy="4005428"/>
          </a:xfrm>
          <a:prstGeom prst="rect">
            <a:avLst/>
          </a:prstGeom>
        </p:spPr>
      </p:pic>
      <p:sp>
        <p:nvSpPr>
          <p:cNvPr id="20" name="Title 1">
            <a:extLst>
              <a:ext uri="{FF2B5EF4-FFF2-40B4-BE49-F238E27FC236}">
                <a16:creationId xmlns:a16="http://schemas.microsoft.com/office/drawing/2014/main" id="{3AABDF2D-1FD2-4A36-92E0-8E43DB404C01}"/>
              </a:ext>
            </a:extLst>
          </p:cNvPr>
          <p:cNvSpPr txBox="1">
            <a:spLocks/>
          </p:cNvSpPr>
          <p:nvPr/>
        </p:nvSpPr>
        <p:spPr>
          <a:xfrm>
            <a:off x="6623485" y="366371"/>
            <a:ext cx="2856075" cy="584775"/>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600" b="0" dirty="0">
                <a:solidFill>
                  <a:srgbClr val="FF0000"/>
                </a:solidFill>
              </a:rPr>
              <a:t>Passengers are flown away, reducing the demand</a:t>
            </a:r>
            <a:endParaRPr lang="en-US" sz="1200" b="0" dirty="0">
              <a:solidFill>
                <a:srgbClr val="FF0000"/>
              </a:solidFill>
            </a:endParaRPr>
          </a:p>
        </p:txBody>
      </p:sp>
      <p:cxnSp>
        <p:nvCxnSpPr>
          <p:cNvPr id="21" name="Straight Arrow Connector 20">
            <a:extLst>
              <a:ext uri="{FF2B5EF4-FFF2-40B4-BE49-F238E27FC236}">
                <a16:creationId xmlns:a16="http://schemas.microsoft.com/office/drawing/2014/main" id="{74E4F78F-DB43-405A-8B1A-5CD013946B00}"/>
              </a:ext>
            </a:extLst>
          </p:cNvPr>
          <p:cNvCxnSpPr>
            <a:cxnSpLocks/>
          </p:cNvCxnSpPr>
          <p:nvPr/>
        </p:nvCxnSpPr>
        <p:spPr>
          <a:xfrm>
            <a:off x="8137321" y="951146"/>
            <a:ext cx="702780" cy="893676"/>
          </a:xfrm>
          <a:prstGeom prst="straightConnector1">
            <a:avLst/>
          </a:prstGeom>
          <a:ln w="28575">
            <a:solidFill>
              <a:srgbClr val="FF2D2D"/>
            </a:solidFill>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CC453B4-2734-4FB3-9B24-E90CCF93853A}"/>
              </a:ext>
            </a:extLst>
          </p:cNvPr>
          <p:cNvCxnSpPr>
            <a:cxnSpLocks/>
          </p:cNvCxnSpPr>
          <p:nvPr/>
        </p:nvCxnSpPr>
        <p:spPr>
          <a:xfrm>
            <a:off x="2610921" y="4187822"/>
            <a:ext cx="4797312" cy="83546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5F7588E7-9AC3-4627-A5B2-85F21020CE34}"/>
              </a:ext>
            </a:extLst>
          </p:cNvPr>
          <p:cNvCxnSpPr/>
          <p:nvPr/>
        </p:nvCxnSpPr>
        <p:spPr>
          <a:xfrm flipV="1">
            <a:off x="2482289" y="1250810"/>
            <a:ext cx="4890650" cy="229305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4" name="Title 1">
            <a:extLst>
              <a:ext uri="{FF2B5EF4-FFF2-40B4-BE49-F238E27FC236}">
                <a16:creationId xmlns:a16="http://schemas.microsoft.com/office/drawing/2014/main" id="{44C33BB9-0A9B-4B36-8225-AB06FD188032}"/>
              </a:ext>
            </a:extLst>
          </p:cNvPr>
          <p:cNvSpPr txBox="1">
            <a:spLocks/>
          </p:cNvSpPr>
          <p:nvPr/>
        </p:nvSpPr>
        <p:spPr>
          <a:xfrm>
            <a:off x="4927614" y="5570244"/>
            <a:ext cx="2991593" cy="584775"/>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2800" b="1" kern="1200">
                <a:solidFill>
                  <a:schemeClr val="tx1"/>
                </a:solidFill>
                <a:latin typeface="Arial"/>
                <a:ea typeface="+mj-ea"/>
                <a:cs typeface="Arial"/>
              </a:defRPr>
            </a:lvl1pPr>
          </a:lstStyle>
          <a:p>
            <a:pPr algn="ctr"/>
            <a:r>
              <a:rPr lang="en-US" sz="1600" b="0" dirty="0">
                <a:solidFill>
                  <a:srgbClr val="FF0000"/>
                </a:solidFill>
              </a:rPr>
              <a:t>In a proper schedule, demand should not go below 0!</a:t>
            </a:r>
            <a:endParaRPr lang="en-US" sz="1200" b="0" dirty="0">
              <a:solidFill>
                <a:srgbClr val="FF0000"/>
              </a:solidFill>
            </a:endParaRPr>
          </a:p>
        </p:txBody>
      </p:sp>
      <p:cxnSp>
        <p:nvCxnSpPr>
          <p:cNvPr id="25" name="Straight Arrow Connector 24">
            <a:extLst>
              <a:ext uri="{FF2B5EF4-FFF2-40B4-BE49-F238E27FC236}">
                <a16:creationId xmlns:a16="http://schemas.microsoft.com/office/drawing/2014/main" id="{B9053FAF-AC88-4083-BD5F-2736A33FE5C9}"/>
              </a:ext>
            </a:extLst>
          </p:cNvPr>
          <p:cNvCxnSpPr>
            <a:cxnSpLocks/>
          </p:cNvCxnSpPr>
          <p:nvPr/>
        </p:nvCxnSpPr>
        <p:spPr>
          <a:xfrm flipH="1" flipV="1">
            <a:off x="5009577" y="4815281"/>
            <a:ext cx="1086424" cy="696240"/>
          </a:xfrm>
          <a:prstGeom prst="straightConnector1">
            <a:avLst/>
          </a:prstGeom>
          <a:ln w="28575">
            <a:solidFill>
              <a:srgbClr val="FF2D2D"/>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8424738"/>
      </p:ext>
    </p:extLst>
  </p:cSld>
  <p:clrMapOvr>
    <a:masterClrMapping/>
  </p:clrMapOvr>
</p:sld>
</file>

<file path=ppt/theme/theme1.xml><?xml version="1.0" encoding="utf-8"?>
<a:theme xmlns:a="http://schemas.openxmlformats.org/drawingml/2006/main" name="white theme_X">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4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Aurora_Presentation Template-Wide Size [Read-Only]" id="{F3B574B6-1D9F-48E7-AEC7-DC9C0C0C10D2}" vid="{35120729-36B3-4A8A-BA3C-7BED7D2507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62F54B61474A4CB5EB09B650CC614B" ma:contentTypeVersion="4" ma:contentTypeDescription="Create a new document." ma:contentTypeScope="" ma:versionID="1ebb53c6d23cc4b32726431f124e1d31">
  <xsd:schema xmlns:xsd="http://www.w3.org/2001/XMLSchema" xmlns:xs="http://www.w3.org/2001/XMLSchema" xmlns:p="http://schemas.microsoft.com/office/2006/metadata/properties" xmlns:ns2="0e24111d-7d15-45d1-b249-ab7dc19fd8ac" xmlns:ns3="3e47af7a-3fb4-4e85-9236-d0d2f91256c7" targetNamespace="http://schemas.microsoft.com/office/2006/metadata/properties" ma:root="true" ma:fieldsID="afc4746361b53c598bcdbcb451425aa8" ns2:_="" ns3:_="">
    <xsd:import namespace="0e24111d-7d15-45d1-b249-ab7dc19fd8ac"/>
    <xsd:import namespace="3e47af7a-3fb4-4e85-9236-d0d2f91256c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24111d-7d15-45d1-b249-ab7dc19fd8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e47af7a-3fb4-4e85-9236-d0d2f91256c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D9FC33-8F40-4202-AD53-886209E03B60}">
  <ds:schemaRefs>
    <ds:schemaRef ds:uri="http://schemas.microsoft.com/sharepoint/v3/contenttype/forms"/>
  </ds:schemaRefs>
</ds:datastoreItem>
</file>

<file path=customXml/itemProps2.xml><?xml version="1.0" encoding="utf-8"?>
<ds:datastoreItem xmlns:ds="http://schemas.openxmlformats.org/officeDocument/2006/customXml" ds:itemID="{226AAE5A-C81D-45E2-88FA-2678D29A184C}">
  <ds:schemaRefs>
    <ds:schemaRef ds:uri="3e47af7a-3fb4-4e85-9236-d0d2f91256c7"/>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0e24111d-7d15-45d1-b249-ab7dc19fd8ac"/>
    <ds:schemaRef ds:uri="http://www.w3.org/XML/1998/namespace"/>
  </ds:schemaRefs>
</ds:datastoreItem>
</file>

<file path=customXml/itemProps3.xml><?xml version="1.0" encoding="utf-8"?>
<ds:datastoreItem xmlns:ds="http://schemas.openxmlformats.org/officeDocument/2006/customXml" ds:itemID="{3B382C14-E5A3-4435-B831-F995013648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24111d-7d15-45d1-b249-ab7dc19fd8ac"/>
    <ds:schemaRef ds:uri="3e47af7a-3fb4-4e85-9236-d0d2f91256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99812</TotalTime>
  <Words>578</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inherit</vt:lpstr>
      <vt:lpstr>white theme_X</vt:lpstr>
      <vt:lpstr>PowerPoint Presentation</vt:lpstr>
      <vt:lpstr>Overview</vt:lpstr>
      <vt:lpstr>General concept</vt:lpstr>
      <vt:lpstr>File diagram</vt:lpstr>
      <vt:lpstr>Json schedule input format (single line= single flight)</vt:lpstr>
      <vt:lpstr>Example of use (steps):</vt:lpstr>
      <vt:lpstr>PowerPoint Presentation</vt:lpstr>
      <vt:lpstr>Example of output (schedule conflict):</vt:lpstr>
      <vt:lpstr>Example of output (demand):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Freighter: Initial Sizing, Layout, and Open Trades</dc:title>
  <dc:creator>Grasch, Adam</dc:creator>
  <cp:lastModifiedBy>Cornes, Olivier (ch)</cp:lastModifiedBy>
  <cp:revision>483</cp:revision>
  <dcterms:created xsi:type="dcterms:W3CDTF">2018-05-31T04:52:09Z</dcterms:created>
  <dcterms:modified xsi:type="dcterms:W3CDTF">2019-10-26T04:09:03Z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0x0101001262F54B61474A4CB5EB09B650CC614B</vt:lpwstr>
  </property>
</Properties>
</file>