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Tahoma"/>
      <p:regular r:id="rId26"/>
      <p:bold r:id="rId27"/>
    </p:embeddedFont>
    <p:embeddedFont>
      <p:font typeface="Oi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rEVCHXeNQBTraqLRcTr5hEye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ahoma-regular.fntdata"/><Relationship Id="rId25" Type="http://schemas.openxmlformats.org/officeDocument/2006/relationships/slide" Target="slides/slide21.xml"/><Relationship Id="rId28" Type="http://schemas.openxmlformats.org/officeDocument/2006/relationships/font" Target="fonts/Oi-regular.fntdata"/><Relationship Id="rId27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 April 2021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247" name="Google Shape;247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248" name="Google Shape;248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249" name="Google Shape;2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a89aebb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3a89aebb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3a89aebb0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429" name="Google Shape;429;p1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430" name="Google Shape;430;p1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431" name="Google Shape;43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1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a89aebb0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3a89aebb0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13a89aebb0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604" name="Google Shape;604;p1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605" name="Google Shape;605;p1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606" name="Google Shape;60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1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617" name="Google Shape;617;p2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618" name="Google Shape;618;p2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619" name="Google Shape;61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2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03" name="Google Shape;103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104" name="Google Shape;104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15" name="Google Shape;115;p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116" name="Google Shape;116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63" name="Google Shape;163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164" name="Google Shape;164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206" name="Google Shape;206;p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207" name="Google Shape;207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226" name="Google Shape;226;p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 April, 2021</a:t>
            </a:r>
            <a:endParaRPr/>
          </a:p>
        </p:txBody>
      </p:sp>
      <p:sp>
        <p:nvSpPr>
          <p:cNvPr id="227" name="Google Shape;227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228" name="Google Shape;22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3999" y="774575"/>
            <a:ext cx="9144000" cy="1594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3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179762" y="2958482"/>
            <a:ext cx="5832475" cy="193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/>
              <a:t>Overflow and Multiplication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Supplementary Slides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Prepared by Fairoz Nower Khan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3-05-P374493"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793" y="1500188"/>
            <a:ext cx="3728544" cy="50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/>
          <p:nvPr>
            <p:ph type="title"/>
          </p:nvPr>
        </p:nvSpPr>
        <p:spPr>
          <a:xfrm>
            <a:off x="838200" y="365126"/>
            <a:ext cx="10515600" cy="10343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Multiplication Hardware (Long Multiplication)</a:t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9006854" y="4855490"/>
            <a:ext cx="1439863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350" y="41539"/>
                </a:moveTo>
                <a:lnTo>
                  <a:pt x="-48422" y="-2013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 0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03-04-P374493" id="256" name="Google Shape;2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079" y="1399503"/>
            <a:ext cx="5326063" cy="3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/>
          <p:nvPr/>
        </p:nvSpPr>
        <p:spPr>
          <a:xfrm>
            <a:off x="940158" y="1838504"/>
            <a:ext cx="6722772" cy="4214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2"/>
          <p:cNvCxnSpPr/>
          <p:nvPr/>
        </p:nvCxnSpPr>
        <p:spPr>
          <a:xfrm flipH="1" rot="10800000">
            <a:off x="940158" y="2820473"/>
            <a:ext cx="6722772" cy="12879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12"/>
          <p:cNvCxnSpPr/>
          <p:nvPr/>
        </p:nvCxnSpPr>
        <p:spPr>
          <a:xfrm flipH="1" rot="10800000">
            <a:off x="938011" y="3938790"/>
            <a:ext cx="6722772" cy="12879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12"/>
          <p:cNvCxnSpPr/>
          <p:nvPr/>
        </p:nvCxnSpPr>
        <p:spPr>
          <a:xfrm flipH="1" rot="10800000">
            <a:off x="925132" y="5059252"/>
            <a:ext cx="6722772" cy="12879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2"/>
          <p:cNvSpPr/>
          <p:nvPr/>
        </p:nvSpPr>
        <p:spPr>
          <a:xfrm>
            <a:off x="938011" y="944921"/>
            <a:ext cx="6735651" cy="8983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1906070" y="1049575"/>
            <a:ext cx="15550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3791802" y="1059030"/>
            <a:ext cx="15550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5735400" y="1063720"/>
            <a:ext cx="15550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2"/>
          <p:cNvCxnSpPr/>
          <p:nvPr/>
        </p:nvCxnSpPr>
        <p:spPr>
          <a:xfrm>
            <a:off x="1748308" y="94492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2"/>
          <p:cNvCxnSpPr/>
          <p:nvPr/>
        </p:nvCxnSpPr>
        <p:spPr>
          <a:xfrm>
            <a:off x="3626475" y="96853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2"/>
          <p:cNvCxnSpPr/>
          <p:nvPr/>
        </p:nvCxnSpPr>
        <p:spPr>
          <a:xfrm>
            <a:off x="5506799" y="96853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03-05-P374493" id="272" name="Google Shape;2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62" y="544826"/>
            <a:ext cx="4094211" cy="553288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1906070" y="195205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1000 (8)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908765" y="182073"/>
            <a:ext cx="1321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1001 (9)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770620" y="6264955"/>
            <a:ext cx="493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5950251" y="1808220"/>
            <a:ext cx="1423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2038172" y="2167423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4179451" y="2494579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5933338" y="2889717"/>
            <a:ext cx="1403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2023535" y="2905422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4152791" y="3461674"/>
            <a:ext cx="9564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5959096" y="4008173"/>
            <a:ext cx="1403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2024646" y="4016122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4196374" y="4617105"/>
            <a:ext cx="832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5926991" y="5362545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4196373" y="5710278"/>
            <a:ext cx="7959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2047761" y="5374620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1204898" y="2161338"/>
            <a:ext cx="478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1202751" y="3215260"/>
            <a:ext cx="478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1198456" y="4295132"/>
            <a:ext cx="478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1198456" y="5374620"/>
            <a:ext cx="478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8549425" y="0"/>
            <a:ext cx="3041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Multiplication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2"/>
          <p:cNvCxnSpPr/>
          <p:nvPr/>
        </p:nvCxnSpPr>
        <p:spPr>
          <a:xfrm>
            <a:off x="1722550" y="2175080"/>
            <a:ext cx="5953047" cy="41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2"/>
          <p:cNvCxnSpPr/>
          <p:nvPr/>
        </p:nvCxnSpPr>
        <p:spPr>
          <a:xfrm flipH="1" rot="10800000">
            <a:off x="1720402" y="2513955"/>
            <a:ext cx="5953260" cy="6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2"/>
          <p:cNvSpPr txBox="1"/>
          <p:nvPr/>
        </p:nvSpPr>
        <p:spPr>
          <a:xfrm>
            <a:off x="5960982" y="2166684"/>
            <a:ext cx="1423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5971713" y="2486511"/>
            <a:ext cx="1423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2036025" y="1817548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2036024" y="2487250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4164424" y="2157580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4175156" y="1833460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2"/>
          <p:cNvCxnSpPr/>
          <p:nvPr/>
        </p:nvCxnSpPr>
        <p:spPr>
          <a:xfrm flipH="1" rot="10800000">
            <a:off x="1738138" y="3387571"/>
            <a:ext cx="5953260" cy="6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12"/>
          <p:cNvSpPr txBox="1"/>
          <p:nvPr/>
        </p:nvSpPr>
        <p:spPr>
          <a:xfrm>
            <a:off x="5956949" y="3467121"/>
            <a:ext cx="1403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2008509" y="3469948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4177304" y="2943196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12"/>
          <p:cNvCxnSpPr/>
          <p:nvPr/>
        </p:nvCxnSpPr>
        <p:spPr>
          <a:xfrm flipH="1" rot="10800000">
            <a:off x="1710233" y="4505884"/>
            <a:ext cx="5953260" cy="6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12"/>
          <p:cNvSpPr txBox="1"/>
          <p:nvPr/>
        </p:nvSpPr>
        <p:spPr>
          <a:xfrm>
            <a:off x="4163522" y="4039076"/>
            <a:ext cx="9564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2"/>
          <p:cNvCxnSpPr/>
          <p:nvPr/>
        </p:nvCxnSpPr>
        <p:spPr>
          <a:xfrm>
            <a:off x="1720402" y="5379773"/>
            <a:ext cx="5953047" cy="41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2"/>
          <p:cNvCxnSpPr/>
          <p:nvPr/>
        </p:nvCxnSpPr>
        <p:spPr>
          <a:xfrm flipH="1" rot="10800000">
            <a:off x="1718254" y="5718648"/>
            <a:ext cx="5953260" cy="67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2"/>
          <p:cNvSpPr txBox="1"/>
          <p:nvPr/>
        </p:nvSpPr>
        <p:spPr>
          <a:xfrm>
            <a:off x="2009619" y="4593529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5969827" y="4585580"/>
            <a:ext cx="1403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5937722" y="5038425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5937722" y="5682372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2084250" y="5694447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2071866" y="5042146"/>
            <a:ext cx="15550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4207106" y="5039964"/>
            <a:ext cx="832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4217837" y="5346912"/>
            <a:ext cx="832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Multiplication</a:t>
            </a:r>
            <a:endParaRPr/>
          </a:p>
        </p:txBody>
      </p:sp>
      <p:sp>
        <p:nvSpPr>
          <p:cNvPr id="322" name="Google Shape;322;p13"/>
          <p:cNvSpPr txBox="1"/>
          <p:nvPr/>
        </p:nvSpPr>
        <p:spPr>
          <a:xfrm>
            <a:off x="5100034" y="2087036"/>
            <a:ext cx="44947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5100034" y="2645554"/>
            <a:ext cx="44947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5386585" y="3236649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5121767" y="3235131"/>
            <a:ext cx="4427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5654896" y="3221622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5938232" y="3221623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4860702" y="3704136"/>
            <a:ext cx="12267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4588097" y="4126994"/>
            <a:ext cx="12267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317645" y="4564872"/>
            <a:ext cx="12267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5936085" y="3683119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5946816" y="4109979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5655480" y="4105977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5405905" y="4545611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5670214" y="4548340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5944674" y="4548341"/>
            <a:ext cx="432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4366475" y="5081860"/>
            <a:ext cx="27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3"/>
          <p:cNvCxnSpPr/>
          <p:nvPr/>
        </p:nvCxnSpPr>
        <p:spPr>
          <a:xfrm>
            <a:off x="4739425" y="3353440"/>
            <a:ext cx="194471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13"/>
          <p:cNvCxnSpPr/>
          <p:nvPr/>
        </p:nvCxnSpPr>
        <p:spPr>
          <a:xfrm flipH="1" rot="10800000">
            <a:off x="4317645" y="5185202"/>
            <a:ext cx="2418006" cy="150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13"/>
          <p:cNvSpPr txBox="1"/>
          <p:nvPr/>
        </p:nvSpPr>
        <p:spPr>
          <a:xfrm>
            <a:off x="6439436" y="2202394"/>
            <a:ext cx="1559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6439436" y="2754811"/>
            <a:ext cx="1435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/>
          <p:nvPr/>
        </p:nvSpPr>
        <p:spPr>
          <a:xfrm>
            <a:off x="940158" y="1838504"/>
            <a:ext cx="6722772" cy="4214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14"/>
          <p:cNvCxnSpPr/>
          <p:nvPr/>
        </p:nvCxnSpPr>
        <p:spPr>
          <a:xfrm flipH="1" rot="10800000">
            <a:off x="940158" y="2704562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14"/>
          <p:cNvCxnSpPr/>
          <p:nvPr/>
        </p:nvCxnSpPr>
        <p:spPr>
          <a:xfrm flipH="1" rot="10800000">
            <a:off x="938011" y="4273644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14"/>
          <p:cNvCxnSpPr/>
          <p:nvPr/>
        </p:nvCxnSpPr>
        <p:spPr>
          <a:xfrm flipH="1" rot="10800000">
            <a:off x="925132" y="5136526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14"/>
          <p:cNvSpPr/>
          <p:nvPr/>
        </p:nvSpPr>
        <p:spPr>
          <a:xfrm>
            <a:off x="938011" y="944921"/>
            <a:ext cx="6735651" cy="8983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4"/>
          <p:cNvSpPr txBox="1"/>
          <p:nvPr/>
        </p:nvSpPr>
        <p:spPr>
          <a:xfrm>
            <a:off x="1903030" y="1085650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3857907" y="1085650"/>
            <a:ext cx="13866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5886944" y="1068933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4"/>
          <p:cNvCxnSpPr/>
          <p:nvPr/>
        </p:nvCxnSpPr>
        <p:spPr>
          <a:xfrm>
            <a:off x="1748308" y="94492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14"/>
          <p:cNvCxnSpPr/>
          <p:nvPr/>
        </p:nvCxnSpPr>
        <p:spPr>
          <a:xfrm>
            <a:off x="3626475" y="96853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14"/>
          <p:cNvCxnSpPr/>
          <p:nvPr/>
        </p:nvCxnSpPr>
        <p:spPr>
          <a:xfrm>
            <a:off x="5506799" y="96853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f03-05-P374493" id="357" name="Google Shape;3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9157" y="944921"/>
            <a:ext cx="3728544" cy="50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4"/>
          <p:cNvSpPr txBox="1"/>
          <p:nvPr/>
        </p:nvSpPr>
        <p:spPr>
          <a:xfrm>
            <a:off x="1972613" y="174964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01001 (9)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3925911" y="150380"/>
            <a:ext cx="1318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01010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1903030" y="6287262"/>
            <a:ext cx="493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5867076" y="2046551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1987640" y="209121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4142703" y="211925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5886955" y="2905424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4123859" y="291774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5881461" y="4513885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00010 11010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4"/>
          <p:cNvSpPr txBox="1"/>
          <p:nvPr/>
        </p:nvSpPr>
        <p:spPr>
          <a:xfrm>
            <a:off x="4123859" y="453983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4142703" y="540301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1224527" y="2116858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1217697" y="2940657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1224528" y="4529267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 txBox="1"/>
          <p:nvPr/>
        </p:nvSpPr>
        <p:spPr>
          <a:xfrm>
            <a:off x="1198456" y="537462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14"/>
          <p:cNvCxnSpPr/>
          <p:nvPr/>
        </p:nvCxnSpPr>
        <p:spPr>
          <a:xfrm flipH="1" rot="10800000">
            <a:off x="922984" y="3460126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14"/>
          <p:cNvSpPr txBox="1"/>
          <p:nvPr/>
        </p:nvSpPr>
        <p:spPr>
          <a:xfrm>
            <a:off x="1224528" y="3702182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1984716" y="292297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00001 00100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 txBox="1"/>
          <p:nvPr/>
        </p:nvSpPr>
        <p:spPr>
          <a:xfrm>
            <a:off x="5874917" y="3660291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1980608" y="366566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00010 01000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4123859" y="3671233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 txBox="1"/>
          <p:nvPr/>
        </p:nvSpPr>
        <p:spPr>
          <a:xfrm>
            <a:off x="1970057" y="4513885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00100 10000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1970057" y="536765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01001 00000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5884192" y="540301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00010 11010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8549425" y="182882"/>
            <a:ext cx="3041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Multiplication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3a89aebb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2039600" cy="131731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3a89aebb04_0_0"/>
          <p:cNvSpPr/>
          <p:nvPr/>
        </p:nvSpPr>
        <p:spPr>
          <a:xfrm>
            <a:off x="711558" y="2448104"/>
            <a:ext cx="6722700" cy="42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g13a89aebb04_0_0"/>
          <p:cNvCxnSpPr/>
          <p:nvPr/>
        </p:nvCxnSpPr>
        <p:spPr>
          <a:xfrm flipH="1" rot="10800000">
            <a:off x="711558" y="3237941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g13a89aebb04_0_0"/>
          <p:cNvCxnSpPr/>
          <p:nvPr/>
        </p:nvCxnSpPr>
        <p:spPr>
          <a:xfrm flipH="1" rot="10800000">
            <a:off x="709411" y="4807023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g13a89aebb04_0_0"/>
          <p:cNvCxnSpPr/>
          <p:nvPr/>
        </p:nvCxnSpPr>
        <p:spPr>
          <a:xfrm flipH="1" rot="10800000">
            <a:off x="696532" y="5517505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g13a89aebb04_0_0"/>
          <p:cNvSpPr/>
          <p:nvPr/>
        </p:nvSpPr>
        <p:spPr>
          <a:xfrm>
            <a:off x="709411" y="1554521"/>
            <a:ext cx="6735600" cy="898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3a89aebb04_0_0"/>
          <p:cNvSpPr txBox="1"/>
          <p:nvPr/>
        </p:nvSpPr>
        <p:spPr>
          <a:xfrm>
            <a:off x="1674424" y="1695250"/>
            <a:ext cx="17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000000 101100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3a89aebb04_0_0"/>
          <p:cNvSpPr txBox="1"/>
          <p:nvPr/>
        </p:nvSpPr>
        <p:spPr>
          <a:xfrm>
            <a:off x="3629307" y="1695250"/>
            <a:ext cx="138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3a89aebb04_0_0"/>
          <p:cNvSpPr txBox="1"/>
          <p:nvPr/>
        </p:nvSpPr>
        <p:spPr>
          <a:xfrm>
            <a:off x="5658351" y="1678525"/>
            <a:ext cx="17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000000 000000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05-P374493" id="397" name="Google Shape;397;g13a89aebb0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357" y="1325921"/>
            <a:ext cx="3728544" cy="503872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3a89aebb04_0_0"/>
          <p:cNvSpPr txBox="1"/>
          <p:nvPr/>
        </p:nvSpPr>
        <p:spPr>
          <a:xfrm>
            <a:off x="5638475" y="2656150"/>
            <a:ext cx="17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000000 000000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3a89aebb04_0_0"/>
          <p:cNvSpPr txBox="1"/>
          <p:nvPr/>
        </p:nvSpPr>
        <p:spPr>
          <a:xfrm>
            <a:off x="1759051" y="2700825"/>
            <a:ext cx="17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000001 011000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3a89aebb04_0_0"/>
          <p:cNvSpPr txBox="1"/>
          <p:nvPr/>
        </p:nvSpPr>
        <p:spPr>
          <a:xfrm>
            <a:off x="3914103" y="2728852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a89aebb04_0_0"/>
          <p:cNvSpPr txBox="1"/>
          <p:nvPr/>
        </p:nvSpPr>
        <p:spPr>
          <a:xfrm>
            <a:off x="5658350" y="3438825"/>
            <a:ext cx="17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0000001 011000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3a89aebb04_0_0"/>
          <p:cNvSpPr txBox="1"/>
          <p:nvPr/>
        </p:nvSpPr>
        <p:spPr>
          <a:xfrm>
            <a:off x="3895259" y="3451147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3a89aebb04_0_0"/>
          <p:cNvSpPr txBox="1"/>
          <p:nvPr/>
        </p:nvSpPr>
        <p:spPr>
          <a:xfrm>
            <a:off x="5576647" y="4894875"/>
            <a:ext cx="18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000100 001000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3a89aebb04_0_0"/>
          <p:cNvSpPr txBox="1"/>
          <p:nvPr/>
        </p:nvSpPr>
        <p:spPr>
          <a:xfrm>
            <a:off x="3819059" y="4920832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3a89aebb04_0_0"/>
          <p:cNvSpPr txBox="1"/>
          <p:nvPr/>
        </p:nvSpPr>
        <p:spPr>
          <a:xfrm>
            <a:off x="3837903" y="5631618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3a89aebb04_0_0"/>
          <p:cNvSpPr txBox="1"/>
          <p:nvPr/>
        </p:nvSpPr>
        <p:spPr>
          <a:xfrm>
            <a:off x="995927" y="2726458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3a89aebb04_0_0"/>
          <p:cNvSpPr txBox="1"/>
          <p:nvPr/>
        </p:nvSpPr>
        <p:spPr>
          <a:xfrm>
            <a:off x="989097" y="3474057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3a89aebb04_0_0"/>
          <p:cNvSpPr txBox="1"/>
          <p:nvPr/>
        </p:nvSpPr>
        <p:spPr>
          <a:xfrm>
            <a:off x="919728" y="4910267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3a89aebb04_0_0"/>
          <p:cNvSpPr txBox="1"/>
          <p:nvPr/>
        </p:nvSpPr>
        <p:spPr>
          <a:xfrm>
            <a:off x="893656" y="5679420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g13a89aebb04_0_0"/>
          <p:cNvCxnSpPr/>
          <p:nvPr/>
        </p:nvCxnSpPr>
        <p:spPr>
          <a:xfrm flipH="1" rot="10800000">
            <a:off x="694384" y="3993505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g13a89aebb04_0_0"/>
          <p:cNvSpPr txBox="1"/>
          <p:nvPr/>
        </p:nvSpPr>
        <p:spPr>
          <a:xfrm>
            <a:off x="995928" y="4235582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3a89aebb04_0_0"/>
          <p:cNvSpPr txBox="1"/>
          <p:nvPr/>
        </p:nvSpPr>
        <p:spPr>
          <a:xfrm>
            <a:off x="1756127" y="3456375"/>
            <a:ext cx="17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000010 110000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a89aebb04_0_0"/>
          <p:cNvSpPr txBox="1"/>
          <p:nvPr/>
        </p:nvSpPr>
        <p:spPr>
          <a:xfrm>
            <a:off x="5646328" y="4193700"/>
            <a:ext cx="19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000100 001000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3a89aebb04_0_0"/>
          <p:cNvSpPr txBox="1"/>
          <p:nvPr/>
        </p:nvSpPr>
        <p:spPr>
          <a:xfrm>
            <a:off x="1751999" y="4199050"/>
            <a:ext cx="17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000101 100000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3a89aebb04_0_0"/>
          <p:cNvSpPr txBox="1"/>
          <p:nvPr/>
        </p:nvSpPr>
        <p:spPr>
          <a:xfrm>
            <a:off x="3895259" y="4204633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a89aebb04_0_0"/>
          <p:cNvSpPr txBox="1"/>
          <p:nvPr/>
        </p:nvSpPr>
        <p:spPr>
          <a:xfrm>
            <a:off x="1665248" y="4894875"/>
            <a:ext cx="18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001011 000000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a89aebb04_0_0"/>
          <p:cNvSpPr txBox="1"/>
          <p:nvPr/>
        </p:nvSpPr>
        <p:spPr>
          <a:xfrm>
            <a:off x="1665247" y="5596250"/>
            <a:ext cx="19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010110 000000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3a89aebb04_0_0"/>
          <p:cNvSpPr txBox="1"/>
          <p:nvPr/>
        </p:nvSpPr>
        <p:spPr>
          <a:xfrm>
            <a:off x="5579402" y="5555425"/>
            <a:ext cx="17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001111 001000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g13a89aebb04_0_0"/>
          <p:cNvCxnSpPr/>
          <p:nvPr/>
        </p:nvCxnSpPr>
        <p:spPr>
          <a:xfrm>
            <a:off x="1595908" y="1554521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g13a89aebb04_0_0"/>
          <p:cNvCxnSpPr/>
          <p:nvPr/>
        </p:nvCxnSpPr>
        <p:spPr>
          <a:xfrm>
            <a:off x="3474075" y="1578131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g13a89aebb04_0_0"/>
          <p:cNvCxnSpPr/>
          <p:nvPr/>
        </p:nvCxnSpPr>
        <p:spPr>
          <a:xfrm>
            <a:off x="5354399" y="1578131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g13a89aebb04_0_0"/>
          <p:cNvCxnSpPr/>
          <p:nvPr/>
        </p:nvCxnSpPr>
        <p:spPr>
          <a:xfrm flipH="1" rot="10800000">
            <a:off x="696532" y="6127105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g13a89aebb04_0_0"/>
          <p:cNvSpPr txBox="1"/>
          <p:nvPr/>
        </p:nvSpPr>
        <p:spPr>
          <a:xfrm>
            <a:off x="3837903" y="6241218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3a89aebb04_0_0"/>
          <p:cNvSpPr txBox="1"/>
          <p:nvPr/>
        </p:nvSpPr>
        <p:spPr>
          <a:xfrm>
            <a:off x="893656" y="6212820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3a89aebb04_0_0"/>
          <p:cNvSpPr txBox="1"/>
          <p:nvPr/>
        </p:nvSpPr>
        <p:spPr>
          <a:xfrm>
            <a:off x="1665248" y="6205850"/>
            <a:ext cx="179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101100 000000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3a89aebb04_0_0"/>
          <p:cNvSpPr txBox="1"/>
          <p:nvPr/>
        </p:nvSpPr>
        <p:spPr>
          <a:xfrm>
            <a:off x="5579402" y="6241225"/>
            <a:ext cx="18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001111 001000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3-06-P374493" id="436" name="Google Shape;4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275" y="1989138"/>
            <a:ext cx="5340350" cy="272256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5"/>
          <p:cNvSpPr txBox="1"/>
          <p:nvPr>
            <p:ph type="title"/>
          </p:nvPr>
        </p:nvSpPr>
        <p:spPr>
          <a:xfrm>
            <a:off x="838200" y="365126"/>
            <a:ext cx="10515600" cy="88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Optimized Multiplier</a:t>
            </a:r>
            <a:endParaRPr/>
          </a:p>
        </p:txBody>
      </p:sp>
      <p:sp>
        <p:nvSpPr>
          <p:cNvPr id="438" name="Google Shape;438;p15"/>
          <p:cNvSpPr txBox="1"/>
          <p:nvPr>
            <p:ph idx="1" type="body"/>
          </p:nvPr>
        </p:nvSpPr>
        <p:spPr>
          <a:xfrm>
            <a:off x="2208214" y="1125539"/>
            <a:ext cx="8270875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 steps in parallel: add/shift</a:t>
            </a: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2208214" y="5013325"/>
            <a:ext cx="82708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cycle per partial-product addition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ok, if frequency of multiplications is low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/>
          <p:nvPr/>
        </p:nvSpPr>
        <p:spPr>
          <a:xfrm>
            <a:off x="925132" y="1837946"/>
            <a:ext cx="6722772" cy="4214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16"/>
          <p:cNvCxnSpPr/>
          <p:nvPr/>
        </p:nvCxnSpPr>
        <p:spPr>
          <a:xfrm flipH="1" rot="10800000">
            <a:off x="940158" y="2820473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16"/>
          <p:cNvCxnSpPr/>
          <p:nvPr/>
        </p:nvCxnSpPr>
        <p:spPr>
          <a:xfrm flipH="1" rot="10800000">
            <a:off x="938011" y="3938790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16"/>
          <p:cNvCxnSpPr/>
          <p:nvPr/>
        </p:nvCxnSpPr>
        <p:spPr>
          <a:xfrm flipH="1" rot="10800000">
            <a:off x="925132" y="5059252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8" name="Google Shape;448;p16"/>
          <p:cNvSpPr/>
          <p:nvPr/>
        </p:nvSpPr>
        <p:spPr>
          <a:xfrm>
            <a:off x="938011" y="944921"/>
            <a:ext cx="6735651" cy="8983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2238836" y="1079278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5200976" y="1043725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16"/>
          <p:cNvCxnSpPr/>
          <p:nvPr/>
        </p:nvCxnSpPr>
        <p:spPr>
          <a:xfrm>
            <a:off x="1748308" y="94492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16"/>
          <p:cNvCxnSpPr/>
          <p:nvPr/>
        </p:nvCxnSpPr>
        <p:spPr>
          <a:xfrm>
            <a:off x="4296185" y="965607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16"/>
          <p:cNvSpPr txBox="1"/>
          <p:nvPr/>
        </p:nvSpPr>
        <p:spPr>
          <a:xfrm>
            <a:off x="2137948" y="144224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(8)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3719906" y="139014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1001 (9)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2093245" y="6261085"/>
            <a:ext cx="493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6"/>
          <p:cNvSpPr txBox="1"/>
          <p:nvPr/>
        </p:nvSpPr>
        <p:spPr>
          <a:xfrm>
            <a:off x="5362992" y="201734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 txBox="1"/>
          <p:nvPr/>
        </p:nvSpPr>
        <p:spPr>
          <a:xfrm>
            <a:off x="2643343" y="322081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 txBox="1"/>
          <p:nvPr/>
        </p:nvSpPr>
        <p:spPr>
          <a:xfrm>
            <a:off x="1204898" y="2161338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 txBox="1"/>
          <p:nvPr/>
        </p:nvSpPr>
        <p:spPr>
          <a:xfrm>
            <a:off x="1202751" y="321526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1174845" y="4346456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1198456" y="537462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4969340" y="561868"/>
            <a:ext cx="3497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LSB half bits = Multiplier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8884810" y="2101310"/>
            <a:ext cx="2781837" cy="2245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 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multiplicand + product MSB half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8930691" y="4604054"/>
            <a:ext cx="2781837" cy="16486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6"/>
          <p:cNvSpPr txBox="1"/>
          <p:nvPr/>
        </p:nvSpPr>
        <p:spPr>
          <a:xfrm>
            <a:off x="5373723" y="2337174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6"/>
          <p:cNvSpPr txBox="1"/>
          <p:nvPr/>
        </p:nvSpPr>
        <p:spPr>
          <a:xfrm>
            <a:off x="2655747" y="216133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6"/>
          <p:cNvSpPr txBox="1"/>
          <p:nvPr/>
        </p:nvSpPr>
        <p:spPr>
          <a:xfrm>
            <a:off x="2616031" y="431790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6"/>
          <p:cNvSpPr txBox="1"/>
          <p:nvPr/>
        </p:nvSpPr>
        <p:spPr>
          <a:xfrm>
            <a:off x="2607984" y="536047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6"/>
          <p:cNvSpPr txBox="1"/>
          <p:nvPr/>
        </p:nvSpPr>
        <p:spPr>
          <a:xfrm>
            <a:off x="5397334" y="315927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5382308" y="431622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 txBox="1"/>
          <p:nvPr/>
        </p:nvSpPr>
        <p:spPr>
          <a:xfrm>
            <a:off x="5397334" y="5145543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 txBox="1"/>
          <p:nvPr/>
        </p:nvSpPr>
        <p:spPr>
          <a:xfrm>
            <a:off x="5408065" y="5465370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-3219" y="5022"/>
            <a:ext cx="1529367" cy="7365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Changes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16"/>
          <p:cNvCxnSpPr>
            <a:stCxn id="473" idx="5"/>
          </p:cNvCxnSpPr>
          <p:nvPr/>
        </p:nvCxnSpPr>
        <p:spPr>
          <a:xfrm>
            <a:off x="1302177" y="633705"/>
            <a:ext cx="759600" cy="94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5" name="Google Shape;475;p16"/>
          <p:cNvSpPr txBox="1"/>
          <p:nvPr/>
        </p:nvSpPr>
        <p:spPr>
          <a:xfrm>
            <a:off x="8520026" y="95239"/>
            <a:ext cx="3671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Multiplication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9223899" y="561869"/>
            <a:ext cx="1890943" cy="1276078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iteration &lt;= multiplier bit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16"/>
          <p:cNvCxnSpPr>
            <a:stCxn id="476" idx="2"/>
          </p:cNvCxnSpPr>
          <p:nvPr/>
        </p:nvCxnSpPr>
        <p:spPr>
          <a:xfrm flipH="1">
            <a:off x="10169071" y="1837947"/>
            <a:ext cx="300" cy="26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16"/>
          <p:cNvCxnSpPr/>
          <p:nvPr/>
        </p:nvCxnSpPr>
        <p:spPr>
          <a:xfrm flipH="1">
            <a:off x="10271112" y="4343573"/>
            <a:ext cx="1" cy="2633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"/>
          <p:cNvSpPr/>
          <p:nvPr/>
        </p:nvSpPr>
        <p:spPr>
          <a:xfrm>
            <a:off x="925132" y="1837946"/>
            <a:ext cx="6722772" cy="4214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/>
          <p:nvPr/>
        </p:nvCxnSpPr>
        <p:spPr>
          <a:xfrm flipH="1" rot="10800000">
            <a:off x="940158" y="2820473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5" name="Google Shape;485;p17"/>
          <p:cNvCxnSpPr/>
          <p:nvPr/>
        </p:nvCxnSpPr>
        <p:spPr>
          <a:xfrm flipH="1" rot="10800000">
            <a:off x="938011" y="3938790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17"/>
          <p:cNvCxnSpPr/>
          <p:nvPr/>
        </p:nvCxnSpPr>
        <p:spPr>
          <a:xfrm flipH="1" rot="10800000">
            <a:off x="925132" y="5059252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17"/>
          <p:cNvSpPr/>
          <p:nvPr/>
        </p:nvSpPr>
        <p:spPr>
          <a:xfrm>
            <a:off x="938011" y="944921"/>
            <a:ext cx="6735651" cy="8983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 txBox="1"/>
          <p:nvPr/>
        </p:nvSpPr>
        <p:spPr>
          <a:xfrm>
            <a:off x="2238836" y="1079278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 txBox="1"/>
          <p:nvPr/>
        </p:nvSpPr>
        <p:spPr>
          <a:xfrm>
            <a:off x="5200976" y="1043725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17"/>
          <p:cNvCxnSpPr/>
          <p:nvPr/>
        </p:nvCxnSpPr>
        <p:spPr>
          <a:xfrm>
            <a:off x="1748308" y="94492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17"/>
          <p:cNvCxnSpPr/>
          <p:nvPr/>
        </p:nvCxnSpPr>
        <p:spPr>
          <a:xfrm>
            <a:off x="4296185" y="965607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17"/>
          <p:cNvSpPr txBox="1"/>
          <p:nvPr/>
        </p:nvSpPr>
        <p:spPr>
          <a:xfrm>
            <a:off x="2137948" y="144224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(8)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3719906" y="139014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1001 (9)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 txBox="1"/>
          <p:nvPr/>
        </p:nvSpPr>
        <p:spPr>
          <a:xfrm>
            <a:off x="2093245" y="6261085"/>
            <a:ext cx="493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7"/>
          <p:cNvSpPr txBox="1"/>
          <p:nvPr/>
        </p:nvSpPr>
        <p:spPr>
          <a:xfrm>
            <a:off x="5362992" y="197795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7"/>
          <p:cNvSpPr txBox="1"/>
          <p:nvPr/>
        </p:nvSpPr>
        <p:spPr>
          <a:xfrm>
            <a:off x="2643343" y="322081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1204898" y="2161338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 txBox="1"/>
          <p:nvPr/>
        </p:nvSpPr>
        <p:spPr>
          <a:xfrm>
            <a:off x="1202751" y="321526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1174845" y="4346456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1198456" y="537462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4969340" y="561868"/>
            <a:ext cx="3497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LSB half bits = Multiplier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7"/>
          <p:cNvSpPr/>
          <p:nvPr/>
        </p:nvSpPr>
        <p:spPr>
          <a:xfrm>
            <a:off x="8884810" y="2101310"/>
            <a:ext cx="2781837" cy="22451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 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multiplicand + product MSB half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8930691" y="4604054"/>
            <a:ext cx="2781837" cy="16486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5373723" y="236388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2655747" y="216133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2616031" y="431790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2607984" y="536047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5397334" y="315927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5382308" y="431622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5397334" y="5145543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5397471" y="5542788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-3219" y="5022"/>
            <a:ext cx="1529367" cy="73654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Changes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17"/>
          <p:cNvCxnSpPr>
            <a:stCxn id="512" idx="5"/>
          </p:cNvCxnSpPr>
          <p:nvPr/>
        </p:nvCxnSpPr>
        <p:spPr>
          <a:xfrm>
            <a:off x="1302177" y="633705"/>
            <a:ext cx="759600" cy="94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17"/>
          <p:cNvSpPr txBox="1"/>
          <p:nvPr/>
        </p:nvSpPr>
        <p:spPr>
          <a:xfrm>
            <a:off x="8520026" y="95239"/>
            <a:ext cx="3671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Multiplication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9223899" y="561869"/>
            <a:ext cx="1890943" cy="1276078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iteration &lt;= multiplier bit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7"/>
          <p:cNvCxnSpPr>
            <a:stCxn id="515" idx="2"/>
          </p:cNvCxnSpPr>
          <p:nvPr/>
        </p:nvCxnSpPr>
        <p:spPr>
          <a:xfrm flipH="1">
            <a:off x="10169071" y="1837947"/>
            <a:ext cx="300" cy="26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17"/>
          <p:cNvCxnSpPr/>
          <p:nvPr/>
        </p:nvCxnSpPr>
        <p:spPr>
          <a:xfrm flipH="1">
            <a:off x="10271112" y="4343573"/>
            <a:ext cx="1" cy="2633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17"/>
          <p:cNvCxnSpPr/>
          <p:nvPr/>
        </p:nvCxnSpPr>
        <p:spPr>
          <a:xfrm flipH="1" rot="10800000">
            <a:off x="4305836" y="2360015"/>
            <a:ext cx="3354947" cy="7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p17"/>
          <p:cNvCxnSpPr/>
          <p:nvPr/>
        </p:nvCxnSpPr>
        <p:spPr>
          <a:xfrm flipH="1" rot="10800000">
            <a:off x="4316568" y="5500313"/>
            <a:ext cx="3354947" cy="7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/>
          <p:nvPr/>
        </p:nvSpPr>
        <p:spPr>
          <a:xfrm>
            <a:off x="925132" y="1837946"/>
            <a:ext cx="6722772" cy="4214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18"/>
          <p:cNvCxnSpPr/>
          <p:nvPr/>
        </p:nvCxnSpPr>
        <p:spPr>
          <a:xfrm flipH="1" rot="10800000">
            <a:off x="940158" y="2743199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18"/>
          <p:cNvCxnSpPr/>
          <p:nvPr/>
        </p:nvCxnSpPr>
        <p:spPr>
          <a:xfrm flipH="1" rot="10800000">
            <a:off x="938011" y="3578178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18"/>
          <p:cNvCxnSpPr/>
          <p:nvPr/>
        </p:nvCxnSpPr>
        <p:spPr>
          <a:xfrm flipH="1" rot="10800000">
            <a:off x="925132" y="5123647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8" name="Google Shape;528;p18"/>
          <p:cNvSpPr/>
          <p:nvPr/>
        </p:nvSpPr>
        <p:spPr>
          <a:xfrm>
            <a:off x="938011" y="944921"/>
            <a:ext cx="6735651" cy="8983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8"/>
          <p:cNvSpPr txBox="1"/>
          <p:nvPr/>
        </p:nvSpPr>
        <p:spPr>
          <a:xfrm>
            <a:off x="2281712" y="1079278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5171674" y="1035807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00000 01010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18"/>
          <p:cNvCxnSpPr/>
          <p:nvPr/>
        </p:nvCxnSpPr>
        <p:spPr>
          <a:xfrm>
            <a:off x="1748308" y="944921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18"/>
          <p:cNvCxnSpPr/>
          <p:nvPr/>
        </p:nvCxnSpPr>
        <p:spPr>
          <a:xfrm>
            <a:off x="4296185" y="964687"/>
            <a:ext cx="0" cy="51091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" name="Google Shape;533;p18"/>
          <p:cNvSpPr txBox="1"/>
          <p:nvPr/>
        </p:nvSpPr>
        <p:spPr>
          <a:xfrm>
            <a:off x="2253804" y="198765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 (9)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3734874" y="199309"/>
            <a:ext cx="14810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01010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008454" y="6271542"/>
            <a:ext cx="4933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5231510" y="2119401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00000 00101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1204898" y="2161338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1202751" y="3022075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8"/>
          <p:cNvSpPr txBox="1"/>
          <p:nvPr/>
        </p:nvSpPr>
        <p:spPr>
          <a:xfrm>
            <a:off x="1174845" y="4565399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8"/>
          <p:cNvSpPr txBox="1"/>
          <p:nvPr/>
        </p:nvSpPr>
        <p:spPr>
          <a:xfrm>
            <a:off x="1198456" y="5374620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8"/>
          <p:cNvSpPr txBox="1"/>
          <p:nvPr/>
        </p:nvSpPr>
        <p:spPr>
          <a:xfrm>
            <a:off x="5215944" y="566788"/>
            <a:ext cx="287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LSB half bits = Multiplier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8"/>
          <p:cNvSpPr txBox="1"/>
          <p:nvPr/>
        </p:nvSpPr>
        <p:spPr>
          <a:xfrm>
            <a:off x="2565819" y="2152803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18"/>
          <p:cNvCxnSpPr/>
          <p:nvPr/>
        </p:nvCxnSpPr>
        <p:spPr>
          <a:xfrm flipH="1" rot="10800000">
            <a:off x="935863" y="4310129"/>
            <a:ext cx="6722772" cy="128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18"/>
          <p:cNvSpPr txBox="1"/>
          <p:nvPr/>
        </p:nvSpPr>
        <p:spPr>
          <a:xfrm>
            <a:off x="1187725" y="3741148"/>
            <a:ext cx="456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8"/>
          <p:cNvSpPr txBox="1"/>
          <p:nvPr/>
        </p:nvSpPr>
        <p:spPr>
          <a:xfrm>
            <a:off x="2555088" y="2958764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8"/>
          <p:cNvSpPr txBox="1"/>
          <p:nvPr/>
        </p:nvSpPr>
        <p:spPr>
          <a:xfrm>
            <a:off x="2565819" y="377656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8"/>
          <p:cNvSpPr txBox="1"/>
          <p:nvPr/>
        </p:nvSpPr>
        <p:spPr>
          <a:xfrm>
            <a:off x="2555088" y="4560944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8"/>
          <p:cNvSpPr txBox="1"/>
          <p:nvPr/>
        </p:nvSpPr>
        <p:spPr>
          <a:xfrm>
            <a:off x="2565819" y="5403602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8"/>
          <p:cNvSpPr txBox="1"/>
          <p:nvPr/>
        </p:nvSpPr>
        <p:spPr>
          <a:xfrm>
            <a:off x="5215944" y="2817140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01001 00101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5215944" y="3133157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00100 10010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5231510" y="3778744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00010 01001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5215944" y="435816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01011 01001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8"/>
          <p:cNvSpPr txBox="1"/>
          <p:nvPr/>
        </p:nvSpPr>
        <p:spPr>
          <a:xfrm>
            <a:off x="5215944" y="4671636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00101 10100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8"/>
          <p:cNvSpPr txBox="1"/>
          <p:nvPr/>
        </p:nvSpPr>
        <p:spPr>
          <a:xfrm>
            <a:off x="5231510" y="5369375"/>
            <a:ext cx="1481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00010 11010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18"/>
          <p:cNvCxnSpPr/>
          <p:nvPr/>
        </p:nvCxnSpPr>
        <p:spPr>
          <a:xfrm flipH="1">
            <a:off x="10620103" y="2161337"/>
            <a:ext cx="13063" cy="3693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6" name="Google Shape;556;p18"/>
          <p:cNvSpPr txBox="1"/>
          <p:nvPr/>
        </p:nvSpPr>
        <p:spPr>
          <a:xfrm>
            <a:off x="8558664" y="218128"/>
            <a:ext cx="4268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Multiplication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8"/>
          <p:cNvSpPr/>
          <p:nvPr/>
        </p:nvSpPr>
        <p:spPr>
          <a:xfrm>
            <a:off x="8884810" y="2101310"/>
            <a:ext cx="2781837" cy="22568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multiplicand + product register MSB half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8930691" y="4612932"/>
            <a:ext cx="2781837" cy="16486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9293188" y="647487"/>
            <a:ext cx="1751527" cy="1190459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iteration &lt;= multiplier bit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18"/>
          <p:cNvCxnSpPr>
            <a:stCxn id="559" idx="2"/>
          </p:cNvCxnSpPr>
          <p:nvPr/>
        </p:nvCxnSpPr>
        <p:spPr>
          <a:xfrm>
            <a:off x="10168952" y="1837946"/>
            <a:ext cx="0" cy="26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18"/>
          <p:cNvCxnSpPr/>
          <p:nvPr/>
        </p:nvCxnSpPr>
        <p:spPr>
          <a:xfrm flipH="1">
            <a:off x="10218319" y="4338684"/>
            <a:ext cx="1" cy="2633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g13a89aebb0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1877700" cy="9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3a89aebb04_1_0"/>
          <p:cNvSpPr/>
          <p:nvPr/>
        </p:nvSpPr>
        <p:spPr>
          <a:xfrm>
            <a:off x="1458532" y="2142746"/>
            <a:ext cx="6722700" cy="42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g13a89aebb04_1_0"/>
          <p:cNvCxnSpPr/>
          <p:nvPr/>
        </p:nvCxnSpPr>
        <p:spPr>
          <a:xfrm flipH="1" rot="10800000">
            <a:off x="1473558" y="3125252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g13a89aebb04_1_0"/>
          <p:cNvCxnSpPr/>
          <p:nvPr/>
        </p:nvCxnSpPr>
        <p:spPr>
          <a:xfrm flipH="1" rot="10800000">
            <a:off x="1471411" y="4243569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g13a89aebb04_1_0"/>
          <p:cNvCxnSpPr/>
          <p:nvPr/>
        </p:nvCxnSpPr>
        <p:spPr>
          <a:xfrm flipH="1" rot="10800000">
            <a:off x="1458532" y="5364031"/>
            <a:ext cx="6722700" cy="1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2" name="Google Shape;572;g13a89aebb04_1_0"/>
          <p:cNvSpPr txBox="1"/>
          <p:nvPr/>
        </p:nvSpPr>
        <p:spPr>
          <a:xfrm>
            <a:off x="2772236" y="1384078"/>
            <a:ext cx="14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3a89aebb04_1_0"/>
          <p:cNvSpPr txBox="1"/>
          <p:nvPr/>
        </p:nvSpPr>
        <p:spPr>
          <a:xfrm>
            <a:off x="5734376" y="1348525"/>
            <a:ext cx="14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g13a89aebb04_1_0"/>
          <p:cNvCxnSpPr/>
          <p:nvPr/>
        </p:nvCxnSpPr>
        <p:spPr>
          <a:xfrm>
            <a:off x="2281708" y="1249721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g13a89aebb04_1_0"/>
          <p:cNvCxnSpPr/>
          <p:nvPr/>
        </p:nvCxnSpPr>
        <p:spPr>
          <a:xfrm>
            <a:off x="4829585" y="1270407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g13a89aebb04_1_0"/>
          <p:cNvSpPr txBox="1"/>
          <p:nvPr/>
        </p:nvSpPr>
        <p:spPr>
          <a:xfrm>
            <a:off x="2626645" y="6565885"/>
            <a:ext cx="49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iterations = Number of bits in multiplier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3a89aebb04_1_0"/>
          <p:cNvSpPr txBox="1"/>
          <p:nvPr/>
        </p:nvSpPr>
        <p:spPr>
          <a:xfrm>
            <a:off x="5972592" y="2474547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3a89aebb04_1_0"/>
          <p:cNvSpPr txBox="1"/>
          <p:nvPr/>
        </p:nvSpPr>
        <p:spPr>
          <a:xfrm>
            <a:off x="3176743" y="3525616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3a89aebb04_1_0"/>
          <p:cNvSpPr txBox="1"/>
          <p:nvPr/>
        </p:nvSpPr>
        <p:spPr>
          <a:xfrm>
            <a:off x="1738298" y="2466138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3a89aebb04_1_0"/>
          <p:cNvSpPr txBox="1"/>
          <p:nvPr/>
        </p:nvSpPr>
        <p:spPr>
          <a:xfrm>
            <a:off x="1736151" y="3520060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3a89aebb04_1_0"/>
          <p:cNvSpPr txBox="1"/>
          <p:nvPr/>
        </p:nvSpPr>
        <p:spPr>
          <a:xfrm>
            <a:off x="1708245" y="4651256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3a89aebb04_1_0"/>
          <p:cNvSpPr txBox="1"/>
          <p:nvPr/>
        </p:nvSpPr>
        <p:spPr>
          <a:xfrm>
            <a:off x="1731856" y="5679420"/>
            <a:ext cx="4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3a89aebb04_1_0"/>
          <p:cNvSpPr txBox="1"/>
          <p:nvPr/>
        </p:nvSpPr>
        <p:spPr>
          <a:xfrm>
            <a:off x="5502740" y="866668"/>
            <a:ext cx="34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LSB half bits = Multiplier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3a89aebb04_1_0"/>
          <p:cNvSpPr txBox="1"/>
          <p:nvPr/>
        </p:nvSpPr>
        <p:spPr>
          <a:xfrm>
            <a:off x="3189147" y="2466137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3a89aebb04_1_0"/>
          <p:cNvSpPr txBox="1"/>
          <p:nvPr/>
        </p:nvSpPr>
        <p:spPr>
          <a:xfrm>
            <a:off x="3149431" y="4622708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3a89aebb04_1_0"/>
          <p:cNvSpPr txBox="1"/>
          <p:nvPr/>
        </p:nvSpPr>
        <p:spPr>
          <a:xfrm>
            <a:off x="3141384" y="5665272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3a89aebb04_1_0"/>
          <p:cNvSpPr txBox="1"/>
          <p:nvPr/>
        </p:nvSpPr>
        <p:spPr>
          <a:xfrm>
            <a:off x="5930734" y="3311677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0110 0011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3a89aebb04_1_0"/>
          <p:cNvSpPr txBox="1"/>
          <p:nvPr/>
        </p:nvSpPr>
        <p:spPr>
          <a:xfrm>
            <a:off x="5915708" y="4392428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3a89aebb04_1_0"/>
          <p:cNvSpPr txBox="1"/>
          <p:nvPr/>
        </p:nvSpPr>
        <p:spPr>
          <a:xfrm>
            <a:off x="5930734" y="5678943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0010 0100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3a89aebb04_1_0"/>
          <p:cNvSpPr/>
          <p:nvPr/>
        </p:nvSpPr>
        <p:spPr>
          <a:xfrm>
            <a:off x="1471411" y="1249721"/>
            <a:ext cx="6735600" cy="898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3a89aebb04_1_0"/>
          <p:cNvSpPr txBox="1"/>
          <p:nvPr/>
        </p:nvSpPr>
        <p:spPr>
          <a:xfrm>
            <a:off x="2772236" y="1384078"/>
            <a:ext cx="14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3a89aebb04_1_0"/>
          <p:cNvSpPr txBox="1"/>
          <p:nvPr/>
        </p:nvSpPr>
        <p:spPr>
          <a:xfrm>
            <a:off x="5734376" y="1348525"/>
            <a:ext cx="148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g13a89aebb04_1_0"/>
          <p:cNvCxnSpPr/>
          <p:nvPr/>
        </p:nvCxnSpPr>
        <p:spPr>
          <a:xfrm>
            <a:off x="2281708" y="1249721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4" name="Google Shape;594;g13a89aebb04_1_0"/>
          <p:cNvCxnSpPr/>
          <p:nvPr/>
        </p:nvCxnSpPr>
        <p:spPr>
          <a:xfrm>
            <a:off x="4829585" y="1270407"/>
            <a:ext cx="0" cy="510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g13a89aebb04_1_0"/>
          <p:cNvSpPr txBox="1"/>
          <p:nvPr/>
        </p:nvSpPr>
        <p:spPr>
          <a:xfrm>
            <a:off x="5930734" y="3692677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0011 0001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3a89aebb04_1_0"/>
          <p:cNvSpPr txBox="1"/>
          <p:nvPr/>
        </p:nvSpPr>
        <p:spPr>
          <a:xfrm>
            <a:off x="5991908" y="4773428"/>
            <a:ext cx="1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0100 1000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3a89aebb04_1_0"/>
          <p:cNvSpPr/>
          <p:nvPr/>
        </p:nvSpPr>
        <p:spPr>
          <a:xfrm>
            <a:off x="8884810" y="2101310"/>
            <a:ext cx="2781837" cy="22568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multiplicand + product register MSB half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3a89aebb04_1_0"/>
          <p:cNvSpPr/>
          <p:nvPr/>
        </p:nvSpPr>
        <p:spPr>
          <a:xfrm>
            <a:off x="8930691" y="4612932"/>
            <a:ext cx="2781837" cy="16486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(last bit of multiplier =0)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bit Right Shift Product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3a89aebb04_1_0"/>
          <p:cNvSpPr/>
          <p:nvPr/>
        </p:nvSpPr>
        <p:spPr>
          <a:xfrm>
            <a:off x="9293188" y="647487"/>
            <a:ext cx="1751527" cy="1190459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iteration &lt;= multiplier bit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0" name="Google Shape;600;g13a89aebb04_1_0"/>
          <p:cNvCxnSpPr>
            <a:stCxn id="599" idx="2"/>
          </p:cNvCxnSpPr>
          <p:nvPr/>
        </p:nvCxnSpPr>
        <p:spPr>
          <a:xfrm>
            <a:off x="10168952" y="1837946"/>
            <a:ext cx="0" cy="26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1" name="Google Shape;601;g13a89aebb04_1_0"/>
          <p:cNvCxnSpPr/>
          <p:nvPr/>
        </p:nvCxnSpPr>
        <p:spPr>
          <a:xfrm flipH="1">
            <a:off x="10218319" y="4338684"/>
            <a:ext cx="1" cy="2633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14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 Multiplication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Optimized Multiplication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Faster Multiplier (basics)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MIPS Multiplication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096000" y="5773537"/>
            <a:ext cx="4242786" cy="40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prepared by Fairoz Nower Khan Miss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9"/>
          <p:cNvSpPr txBox="1"/>
          <p:nvPr>
            <p:ph type="title"/>
          </p:nvPr>
        </p:nvSpPr>
        <p:spPr>
          <a:xfrm>
            <a:off x="838200" y="365125"/>
            <a:ext cx="10515600" cy="642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Faster Multiplier</a:t>
            </a:r>
            <a:endParaRPr/>
          </a:p>
        </p:txBody>
      </p:sp>
      <p:sp>
        <p:nvSpPr>
          <p:cNvPr id="612" name="Google Shape;612;p19"/>
          <p:cNvSpPr txBox="1"/>
          <p:nvPr>
            <p:ph idx="1" type="body"/>
          </p:nvPr>
        </p:nvSpPr>
        <p:spPr>
          <a:xfrm>
            <a:off x="2208214" y="1125538"/>
            <a:ext cx="827087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multiple adders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Cost/performance tradeoff</a:t>
            </a:r>
            <a:endParaRPr/>
          </a:p>
        </p:txBody>
      </p:sp>
      <p:pic>
        <p:nvPicPr>
          <p:cNvPr descr="f03-08-P374493" id="613" name="Google Shape;6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450" y="2420938"/>
            <a:ext cx="6845300" cy="265271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19"/>
          <p:cNvSpPr/>
          <p:nvPr/>
        </p:nvSpPr>
        <p:spPr>
          <a:xfrm>
            <a:off x="2208214" y="5157789"/>
            <a:ext cx="8270875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pipelined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multiplication performed in parallel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Multiplication</a:t>
            </a:r>
            <a:endParaRPr/>
          </a:p>
        </p:txBody>
      </p:sp>
      <p:sp>
        <p:nvSpPr>
          <p:cNvPr id="625" name="Google Shape;62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Two 32-bit registers for product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HI: most-significant 32 bits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LO: least-significant 32-bits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 rs, rt  /  multu rs, 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64-bit product in HI/LO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mfhi rd  /  mflo 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Move from HI/LO to 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test HI value to see if product overflows 32 bits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 rd, rs, 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Least-significant 32 bits of product –&gt; rd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Arithmetic for Computers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Operations on integers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Addition and subtraction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Multiplication and division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Dealing with overflow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Floating-point real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Representation and operations 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 rot="5400000">
            <a:off x="9578499" y="758309"/>
            <a:ext cx="181229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§3.1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3-01-P374493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013" y="1844675"/>
            <a:ext cx="6938962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type="title"/>
          </p:nvPr>
        </p:nvSpPr>
        <p:spPr>
          <a:xfrm>
            <a:off x="735169" y="224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Addition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2208214" y="1125539"/>
            <a:ext cx="8270875" cy="67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7 + 6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 rot="5400000">
            <a:off x="8989363" y="1406009"/>
            <a:ext cx="299056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§3.2 Addition and Subtraction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208213" y="3644900"/>
            <a:ext cx="7772400" cy="2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out of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+ve and –ve operands, no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+ve operands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two –ve operands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 if result sign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8200" y="365126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Overflow when Addition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978794" y="1287888"/>
            <a:ext cx="103750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overflow: when adding one positive and one negative binary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978794" y="1841318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1      (11)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978794" y="2210082"/>
            <a:ext cx="1724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1 1 1      (-1)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978794" y="2578846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0     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499557" y="1874450"/>
            <a:ext cx="1724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0 0 1     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3499557" y="2210082"/>
            <a:ext cx="29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1 1 0      (1’s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011925" y="3557475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1      (11)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11925" y="3926239"/>
            <a:ext cx="1724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1 1      (15)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011925" y="4295003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0 1 0      (-6)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584469" y="3617111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0     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6584469" y="3985875"/>
            <a:ext cx="1724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0 0      (12)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584469" y="4354639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      (-10)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31804" y="5260376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0 1      (-11)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31804" y="5629140"/>
            <a:ext cx="185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0 1      (-15)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31804" y="5997904"/>
            <a:ext cx="103750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1 1 0      (6)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78794" y="3028890"/>
            <a:ext cx="103750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 when adding two positive binary numbers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78794" y="4751963"/>
            <a:ext cx="103750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 when adding two negative binary numbers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149109" y="6016570"/>
            <a:ext cx="222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1 1 0      (-26)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309118" y="318390"/>
            <a:ext cx="34273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 for n bit Signed Number = -2^(n-1) to + 2^(n-1)-1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8955622" y="1729834"/>
            <a:ext cx="31933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for 5 bit signed number = -2^(4) to +2^(4)-1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-16 to +15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>
            <a:off x="1011925" y="2578846"/>
            <a:ext cx="15059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5"/>
          <p:cNvCxnSpPr/>
          <p:nvPr/>
        </p:nvCxnSpPr>
        <p:spPr>
          <a:xfrm>
            <a:off x="6670609" y="4354634"/>
            <a:ext cx="15059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5"/>
          <p:cNvCxnSpPr/>
          <p:nvPr/>
        </p:nvCxnSpPr>
        <p:spPr>
          <a:xfrm>
            <a:off x="1051678" y="4288377"/>
            <a:ext cx="15059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1117936" y="5984657"/>
            <a:ext cx="15059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5"/>
          <p:cNvSpPr txBox="1"/>
          <p:nvPr/>
        </p:nvSpPr>
        <p:spPr>
          <a:xfrm>
            <a:off x="5675766" y="5274707"/>
            <a:ext cx="41814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2’s Complement to Decimal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100110 = -2^5 + 2^2 + 2^1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          = -26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505653" y="2554506"/>
            <a:ext cx="29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1 1 1      (2’s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6781280" y="3042303"/>
            <a:ext cx="4337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if sign bit of result is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6781279" y="4777554"/>
            <a:ext cx="3652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if sign bit of result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2755782" y="3497723"/>
            <a:ext cx="41814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2’s Complement to Decimal Conversion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11010 = -2^4 + 2^3 + 2^1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          = -16 + 8 + 2 = 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Subtraction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negation of second operand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7 – 6 = 7 + (–6)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	+7:	0000 0000 … 0000 0111</a:t>
            </a:r>
            <a:br>
              <a:rPr lang="en-US"/>
            </a:br>
            <a:r>
              <a:rPr lang="en-US" u="sng"/>
              <a:t>–6:	1111 1111 … 1111 1010</a:t>
            </a:r>
            <a:br>
              <a:rPr lang="en-US"/>
            </a:br>
            <a:r>
              <a:rPr lang="en-US"/>
              <a:t>+1:	0000 0000 … 0000 0001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Overflow if result out of range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Subtracting two +ve or two –ve operands, no overflow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Subtracting +ve from –ve operand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Overflow if result sign is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Subtracting –ve from +ve operand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Overflow if result sign is 1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8512978" y="3781113"/>
            <a:ext cx="1731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3 - 15 = -12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8512978" y="4399018"/>
            <a:ext cx="22645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-11 - (-14) =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6"/>
          <p:cNvCxnSpPr>
            <a:endCxn id="172" idx="1"/>
          </p:cNvCxnSpPr>
          <p:nvPr/>
        </p:nvCxnSpPr>
        <p:spPr>
          <a:xfrm flipH="1" rot="10800000">
            <a:off x="7838878" y="4011946"/>
            <a:ext cx="674100" cy="31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6"/>
          <p:cNvCxnSpPr>
            <a:endCxn id="173" idx="1"/>
          </p:cNvCxnSpPr>
          <p:nvPr/>
        </p:nvCxnSpPr>
        <p:spPr>
          <a:xfrm>
            <a:off x="7830178" y="4399151"/>
            <a:ext cx="682800" cy="23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Overflow when Subtraction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978794" y="2391729"/>
            <a:ext cx="190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0 1 1      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78794" y="2760493"/>
            <a:ext cx="1893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0 1      (-15)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78794" y="3129257"/>
            <a:ext cx="1994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1 0      (-14)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982020" y="4467841"/>
            <a:ext cx="1893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0 0 0      (-8)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982020" y="4836605"/>
            <a:ext cx="1893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0     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982020" y="5205369"/>
            <a:ext cx="180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1 0      (14)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>
            <a:off x="978794" y="3129257"/>
            <a:ext cx="172576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969141" y="5218244"/>
            <a:ext cx="172576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7"/>
          <p:cNvSpPr txBox="1"/>
          <p:nvPr/>
        </p:nvSpPr>
        <p:spPr>
          <a:xfrm>
            <a:off x="8595012" y="553848"/>
            <a:ext cx="31933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for 5 bit signed number = -2^(4) to +2^(4)-1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-16 to +15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208572" y="2415740"/>
            <a:ext cx="3707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0 1      (-15 in 2’s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218930" y="2745695"/>
            <a:ext cx="3359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0 0 0      (1’s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229286" y="3066770"/>
            <a:ext cx="1786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1 1      (15)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984715" y="1958542"/>
            <a:ext cx="1820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(-15) = 3 + 15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978794" y="1583077"/>
            <a:ext cx="709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 when subtracting a negative number from a positive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78794" y="3707797"/>
            <a:ext cx="709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Overflow: when subtracting a positive number from a negative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7964749" y="1576944"/>
            <a:ext cx="3242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if sign bit of result is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964748" y="3707797"/>
            <a:ext cx="370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if sign bit of result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121272" y="4467273"/>
            <a:ext cx="1724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0 1 0      (10)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3121272" y="4836605"/>
            <a:ext cx="29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0 1      (1’s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113347" y="5237382"/>
            <a:ext cx="29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      (2’s complement)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984710" y="2757531"/>
            <a:ext cx="1786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1 1      (15)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975832" y="4072443"/>
            <a:ext cx="1820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-8 - 10 = -18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984181" y="4830495"/>
            <a:ext cx="1750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      (-10)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>
            <p:ph type="title"/>
          </p:nvPr>
        </p:nvSpPr>
        <p:spPr>
          <a:xfrm>
            <a:off x="838200" y="365126"/>
            <a:ext cx="10515600" cy="832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Dealing with Overflow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387439" y="1487242"/>
            <a:ext cx="9889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languages (e.g., C) ignore overflow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MIPS addu, addui, subu 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Other languages (e.g., Ada, Fortran) require raising an exception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MIPS add, addi, sub 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overflow, invoke exception handler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Save PC in exception program counter (EPC) register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Jump to predefined handler address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mfc0 (move from coprocessor reg) instruction can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retrieve EPC value, to return after corrective action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9543245" y="624359"/>
            <a:ext cx="1468191" cy="888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of the instruction with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9543245" y="2027562"/>
            <a:ext cx="1468191" cy="8886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of the instruction with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9543245" y="3430765"/>
            <a:ext cx="22022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the function which handles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9543245" y="4643601"/>
            <a:ext cx="22022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EPC address  using mfc0 and resume instruction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9423042" y="316502"/>
            <a:ext cx="28848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 (PC)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9064580" y="1689008"/>
            <a:ext cx="3601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Program Counter (EPC)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8"/>
          <p:cNvCxnSpPr>
            <a:stCxn id="215" idx="2"/>
          </p:cNvCxnSpPr>
          <p:nvPr/>
        </p:nvCxnSpPr>
        <p:spPr>
          <a:xfrm>
            <a:off x="10277341" y="1513001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8"/>
          <p:cNvCxnSpPr>
            <a:stCxn id="216" idx="2"/>
          </p:cNvCxnSpPr>
          <p:nvPr/>
        </p:nvCxnSpPr>
        <p:spPr>
          <a:xfrm>
            <a:off x="10277341" y="2916204"/>
            <a:ext cx="0" cy="51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8"/>
          <p:cNvCxnSpPr/>
          <p:nvPr/>
        </p:nvCxnSpPr>
        <p:spPr>
          <a:xfrm>
            <a:off x="10277340" y="4354095"/>
            <a:ext cx="0" cy="4020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>
            <a:off x="838200" y="365125"/>
            <a:ext cx="10515600" cy="61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Multiplication</a:t>
            </a:r>
            <a:endParaRPr/>
          </a:p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2208214" y="1125538"/>
            <a:ext cx="8270875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Start with long-multiplication approach</a:t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3332163" y="2349501"/>
            <a:ext cx="1428750" cy="2381250"/>
            <a:chOff x="703" y="1616"/>
            <a:chExt cx="900" cy="1500"/>
          </a:xfrm>
        </p:grpSpPr>
        <p:sp>
          <p:nvSpPr>
            <p:cNvPr id="236" name="Google Shape;236;p9"/>
            <p:cNvSpPr txBox="1"/>
            <p:nvPr/>
          </p:nvSpPr>
          <p:spPr>
            <a:xfrm>
              <a:off x="703" y="1616"/>
              <a:ext cx="9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Oi"/>
                  <a:ea typeface="Oi"/>
                  <a:cs typeface="Oi"/>
                  <a:sym typeface="Oi"/>
                </a:rPr>
                <a:t>   </a:t>
              </a:r>
              <a:r>
                <a:rPr i="0" lang="en-US" sz="2000" u="none" cap="none" strike="noStrike">
                  <a:solidFill>
                    <a:schemeClr val="dk1"/>
                  </a:solidFill>
                </a:rPr>
                <a:t>1000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×  1001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   1000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  0000 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 0000  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1000   </a:t>
              </a:r>
              <a:endParaRPr i="0" sz="1400" u="none" cap="none" strike="noStrike">
                <a:solidFill>
                  <a:srgbClr val="0000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i="0" lang="en-US" sz="2000" u="none" cap="none" strike="noStrike">
                  <a:solidFill>
                    <a:schemeClr val="dk1"/>
                  </a:solidFill>
                </a:rPr>
                <a:t>1001000</a:t>
              </a:r>
              <a:endParaRPr i="0" sz="2000" u="none" cap="none" strike="noStrike">
                <a:solidFill>
                  <a:schemeClr val="dk1"/>
                </a:solidFill>
              </a:endParaRPr>
            </a:p>
          </p:txBody>
        </p:sp>
        <p:cxnSp>
          <p:nvCxnSpPr>
            <p:cNvPr id="237" name="Google Shape;237;p9"/>
            <p:cNvCxnSpPr/>
            <p:nvPr/>
          </p:nvCxnSpPr>
          <p:spPr>
            <a:xfrm rot="10800000">
              <a:off x="703" y="2024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 rot="10800000">
              <a:off x="703" y="2795"/>
              <a:ext cx="7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9" name="Google Shape;239;p9"/>
          <p:cNvSpPr txBox="1"/>
          <p:nvPr/>
        </p:nvSpPr>
        <p:spPr>
          <a:xfrm>
            <a:off x="2206625" y="4803776"/>
            <a:ext cx="2305050" cy="9255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product is the sum of operand lengths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1703388" y="2090738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50" y="41539"/>
                </a:moveTo>
                <a:lnTo>
                  <a:pt x="173850" y="145961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703388" y="2565400"/>
            <a:ext cx="1439862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50" y="41539"/>
                </a:moveTo>
                <a:lnTo>
                  <a:pt x="175967" y="83077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703389" y="4149726"/>
            <a:ext cx="1150937" cy="35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944" y="38227"/>
                </a:moveTo>
                <a:lnTo>
                  <a:pt x="173461" y="70088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 txBox="1"/>
          <p:nvPr/>
        </p:nvSpPr>
        <p:spPr>
          <a:xfrm rot="5400000">
            <a:off x="9478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§3.3 Multiplication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3-04-P374493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551" y="2133601"/>
            <a:ext cx="5326063" cy="30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2021-04-13T10:46:28Z</dcterms:created>
  <dc:creator>Fairoz Khan</dc:creator>
</cp:coreProperties>
</file>