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sldIdLst>
    <p:sldId id="315" r:id="rId2"/>
    <p:sldId id="311" r:id="rId3"/>
    <p:sldId id="299" r:id="rId4"/>
    <p:sldId id="309" r:id="rId5"/>
    <p:sldId id="298" r:id="rId6"/>
    <p:sldId id="292" r:id="rId7"/>
    <p:sldId id="293" r:id="rId8"/>
    <p:sldId id="295" r:id="rId9"/>
    <p:sldId id="302" r:id="rId10"/>
    <p:sldId id="296" r:id="rId11"/>
    <p:sldId id="294" r:id="rId12"/>
    <p:sldId id="300" r:id="rId13"/>
    <p:sldId id="297" r:id="rId14"/>
    <p:sldId id="301" r:id="rId15"/>
    <p:sldId id="303" r:id="rId16"/>
    <p:sldId id="316" r:id="rId17"/>
    <p:sldId id="304" r:id="rId18"/>
    <p:sldId id="305" r:id="rId19"/>
    <p:sldId id="318" r:id="rId20"/>
    <p:sldId id="306" r:id="rId21"/>
    <p:sldId id="317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3664E2-CB1B-44D9-8561-4583EAEFF74F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CD7000-B82A-4E34-91D3-ED044FA0E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5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BDF151-2B44-4D7C-AB75-2846D668CC25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18F2-C44E-4F8D-96FE-78E61365A30A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86000" y="6355080"/>
            <a:ext cx="4572000" cy="365760"/>
          </a:xfrm>
        </p:spPr>
        <p:txBody>
          <a:bodyPr/>
          <a:lstStyle/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F5DD79-9224-4BCF-8012-6F757CAE7ECB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895350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ID : CSE 341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Title : MICROPROCESSORS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4267200"/>
            <a:ext cx="3505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 University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6745" y="1524000"/>
            <a:ext cx="7086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Introduction 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to 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Microprocessors</a:t>
            </a:r>
            <a:endParaRPr lang="en-US" sz="3600"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9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 .. What is Microprocessor?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A microprocessor (abbreviated as </a:t>
            </a:r>
            <a:r>
              <a:rPr lang="en-GB" dirty="0" smtClean="0"/>
              <a:t>µP) </a:t>
            </a:r>
            <a:r>
              <a:rPr lang="en-GB" dirty="0"/>
              <a:t>is a Silicon Chip that contains an electronic central processing unit (CPU). In the world </a:t>
            </a:r>
            <a:r>
              <a:rPr lang="en-GB" dirty="0" smtClean="0"/>
              <a:t>the </a:t>
            </a:r>
            <a:r>
              <a:rPr lang="en-GB" dirty="0"/>
              <a:t>word µP or </a:t>
            </a:r>
            <a:r>
              <a:rPr lang="en-GB" dirty="0" smtClean="0"/>
              <a:t>CPU is now </a:t>
            </a:r>
            <a:r>
              <a:rPr lang="en-GB" dirty="0"/>
              <a:t>used </a:t>
            </a:r>
            <a:r>
              <a:rPr lang="en-GB" dirty="0" smtClean="0"/>
              <a:t>interchangeably. It </a:t>
            </a:r>
            <a:r>
              <a:rPr lang="en-GB" dirty="0"/>
              <a:t>is made from miniaturized transistors and other circuit elements on a single semiconductor integrated circuit (IC).</a:t>
            </a:r>
          </a:p>
          <a:p>
            <a:r>
              <a:rPr lang="en-US" dirty="0"/>
              <a:t>The integration of the whole CPU onto a single </a:t>
            </a:r>
            <a:r>
              <a:rPr lang="en-US" b="1" dirty="0"/>
              <a:t>VLSI Chip</a:t>
            </a:r>
            <a:r>
              <a:rPr lang="en-US" dirty="0"/>
              <a:t> therefore greatly reduced the cost of processing capacity.</a:t>
            </a:r>
          </a:p>
          <a:p>
            <a:r>
              <a:rPr lang="en-US" b="1" dirty="0"/>
              <a:t>Architectures of Microprocessors: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8-bit designs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16-bit designs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32-bit designs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64-bit designs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Multi-core designs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8361" y="4419600"/>
            <a:ext cx="5943600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/>
              <a:t>RISC (Reduced Instruction Set Computer)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/>
              <a:t>CISC (Complex Instruction Set Computer)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/>
              <a:t>Special-purpose designs: Microcontrollers,  Digital Signal Processors (DSP) and Graphics Processing Units (GPU).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7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 about Microprocessor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microprocessor</a:t>
            </a:r>
            <a:r>
              <a:rPr lang="en-US" dirty="0"/>
              <a:t> incorporates most or all of the functions of a </a:t>
            </a:r>
            <a:r>
              <a:rPr lang="en-US" u="sng" dirty="0"/>
              <a:t>central processing unit (CPU)</a:t>
            </a:r>
            <a:r>
              <a:rPr lang="en-US" dirty="0"/>
              <a:t> on a single </a:t>
            </a:r>
            <a:r>
              <a:rPr lang="en-US" b="1" dirty="0"/>
              <a:t>integrated circuit </a:t>
            </a:r>
            <a:r>
              <a:rPr lang="en-US" dirty="0"/>
              <a:t>(IC).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28600" y="2971800"/>
            <a:ext cx="4406900" cy="2514600"/>
            <a:chOff x="728" y="987"/>
            <a:chExt cx="4177" cy="220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728" y="987"/>
              <a:ext cx="4168" cy="2200"/>
              <a:chOff x="728" y="987"/>
              <a:chExt cx="4168" cy="2200"/>
            </a:xfrm>
          </p:grpSpPr>
          <p:pic>
            <p:nvPicPr>
              <p:cNvPr id="11" name="Picture 7" descr="D:\Ecp2042\homepage\images\IC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14" y="2679"/>
                <a:ext cx="682" cy="508"/>
              </a:xfrm>
              <a:prstGeom prst="rect">
                <a:avLst/>
              </a:prstGeom>
              <a:noFill/>
            </p:spPr>
          </p:pic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>
                <a:off x="728" y="987"/>
                <a:ext cx="1778" cy="1535"/>
                <a:chOff x="2368" y="2508"/>
                <a:chExt cx="1345" cy="1148"/>
              </a:xfrm>
            </p:grpSpPr>
            <p:sp>
              <p:nvSpPr>
                <p:cNvPr id="13" name="Oval 9"/>
                <p:cNvSpPr>
                  <a:spLocks noChangeArrowheads="1"/>
                </p:cNvSpPr>
                <p:nvPr/>
              </p:nvSpPr>
              <p:spPr bwMode="auto">
                <a:xfrm>
                  <a:off x="2368" y="2508"/>
                  <a:ext cx="1345" cy="1148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578" y="2942"/>
                  <a:ext cx="902" cy="423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3600" dirty="0">
                      <a:latin typeface="Times New Roman" pitchFamily="18" charset="0"/>
                    </a:rPr>
                    <a:t>CPU</a:t>
                  </a:r>
                </a:p>
              </p:txBody>
            </p:sp>
          </p:grp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499" y="1088"/>
              <a:ext cx="3406" cy="2074"/>
              <a:chOff x="1499" y="1088"/>
              <a:chExt cx="3406" cy="2074"/>
            </a:xfrm>
          </p:grpSpPr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2095" y="1088"/>
                <a:ext cx="2810" cy="16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>
                <a:off x="1499" y="2517"/>
                <a:ext cx="2716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4038600" y="2563743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Die of an Intel </a:t>
            </a:r>
            <a:r>
              <a:rPr lang="en-US" sz="2000" b="1" u="sng" dirty="0"/>
              <a:t>80486DX2</a:t>
            </a:r>
            <a:r>
              <a:rPr lang="en-US" sz="2000" dirty="0"/>
              <a:t> microprocessor (actual size: 12×6.75 mm) in its packaging</a:t>
            </a:r>
          </a:p>
        </p:txBody>
      </p:sp>
      <p:pic>
        <p:nvPicPr>
          <p:cNvPr id="16" name="Picture 2" descr="http://upload.wikimedia.org/wikipedia/commons/0/02/80486dx2-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352800"/>
            <a:ext cx="2971800" cy="222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17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 of Microprocessors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82638" y="1440090"/>
            <a:ext cx="7527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1971</a:t>
            </a:r>
            <a:r>
              <a:rPr lang="en-US" sz="2000" dirty="0"/>
              <a:t> - Intel 4004, 1st single chip CPU, 4-bit processor, </a:t>
            </a:r>
            <a:r>
              <a:rPr lang="en-US" sz="2000" dirty="0" smtClean="0"/>
              <a:t>46 </a:t>
            </a:r>
            <a:r>
              <a:rPr lang="en-US" sz="2000" dirty="0"/>
              <a:t>instructions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82638" y="1751013"/>
            <a:ext cx="7527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1972</a:t>
            </a:r>
            <a:r>
              <a:rPr lang="en-US" sz="2000" dirty="0"/>
              <a:t> - Intel 4040, enhanced 4004, 60 instructions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90575" y="2139950"/>
            <a:ext cx="29209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1972</a:t>
            </a:r>
            <a:r>
              <a:rPr lang="en-US" sz="2000" dirty="0"/>
              <a:t> - Intel 8008, 8-bit </a:t>
            </a:r>
            <a:r>
              <a:rPr lang="en-US" sz="2000" dirty="0">
                <a:sym typeface="Symbol" pitchFamily="18" charset="2"/>
              </a:rPr>
              <a:t>P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87400" y="2555875"/>
            <a:ext cx="5931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1972</a:t>
            </a:r>
            <a:r>
              <a:rPr lang="en-US" sz="2000" dirty="0"/>
              <a:t> - Texas Instrument TMS 1000, 1st single </a:t>
            </a:r>
            <a:r>
              <a:rPr lang="en-US" sz="2000" dirty="0">
                <a:sym typeface="Symbol" pitchFamily="18" charset="2"/>
              </a:rPr>
              <a:t></a:t>
            </a:r>
            <a:r>
              <a:rPr lang="en-US" sz="2000" dirty="0"/>
              <a:t>C, 4-bit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88988" y="2957513"/>
            <a:ext cx="6463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1974</a:t>
            </a:r>
            <a:r>
              <a:rPr lang="en-US" sz="2000" dirty="0"/>
              <a:t> - Intel 8080, successor to the 8008, used in Altair 8800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84225" y="3368675"/>
            <a:ext cx="49202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1975 </a:t>
            </a:r>
            <a:r>
              <a:rPr lang="en-US" sz="2000" dirty="0"/>
              <a:t>- Motorola 6800, used MOS technology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90575" y="3770313"/>
            <a:ext cx="55068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1976</a:t>
            </a:r>
            <a:r>
              <a:rPr lang="en-US" sz="2000"/>
              <a:t> - Intel 8085, updated 8080, +5V power supply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84225" y="4192588"/>
            <a:ext cx="3629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1976</a:t>
            </a:r>
            <a:r>
              <a:rPr lang="en-US" sz="2000"/>
              <a:t> - Zilog Z80, improved 8080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784225" y="4584700"/>
            <a:ext cx="3822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1976</a:t>
            </a:r>
            <a:r>
              <a:rPr lang="en-US" sz="2000"/>
              <a:t> - TI TMS 9900, 1st 16-bit </a:t>
            </a:r>
            <a:r>
              <a:rPr lang="en-US" sz="2000">
                <a:sym typeface="Symbol" pitchFamily="18" charset="2"/>
              </a:rPr>
              <a:t>P</a:t>
            </a:r>
            <a:r>
              <a:rPr lang="en-US" sz="2000"/>
              <a:t> 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71525" y="4964113"/>
            <a:ext cx="51332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1978</a:t>
            </a:r>
            <a:r>
              <a:rPr lang="en-US" sz="2000"/>
              <a:t> - </a:t>
            </a:r>
            <a:r>
              <a:rPr lang="en-US" sz="2000">
                <a:sym typeface="Symbol" pitchFamily="18" charset="2"/>
              </a:rPr>
              <a:t>Zilog Z8000, Motorola 68000, </a:t>
            </a:r>
            <a:r>
              <a:rPr lang="en-US" sz="2000"/>
              <a:t>16-bit </a:t>
            </a:r>
            <a:r>
              <a:rPr lang="en-US" sz="2000">
                <a:sym typeface="Symbol" pitchFamily="18" charset="2"/>
              </a:rPr>
              <a:t>P</a:t>
            </a:r>
            <a:r>
              <a:rPr lang="en-US" sz="2000"/>
              <a:t> 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769938" y="5368925"/>
            <a:ext cx="44665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1978</a:t>
            </a:r>
            <a:r>
              <a:rPr lang="en-US" sz="2000"/>
              <a:t> - Intel 8086, 16-bit, IBM’s choice...</a:t>
            </a:r>
            <a:r>
              <a:rPr lang="en-US" sz="2000">
                <a:sym typeface="Symbol" pitchFamily="18" charset="2"/>
              </a:rPr>
              <a:t> 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18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Microcontroller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C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267200" cy="4937760"/>
          </a:xfrm>
        </p:spPr>
        <p:txBody>
          <a:bodyPr>
            <a:noAutofit/>
          </a:bodyPr>
          <a:lstStyle/>
          <a:p>
            <a:r>
              <a:rPr lang="en-GB" sz="2400" b="1" dirty="0"/>
              <a:t>Microcontroller</a:t>
            </a:r>
            <a:r>
              <a:rPr lang="en-GB" sz="2400" dirty="0"/>
              <a:t> is an IC d</a:t>
            </a:r>
            <a:r>
              <a:rPr lang="en-GB" sz="2400" dirty="0">
                <a:solidFill>
                  <a:schemeClr val="tx1"/>
                </a:solidFill>
              </a:rPr>
              <a:t>edicated to perform </a:t>
            </a:r>
            <a:r>
              <a:rPr lang="en-GB" sz="2400" dirty="0" smtClean="0"/>
              <a:t>simpler</a:t>
            </a:r>
            <a:r>
              <a:rPr lang="en-GB" sz="2400" dirty="0" smtClean="0">
                <a:solidFill>
                  <a:schemeClr val="tx1"/>
                </a:solidFill>
              </a:rPr>
              <a:t> tasks. 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lvl="1"/>
            <a:r>
              <a:rPr lang="en-GB" sz="2200" dirty="0" smtClean="0">
                <a:solidFill>
                  <a:schemeClr val="tx1"/>
                </a:solidFill>
              </a:rPr>
              <a:t>A </a:t>
            </a:r>
            <a:r>
              <a:rPr lang="en-GB" sz="2200" dirty="0">
                <a:solidFill>
                  <a:schemeClr val="tx1"/>
                </a:solidFill>
              </a:rPr>
              <a:t>microcontroller is the integration of </a:t>
            </a:r>
          </a:p>
          <a:p>
            <a:pPr lvl="2"/>
            <a:r>
              <a:rPr lang="en-GB" dirty="0" smtClean="0"/>
              <a:t>Processor</a:t>
            </a:r>
            <a:endParaRPr lang="en-GB" dirty="0"/>
          </a:p>
          <a:p>
            <a:pPr lvl="2"/>
            <a:r>
              <a:rPr lang="en-GB" dirty="0" smtClean="0"/>
              <a:t>Memory (RAM, ROM)</a:t>
            </a:r>
          </a:p>
          <a:p>
            <a:pPr lvl="2"/>
            <a:r>
              <a:rPr lang="en-GB" dirty="0" smtClean="0"/>
              <a:t>I/O ports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343400" y="1858963"/>
            <a:ext cx="4648200" cy="3551237"/>
            <a:chOff x="787" y="230"/>
            <a:chExt cx="4109" cy="2957"/>
          </a:xfrm>
        </p:grpSpPr>
        <p:pic>
          <p:nvPicPr>
            <p:cNvPr id="7" name="Picture 8" descr="D:\Ecp2042\homepage\images\I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14" y="2679"/>
              <a:ext cx="682" cy="508"/>
            </a:xfrm>
            <a:prstGeom prst="rect">
              <a:avLst/>
            </a:prstGeom>
            <a:noFill/>
          </p:spPr>
        </p:pic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3629" y="819"/>
              <a:ext cx="1266" cy="18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2238" y="3084"/>
              <a:ext cx="1977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884" y="812"/>
              <a:ext cx="2788" cy="2046"/>
              <a:chOff x="288" y="754"/>
              <a:chExt cx="3527" cy="2536"/>
            </a:xfrm>
          </p:grpSpPr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1443" y="2142"/>
                <a:ext cx="1345" cy="1148"/>
                <a:chOff x="2368" y="2508"/>
                <a:chExt cx="1345" cy="1148"/>
              </a:xfrm>
            </p:grpSpPr>
            <p:sp>
              <p:nvSpPr>
                <p:cNvPr id="22" name="Oval 24"/>
                <p:cNvSpPr>
                  <a:spLocks noChangeArrowheads="1"/>
                </p:cNvSpPr>
                <p:nvPr/>
              </p:nvSpPr>
              <p:spPr bwMode="auto">
                <a:xfrm>
                  <a:off x="2368" y="2508"/>
                  <a:ext cx="1345" cy="1148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578" y="2942"/>
                  <a:ext cx="902" cy="3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300">
                      <a:latin typeface="Times New Roman" pitchFamily="18" charset="0"/>
                    </a:rPr>
                    <a:t>CPU</a:t>
                  </a:r>
                </a:p>
              </p:txBody>
            </p:sp>
          </p:grpSp>
          <p:grpSp>
            <p:nvGrpSpPr>
              <p:cNvPr id="13" name="Group 26"/>
              <p:cNvGrpSpPr>
                <a:grpSpLocks/>
              </p:cNvGrpSpPr>
              <p:nvPr/>
            </p:nvGrpSpPr>
            <p:grpSpPr bwMode="auto">
              <a:xfrm>
                <a:off x="2470" y="754"/>
                <a:ext cx="1345" cy="1148"/>
                <a:chOff x="3432" y="1244"/>
                <a:chExt cx="1345" cy="1148"/>
              </a:xfrm>
            </p:grpSpPr>
            <p:sp>
              <p:nvSpPr>
                <p:cNvPr id="20" name="Oval 27"/>
                <p:cNvSpPr>
                  <a:spLocks noChangeArrowheads="1"/>
                </p:cNvSpPr>
                <p:nvPr/>
              </p:nvSpPr>
              <p:spPr bwMode="auto">
                <a:xfrm>
                  <a:off x="3432" y="1244"/>
                  <a:ext cx="1345" cy="1148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606" y="1654"/>
                  <a:ext cx="1032" cy="3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300" dirty="0">
                      <a:latin typeface="Times New Roman" pitchFamily="18" charset="0"/>
                    </a:rPr>
                    <a:t>MEMORY</a:t>
                  </a:r>
                </a:p>
              </p:txBody>
            </p:sp>
          </p:grpSp>
          <p:grpSp>
            <p:nvGrpSpPr>
              <p:cNvPr id="14" name="Group 29"/>
              <p:cNvGrpSpPr>
                <a:grpSpLocks/>
              </p:cNvGrpSpPr>
              <p:nvPr/>
            </p:nvGrpSpPr>
            <p:grpSpPr bwMode="auto">
              <a:xfrm>
                <a:off x="288" y="1031"/>
                <a:ext cx="1345" cy="1148"/>
                <a:chOff x="2368" y="2508"/>
                <a:chExt cx="1345" cy="1148"/>
              </a:xfrm>
            </p:grpSpPr>
            <p:sp>
              <p:nvSpPr>
                <p:cNvPr id="18" name="Oval 30"/>
                <p:cNvSpPr>
                  <a:spLocks noChangeArrowheads="1"/>
                </p:cNvSpPr>
                <p:nvPr/>
              </p:nvSpPr>
              <p:spPr bwMode="auto">
                <a:xfrm>
                  <a:off x="2368" y="2508"/>
                  <a:ext cx="1345" cy="1148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578" y="2940"/>
                  <a:ext cx="902" cy="3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300" dirty="0">
                      <a:latin typeface="Times New Roman" pitchFamily="18" charset="0"/>
                    </a:rPr>
                    <a:t>I/O</a:t>
                  </a:r>
                </a:p>
              </p:txBody>
            </p:sp>
          </p:grpSp>
          <p:grpSp>
            <p:nvGrpSpPr>
              <p:cNvPr id="15" name="Group 32"/>
              <p:cNvGrpSpPr>
                <a:grpSpLocks/>
              </p:cNvGrpSpPr>
              <p:nvPr/>
            </p:nvGrpSpPr>
            <p:grpSpPr bwMode="auto">
              <a:xfrm>
                <a:off x="1429" y="1236"/>
                <a:ext cx="1345" cy="1148"/>
                <a:chOff x="2341" y="2014"/>
                <a:chExt cx="1345" cy="1148"/>
              </a:xfrm>
            </p:grpSpPr>
            <p:sp>
              <p:nvSpPr>
                <p:cNvPr id="16" name="Oval 33"/>
                <p:cNvSpPr>
                  <a:spLocks noChangeArrowheads="1"/>
                </p:cNvSpPr>
                <p:nvPr/>
              </p:nvSpPr>
              <p:spPr bwMode="auto">
                <a:xfrm>
                  <a:off x="2341" y="2014"/>
                  <a:ext cx="1345" cy="11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563" y="2319"/>
                  <a:ext cx="1071" cy="5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300" dirty="0">
                      <a:latin typeface="Times New Roman" pitchFamily="18" charset="0"/>
                    </a:rPr>
                    <a:t>SYSTEM BUS</a:t>
                  </a:r>
                </a:p>
              </p:txBody>
            </p:sp>
          </p:grpSp>
        </p:grpSp>
        <p:sp>
          <p:nvSpPr>
            <p:cNvPr id="11" name="Oval 36"/>
            <p:cNvSpPr>
              <a:spLocks noChangeArrowheads="1"/>
            </p:cNvSpPr>
            <p:nvPr/>
          </p:nvSpPr>
          <p:spPr bwMode="auto">
            <a:xfrm>
              <a:off x="787" y="230"/>
              <a:ext cx="3120" cy="28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24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 of Microcontrollers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0124" y="1217416"/>
            <a:ext cx="7527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/>
              <a:t>1972</a:t>
            </a:r>
            <a:r>
              <a:rPr lang="en-US" sz="2400" dirty="0"/>
              <a:t> - Texas Instrument TMS 1000, 1st single </a:t>
            </a:r>
            <a:r>
              <a:rPr lang="en-US" sz="2400" dirty="0">
                <a:sym typeface="Symbol" pitchFamily="18" charset="2"/>
              </a:rPr>
              <a:t></a:t>
            </a:r>
            <a:r>
              <a:rPr lang="en-US" sz="2400" dirty="0"/>
              <a:t>C, 4-bit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82638" y="1751013"/>
            <a:ext cx="7527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/>
              <a:t>1976</a:t>
            </a:r>
            <a:r>
              <a:rPr lang="en-US" sz="2400" dirty="0"/>
              <a:t> - Intel 8048, 8-bit </a:t>
            </a:r>
            <a:r>
              <a:rPr lang="en-US" sz="2400" dirty="0">
                <a:sym typeface="Symbol" pitchFamily="18" charset="2"/>
              </a:rPr>
              <a:t></a:t>
            </a:r>
            <a:r>
              <a:rPr lang="en-US" sz="2400" dirty="0"/>
              <a:t>C, 1k ROM, 64b RAM, 27 I/O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90575" y="2146300"/>
            <a:ext cx="80075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1980</a:t>
            </a:r>
            <a:r>
              <a:rPr lang="en-US" sz="2400" dirty="0"/>
              <a:t> - Intel 8051, 4k ROM, 128b RAM, 32 I/O, 2 16-bits timers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87401" y="2562225"/>
            <a:ext cx="8356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endParaRPr lang="en-US" sz="2400" b="1" dirty="0" smtClean="0"/>
          </a:p>
          <a:p>
            <a:pPr eaLnBrk="0" hangingPunct="0"/>
            <a:r>
              <a:rPr lang="en-US" sz="2400" b="1" dirty="0" smtClean="0"/>
              <a:t>1980s -</a:t>
            </a:r>
            <a:r>
              <a:rPr lang="en-US" sz="2400" dirty="0" smtClean="0"/>
              <a:t>  </a:t>
            </a:r>
            <a:endParaRPr lang="en-US" sz="2400" dirty="0"/>
          </a:p>
          <a:p>
            <a:pPr eaLnBrk="0" hangingPunct="0"/>
            <a:r>
              <a:rPr lang="en-US" sz="2400" dirty="0"/>
              <a:t>(MCS-51 family)</a:t>
            </a:r>
          </a:p>
          <a:p>
            <a:pPr eaLnBrk="0" hangingPunct="0"/>
            <a:r>
              <a:rPr lang="en-US" sz="2400" dirty="0"/>
              <a:t>- Intel 8031, 8052, 8751, …</a:t>
            </a:r>
          </a:p>
          <a:p>
            <a:pPr eaLnBrk="0" hangingPunct="0"/>
            <a:r>
              <a:rPr lang="en-US" sz="2400" dirty="0"/>
              <a:t>- Atmel AT89C51, AT 89C1052/2051,…</a:t>
            </a:r>
          </a:p>
          <a:p>
            <a:pPr eaLnBrk="0" hangingPunct="0"/>
            <a:r>
              <a:rPr lang="en-US" sz="2400" dirty="0"/>
              <a:t>- Dallas Semiconductor DS5000 series…</a:t>
            </a:r>
          </a:p>
          <a:p>
            <a:pPr eaLnBrk="0" hangingPunct="0">
              <a:buFontTx/>
              <a:buChar char="-"/>
            </a:pPr>
            <a:r>
              <a:rPr lang="en-US" sz="2400" dirty="0"/>
              <a:t>Philips, National Semiconductor, …</a:t>
            </a:r>
          </a:p>
          <a:p>
            <a:pPr eaLnBrk="0" hangingPunct="0">
              <a:buFontTx/>
              <a:buChar char="-"/>
            </a:pPr>
            <a:r>
              <a:rPr lang="en-US" sz="2400" dirty="0" smtClean="0"/>
              <a:t> Freescale S32K MCU, </a:t>
            </a:r>
            <a:r>
              <a:rPr lang="en-US" sz="2400" dirty="0" err="1" smtClean="0"/>
              <a:t>Renesas</a:t>
            </a:r>
            <a:r>
              <a:rPr lang="en-US" sz="2400" dirty="0" smtClean="0"/>
              <a:t> RL 78G1F		</a:t>
            </a:r>
            <a:r>
              <a:rPr lang="en-US" sz="2400" dirty="0"/>
              <a:t>	</a:t>
            </a:r>
          </a:p>
          <a:p>
            <a:pPr eaLnBrk="0" hangingPunct="0"/>
            <a:endParaRPr lang="en-US" sz="240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11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1795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</a:rPr>
              <a:t>Microprocessor System Vs Microcontroller System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7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794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4236275"/>
              </p:ext>
            </p:extLst>
          </p:nvPr>
        </p:nvGraphicFramePr>
        <p:xfrm>
          <a:off x="391391" y="1003243"/>
          <a:ext cx="8229600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43065923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2711412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Microprocessor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22281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where intensive processing is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where task is fixed and predefined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752559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Only CPU is in the chip. Memory, I/O</a:t>
                      </a:r>
                      <a:r>
                        <a:rPr lang="en-US" baseline="0" dirty="0" smtClean="0"/>
                        <a:t> port are connected externally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CPU, Memory, I/O</a:t>
                      </a:r>
                      <a:r>
                        <a:rPr lang="en-US" baseline="0" dirty="0" smtClean="0"/>
                        <a:t> port – all are connected on the same single chip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391657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Clock speed</a:t>
                      </a:r>
                      <a:r>
                        <a:rPr lang="en-US" baseline="0" dirty="0" smtClean="0"/>
                        <a:t> and RAM</a:t>
                      </a:r>
                      <a:r>
                        <a:rPr lang="en-US" dirty="0" smtClean="0"/>
                        <a:t> is higher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Clock speed and RAM is less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056532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program for the microprocessor can be changed for different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program for the microcontroller is fixed once it is designed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91870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Cost is comparatively higher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is comparatively lower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98802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consumption is higher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consumption</a:t>
                      </a:r>
                      <a:r>
                        <a:rPr lang="en-US" baseline="0" dirty="0" smtClean="0"/>
                        <a:t> is 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477203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size of the system is 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size of the system is smaller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43700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 include personal</a:t>
                      </a:r>
                      <a:r>
                        <a:rPr lang="en-US" baseline="0" dirty="0" smtClean="0"/>
                        <a:t> 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 include washing machines, camera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013496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thought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We know that your computer uses a microprocessor. But what about your keyboard?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CSE – 341 : Microprocessors </a:t>
            </a:r>
            <a:endParaRPr lang="en-US" dirty="0" smtClean="0"/>
          </a:p>
          <a:p>
            <a:pPr algn="ctr"/>
            <a:r>
              <a:rPr lang="en-US" dirty="0" smtClean="0"/>
              <a:t>BRAC </a:t>
            </a:r>
            <a:r>
              <a:rPr lang="en-US" dirty="0"/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7495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Microprocessor System Vs Microcontroller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76200" y="1855788"/>
            <a:ext cx="8915400" cy="3235325"/>
            <a:chOff x="48" y="1440"/>
            <a:chExt cx="5616" cy="2038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360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48" y="1440"/>
              <a:ext cx="5616" cy="2001"/>
              <a:chOff x="48" y="1440"/>
              <a:chExt cx="5616" cy="2001"/>
            </a:xfrm>
          </p:grpSpPr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3168" y="201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48" y="1440"/>
                <a:ext cx="5616" cy="2001"/>
                <a:chOff x="48" y="1440"/>
                <a:chExt cx="5616" cy="2001"/>
              </a:xfrm>
            </p:grpSpPr>
            <p:sp>
              <p:nvSpPr>
                <p:cNvPr id="12" name="Line 14"/>
                <p:cNvSpPr>
                  <a:spLocks noChangeShapeType="1"/>
                </p:cNvSpPr>
                <p:nvPr/>
              </p:nvSpPr>
              <p:spPr bwMode="auto">
                <a:xfrm>
                  <a:off x="3360" y="259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5"/>
                <p:cNvGrpSpPr>
                  <a:grpSpLocks/>
                </p:cNvGrpSpPr>
                <p:nvPr/>
              </p:nvGrpSpPr>
              <p:grpSpPr bwMode="auto">
                <a:xfrm>
                  <a:off x="48" y="1440"/>
                  <a:ext cx="5616" cy="2001"/>
                  <a:chOff x="48" y="1440"/>
                  <a:chExt cx="5616" cy="2001"/>
                </a:xfrm>
              </p:grpSpPr>
              <p:sp>
                <p:nvSpPr>
                  <p:cNvPr id="1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1632"/>
                    <a:ext cx="528" cy="129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016"/>
                    <a:ext cx="480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016"/>
                    <a:ext cx="480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016"/>
                    <a:ext cx="480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16"/>
                    <a:ext cx="480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1728"/>
                    <a:ext cx="2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784"/>
                    <a:ext cx="2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259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59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9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259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440"/>
                    <a:ext cx="1680" cy="15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1440"/>
                    <a:ext cx="0" cy="15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440"/>
                    <a:ext cx="0" cy="15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2208"/>
                    <a:ext cx="16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" y="1706"/>
                    <a:ext cx="643" cy="98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1600" b="1" dirty="0">
                        <a:latin typeface="Times New Roman" pitchFamily="18" charset="0"/>
                      </a:rPr>
                      <a:t>CPU</a:t>
                    </a:r>
                  </a:p>
                  <a:p>
                    <a:pPr algn="ctr" eaLnBrk="0" hangingPunct="0"/>
                    <a:endParaRPr lang="en-US" sz="1600" b="1" dirty="0">
                      <a:latin typeface="Times New Roman" pitchFamily="18" charset="0"/>
                    </a:endParaRPr>
                  </a:p>
                  <a:p>
                    <a:pPr algn="ctr" eaLnBrk="0" hangingPunct="0"/>
                    <a:r>
                      <a:rPr lang="en-US" sz="1600" b="1" dirty="0">
                        <a:latin typeface="Times New Roman" pitchFamily="18" charset="0"/>
                      </a:rPr>
                      <a:t>General</a:t>
                    </a:r>
                  </a:p>
                  <a:p>
                    <a:pPr algn="ctr" eaLnBrk="0" hangingPunct="0"/>
                    <a:r>
                      <a:rPr lang="en-US" sz="1600" b="1" dirty="0">
                        <a:latin typeface="Times New Roman" pitchFamily="18" charset="0"/>
                      </a:rPr>
                      <a:t>purpose</a:t>
                    </a:r>
                  </a:p>
                  <a:p>
                    <a:pPr algn="ctr" eaLnBrk="0" hangingPunct="0"/>
                    <a:r>
                      <a:rPr lang="en-US" sz="1600" b="1" dirty="0">
                        <a:latin typeface="Times New Roman" pitchFamily="18" charset="0"/>
                      </a:rPr>
                      <a:t>Micro</a:t>
                    </a:r>
                  </a:p>
                  <a:p>
                    <a:pPr algn="ctr" eaLnBrk="0" hangingPunct="0"/>
                    <a:r>
                      <a:rPr lang="en-US" sz="1600" b="1" dirty="0">
                        <a:latin typeface="Times New Roman" pitchFamily="18" charset="0"/>
                      </a:rPr>
                      <a:t>processor</a:t>
                    </a:r>
                  </a:p>
                </p:txBody>
              </p:sp>
              <p:sp>
                <p:nvSpPr>
                  <p:cNvPr id="34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440"/>
                    <a:ext cx="68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Data Bus</a:t>
                    </a:r>
                  </a:p>
                </p:txBody>
              </p:sp>
              <p:sp>
                <p:nvSpPr>
                  <p:cNvPr id="35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2880"/>
                    <a:ext cx="88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Address Bus</a:t>
                    </a:r>
                  </a:p>
                </p:txBody>
              </p:sp>
              <p:sp>
                <p:nvSpPr>
                  <p:cNvPr id="3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6" y="2160"/>
                    <a:ext cx="46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RAM</a:t>
                    </a:r>
                  </a:p>
                </p:txBody>
              </p:sp>
              <p:sp>
                <p:nvSpPr>
                  <p:cNvPr id="37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2160"/>
                    <a:ext cx="46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ROM</a:t>
                    </a:r>
                  </a:p>
                </p:txBody>
              </p:sp>
              <p:sp>
                <p:nvSpPr>
                  <p:cNvPr id="38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6" y="2112"/>
                    <a:ext cx="396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I / O</a:t>
                    </a:r>
                  </a:p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Port</a:t>
                    </a:r>
                  </a:p>
                </p:txBody>
              </p:sp>
              <p:sp>
                <p:nvSpPr>
                  <p:cNvPr id="3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4" y="2160"/>
                    <a:ext cx="50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Timer</a:t>
                    </a:r>
                  </a:p>
                </p:txBody>
              </p:sp>
              <p:sp>
                <p:nvSpPr>
                  <p:cNvPr id="40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8" y="2016"/>
                    <a:ext cx="476" cy="5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Serial</a:t>
                    </a:r>
                  </a:p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COM</a:t>
                    </a:r>
                  </a:p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Port</a:t>
                    </a:r>
                  </a:p>
                </p:txBody>
              </p:sp>
              <p:sp>
                <p:nvSpPr>
                  <p:cNvPr id="41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52" y="1632"/>
                    <a:ext cx="41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CPU</a:t>
                    </a:r>
                  </a:p>
                </p:txBody>
              </p:sp>
              <p:sp>
                <p:nvSpPr>
                  <p:cNvPr id="42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80" y="1632"/>
                    <a:ext cx="46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RAM</a:t>
                    </a:r>
                  </a:p>
                </p:txBody>
              </p:sp>
              <p:sp>
                <p:nvSpPr>
                  <p:cNvPr id="43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6" y="1632"/>
                    <a:ext cx="46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ROM</a:t>
                    </a:r>
                  </a:p>
                </p:txBody>
              </p:sp>
              <p:sp>
                <p:nvSpPr>
                  <p:cNvPr id="4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8" y="2380"/>
                    <a:ext cx="396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I / O</a:t>
                    </a:r>
                  </a:p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Port</a:t>
                    </a:r>
                  </a:p>
                </p:txBody>
              </p:sp>
              <p:sp>
                <p:nvSpPr>
                  <p:cNvPr id="4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0" y="2448"/>
                    <a:ext cx="50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Timer</a:t>
                    </a:r>
                  </a:p>
                </p:txBody>
              </p:sp>
              <p:sp>
                <p:nvSpPr>
                  <p:cNvPr id="46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6" y="2352"/>
                    <a:ext cx="476" cy="5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Serial</a:t>
                    </a:r>
                  </a:p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COM</a:t>
                    </a:r>
                  </a:p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Port</a:t>
                    </a:r>
                  </a:p>
                </p:txBody>
              </p:sp>
              <p:sp>
                <p:nvSpPr>
                  <p:cNvPr id="47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" y="3208"/>
                    <a:ext cx="1567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 dirty="0" smtClean="0">
                        <a:latin typeface="Times New Roman" pitchFamily="18" charset="0"/>
                      </a:rPr>
                      <a:t>Microprocessor </a:t>
                    </a:r>
                    <a:r>
                      <a:rPr lang="en-US" sz="1800" b="1" dirty="0">
                        <a:latin typeface="Times New Roman" pitchFamily="18" charset="0"/>
                      </a:rPr>
                      <a:t>System</a:t>
                    </a:r>
                  </a:p>
                </p:txBody>
              </p:sp>
            </p:grpSp>
          </p:grpSp>
        </p:grpSp>
        <p:sp>
          <p:nvSpPr>
            <p:cNvPr id="9" name="Text Box 50"/>
            <p:cNvSpPr txBox="1">
              <a:spLocks noChangeArrowheads="1"/>
            </p:cNvSpPr>
            <p:nvPr/>
          </p:nvSpPr>
          <p:spPr bwMode="auto">
            <a:xfrm>
              <a:off x="4368" y="3247"/>
              <a:ext cx="11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 dirty="0">
                  <a:latin typeface="Times New Roman" pitchFamily="18" charset="0"/>
                </a:rPr>
                <a:t>Microcontroller</a:t>
              </a:r>
            </a:p>
          </p:txBody>
        </p:sp>
      </p:grp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48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414" y="16958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is used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it is difficult to program a microprocessor in its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machine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assembler is a program </a:t>
            </a:r>
            <a:r>
              <a:rPr lang="en-US" sz="2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converts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language.</a:t>
            </a:r>
          </a:p>
          <a:p>
            <a:pPr lvl="1" algn="just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Assemblers are similar to 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 that they produce executable code. However, assemblers are more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simplistic.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 vs Machine language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b, c;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83;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-2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	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high level language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 + 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--------------------------------------------------------------------------------------------------------------------------------------------------------------------------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0010 0001 0000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0100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0001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0001 0000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0011 0001 0000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0110	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//machine language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0111 0000 0000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0000 0000 0101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0011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1111 1111 1111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1110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Instructors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Safwana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Haque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Department of Computer Science &amp; Engineering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Syed Zamil Hasan Shoumo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Department of Computer Science &amp; Engineering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Nazmus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Sakeef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Department of Computer Science &amp; Engineering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0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Assembly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199"/>
            <a:ext cx="8686800" cy="512895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q"/>
              <a:tabLst/>
              <a:defRPr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q"/>
              <a:tabLst/>
              <a:defRPr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2 with 3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9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  cl,  3     : </a:t>
            </a:r>
            <a:r>
              <a:rPr kumimoji="0" lang="en-US" sz="190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copy the value 3 in the internal register cl      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so currently cl is    		         					holding the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lang="en-US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 cl,  2     :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the value 2 with the current value of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after adding 2,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 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now   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store sum in cl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holding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9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Subtract 2 from 3</a:t>
            </a:r>
            <a:endParaRPr kumimoji="0" lang="en-US" sz="19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cl,  3 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value 3 in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internal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cl       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currently cl is    		       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holding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  cl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2 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from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//after subtracting 2,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 is 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 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				holding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add, sub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opcodes or instructions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cl, 3, 2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 operands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8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cl register show assembly code for the following expression :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+ 6 – 10</a:t>
            </a:r>
          </a:p>
          <a:p>
            <a:endParaRPr lang="en-US" dirty="0" smtClean="0"/>
          </a:p>
          <a:p>
            <a:r>
              <a:rPr lang="en-US" dirty="0" smtClean="0"/>
              <a:t>mov cl, 5</a:t>
            </a:r>
          </a:p>
          <a:p>
            <a:r>
              <a:rPr lang="en-US" dirty="0" smtClean="0"/>
              <a:t>add cl, 6</a:t>
            </a:r>
          </a:p>
          <a:p>
            <a:r>
              <a:rPr lang="en-US" dirty="0" smtClean="0"/>
              <a:t>sub cl, 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53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 to be Covered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Microcontrollers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microprocessors and microcontrollers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8086 Microprocessor: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Intel 80186, 80286, 80386, 80486 and Pentium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 and CISC processors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Coprocessors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Texts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51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5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 </a:t>
            </a:r>
            <a:r>
              <a:rPr lang="en-GB" sz="5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Interfacing: Programming and Hardware, </a:t>
            </a:r>
            <a:r>
              <a:rPr lang="en-GB" sz="5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Douglas </a:t>
            </a:r>
            <a:r>
              <a:rPr lang="en-GB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GB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Hall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5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 and Organization of the IBM </a:t>
            </a:r>
            <a:r>
              <a:rPr lang="en-GB" sz="5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PC, by </a:t>
            </a:r>
            <a:r>
              <a:rPr lang="en-GB" sz="5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GB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Y. Yu</a:t>
            </a:r>
            <a:r>
              <a:rPr lang="en-GB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Charles </a:t>
            </a:r>
            <a:r>
              <a:rPr lang="en-GB" sz="5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Marut</a:t>
            </a:r>
            <a:endParaRPr lang="en-GB" sz="5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5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Microprocessor, architecture, programming &amp; application with the 8085, </a:t>
            </a:r>
            <a:r>
              <a:rPr lang="en-GB" sz="5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GB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Ramesh </a:t>
            </a:r>
            <a:r>
              <a:rPr lang="en-GB" sz="5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Gaonkar</a:t>
            </a:r>
            <a:endParaRPr lang="en-GB" sz="5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5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5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lang="en-GB" sz="5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Microprocessor, by </a:t>
            </a:r>
            <a:r>
              <a:rPr lang="en-GB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Barry B. Bray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5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and Microcomputer – Based System Design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</a:t>
            </a:r>
            <a:r>
              <a:rPr lang="en-US" sz="5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Rafiquzzaman</a:t>
            </a:r>
            <a:endParaRPr lang="en-US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Some tips before we begin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and their Conversion</a:t>
            </a:r>
          </a:p>
          <a:p>
            <a:pPr marL="274320" lvl="1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of “Digital Logic Design”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of “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74320" lvl="1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Programming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 of Computer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1752600" y="1905000"/>
            <a:ext cx="2362200" cy="2286000"/>
            <a:chOff x="672" y="768"/>
            <a:chExt cx="1488" cy="1440"/>
          </a:xfrm>
        </p:grpSpPr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672" y="768"/>
              <a:ext cx="14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3200" b="1">
                  <a:latin typeface="Times New Roman" pitchFamily="18" charset="0"/>
                </a:rPr>
                <a:t>Computer</a:t>
              </a:r>
            </a:p>
          </p:txBody>
        </p:sp>
        <p:grpSp>
          <p:nvGrpSpPr>
            <p:cNvPr id="17" name="Group 4"/>
            <p:cNvGrpSpPr>
              <a:grpSpLocks/>
            </p:cNvGrpSpPr>
            <p:nvPr/>
          </p:nvGrpSpPr>
          <p:grpSpPr bwMode="auto">
            <a:xfrm>
              <a:off x="768" y="1248"/>
              <a:ext cx="1200" cy="960"/>
              <a:chOff x="960" y="1920"/>
              <a:chExt cx="1200" cy="960"/>
            </a:xfrm>
          </p:grpSpPr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1152" y="1920"/>
                <a:ext cx="816" cy="720"/>
              </a:xfrm>
              <a:prstGeom prst="rect">
                <a:avLst/>
              </a:prstGeom>
              <a:solidFill>
                <a:srgbClr val="33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6"/>
              <p:cNvSpPr>
                <a:spLocks noChangeArrowheads="1"/>
              </p:cNvSpPr>
              <p:nvPr/>
            </p:nvSpPr>
            <p:spPr bwMode="auto">
              <a:xfrm flipV="1">
                <a:off x="960" y="2688"/>
                <a:ext cx="1200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4267200" y="1676400"/>
            <a:ext cx="3352800" cy="1143000"/>
          </a:xfrm>
          <a:prstGeom prst="wedgeEllipseCallout">
            <a:avLst>
              <a:gd name="adj1" fmla="val -57528"/>
              <a:gd name="adj2" fmla="val 5541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>
                <a:latin typeface="Times New Roman" pitchFamily="18" charset="0"/>
              </a:rPr>
              <a:t>Data Processing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4191000" y="4038600"/>
            <a:ext cx="3429000" cy="1066800"/>
          </a:xfrm>
          <a:prstGeom prst="wedgeEllipseCallout">
            <a:avLst>
              <a:gd name="adj1" fmla="val -50556"/>
              <a:gd name="adj2" fmla="val -7113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>
                <a:latin typeface="Times New Roman" pitchFamily="18" charset="0"/>
              </a:rPr>
              <a:t>Data Storage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14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Major Components of Computer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838200" y="1319213"/>
            <a:ext cx="7488237" cy="4518025"/>
            <a:chOff x="609" y="831"/>
            <a:chExt cx="4717" cy="2846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609" y="831"/>
              <a:ext cx="4717" cy="284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4240" y="2337"/>
              <a:ext cx="1043" cy="995"/>
              <a:chOff x="672" y="768"/>
              <a:chExt cx="1488" cy="1440"/>
            </a:xfrm>
          </p:grpSpPr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672" y="768"/>
                <a:ext cx="1488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b="1" dirty="0">
                    <a:latin typeface="Times New Roman" pitchFamily="18" charset="0"/>
                  </a:rPr>
                  <a:t>Computer</a:t>
                </a:r>
              </a:p>
            </p:txBody>
          </p:sp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768" y="1248"/>
                <a:ext cx="1200" cy="960"/>
                <a:chOff x="960" y="1920"/>
                <a:chExt cx="1200" cy="960"/>
              </a:xfrm>
            </p:grpSpPr>
            <p:sp>
              <p:nvSpPr>
                <p:cNvPr id="11" name="Rectangle 8"/>
                <p:cNvSpPr>
                  <a:spLocks noChangeArrowheads="1"/>
                </p:cNvSpPr>
                <p:nvPr/>
              </p:nvSpPr>
              <p:spPr bwMode="auto">
                <a:xfrm>
                  <a:off x="1152" y="1920"/>
                  <a:ext cx="816" cy="720"/>
                </a:xfrm>
                <a:prstGeom prst="rect">
                  <a:avLst/>
                </a:prstGeom>
                <a:solidFill>
                  <a:srgbClr val="33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AutoShape 9"/>
                <p:cNvSpPr>
                  <a:spLocks noChangeArrowheads="1"/>
                </p:cNvSpPr>
                <p:nvPr/>
              </p:nvSpPr>
              <p:spPr bwMode="auto">
                <a:xfrm flipV="1">
                  <a:off x="960" y="2688"/>
                  <a:ext cx="1200" cy="192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Rectangle 10"/>
                <p:cNvSpPr>
                  <a:spLocks noChangeArrowheads="1"/>
                </p:cNvSpPr>
                <p:nvPr/>
              </p:nvSpPr>
              <p:spPr bwMode="auto">
                <a:xfrm>
                  <a:off x="1248" y="2016"/>
                  <a:ext cx="624" cy="52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646488" y="3889375"/>
            <a:ext cx="2135187" cy="1822450"/>
            <a:chOff x="2368" y="2508"/>
            <a:chExt cx="1345" cy="1148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368" y="2508"/>
              <a:ext cx="1345" cy="11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578" y="2942"/>
              <a:ext cx="902" cy="23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CPU</a:t>
              </a: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337175" y="1716088"/>
            <a:ext cx="2135188" cy="1822450"/>
            <a:chOff x="3432" y="1244"/>
            <a:chExt cx="1345" cy="1148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432" y="1244"/>
              <a:ext cx="1345" cy="11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607" y="1654"/>
              <a:ext cx="1031" cy="23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MEMORY</a:t>
              </a:r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1812925" y="2125663"/>
            <a:ext cx="2135188" cy="1822450"/>
            <a:chOff x="2368" y="2508"/>
            <a:chExt cx="1345" cy="1148"/>
          </a:xfrm>
        </p:grpSpPr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2368" y="2508"/>
              <a:ext cx="1345" cy="11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578" y="2942"/>
              <a:ext cx="902" cy="23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I/O</a:t>
              </a: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624263" y="2451100"/>
            <a:ext cx="2135187" cy="1822450"/>
            <a:chOff x="2341" y="2014"/>
            <a:chExt cx="1345" cy="1148"/>
          </a:xfrm>
        </p:grpSpPr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2341" y="2014"/>
              <a:ext cx="1345" cy="11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563" y="2320"/>
              <a:ext cx="90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SYSTEM BUS</a:t>
              </a:r>
            </a:p>
          </p:txBody>
        </p:sp>
      </p:grp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2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Central Processing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b="1" dirty="0"/>
              <a:t>central processing unit</a:t>
            </a:r>
            <a:r>
              <a:rPr lang="en-US" dirty="0"/>
              <a:t> (</a:t>
            </a:r>
            <a:r>
              <a:rPr lang="en-US" b="1" dirty="0" smtClean="0"/>
              <a:t>CPU</a:t>
            </a:r>
            <a:r>
              <a:rPr lang="en-US" dirty="0" smtClean="0"/>
              <a:t>) is </a:t>
            </a:r>
            <a:r>
              <a:rPr lang="en-US" dirty="0"/>
              <a:t>a description of a class of logic machines that can execute </a:t>
            </a:r>
            <a:r>
              <a:rPr lang="en-US" b="1" u="sng" dirty="0"/>
              <a:t>computer programs</a:t>
            </a:r>
            <a:r>
              <a:rPr lang="en-US" dirty="0"/>
              <a:t>. 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The </a:t>
            </a:r>
            <a:r>
              <a:rPr lang="en-US" dirty="0"/>
              <a:t>form, design and implementation of CPUs have changed dramatically since the earliest examples, but their fundamental operation has remained much the same.</a:t>
            </a:r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Central Processing </a:t>
            </a:r>
            <a:r>
              <a:rPr lang="en-US" dirty="0" smtClean="0">
                <a:solidFill>
                  <a:schemeClr val="tx1"/>
                </a:solidFill>
              </a:rPr>
              <a:t>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17638" y="1600200"/>
            <a:ext cx="6324600" cy="38782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51013" y="1828800"/>
            <a:ext cx="3043237" cy="831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Control Unit &amp; Instruction Decoder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970212" y="3800475"/>
            <a:ext cx="320198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Arithmetic/Logic Unit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95800" y="4800600"/>
            <a:ext cx="31146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Registers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0" y="2743200"/>
            <a:ext cx="4191000" cy="990600"/>
          </a:xfrm>
          <a:prstGeom prst="wedgeRectCallout">
            <a:avLst>
              <a:gd name="adj1" fmla="val 44239"/>
              <a:gd name="adj2" fmla="val -5974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To decode instruction and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pass the necessary control signals to CU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875213" y="1190625"/>
            <a:ext cx="3582987" cy="1019175"/>
          </a:xfrm>
          <a:prstGeom prst="wedgeRectCallout">
            <a:avLst>
              <a:gd name="adj1" fmla="val -52358"/>
              <a:gd name="adj2" fmla="val 7581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To synchronize and control the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overall operation of the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CPU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4419600" y="2743200"/>
            <a:ext cx="4724400" cy="838200"/>
          </a:xfrm>
          <a:prstGeom prst="wedgeRectCallout">
            <a:avLst>
              <a:gd name="adj1" fmla="val -28242"/>
              <a:gd name="adj2" fmla="val 7339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2" algn="ctr" eaLnBrk="0" hangingPunct="0">
              <a:buFont typeface="Symbol" pitchFamily="18" charset="2"/>
              <a:buNone/>
            </a:pPr>
            <a:r>
              <a:rPr lang="en-US" sz="2000" dirty="0">
                <a:latin typeface="Times New Roman" pitchFamily="18" charset="0"/>
              </a:rPr>
              <a:t>To perform the arithmetic and logical </a:t>
            </a:r>
          </a:p>
          <a:p>
            <a:pPr lvl="2" algn="ctr" eaLnBrk="0" hangingPunct="0">
              <a:buFont typeface="Symbol" pitchFamily="18" charset="2"/>
              <a:buNone/>
            </a:pPr>
            <a:r>
              <a:rPr lang="en-US" sz="2000" dirty="0">
                <a:latin typeface="Times New Roman" pitchFamily="18" charset="0"/>
              </a:rPr>
              <a:t>operations within the CPU 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0" y="4572000"/>
            <a:ext cx="3541711" cy="885825"/>
          </a:xfrm>
          <a:prstGeom prst="wedgeRectCallout">
            <a:avLst>
              <a:gd name="adj1" fmla="val 57132"/>
              <a:gd name="adj2" fmla="val -8368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Times New Roman" pitchFamily="18" charset="0"/>
              </a:rPr>
              <a:t>To perform shift and rotate </a:t>
            </a:r>
          </a:p>
          <a:p>
            <a:pPr algn="ctr" eaLnBrk="0" hangingPunct="0"/>
            <a:r>
              <a:rPr lang="en-US" sz="2000" dirty="0">
                <a:latin typeface="Times New Roman" pitchFamily="18" charset="0"/>
              </a:rPr>
              <a:t>operations that may either be </a:t>
            </a:r>
          </a:p>
          <a:p>
            <a:pPr algn="ctr" eaLnBrk="0" hangingPunct="0"/>
            <a:r>
              <a:rPr lang="en-US" sz="2000" dirty="0">
                <a:latin typeface="Times New Roman" pitchFamily="18" charset="0"/>
              </a:rPr>
              <a:t>arithmetic or logical in nature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4114800" y="5562600"/>
            <a:ext cx="3200399" cy="828675"/>
          </a:xfrm>
          <a:prstGeom prst="wedgeRectCallout">
            <a:avLst>
              <a:gd name="adj1" fmla="val -21612"/>
              <a:gd name="adj2" fmla="val -8403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FontTx/>
              <a:buChar char="•"/>
            </a:pPr>
            <a:r>
              <a:rPr lang="en-US" sz="2000">
                <a:latin typeface="Times New Roman" pitchFamily="18" charset="0"/>
              </a:rPr>
              <a:t> Control and Status Registers</a:t>
            </a:r>
          </a:p>
          <a:p>
            <a:pPr eaLnBrk="0" hangingPunct="0">
              <a:buFontTx/>
              <a:buChar char="•"/>
            </a:pPr>
            <a:r>
              <a:rPr lang="en-US" sz="2000">
                <a:latin typeface="Times New Roman" pitchFamily="18" charset="0"/>
              </a:rPr>
              <a:t> User-Variable Registers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6293837" y="3886200"/>
            <a:ext cx="2850163" cy="621506"/>
          </a:xfrm>
          <a:prstGeom prst="wedgeRectCallout">
            <a:avLst>
              <a:gd name="adj1" fmla="val -23022"/>
              <a:gd name="adj2" fmla="val 9838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Times New Roman" pitchFamily="18" charset="0"/>
              </a:rPr>
              <a:t>A set of internal storage</a:t>
            </a:r>
          </a:p>
          <a:p>
            <a:pPr algn="ctr" eaLnBrk="0" hangingPunct="0"/>
            <a:r>
              <a:rPr lang="en-US" sz="2000" dirty="0">
                <a:latin typeface="Times New Roman" pitchFamily="18" charset="0"/>
              </a:rPr>
              <a:t>locations within the CPU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19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4804</TotalTime>
  <Words>1205</Words>
  <Application>Microsoft Office PowerPoint</Application>
  <PresentationFormat>On-screen Show (4:3)</PresentationFormat>
  <Paragraphs>284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Department of Computer Science and Engineering</vt:lpstr>
      <vt:lpstr>   Instructors </vt:lpstr>
      <vt:lpstr>Topics to be Covered </vt:lpstr>
      <vt:lpstr>Recommended Texts</vt:lpstr>
      <vt:lpstr>Some tips before we begin</vt:lpstr>
      <vt:lpstr>Concept of Computer</vt:lpstr>
      <vt:lpstr>Major Components of Computer</vt:lpstr>
      <vt:lpstr>Central Processing Unit</vt:lpstr>
      <vt:lpstr>Central Processing Unit</vt:lpstr>
      <vt:lpstr>So .. What is Microprocessor?</vt:lpstr>
      <vt:lpstr>Concept about Microprocessor</vt:lpstr>
      <vt:lpstr>List of Microprocessors</vt:lpstr>
      <vt:lpstr>Microcontroller (C)</vt:lpstr>
      <vt:lpstr>List of Microcontrollers</vt:lpstr>
      <vt:lpstr>Microprocessor System Vs Microcontroller System</vt:lpstr>
      <vt:lpstr>Food for thought </vt:lpstr>
      <vt:lpstr>Microprocessor System Vs Microcontroller System</vt:lpstr>
      <vt:lpstr>Assembly Language</vt:lpstr>
      <vt:lpstr>High level language vs Machine language</vt:lpstr>
      <vt:lpstr>Example of Assembly Language</vt:lpstr>
      <vt:lpstr>Food for thought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Teacher:  Md. Obaidur Rahman, Ph.D. Assitant Professor, Department of CSE, DUET, Gazipur-1700.</dc:title>
  <dc:creator>Rupam</dc:creator>
  <cp:lastModifiedBy>Windows User</cp:lastModifiedBy>
  <cp:revision>636</cp:revision>
  <dcterms:created xsi:type="dcterms:W3CDTF">2006-08-16T00:00:00Z</dcterms:created>
  <dcterms:modified xsi:type="dcterms:W3CDTF">2022-02-02T12:35:02Z</dcterms:modified>
</cp:coreProperties>
</file>