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9"/>
  </p:notesMasterIdLst>
  <p:sldIdLst>
    <p:sldId id="256" r:id="rId2"/>
    <p:sldId id="292" r:id="rId3"/>
    <p:sldId id="293" r:id="rId4"/>
    <p:sldId id="294" r:id="rId5"/>
    <p:sldId id="295" r:id="rId6"/>
    <p:sldId id="297" r:id="rId7"/>
    <p:sldId id="296" r:id="rId8"/>
    <p:sldId id="298" r:id="rId9"/>
    <p:sldId id="299" r:id="rId10"/>
    <p:sldId id="300" r:id="rId11"/>
    <p:sldId id="310" r:id="rId12"/>
    <p:sldId id="301" r:id="rId13"/>
    <p:sldId id="303" r:id="rId14"/>
    <p:sldId id="304" r:id="rId15"/>
    <p:sldId id="306" r:id="rId16"/>
    <p:sldId id="307" r:id="rId17"/>
    <p:sldId id="308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33664E2-CB1B-44D9-8561-4583EAEFF74F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6CD7000-B82A-4E34-91D3-ED044FA0E6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23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D7000-B82A-4E34-91D3-ED044FA0E6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04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1BDF151-2B44-4D7C-AB75-2846D668CC25}" type="datetime1">
              <a:rPr lang="en-US" smtClean="0"/>
              <a:pPr/>
              <a:t>2/8/2022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18F2-C44E-4F8D-96FE-78E61365A30A}" type="datetime1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86000" y="6355080"/>
            <a:ext cx="4572000" cy="365760"/>
          </a:xfrm>
        </p:spPr>
        <p:txBody>
          <a:bodyPr/>
          <a:lstStyle/>
          <a:p>
            <a:pPr algn="ctr"/>
            <a:r>
              <a:rPr lang="en-US"/>
              <a:t>CSE-4503: Microprocessors and Assembly Language    Islamic University of Technology (IUT)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F5DD79-9224-4BCF-8012-6F757CAE7ECB}" type="datetime1">
              <a:rPr lang="en-US" smtClean="0"/>
              <a:pPr/>
              <a:t>2/8/2022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286000" y="6248400"/>
            <a:ext cx="4572000" cy="365760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pPr algn="ctr"/>
            <a:r>
              <a:rPr lang="en-US"/>
              <a:t>CSE-4503: Microprocessors and Assembly Language    Islamic University of Technology (IUT)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en.wikipedia.org/wiki/File:Pentiumd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3716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Overview of Microcomputer </a:t>
            </a:r>
          </a:p>
          <a:p>
            <a:pPr algn="ctr"/>
            <a:r>
              <a:rPr lang="en-US" sz="3200" dirty="0"/>
              <a:t>Structure and Operation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19200" y="4972050"/>
            <a:ext cx="6858000" cy="5334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447800" y="5257800"/>
            <a:ext cx="6858000" cy="685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/>
                </a:solidFill>
              </a:rPr>
              <a:t>Course ID: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CSE </a:t>
            </a: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smtClean="0">
                <a:solidFill>
                  <a:schemeClr val="tx1"/>
                </a:solidFill>
              </a:rPr>
              <a:t>341</a:t>
            </a:r>
            <a:endParaRPr lang="en-US" sz="1600" dirty="0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</a:rPr>
              <a:t>Course Title: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Microprocessors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43000" y="3352800"/>
            <a:ext cx="6858000" cy="121920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Department of </a:t>
            </a:r>
            <a:r>
              <a:rPr lang="en-US" sz="1600" dirty="0" smtClean="0"/>
              <a:t>Computer Science &amp; </a:t>
            </a:r>
            <a:r>
              <a:rPr lang="en-US" sz="1600" dirty="0"/>
              <a:t>Engineering</a:t>
            </a:r>
            <a:br>
              <a:rPr lang="en-US" sz="1600" dirty="0"/>
            </a:br>
            <a:r>
              <a:rPr lang="en-US" sz="1600" dirty="0" smtClean="0"/>
              <a:t>BRAC University.</a:t>
            </a:r>
            <a:endParaRPr lang="en-US" sz="1600" dirty="0"/>
          </a:p>
        </p:txBody>
      </p:sp>
      <p:pic>
        <p:nvPicPr>
          <p:cNvPr id="7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tx1"/>
                </a:solidFill>
              </a:rPr>
              <a:t>Fetch </a:t>
            </a:r>
            <a:r>
              <a:rPr lang="fr-CA" dirty="0">
                <a:solidFill>
                  <a:schemeClr val="tx1"/>
                </a:solidFill>
              </a:rPr>
              <a:t>&amp; </a:t>
            </a:r>
            <a:r>
              <a:rPr lang="fr-CA" dirty="0" smtClean="0">
                <a:solidFill>
                  <a:schemeClr val="tx1"/>
                </a:solidFill>
              </a:rPr>
              <a:t>Execute </a:t>
            </a:r>
            <a:r>
              <a:rPr lang="fr-CA" dirty="0">
                <a:solidFill>
                  <a:schemeClr val="tx1"/>
                </a:solidFill>
              </a:rPr>
              <a:t>Cycles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Fetch &amp; Execute Cycle of the CPU is composed of three basic operations 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</a:p>
          <a:p>
            <a:endParaRPr lang="en-US" b="1" dirty="0"/>
          </a:p>
          <a:p>
            <a:r>
              <a:rPr lang="en-US" b="1" dirty="0" smtClean="0"/>
              <a:t>Fetch :</a:t>
            </a:r>
            <a:endParaRPr lang="en-US" b="1" dirty="0"/>
          </a:p>
          <a:p>
            <a:pPr lvl="1"/>
            <a:r>
              <a:rPr lang="en-MY" sz="2400" dirty="0">
                <a:solidFill>
                  <a:schemeClr val="tx1"/>
                </a:solidFill>
              </a:rPr>
              <a:t>The </a:t>
            </a:r>
            <a:r>
              <a:rPr lang="en-MY" sz="2400" dirty="0" smtClean="0">
                <a:solidFill>
                  <a:schemeClr val="tx1"/>
                </a:solidFill>
              </a:rPr>
              <a:t>instruction </a:t>
            </a:r>
            <a:r>
              <a:rPr lang="en-MY" sz="2400" dirty="0">
                <a:solidFill>
                  <a:schemeClr val="tx1"/>
                </a:solidFill>
              </a:rPr>
              <a:t>required from </a:t>
            </a:r>
            <a:r>
              <a:rPr lang="en-MY" sz="2400" dirty="0" smtClean="0">
                <a:solidFill>
                  <a:schemeClr val="tx1"/>
                </a:solidFill>
              </a:rPr>
              <a:t>memory is stored or copied </a:t>
            </a:r>
            <a:r>
              <a:rPr lang="en-MY" sz="2400" dirty="0">
                <a:solidFill>
                  <a:schemeClr val="tx1"/>
                </a:solidFill>
              </a:rPr>
              <a:t>in the instruction </a:t>
            </a:r>
            <a:r>
              <a:rPr lang="en-MY" sz="2400" dirty="0" smtClean="0">
                <a:solidFill>
                  <a:schemeClr val="tx1"/>
                </a:solidFill>
              </a:rPr>
              <a:t>register</a:t>
            </a:r>
            <a:r>
              <a:rPr lang="en-MY" sz="24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MY" sz="2400" dirty="0">
                <a:solidFill>
                  <a:schemeClr val="tx1"/>
                </a:solidFill>
              </a:rPr>
              <a:t> </a:t>
            </a:r>
            <a:r>
              <a:rPr lang="en-MY" sz="2400" dirty="0" smtClean="0">
                <a:solidFill>
                  <a:schemeClr val="tx1"/>
                </a:solidFill>
              </a:rPr>
              <a:t>Increments </a:t>
            </a:r>
            <a:r>
              <a:rPr lang="en-MY" sz="2400" dirty="0">
                <a:solidFill>
                  <a:schemeClr val="tx1"/>
                </a:solidFill>
              </a:rPr>
              <a:t>the program counter </a:t>
            </a:r>
            <a:r>
              <a:rPr lang="en-MY" sz="2400" dirty="0" smtClean="0">
                <a:solidFill>
                  <a:schemeClr val="tx1"/>
                </a:solidFill>
              </a:rPr>
              <a:t>so </a:t>
            </a:r>
            <a:r>
              <a:rPr lang="en-MY" sz="2400" dirty="0">
                <a:solidFill>
                  <a:schemeClr val="tx1"/>
                </a:solidFill>
              </a:rPr>
              <a:t>that it points to the next instruction.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  <p:pic>
        <p:nvPicPr>
          <p:cNvPr id="6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CPU’s Special Purpose Registers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Counter               :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Holds address of next instruction</a:t>
            </a:r>
          </a:p>
          <a:p>
            <a:pPr algn="just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Register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Holds the instruction currently being executed 			          	     or decoded</a:t>
            </a:r>
          </a:p>
          <a:p>
            <a:pPr algn="just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 Register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Holds memory address from where data will 			          	     be fetched</a:t>
            </a:r>
          </a:p>
          <a:p>
            <a:pPr algn="just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Data Register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  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Holds the data being transferred to the   				      memory or from the memory by the CPU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459207"/>
            <a:ext cx="5105400" cy="2895238"/>
          </a:xfrm>
          <a:prstGeom prst="rect">
            <a:avLst/>
          </a:prstGeom>
        </p:spPr>
      </p:pic>
      <p:pic>
        <p:nvPicPr>
          <p:cNvPr id="7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6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Fetching an Instruction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8575"/>
            <a:ext cx="7467600" cy="4873625"/>
          </a:xfrm>
        </p:spPr>
        <p:txBody>
          <a:bodyPr/>
          <a:lstStyle/>
          <a:p>
            <a:pPr eaLnBrk="1" hangingPunct="1"/>
            <a:r>
              <a:rPr lang="en-US" b="1"/>
              <a:t>Step 1</a:t>
            </a:r>
            <a:endParaRPr lang="en-MY" b="1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84213" y="1836003"/>
            <a:ext cx="77755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/>
              <a:t>Program Counter</a:t>
            </a:r>
            <a:r>
              <a:rPr lang="en-US" sz="2400" dirty="0" smtClean="0"/>
              <a:t> </a:t>
            </a:r>
            <a:r>
              <a:rPr lang="en-US" sz="2400" dirty="0"/>
              <a:t>or </a:t>
            </a:r>
            <a:r>
              <a:rPr lang="en-US" sz="2400" dirty="0" smtClean="0"/>
              <a:t>instruction pointer (IP) is a register that </a:t>
            </a:r>
            <a:r>
              <a:rPr lang="en-US" sz="2400" dirty="0"/>
              <a:t>holds the address of the next instruction to be fetch. 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  <p:pic>
        <p:nvPicPr>
          <p:cNvPr id="10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40878"/>
            <a:ext cx="6131337" cy="3279067"/>
          </a:xfrm>
          <a:prstGeom prst="rect">
            <a:avLst/>
          </a:prstGeom>
        </p:spPr>
      </p:pic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295400" y="3014662"/>
            <a:ext cx="1944688" cy="720725"/>
          </a:xfrm>
          <a:prstGeom prst="ellipse">
            <a:avLst/>
          </a:prstGeom>
          <a:noFill/>
          <a:ln w="28575">
            <a:solidFill>
              <a:srgbClr val="D31B3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366120" y="2995322"/>
            <a:ext cx="1944688" cy="720725"/>
          </a:xfrm>
          <a:prstGeom prst="ellipse">
            <a:avLst/>
          </a:prstGeom>
          <a:noFill/>
          <a:ln w="28575">
            <a:solidFill>
              <a:srgbClr val="D31B3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Fetching an Instruction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4873625"/>
          </a:xfrm>
        </p:spPr>
        <p:txBody>
          <a:bodyPr/>
          <a:lstStyle/>
          <a:p>
            <a:r>
              <a:rPr lang="en-US" b="1" dirty="0"/>
              <a:t>Step 2</a:t>
            </a:r>
            <a:endParaRPr lang="en-MY" b="1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  <p:pic>
        <p:nvPicPr>
          <p:cNvPr id="10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2471"/>
            <a:ext cx="7924800" cy="4436508"/>
          </a:xfrm>
          <a:prstGeom prst="rect">
            <a:avLst/>
          </a:prstGeom>
        </p:spPr>
      </p:pic>
      <p:sp>
        <p:nvSpPr>
          <p:cNvPr id="12" name="AutoShape 11"/>
          <p:cNvSpPr>
            <a:spLocks noChangeArrowheads="1"/>
          </p:cNvSpPr>
          <p:nvPr/>
        </p:nvSpPr>
        <p:spPr bwMode="auto">
          <a:xfrm flipH="1">
            <a:off x="1546817" y="3151492"/>
            <a:ext cx="396875" cy="358775"/>
          </a:xfrm>
          <a:prstGeom prst="downArrow">
            <a:avLst>
              <a:gd name="adj1" fmla="val 50000"/>
              <a:gd name="adj2" fmla="val 310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1600793" y="3960090"/>
            <a:ext cx="288925" cy="358775"/>
          </a:xfrm>
          <a:prstGeom prst="downArrow">
            <a:avLst>
              <a:gd name="adj1" fmla="val 50000"/>
              <a:gd name="adj2" fmla="val 310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0" y="3467451"/>
            <a:ext cx="1524000" cy="12657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moves over the address bus to the Memory Address Register 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0600" y="5410200"/>
            <a:ext cx="160324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 Register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5600" y="2514600"/>
            <a:ext cx="1524000" cy="945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022E-16 L -1.66667E-6 0.0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Fetching an Instruction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295400"/>
            <a:ext cx="7467600" cy="4873625"/>
          </a:xfrm>
        </p:spPr>
        <p:txBody>
          <a:bodyPr/>
          <a:lstStyle/>
          <a:p>
            <a:pPr eaLnBrk="1" hangingPunct="1"/>
            <a:r>
              <a:rPr lang="en-US" b="1" dirty="0"/>
              <a:t>Step </a:t>
            </a:r>
            <a:r>
              <a:rPr lang="en-US" b="1" dirty="0" smtClean="0"/>
              <a:t>3</a:t>
            </a:r>
            <a:endParaRPr lang="en-MY" b="1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943100"/>
            <a:ext cx="5859462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17"/>
          <p:cNvSpPr>
            <a:spLocks noChangeArrowheads="1"/>
          </p:cNvSpPr>
          <p:nvPr/>
        </p:nvSpPr>
        <p:spPr bwMode="auto">
          <a:xfrm rot="19439213">
            <a:off x="1991282" y="3211973"/>
            <a:ext cx="2041013" cy="296072"/>
          </a:xfrm>
          <a:prstGeom prst="rightArrow">
            <a:avLst>
              <a:gd name="adj1" fmla="val 41176"/>
              <a:gd name="adj2" fmla="val 137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18"/>
          <p:cNvSpPr>
            <a:spLocks noChangeArrowheads="1"/>
          </p:cNvSpPr>
          <p:nvPr/>
        </p:nvSpPr>
        <p:spPr bwMode="auto">
          <a:xfrm>
            <a:off x="3924300" y="2303463"/>
            <a:ext cx="1295400" cy="576262"/>
          </a:xfrm>
          <a:prstGeom prst="ellipse">
            <a:avLst/>
          </a:prstGeom>
          <a:noFill/>
          <a:ln w="28575">
            <a:solidFill>
              <a:srgbClr val="501BD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  <p:pic>
        <p:nvPicPr>
          <p:cNvPr id="10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5048" y="4572000"/>
            <a:ext cx="1978152" cy="450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 Register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5179" y="2404197"/>
            <a:ext cx="1676400" cy="951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location of the instruction is located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80596" y="3313785"/>
            <a:ext cx="838200" cy="253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repeatCount="300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03 0.03634 L 0.09739 -0.10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00" y="-7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Fetching an Instruction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/>
              <a:t>Step </a:t>
            </a:r>
            <a:r>
              <a:rPr lang="en-US" dirty="0" smtClean="0"/>
              <a:t>4</a:t>
            </a:r>
            <a:endParaRPr lang="en-MY" dirty="0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2276475"/>
            <a:ext cx="6769100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12"/>
          <p:cNvSpPr>
            <a:spLocks noChangeArrowheads="1"/>
          </p:cNvSpPr>
          <p:nvPr/>
        </p:nvSpPr>
        <p:spPr bwMode="auto">
          <a:xfrm rot="10800000">
            <a:off x="1331913" y="1628775"/>
            <a:ext cx="5832475" cy="1079500"/>
          </a:xfrm>
          <a:prstGeom prst="curvedUpArrow">
            <a:avLst>
              <a:gd name="adj1" fmla="val 21362"/>
              <a:gd name="adj2" fmla="val 116964"/>
              <a:gd name="adj3" fmla="val 333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1763713" y="3716338"/>
            <a:ext cx="287337" cy="792162"/>
          </a:xfrm>
          <a:prstGeom prst="downArrow">
            <a:avLst>
              <a:gd name="adj1" fmla="val 50000"/>
              <a:gd name="adj2" fmla="val 6892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  <p:pic>
        <p:nvPicPr>
          <p:cNvPr id="10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025958" y="5468624"/>
            <a:ext cx="1978152" cy="450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Data Register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8400" y="4038600"/>
            <a:ext cx="1752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11111E-6 L 3.05556E-6 0.12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Fetching an Instruction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/>
              <a:t>Step </a:t>
            </a:r>
            <a:r>
              <a:rPr lang="en-US" dirty="0" smtClean="0"/>
              <a:t>5</a:t>
            </a:r>
            <a:endParaRPr lang="en-MY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  <p:pic>
        <p:nvPicPr>
          <p:cNvPr id="10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33" y="2281767"/>
            <a:ext cx="6133333" cy="3390476"/>
          </a:xfrm>
          <a:prstGeom prst="rect">
            <a:avLst/>
          </a:prstGeom>
        </p:spPr>
      </p:pic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1685130" y="3350205"/>
            <a:ext cx="372270" cy="688395"/>
          </a:xfrm>
          <a:prstGeom prst="downArrow">
            <a:avLst>
              <a:gd name="adj1" fmla="val 50000"/>
              <a:gd name="adj2" fmla="val 6892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723" y="2442157"/>
            <a:ext cx="1978152" cy="450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Data Register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90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11111E-6 L 3.05556E-6 0.12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Food for thought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do you mean by a 32 bit Data Bus ?</a:t>
            </a:r>
          </a:p>
          <a:p>
            <a:endParaRPr lang="en-US" dirty="0"/>
          </a:p>
          <a:p>
            <a:r>
              <a:rPr lang="en-US" dirty="0" smtClean="0"/>
              <a:t>BIOS is a special program </a:t>
            </a:r>
            <a:r>
              <a:rPr lang="en-US" dirty="0"/>
              <a:t>that orchestrates loading the computer's </a:t>
            </a:r>
            <a:r>
              <a:rPr lang="en-US" dirty="0" smtClean="0"/>
              <a:t>operating system. </a:t>
            </a:r>
            <a:r>
              <a:rPr lang="en-US" dirty="0"/>
              <a:t> </a:t>
            </a:r>
            <a:r>
              <a:rPr lang="en-US" dirty="0" smtClean="0"/>
              <a:t>Should it be stored in ROM or RAM 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pic>
        <p:nvPicPr>
          <p:cNvPr id="6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14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Diagram of </a:t>
            </a:r>
            <a:r>
              <a:rPr lang="en-US" dirty="0" smtClean="0">
                <a:solidFill>
                  <a:schemeClr val="tx1"/>
                </a:solidFill>
              </a:rPr>
              <a:t>a Microcomputer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286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Microcomputer:</a:t>
            </a:r>
          </a:p>
          <a:p>
            <a:pPr marL="883920" lvl="1" indent="-609600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Microprocessor)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3920" lvl="1" indent="-609600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(RAM, ROM etc.)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3920" lvl="1" indent="-609600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3920" lvl="1" indent="-609600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Buses:	</a:t>
            </a:r>
          </a:p>
          <a:p>
            <a:pPr marL="1074420" lvl="2" indent="-342900"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bus</a:t>
            </a:r>
          </a:p>
          <a:p>
            <a:pPr marL="1074420" lvl="2" indent="-342900"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bus</a:t>
            </a:r>
          </a:p>
          <a:p>
            <a:pPr marL="1074420" lvl="2" indent="-342900"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bus</a:t>
            </a:r>
          </a:p>
          <a:p>
            <a:endParaRPr lang="en-US" dirty="0"/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auto">
          <a:xfrm>
            <a:off x="2022475" y="4283075"/>
            <a:ext cx="1030288" cy="825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b="1"/>
              <a:t>ROM</a:t>
            </a:r>
          </a:p>
        </p:txBody>
      </p:sp>
      <p:sp>
        <p:nvSpPr>
          <p:cNvPr id="23" name="Rectangle 164"/>
          <p:cNvSpPr>
            <a:spLocks noChangeArrowheads="1"/>
          </p:cNvSpPr>
          <p:nvPr/>
        </p:nvSpPr>
        <p:spPr bwMode="auto">
          <a:xfrm>
            <a:off x="3671888" y="4283075"/>
            <a:ext cx="1028700" cy="825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b="1"/>
              <a:t>RAM</a:t>
            </a:r>
          </a:p>
        </p:txBody>
      </p:sp>
      <p:sp>
        <p:nvSpPr>
          <p:cNvPr id="24" name="Rectangle 165"/>
          <p:cNvSpPr>
            <a:spLocks noChangeArrowheads="1"/>
          </p:cNvSpPr>
          <p:nvPr/>
        </p:nvSpPr>
        <p:spPr bwMode="auto">
          <a:xfrm>
            <a:off x="5319713" y="4283075"/>
            <a:ext cx="1647825" cy="825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b="1"/>
              <a:t>I/O </a:t>
            </a:r>
          </a:p>
          <a:p>
            <a:pPr algn="ctr"/>
            <a:r>
              <a:rPr lang="en-US" sz="2000" b="1"/>
              <a:t>interface</a:t>
            </a:r>
          </a:p>
        </p:txBody>
      </p:sp>
      <p:sp>
        <p:nvSpPr>
          <p:cNvPr id="25" name="Rectangle 166"/>
          <p:cNvSpPr>
            <a:spLocks noChangeArrowheads="1"/>
          </p:cNvSpPr>
          <p:nvPr/>
        </p:nvSpPr>
        <p:spPr bwMode="auto">
          <a:xfrm>
            <a:off x="7588250" y="4283075"/>
            <a:ext cx="1319213" cy="825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b="1"/>
              <a:t>I/O </a:t>
            </a:r>
          </a:p>
          <a:p>
            <a:pPr algn="ctr"/>
            <a:r>
              <a:rPr lang="en-US" sz="2000" b="1"/>
              <a:t>devices</a:t>
            </a:r>
          </a:p>
        </p:txBody>
      </p:sp>
      <p:sp>
        <p:nvSpPr>
          <p:cNvPr id="26" name="Line 167"/>
          <p:cNvSpPr>
            <a:spLocks noChangeShapeType="1"/>
          </p:cNvSpPr>
          <p:nvPr/>
        </p:nvSpPr>
        <p:spPr bwMode="auto">
          <a:xfrm>
            <a:off x="2435225" y="3871912"/>
            <a:ext cx="0" cy="411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169"/>
          <p:cNvSpPr>
            <a:spLocks noChangeShapeType="1"/>
          </p:cNvSpPr>
          <p:nvPr/>
        </p:nvSpPr>
        <p:spPr bwMode="auto">
          <a:xfrm>
            <a:off x="1403350" y="3871912"/>
            <a:ext cx="49482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71"/>
          <p:cNvSpPr>
            <a:spLocks noChangeShapeType="1"/>
          </p:cNvSpPr>
          <p:nvPr/>
        </p:nvSpPr>
        <p:spPr bwMode="auto">
          <a:xfrm>
            <a:off x="4289425" y="3871912"/>
            <a:ext cx="0" cy="411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72"/>
          <p:cNvSpPr>
            <a:spLocks noChangeShapeType="1"/>
          </p:cNvSpPr>
          <p:nvPr/>
        </p:nvSpPr>
        <p:spPr bwMode="auto">
          <a:xfrm flipV="1">
            <a:off x="6351588" y="5108575"/>
            <a:ext cx="0" cy="412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173"/>
          <p:cNvSpPr>
            <a:spLocks noChangeShapeType="1"/>
          </p:cNvSpPr>
          <p:nvPr/>
        </p:nvSpPr>
        <p:spPr bwMode="auto">
          <a:xfrm>
            <a:off x="2435225" y="5108575"/>
            <a:ext cx="0" cy="412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174"/>
          <p:cNvSpPr>
            <a:spLocks noChangeShapeType="1"/>
          </p:cNvSpPr>
          <p:nvPr/>
        </p:nvSpPr>
        <p:spPr bwMode="auto">
          <a:xfrm flipV="1">
            <a:off x="4083050" y="5108575"/>
            <a:ext cx="0" cy="412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175"/>
          <p:cNvSpPr>
            <a:spLocks noChangeShapeType="1"/>
          </p:cNvSpPr>
          <p:nvPr/>
        </p:nvSpPr>
        <p:spPr bwMode="auto">
          <a:xfrm flipH="1">
            <a:off x="1403350" y="5521325"/>
            <a:ext cx="49482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AutoShape 177"/>
          <p:cNvSpPr>
            <a:spLocks noChangeArrowheads="1"/>
          </p:cNvSpPr>
          <p:nvPr/>
        </p:nvSpPr>
        <p:spPr bwMode="auto">
          <a:xfrm>
            <a:off x="373063" y="3665537"/>
            <a:ext cx="1027112" cy="2679700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200"/>
          </a:p>
          <a:p>
            <a:endParaRPr lang="en-US" sz="1200"/>
          </a:p>
          <a:p>
            <a:pPr algn="ctr"/>
            <a:endParaRPr lang="en-US" sz="2000" b="1"/>
          </a:p>
          <a:p>
            <a:pPr algn="ctr"/>
            <a:endParaRPr lang="en-US" sz="2000" b="1"/>
          </a:p>
          <a:p>
            <a:pPr algn="ctr"/>
            <a:r>
              <a:rPr lang="en-US" sz="2000" b="1"/>
              <a:t>CPU</a:t>
            </a:r>
          </a:p>
        </p:txBody>
      </p:sp>
      <p:sp>
        <p:nvSpPr>
          <p:cNvPr id="34" name="Line 178"/>
          <p:cNvSpPr>
            <a:spLocks noChangeShapeType="1"/>
          </p:cNvSpPr>
          <p:nvPr/>
        </p:nvSpPr>
        <p:spPr bwMode="auto">
          <a:xfrm flipH="1">
            <a:off x="1403350" y="6138862"/>
            <a:ext cx="5359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179"/>
          <p:cNvSpPr>
            <a:spLocks noChangeShapeType="1"/>
          </p:cNvSpPr>
          <p:nvPr/>
        </p:nvSpPr>
        <p:spPr bwMode="auto">
          <a:xfrm flipV="1">
            <a:off x="6762750" y="5108575"/>
            <a:ext cx="0" cy="1030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176"/>
          <p:cNvSpPr>
            <a:spLocks noChangeShapeType="1"/>
          </p:cNvSpPr>
          <p:nvPr/>
        </p:nvSpPr>
        <p:spPr bwMode="auto">
          <a:xfrm>
            <a:off x="6969125" y="4695825"/>
            <a:ext cx="619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170"/>
          <p:cNvSpPr>
            <a:spLocks noChangeShapeType="1"/>
          </p:cNvSpPr>
          <p:nvPr/>
        </p:nvSpPr>
        <p:spPr bwMode="auto">
          <a:xfrm>
            <a:off x="6351588" y="3871912"/>
            <a:ext cx="0" cy="411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4643438" y="3505200"/>
            <a:ext cx="1512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Address bus</a:t>
            </a: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4572000" y="5521325"/>
            <a:ext cx="1512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Data bus</a:t>
            </a:r>
          </a:p>
        </p:txBody>
      </p:sp>
      <p:sp>
        <p:nvSpPr>
          <p:cNvPr id="40" name="Text Box 26"/>
          <p:cNvSpPr txBox="1">
            <a:spLocks noChangeArrowheads="1"/>
          </p:cNvSpPr>
          <p:nvPr/>
        </p:nvSpPr>
        <p:spPr bwMode="auto">
          <a:xfrm>
            <a:off x="6804025" y="5521325"/>
            <a:ext cx="1008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Control bus</a:t>
            </a:r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  <p:pic>
        <p:nvPicPr>
          <p:cNvPr id="41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CPU - Central Processing Unit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46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FETCH :</a:t>
            </a:r>
            <a:r>
              <a:rPr lang="en-US" dirty="0" smtClean="0"/>
              <a:t> </a:t>
            </a:r>
            <a:r>
              <a:rPr lang="en-US" sz="2400" dirty="0" smtClean="0"/>
              <a:t>Take in binary-coded </a:t>
            </a:r>
            <a:r>
              <a:rPr lang="en-US" sz="2400" dirty="0"/>
              <a:t>instructions from memory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DECODE : </a:t>
            </a:r>
            <a:r>
              <a:rPr lang="en-US" dirty="0" smtClean="0"/>
              <a:t> </a:t>
            </a:r>
            <a:r>
              <a:rPr lang="en-US" sz="2400" dirty="0" smtClean="0"/>
              <a:t>Analyze or make sense of the instructions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b="1" dirty="0" smtClean="0"/>
              <a:t>EXECUTE :</a:t>
            </a:r>
            <a:r>
              <a:rPr lang="en-US" dirty="0" smtClean="0"/>
              <a:t> </a:t>
            </a:r>
            <a:r>
              <a:rPr lang="en-US" sz="2400" dirty="0" smtClean="0"/>
              <a:t>Carry out the instructions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Controls overall </a:t>
            </a:r>
            <a:r>
              <a:rPr lang="en-US" dirty="0"/>
              <a:t>operation </a:t>
            </a:r>
            <a:r>
              <a:rPr lang="en-US" dirty="0" smtClean="0"/>
              <a:t>of the computer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Important components</a:t>
            </a:r>
            <a:r>
              <a:rPr lang="en-US" b="1" dirty="0" smtClean="0"/>
              <a:t>:  </a:t>
            </a:r>
            <a:r>
              <a:rPr lang="en-US" dirty="0" smtClean="0"/>
              <a:t>Registers ,  ALU , Control Unit</a:t>
            </a:r>
            <a:endParaRPr lang="en-MY" sz="2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6" name="Picture 7" descr="250px-Pentiumd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1375" y="4423122"/>
            <a:ext cx="23812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209800" y="5689947"/>
            <a:ext cx="4968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Pentium D dual core processors 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  <p:pic>
        <p:nvPicPr>
          <p:cNvPr id="8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416243" indent="-323850"/>
            <a:r>
              <a:rPr lang="en-US" dirty="0" smtClean="0"/>
              <a:t>This is where all the binary coded instructions and data are stored. </a:t>
            </a:r>
            <a:r>
              <a:rPr lang="en-US" dirty="0"/>
              <a:t>Example: ROM, </a:t>
            </a:r>
            <a:r>
              <a:rPr lang="en-US" dirty="0" smtClean="0"/>
              <a:t>RAM etc.</a:t>
            </a:r>
            <a:endParaRPr lang="en-US" dirty="0"/>
          </a:p>
          <a:p>
            <a:pPr marL="92393" indent="0">
              <a:buNone/>
            </a:pPr>
            <a:endParaRPr lang="en-US" dirty="0" smtClean="0"/>
          </a:p>
          <a:p>
            <a:pPr marL="92393" indent="0">
              <a:buNone/>
            </a:pPr>
            <a:r>
              <a:rPr lang="en-US" dirty="0" smtClean="0"/>
              <a:t>RAM (Random Access Memory) :</a:t>
            </a:r>
          </a:p>
          <a:p>
            <a:pPr marL="549593" indent="-457200">
              <a:buFont typeface="Wingdings" panose="05000000000000000000" pitchFamily="2" charset="2"/>
              <a:buChar char="q"/>
            </a:pPr>
            <a:r>
              <a:rPr lang="en-US" dirty="0" smtClean="0"/>
              <a:t>Can be read </a:t>
            </a:r>
            <a:r>
              <a:rPr lang="en-US" dirty="0"/>
              <a:t>and written to anytime </a:t>
            </a:r>
            <a:r>
              <a:rPr lang="en-US" dirty="0" smtClean="0"/>
              <a:t>by the CPU.</a:t>
            </a:r>
          </a:p>
          <a:p>
            <a:pPr marL="549593" indent="-457200">
              <a:buFont typeface="Wingdings" panose="05000000000000000000" pitchFamily="2" charset="2"/>
              <a:buChar char="q"/>
            </a:pPr>
            <a:r>
              <a:rPr lang="en-US" dirty="0" smtClean="0"/>
              <a:t>It is volatile memory. That means contents </a:t>
            </a:r>
            <a:r>
              <a:rPr lang="en-US" dirty="0"/>
              <a:t>of RAM are erased when the power to the computer is turned </a:t>
            </a:r>
            <a:r>
              <a:rPr lang="en-US" dirty="0" smtClean="0"/>
              <a:t>off. </a:t>
            </a:r>
          </a:p>
          <a:p>
            <a:pPr marL="92393" indent="0">
              <a:buNone/>
            </a:pPr>
            <a:endParaRPr lang="en-US" dirty="0" smtClean="0"/>
          </a:p>
          <a:p>
            <a:pPr marL="92393" indent="0">
              <a:buNone/>
            </a:pPr>
            <a:r>
              <a:rPr lang="en-US" dirty="0" smtClean="0"/>
              <a:t>ROM (Read Only Memory) :</a:t>
            </a:r>
          </a:p>
          <a:p>
            <a:pPr marL="549593" indent="-457200">
              <a:buFont typeface="Wingdings" panose="05000000000000000000" pitchFamily="2" charset="2"/>
              <a:buChar char="q"/>
            </a:pPr>
            <a:r>
              <a:rPr lang="en-US" dirty="0" smtClean="0"/>
              <a:t>Can only be </a:t>
            </a:r>
            <a:r>
              <a:rPr lang="en-US" dirty="0"/>
              <a:t>read </a:t>
            </a:r>
            <a:r>
              <a:rPr lang="en-US" dirty="0" smtClean="0"/>
              <a:t>by the CPU. </a:t>
            </a:r>
          </a:p>
          <a:p>
            <a:pPr marL="549593" indent="-457200">
              <a:buFont typeface="Wingdings" panose="05000000000000000000" pitchFamily="2" charset="2"/>
              <a:buChar char="q"/>
            </a:pPr>
            <a:r>
              <a:rPr lang="en-US" dirty="0" smtClean="0"/>
              <a:t>It </a:t>
            </a:r>
            <a:r>
              <a:rPr lang="en-US" dirty="0"/>
              <a:t>is pre-loaded with data and software that never </a:t>
            </a:r>
            <a:r>
              <a:rPr lang="en-US" dirty="0" smtClean="0"/>
              <a:t>changes like computer's </a:t>
            </a:r>
            <a:r>
              <a:rPr lang="en-US" dirty="0"/>
              <a:t>initial start-up instructions. </a:t>
            </a:r>
          </a:p>
          <a:p>
            <a:pPr marL="549593" indent="-457200">
              <a:buFont typeface="Wingdings" panose="05000000000000000000" pitchFamily="2" charset="2"/>
              <a:buChar char="q"/>
            </a:pPr>
            <a:r>
              <a:rPr lang="en-US" dirty="0" smtClean="0"/>
              <a:t>It is non volatile memory. That means contents of </a:t>
            </a:r>
            <a:r>
              <a:rPr lang="en-US" dirty="0"/>
              <a:t>ROM </a:t>
            </a:r>
            <a:r>
              <a:rPr lang="en-US" dirty="0" smtClean="0"/>
              <a:t>are </a:t>
            </a:r>
            <a:r>
              <a:rPr lang="en-US" b="1" dirty="0" smtClean="0"/>
              <a:t>NOT</a:t>
            </a:r>
            <a:r>
              <a:rPr lang="en-US" dirty="0" smtClean="0"/>
              <a:t> </a:t>
            </a:r>
            <a:r>
              <a:rPr lang="en-US" dirty="0"/>
              <a:t>erased when the power to the computer is turned off. </a:t>
            </a:r>
          </a:p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  <p:pic>
        <p:nvPicPr>
          <p:cNvPr id="6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I/O Unit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4610"/>
          </a:xfrm>
        </p:spPr>
        <p:txBody>
          <a:bodyPr>
            <a:normAutofit/>
          </a:bodyPr>
          <a:lstStyle/>
          <a:p>
            <a:pPr marL="416243" indent="-323850"/>
            <a:r>
              <a:rPr lang="en-US" sz="2400" b="1" dirty="0"/>
              <a:t>Input/output (I/O</a:t>
            </a:r>
            <a:r>
              <a:rPr lang="en-US" sz="2400" b="1" dirty="0" smtClean="0"/>
              <a:t>) units serve as a medium of communication between the user and the computer.</a:t>
            </a:r>
          </a:p>
          <a:p>
            <a:pPr marL="416243" indent="-323850"/>
            <a:endParaRPr lang="en-US" sz="2400" dirty="0"/>
          </a:p>
          <a:p>
            <a:pPr marL="416243" indent="-323850"/>
            <a:r>
              <a:rPr lang="en-US" sz="2400" b="1" dirty="0"/>
              <a:t>Inputs</a:t>
            </a:r>
            <a:r>
              <a:rPr lang="en-US" sz="2400" dirty="0"/>
              <a:t> are the signals or data received by the system, and </a:t>
            </a:r>
            <a:r>
              <a:rPr lang="en-US" sz="2400" b="1" dirty="0"/>
              <a:t>outputs</a:t>
            </a:r>
            <a:r>
              <a:rPr lang="en-US" sz="2400" dirty="0"/>
              <a:t> are the signals or data sent from </a:t>
            </a:r>
            <a:r>
              <a:rPr lang="en-US" sz="2400" dirty="0" smtClean="0"/>
              <a:t>it. </a:t>
            </a:r>
            <a:endParaRPr lang="en-US" sz="2400" dirty="0"/>
          </a:p>
          <a:p>
            <a:pPr marL="416243" indent="-323850"/>
            <a:r>
              <a:rPr lang="en-US" sz="2400" dirty="0"/>
              <a:t>Devices that provide input or output to the computer are called </a:t>
            </a:r>
            <a:r>
              <a:rPr lang="en-US" sz="2400" b="1" i="1" dirty="0" smtClean="0"/>
              <a:t>peripherals</a:t>
            </a:r>
            <a:r>
              <a:rPr lang="en-US" sz="2400" dirty="0" smtClean="0"/>
              <a:t>. </a:t>
            </a:r>
          </a:p>
          <a:p>
            <a:pPr marL="416243" indent="-323850"/>
            <a:r>
              <a:rPr lang="en-US" sz="2200" dirty="0" smtClean="0"/>
              <a:t>For example: </a:t>
            </a:r>
          </a:p>
          <a:p>
            <a:pPr marL="92393" indent="0">
              <a:buNone/>
            </a:pPr>
            <a:r>
              <a:rPr lang="en-US" sz="2200" b="1" dirty="0" smtClean="0"/>
              <a:t>	keyboard</a:t>
            </a:r>
            <a:r>
              <a:rPr lang="en-US" sz="2200" dirty="0" smtClean="0"/>
              <a:t>, </a:t>
            </a:r>
            <a:r>
              <a:rPr lang="en-US" sz="2200" b="1" dirty="0" smtClean="0"/>
              <a:t>mouse</a:t>
            </a:r>
            <a:r>
              <a:rPr lang="en-US" sz="2200" dirty="0" smtClean="0"/>
              <a:t> (input)</a:t>
            </a:r>
          </a:p>
          <a:p>
            <a:pPr marL="92393" indent="0">
              <a:buNone/>
            </a:pPr>
            <a:r>
              <a:rPr lang="en-US" sz="2200" b="1" dirty="0"/>
              <a:t>	</a:t>
            </a:r>
            <a:r>
              <a:rPr lang="en-US" sz="2200" b="1" dirty="0" smtClean="0"/>
              <a:t>display</a:t>
            </a:r>
            <a:r>
              <a:rPr lang="en-US" sz="2200" dirty="0" smtClean="0"/>
              <a:t>, </a:t>
            </a:r>
            <a:r>
              <a:rPr lang="en-US" sz="2200" b="1" dirty="0" smtClean="0"/>
              <a:t>printer(</a:t>
            </a:r>
            <a:r>
              <a:rPr lang="en-US" sz="2200" dirty="0" smtClean="0"/>
              <a:t>output</a:t>
            </a:r>
            <a:r>
              <a:rPr lang="en-US" sz="2200" b="1" dirty="0" smtClean="0"/>
              <a:t>)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	</a:t>
            </a:r>
            <a:r>
              <a:rPr lang="en-US" sz="2200" b="1" dirty="0" smtClean="0"/>
              <a:t>hard disk</a:t>
            </a:r>
            <a:r>
              <a:rPr lang="en-US" sz="2200" dirty="0" smtClean="0"/>
              <a:t> (both input and output)</a:t>
            </a:r>
            <a:endParaRPr lang="en-US" sz="220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  <p:pic>
        <p:nvPicPr>
          <p:cNvPr id="6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System Bus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65760" indent="-256032">
              <a:defRPr/>
            </a:pPr>
            <a:endParaRPr lang="en-US" dirty="0" smtClean="0"/>
          </a:p>
          <a:p>
            <a:pPr marL="365760" indent="-256032">
              <a:defRPr/>
            </a:pPr>
            <a:r>
              <a:rPr lang="en-US" dirty="0" smtClean="0"/>
              <a:t>System </a:t>
            </a:r>
            <a:r>
              <a:rPr lang="en-US" dirty="0"/>
              <a:t>bus </a:t>
            </a:r>
            <a:r>
              <a:rPr lang="en-US" dirty="0" smtClean="0"/>
              <a:t>is made up of three types of bus :</a:t>
            </a:r>
          </a:p>
          <a:p>
            <a:pPr marL="1188720" lvl="3" indent="-256032">
              <a:defRPr/>
            </a:pPr>
            <a:r>
              <a:rPr lang="en-US" dirty="0" smtClean="0"/>
              <a:t>Address Bus</a:t>
            </a:r>
          </a:p>
          <a:p>
            <a:pPr marL="1188720" lvl="3" indent="-256032">
              <a:defRPr/>
            </a:pPr>
            <a:r>
              <a:rPr lang="en-US" dirty="0" smtClean="0"/>
              <a:t>Data Bus</a:t>
            </a:r>
          </a:p>
          <a:p>
            <a:pPr marL="1188720" lvl="3" indent="-256032">
              <a:defRPr/>
            </a:pPr>
            <a:r>
              <a:rPr lang="en-US" dirty="0" smtClean="0"/>
              <a:t>Control Bus</a:t>
            </a:r>
          </a:p>
          <a:p>
            <a:pPr marL="109728" indent="0">
              <a:buNone/>
              <a:defRPr/>
            </a:pPr>
            <a:endParaRPr lang="en-US" b="1" dirty="0" smtClean="0"/>
          </a:p>
          <a:p>
            <a:pPr marL="365760" indent="-256032">
              <a:defRPr/>
            </a:pPr>
            <a:r>
              <a:rPr lang="en-US" b="1" dirty="0" smtClean="0"/>
              <a:t>WRITE operation :</a:t>
            </a:r>
            <a:r>
              <a:rPr lang="en-US" b="1" i="1" dirty="0" smtClean="0"/>
              <a:t> </a:t>
            </a:r>
            <a:r>
              <a:rPr lang="en-US" dirty="0" smtClean="0"/>
              <a:t>When data </a:t>
            </a:r>
            <a:r>
              <a:rPr lang="en-US" dirty="0"/>
              <a:t>is written </a:t>
            </a:r>
            <a:r>
              <a:rPr lang="en-US" dirty="0" smtClean="0"/>
              <a:t>onto memory </a:t>
            </a:r>
            <a:r>
              <a:rPr lang="en-US" dirty="0"/>
              <a:t>location or an I/O </a:t>
            </a:r>
            <a:r>
              <a:rPr lang="en-US" dirty="0" smtClean="0"/>
              <a:t>port by the processor</a:t>
            </a:r>
            <a:endParaRPr lang="en-US" dirty="0"/>
          </a:p>
          <a:p>
            <a:pPr marL="365760" indent="-256032">
              <a:defRPr/>
            </a:pPr>
            <a:r>
              <a:rPr lang="en-US" b="1" dirty="0" smtClean="0"/>
              <a:t>READ operation</a:t>
            </a:r>
            <a:r>
              <a:rPr lang="en-US" b="1" i="1" dirty="0"/>
              <a:t> </a:t>
            </a:r>
            <a:r>
              <a:rPr lang="en-US" b="1" dirty="0" smtClean="0"/>
              <a:t>: </a:t>
            </a:r>
            <a:r>
              <a:rPr lang="en-US" b="1" i="1" dirty="0" smtClean="0"/>
              <a:t> </a:t>
            </a:r>
            <a:r>
              <a:rPr lang="en-US" dirty="0" smtClean="0"/>
              <a:t>When data </a:t>
            </a:r>
            <a:r>
              <a:rPr lang="en-US" dirty="0"/>
              <a:t>is</a:t>
            </a:r>
            <a:r>
              <a:rPr lang="en-US" b="1" i="1" dirty="0"/>
              <a:t> </a:t>
            </a:r>
            <a:r>
              <a:rPr lang="en-US" dirty="0"/>
              <a:t>read from a selected memory location or an I/O </a:t>
            </a:r>
            <a:r>
              <a:rPr lang="en-US" dirty="0" smtClean="0"/>
              <a:t>port</a:t>
            </a:r>
            <a:r>
              <a:rPr lang="en-US" dirty="0"/>
              <a:t> by the processor</a:t>
            </a:r>
          </a:p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  <p:pic>
        <p:nvPicPr>
          <p:cNvPr id="6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Address Bus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66928" indent="-457200">
              <a:defRPr/>
            </a:pPr>
            <a:r>
              <a:rPr lang="en-US" dirty="0" smtClean="0"/>
              <a:t>Carries memory address of the instructions which are to be executed</a:t>
            </a:r>
          </a:p>
          <a:p>
            <a:pPr marL="566928" indent="-457200">
              <a:defRPr/>
            </a:pPr>
            <a:r>
              <a:rPr lang="en-US" dirty="0" smtClean="0">
                <a:solidFill>
                  <a:schemeClr val="tx1"/>
                </a:solidFill>
              </a:rPr>
              <a:t>Information </a:t>
            </a:r>
            <a:r>
              <a:rPr lang="en-US" dirty="0">
                <a:solidFill>
                  <a:schemeClr val="tx1"/>
                </a:solidFill>
              </a:rPr>
              <a:t>transfer takes place from the </a:t>
            </a:r>
            <a:r>
              <a:rPr lang="en-US" dirty="0" smtClean="0"/>
              <a:t>processor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the memory or I/O elements. </a:t>
            </a:r>
            <a:endParaRPr lang="en-US" dirty="0" smtClean="0">
              <a:solidFill>
                <a:schemeClr val="tx1"/>
              </a:solidFill>
            </a:endParaRPr>
          </a:p>
          <a:p>
            <a:pPr marL="566928" indent="-457200">
              <a:defRPr/>
            </a:pPr>
            <a:r>
              <a:rPr lang="en-US" dirty="0" smtClean="0"/>
              <a:t>That is why address bus is </a:t>
            </a:r>
            <a:r>
              <a:rPr lang="en-US" b="1" i="1" dirty="0" smtClean="0"/>
              <a:t>Unidirectional</a:t>
            </a:r>
            <a:r>
              <a:rPr lang="en-US" i="1" dirty="0" smtClean="0"/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566928" indent="-457200">
              <a:defRPr/>
            </a:pPr>
            <a:r>
              <a:rPr lang="en-US" dirty="0" smtClean="0">
                <a:solidFill>
                  <a:schemeClr val="tx1"/>
                </a:solidFill>
              </a:rPr>
              <a:t>Size is generally16</a:t>
            </a:r>
            <a:r>
              <a:rPr lang="en-US" dirty="0">
                <a:solidFill>
                  <a:schemeClr val="tx1"/>
                </a:solidFill>
              </a:rPr>
              <a:t>, 20, 24, 32 or 36 </a:t>
            </a:r>
            <a:r>
              <a:rPr lang="en-US" dirty="0" smtClean="0">
                <a:solidFill>
                  <a:schemeClr val="tx1"/>
                </a:solidFill>
              </a:rPr>
              <a:t>bits.</a:t>
            </a:r>
            <a:endParaRPr lang="en-US" dirty="0" smtClean="0"/>
          </a:p>
          <a:p>
            <a:pPr marL="566928" indent="-457200">
              <a:defRPr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number of locations that the CPU can address is determined by the </a:t>
            </a:r>
            <a:r>
              <a:rPr lang="en-US" dirty="0" smtClean="0">
                <a:solidFill>
                  <a:schemeClr val="tx1"/>
                </a:solidFill>
              </a:rPr>
              <a:t>size of address bus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/>
              <a:t>8086 processor has 20 </a:t>
            </a:r>
            <a:r>
              <a:rPr lang="en-US" smtClean="0"/>
              <a:t>bit address bus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5257800"/>
            <a:ext cx="7286625" cy="10715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For example : microprocessor with 32 </a:t>
            </a:r>
            <a:r>
              <a:rPr lang="en-US" b="1" dirty="0" smtClean="0">
                <a:solidFill>
                  <a:schemeClr val="tx1"/>
                </a:solidFill>
              </a:rPr>
              <a:t>bit address bus can</a:t>
            </a:r>
            <a:endParaRPr lang="en-US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    </a:t>
            </a:r>
            <a:r>
              <a:rPr lang="en-US" b="1" dirty="0" smtClean="0">
                <a:solidFill>
                  <a:schemeClr val="tx1"/>
                </a:solidFill>
              </a:rPr>
              <a:t>address </a:t>
            </a:r>
            <a:r>
              <a:rPr lang="en-US" b="1" dirty="0">
                <a:solidFill>
                  <a:schemeClr val="tx1"/>
                </a:solidFill>
              </a:rPr>
              <a:t>2</a:t>
            </a:r>
            <a:r>
              <a:rPr lang="en-US" sz="1600" b="1" baseline="30000" dirty="0">
                <a:solidFill>
                  <a:schemeClr val="tx1"/>
                </a:solidFill>
              </a:rPr>
              <a:t>32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memory locations</a:t>
            </a:r>
            <a:endParaRPr lang="en-US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  <p:pic>
        <p:nvPicPr>
          <p:cNvPr id="7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Bus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65760" indent="-256032">
              <a:defRPr/>
            </a:pPr>
            <a:endParaRPr lang="en-US" dirty="0" smtClean="0"/>
          </a:p>
          <a:p>
            <a:pPr marL="365760" indent="-256032">
              <a:defRPr/>
            </a:pPr>
            <a:r>
              <a:rPr lang="en-US" dirty="0" smtClean="0"/>
              <a:t>It is used to carry data.</a:t>
            </a:r>
          </a:p>
          <a:p>
            <a:pPr marL="365760" indent="-256032">
              <a:defRPr/>
            </a:pPr>
            <a:r>
              <a:rPr lang="en-US" dirty="0" smtClean="0"/>
              <a:t>It </a:t>
            </a:r>
            <a:r>
              <a:rPr lang="en-US" dirty="0"/>
              <a:t>is a </a:t>
            </a:r>
            <a:r>
              <a:rPr lang="en-US" dirty="0" smtClean="0"/>
              <a:t>bidirectional. That means data </a:t>
            </a:r>
            <a:r>
              <a:rPr lang="en-US" dirty="0"/>
              <a:t>can flow in both </a:t>
            </a:r>
            <a:r>
              <a:rPr lang="en-US" dirty="0" smtClean="0"/>
              <a:t>to </a:t>
            </a:r>
            <a:r>
              <a:rPr lang="en-US" dirty="0"/>
              <a:t>or from the microprocessor. </a:t>
            </a:r>
          </a:p>
          <a:p>
            <a:pPr marL="365760" indent="-256032">
              <a:defRPr/>
            </a:pPr>
            <a:r>
              <a:rPr lang="en-US" dirty="0"/>
              <a:t>The size of the data bus varies from one microprocessor to another.</a:t>
            </a:r>
          </a:p>
          <a:p>
            <a:pPr marL="365760" indent="-256032">
              <a:defRPr/>
            </a:pPr>
            <a:r>
              <a:rPr lang="en-GB" dirty="0"/>
              <a:t>Usually matches the </a:t>
            </a:r>
            <a:r>
              <a:rPr lang="en-GB" i="1" dirty="0"/>
              <a:t>word length</a:t>
            </a:r>
            <a:r>
              <a:rPr lang="en-GB" dirty="0"/>
              <a:t> of the microprocessor </a:t>
            </a:r>
          </a:p>
          <a:p>
            <a:pPr marL="365760" indent="-256032">
              <a:defRPr/>
            </a:pPr>
            <a:r>
              <a:rPr lang="en-US" dirty="0"/>
              <a:t>Size is </a:t>
            </a:r>
            <a:r>
              <a:rPr lang="en-US" dirty="0" smtClean="0"/>
              <a:t>generally 8,16</a:t>
            </a:r>
            <a:r>
              <a:rPr lang="en-US" dirty="0"/>
              <a:t>, </a:t>
            </a:r>
            <a:r>
              <a:rPr lang="en-US" dirty="0" smtClean="0"/>
              <a:t>32 or 64 bits</a:t>
            </a:r>
            <a:endParaRPr lang="en-GB" dirty="0" smtClean="0"/>
          </a:p>
          <a:p>
            <a:pPr marL="365760" indent="-256032">
              <a:buNone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  <p:pic>
        <p:nvPicPr>
          <p:cNvPr id="6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Control Bus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65760" indent="-256032">
              <a:defRPr/>
            </a:pPr>
            <a:r>
              <a:rPr lang="en-US" sz="2700" dirty="0"/>
              <a:t>It </a:t>
            </a:r>
            <a:r>
              <a:rPr lang="en-US" sz="2700" dirty="0" smtClean="0"/>
              <a:t>carries timing and control signals generated by the CPU </a:t>
            </a:r>
            <a:r>
              <a:rPr lang="en-US" sz="2700" dirty="0"/>
              <a:t>that are used to synchronize operation of the individual microcomputer elements</a:t>
            </a:r>
            <a:r>
              <a:rPr lang="en-US" sz="2700" dirty="0" smtClean="0"/>
              <a:t>.</a:t>
            </a:r>
          </a:p>
          <a:p>
            <a:pPr marL="109728" indent="0">
              <a:buNone/>
              <a:defRPr/>
            </a:pPr>
            <a:endParaRPr lang="en-US" sz="2700" dirty="0"/>
          </a:p>
          <a:p>
            <a:pPr marL="365760" indent="-256032">
              <a:defRPr/>
            </a:pPr>
            <a:r>
              <a:rPr lang="en-GB" sz="2700" dirty="0" smtClean="0"/>
              <a:t>It can carry many different signals. For e.g. </a:t>
            </a:r>
            <a:endParaRPr lang="en-GB" sz="2700" dirty="0"/>
          </a:p>
          <a:p>
            <a:pPr marL="640080" lvl="1" indent="-256032">
              <a:defRPr/>
            </a:pPr>
            <a:r>
              <a:rPr lang="en-GB" sz="2500" dirty="0" smtClean="0">
                <a:solidFill>
                  <a:schemeClr val="tx1"/>
                </a:solidFill>
              </a:rPr>
              <a:t>I/O Read</a:t>
            </a:r>
            <a:endParaRPr lang="en-GB" sz="2500" dirty="0">
              <a:solidFill>
                <a:schemeClr val="tx1"/>
              </a:solidFill>
            </a:endParaRPr>
          </a:p>
          <a:p>
            <a:pPr marL="640080" lvl="1" indent="-256032">
              <a:defRPr/>
            </a:pPr>
            <a:r>
              <a:rPr lang="en-GB" sz="2500" dirty="0" smtClean="0">
                <a:solidFill>
                  <a:schemeClr val="tx1"/>
                </a:solidFill>
              </a:rPr>
              <a:t>I/O Write</a:t>
            </a:r>
            <a:endParaRPr lang="en-GB" sz="2500" dirty="0">
              <a:solidFill>
                <a:schemeClr val="tx1"/>
              </a:solidFill>
            </a:endParaRPr>
          </a:p>
          <a:p>
            <a:pPr marL="640080" lvl="1" indent="-256032">
              <a:defRPr/>
            </a:pPr>
            <a:r>
              <a:rPr lang="en-GB" sz="2500" dirty="0" smtClean="0">
                <a:solidFill>
                  <a:schemeClr val="tx1"/>
                </a:solidFill>
              </a:rPr>
              <a:t>Interrupt</a:t>
            </a:r>
          </a:p>
          <a:p>
            <a:pPr marL="640080" lvl="1" indent="-256032">
              <a:defRPr/>
            </a:pPr>
            <a:r>
              <a:rPr lang="en-GB" sz="2500" dirty="0" smtClean="0">
                <a:solidFill>
                  <a:schemeClr val="tx1"/>
                </a:solidFill>
              </a:rPr>
              <a:t>Memory read</a:t>
            </a:r>
          </a:p>
          <a:p>
            <a:pPr marL="640080" lvl="1" indent="-256032">
              <a:defRPr/>
            </a:pPr>
            <a:r>
              <a:rPr lang="en-GB" sz="2500" dirty="0" smtClean="0">
                <a:solidFill>
                  <a:schemeClr val="tx1"/>
                </a:solidFill>
              </a:rPr>
              <a:t>Memory write</a:t>
            </a:r>
            <a:endParaRPr lang="en-GB" sz="25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  <p:pic>
        <p:nvPicPr>
          <p:cNvPr id="6" name="Picture 2" descr="BRAC University Jobs 2020- Jobs in BRAC University- careerz360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54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3176</TotalTime>
  <Words>851</Words>
  <Application>Microsoft Office PowerPoint</Application>
  <PresentationFormat>On-screen Show (4:3)</PresentationFormat>
  <Paragraphs>181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Origin</vt:lpstr>
      <vt:lpstr>PowerPoint Presentation</vt:lpstr>
      <vt:lpstr>Block Diagram of a Microcomputer</vt:lpstr>
      <vt:lpstr>CPU - Central Processing Unit</vt:lpstr>
      <vt:lpstr>Memory</vt:lpstr>
      <vt:lpstr>I/O Unit</vt:lpstr>
      <vt:lpstr>System Bus</vt:lpstr>
      <vt:lpstr>Address Bus</vt:lpstr>
      <vt:lpstr>Data Bus</vt:lpstr>
      <vt:lpstr>Control Bus</vt:lpstr>
      <vt:lpstr>Fetch &amp; Execute Cycles</vt:lpstr>
      <vt:lpstr>The CPU’s Special Purpose Registers</vt:lpstr>
      <vt:lpstr>Fetching an Instruction</vt:lpstr>
      <vt:lpstr>Fetching an Instruction</vt:lpstr>
      <vt:lpstr>Fetching an Instruction</vt:lpstr>
      <vt:lpstr>Fetching an Instruction</vt:lpstr>
      <vt:lpstr>Fetching an Instruction</vt:lpstr>
      <vt:lpstr>Food for thought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Teacher:  Md. Obaidur Rahman, Ph.D. Assitant Professor, Department of CSE, DUET, Gazipur-1700.</dc:title>
  <dc:creator>Rupam</dc:creator>
  <cp:lastModifiedBy>Windows User</cp:lastModifiedBy>
  <cp:revision>618</cp:revision>
  <dcterms:created xsi:type="dcterms:W3CDTF">2006-08-16T00:00:00Z</dcterms:created>
  <dcterms:modified xsi:type="dcterms:W3CDTF">2022-02-08T08:36:48Z</dcterms:modified>
</cp:coreProperties>
</file>