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80" r:id="rId4"/>
    <p:sldId id="311" r:id="rId5"/>
    <p:sldId id="303" r:id="rId6"/>
    <p:sldId id="281" r:id="rId7"/>
    <p:sldId id="307" r:id="rId8"/>
    <p:sldId id="296" r:id="rId9"/>
    <p:sldId id="309" r:id="rId10"/>
    <p:sldId id="310" r:id="rId11"/>
    <p:sldId id="302" r:id="rId12"/>
    <p:sldId id="313" r:id="rId13"/>
    <p:sldId id="304" r:id="rId14"/>
    <p:sldId id="305" r:id="rId15"/>
    <p:sldId id="306" r:id="rId16"/>
    <p:sldId id="300" r:id="rId17"/>
    <p:sldId id="312" r:id="rId18"/>
    <p:sldId id="275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6/14/2020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6/14/2020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Internal  Architecture</a:t>
            </a:r>
          </a:p>
          <a:p>
            <a:pPr algn="ctr"/>
            <a:r>
              <a:rPr lang="en-US" sz="3200" dirty="0"/>
              <a:t>Of </a:t>
            </a:r>
          </a:p>
          <a:p>
            <a:pPr algn="ctr"/>
            <a:r>
              <a:rPr lang="en-US" sz="3200" dirty="0"/>
              <a:t>8086 Microprocessor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295400" y="50292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Course ID:</a:t>
            </a:r>
            <a:r>
              <a:rPr lang="en-US" sz="1600" dirty="0">
                <a:solidFill>
                  <a:schemeClr val="tx1"/>
                </a:solidFill>
              </a:rPr>
              <a:t> CSE - 341</a:t>
            </a: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Course Title:</a:t>
            </a:r>
            <a:r>
              <a:rPr lang="en-US" sz="1600" dirty="0">
                <a:solidFill>
                  <a:schemeClr val="tx1"/>
                </a:solidFill>
              </a:rPr>
              <a:t> Microprocessors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352800"/>
            <a:ext cx="6858000" cy="12192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br>
              <a:rPr lang="en-US" sz="1600" dirty="0"/>
            </a:br>
            <a:br>
              <a:rPr lang="en-US" sz="800" dirty="0"/>
            </a:br>
            <a:br>
              <a:rPr lang="en-US" sz="1600" dirty="0"/>
            </a:br>
            <a:r>
              <a:rPr lang="en-US" sz="2000" dirty="0"/>
              <a:t>Department of Computer Science &amp; Engineering</a:t>
            </a:r>
            <a:br>
              <a:rPr lang="en-US" sz="2000" dirty="0"/>
            </a:br>
            <a:r>
              <a:rPr lang="en-US" sz="2000" dirty="0"/>
              <a:t>BRAC University.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5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Physical Address Calculation Examples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06ED2-9FA2-4E15-815D-E1C0D34F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2" y="1459523"/>
            <a:ext cx="831899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Instruction 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To speed up program execution, the BIU fetches </a:t>
            </a:r>
            <a:r>
              <a:rPr lang="en-US" b="1" dirty="0"/>
              <a:t>six instruction bytes</a:t>
            </a:r>
            <a:r>
              <a:rPr lang="en-US" dirty="0"/>
              <a:t> ahead of time from the memory. </a:t>
            </a:r>
          </a:p>
          <a:p>
            <a:r>
              <a:rPr lang="en-US" dirty="0"/>
              <a:t>These prefetched instruction bytes are held for the execution unit in a group of registers called </a:t>
            </a:r>
            <a:r>
              <a:rPr lang="en-US" b="1" dirty="0"/>
              <a:t>Queue</a:t>
            </a:r>
            <a:r>
              <a:rPr lang="en-US" dirty="0"/>
              <a:t>. </a:t>
            </a:r>
          </a:p>
          <a:p>
            <a:r>
              <a:rPr lang="en-US" dirty="0"/>
              <a:t>With the help of queue it is possible to fetch next instruction when current instruction is in execution.</a:t>
            </a:r>
          </a:p>
          <a:p>
            <a:r>
              <a:rPr lang="en-US" dirty="0"/>
              <a:t>The queue operates on the principle first in first out (FIFO). So that the execution unit gets the instructions for execution in the order they are fetched.</a:t>
            </a:r>
          </a:p>
          <a:p>
            <a:r>
              <a:rPr lang="en-US" dirty="0"/>
              <a:t>Exceptions: JUMP and CALL instructions</a:t>
            </a:r>
            <a:endParaRPr lang="en-US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21665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Instruction 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EEC2FE-CE83-4A3E-A0EE-1FF9C7A5709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5325091"/>
              </p:ext>
            </p:extLst>
          </p:nvPr>
        </p:nvGraphicFramePr>
        <p:xfrm>
          <a:off x="2060448" y="1752600"/>
          <a:ext cx="1066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3883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5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8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0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74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CD225AD-C098-4DFB-8FEE-2975AF7B44F8}"/>
              </a:ext>
            </a:extLst>
          </p:cNvPr>
          <p:cNvSpPr txBox="1"/>
          <p:nvPr/>
        </p:nvSpPr>
        <p:spPr>
          <a:xfrm>
            <a:off x="1049781" y="175347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38AB0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85B5B-1996-46AA-B99D-B5B87778548F}"/>
              </a:ext>
            </a:extLst>
          </p:cNvPr>
          <p:cNvSpPr txBox="1"/>
          <p:nvPr/>
        </p:nvSpPr>
        <p:spPr>
          <a:xfrm>
            <a:off x="1014340" y="32163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38AB4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D12DC-CD16-4B45-908A-DBC733C8C52C}"/>
              </a:ext>
            </a:extLst>
          </p:cNvPr>
          <p:cNvSpPr txBox="1"/>
          <p:nvPr/>
        </p:nvSpPr>
        <p:spPr>
          <a:xfrm>
            <a:off x="990599" y="358385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38AB5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E0E77-D63E-428E-9430-DF223080B2B9}"/>
              </a:ext>
            </a:extLst>
          </p:cNvPr>
          <p:cNvSpPr txBox="1"/>
          <p:nvPr/>
        </p:nvSpPr>
        <p:spPr>
          <a:xfrm>
            <a:off x="1028995" y="39710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38AB6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78257-B28C-4CB4-9793-6F31D8FBC7C8}"/>
              </a:ext>
            </a:extLst>
          </p:cNvPr>
          <p:cNvSpPr txBox="1"/>
          <p:nvPr/>
        </p:nvSpPr>
        <p:spPr>
          <a:xfrm>
            <a:off x="1028994" y="28337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38AB3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D31A1-7456-4EDC-97C0-D341895F3634}"/>
              </a:ext>
            </a:extLst>
          </p:cNvPr>
          <p:cNvSpPr txBox="1"/>
          <p:nvPr/>
        </p:nvSpPr>
        <p:spPr>
          <a:xfrm>
            <a:off x="1053575" y="245128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38AB2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BF627-253E-4251-B157-56F8D4C08FEE}"/>
              </a:ext>
            </a:extLst>
          </p:cNvPr>
          <p:cNvSpPr txBox="1"/>
          <p:nvPr/>
        </p:nvSpPr>
        <p:spPr>
          <a:xfrm>
            <a:off x="1049781" y="21228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38AB1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9E543-A4B1-40A9-B7CD-63E9AECB7193}"/>
              </a:ext>
            </a:extLst>
          </p:cNvPr>
          <p:cNvSpPr txBox="1"/>
          <p:nvPr/>
        </p:nvSpPr>
        <p:spPr>
          <a:xfrm>
            <a:off x="3420017" y="1801274"/>
            <a:ext cx="259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Instruction in EU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EE0CD-1A57-4692-9E4D-2FB034EE0BD1}"/>
              </a:ext>
            </a:extLst>
          </p:cNvPr>
          <p:cNvSpPr txBox="1"/>
          <p:nvPr/>
        </p:nvSpPr>
        <p:spPr>
          <a:xfrm>
            <a:off x="3420017" y="2817804"/>
            <a:ext cx="235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 prefetched</a:t>
            </a:r>
          </a:p>
          <a:p>
            <a:r>
              <a:rPr lang="en-US" dirty="0"/>
              <a:t> in Queue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8727C6-64F4-4C01-9670-72EA80416EC8}"/>
              </a:ext>
            </a:extLst>
          </p:cNvPr>
          <p:cNvCxnSpPr/>
          <p:nvPr/>
        </p:nvCxnSpPr>
        <p:spPr>
          <a:xfrm flipV="1">
            <a:off x="3962400" y="2170606"/>
            <a:ext cx="0" cy="6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9BED05-B8CB-4AF8-A030-FB15B1D6F242}"/>
              </a:ext>
            </a:extLst>
          </p:cNvPr>
          <p:cNvCxnSpPr/>
          <p:nvPr/>
        </p:nvCxnSpPr>
        <p:spPr>
          <a:xfrm>
            <a:off x="3962400" y="3464135"/>
            <a:ext cx="0" cy="8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10">
            <a:extLst>
              <a:ext uri="{FF2B5EF4-FFF2-40B4-BE49-F238E27FC236}">
                <a16:creationId xmlns:a16="http://schemas.microsoft.com/office/drawing/2014/main" id="{CB52C06E-7255-4AAE-9F33-ADB9124B4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487489"/>
              </p:ext>
            </p:extLst>
          </p:nvPr>
        </p:nvGraphicFramePr>
        <p:xfrm>
          <a:off x="2060448" y="4572000"/>
          <a:ext cx="1066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3883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5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0603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B74FACD-7F86-4406-A776-B58ACD99CFF0}"/>
              </a:ext>
            </a:extLst>
          </p:cNvPr>
          <p:cNvSpPr txBox="1"/>
          <p:nvPr/>
        </p:nvSpPr>
        <p:spPr>
          <a:xfrm>
            <a:off x="1049781" y="4563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49520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2DF42-E48F-4737-ACE7-A8EC3038E450}"/>
              </a:ext>
            </a:extLst>
          </p:cNvPr>
          <p:cNvSpPr txBox="1"/>
          <p:nvPr/>
        </p:nvSpPr>
        <p:spPr>
          <a:xfrm>
            <a:off x="1040789" y="494919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49521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D6FB4-C638-4CB7-B9CC-FE37BCB0DFD4}"/>
              </a:ext>
            </a:extLst>
          </p:cNvPr>
          <p:cNvSpPr txBox="1"/>
          <p:nvPr/>
        </p:nvSpPr>
        <p:spPr>
          <a:xfrm>
            <a:off x="1049874" y="532570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49522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451920-E664-41DE-8B98-E275A5F566C8}"/>
              </a:ext>
            </a:extLst>
          </p:cNvPr>
          <p:cNvSpPr txBox="1"/>
          <p:nvPr/>
        </p:nvSpPr>
        <p:spPr>
          <a:xfrm>
            <a:off x="1049968" y="57336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49523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BA348-93D3-4F9D-B1C3-5207DCF0CD48}"/>
              </a:ext>
            </a:extLst>
          </p:cNvPr>
          <p:cNvSpPr txBox="1"/>
          <p:nvPr/>
        </p:nvSpPr>
        <p:spPr>
          <a:xfrm flipH="1">
            <a:off x="6966111" y="4438474"/>
            <a:ext cx="17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JUMP or CALL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949E6B-3E28-440A-A3CC-3B4ABE2FC0F2}"/>
              </a:ext>
            </a:extLst>
          </p:cNvPr>
          <p:cNvSpPr txBox="1"/>
          <p:nvPr/>
        </p:nvSpPr>
        <p:spPr>
          <a:xfrm>
            <a:off x="3287258" y="2043313"/>
            <a:ext cx="38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F913A4AB-57D3-4E94-84B8-0230741E27B2}"/>
              </a:ext>
            </a:extLst>
          </p:cNvPr>
          <p:cNvSpPr/>
          <p:nvPr/>
        </p:nvSpPr>
        <p:spPr>
          <a:xfrm>
            <a:off x="1603248" y="1741584"/>
            <a:ext cx="1992787" cy="29339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C2F4C-5789-4BAD-AE2A-F77349AA2694}"/>
              </a:ext>
            </a:extLst>
          </p:cNvPr>
          <p:cNvSpPr txBox="1"/>
          <p:nvPr/>
        </p:nvSpPr>
        <p:spPr>
          <a:xfrm>
            <a:off x="3344852" y="454820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2B7104-3E4C-42F1-B9CE-664048663C1C}"/>
              </a:ext>
            </a:extLst>
          </p:cNvPr>
          <p:cNvCxnSpPr>
            <a:stCxn id="38" idx="2"/>
          </p:cNvCxnSpPr>
          <p:nvPr/>
        </p:nvCxnSpPr>
        <p:spPr>
          <a:xfrm>
            <a:off x="3524549" y="4917539"/>
            <a:ext cx="0" cy="113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99E63-25BF-4331-83EB-F45C9B8020A1}"/>
              </a:ext>
            </a:extLst>
          </p:cNvPr>
          <p:cNvCxnSpPr>
            <a:stCxn id="36" idx="2"/>
          </p:cNvCxnSpPr>
          <p:nvPr/>
        </p:nvCxnSpPr>
        <p:spPr>
          <a:xfrm flipH="1">
            <a:off x="3478222" y="2412645"/>
            <a:ext cx="1" cy="192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C450E-F2E7-446B-A25A-D2EA0C40964D}"/>
              </a:ext>
            </a:extLst>
          </p:cNvPr>
          <p:cNvSpPr txBox="1"/>
          <p:nvPr/>
        </p:nvSpPr>
        <p:spPr>
          <a:xfrm flipH="1">
            <a:off x="4145708" y="4487525"/>
            <a:ext cx="176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 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Instruction 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A806F3-8365-418F-9D79-7349EE9413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94459"/>
            <a:ext cx="7180138" cy="39681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86AD2-B261-46D8-AF6F-B0AB207A6DB3}"/>
              </a:ext>
            </a:extLst>
          </p:cNvPr>
          <p:cNvSpPr txBox="1"/>
          <p:nvPr/>
        </p:nvSpPr>
        <p:spPr>
          <a:xfrm>
            <a:off x="4038600" y="564472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</a:t>
            </a:r>
            <a:r>
              <a:rPr lang="en-US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275206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Execution Unit (EU)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execution unit of Internal Architecture of 8086 tells the BIU from where to fetch instructions or data, decodes instructions and executes instructions. It contains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en-US" dirty="0"/>
              <a:t>Control Circuitry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en-US" dirty="0"/>
              <a:t>Instruction Decoder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en-US" dirty="0"/>
              <a:t>Arithmetic Logic Unit (ALU)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en-US" dirty="0"/>
              <a:t>Flag Register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en-US" dirty="0"/>
              <a:t>General Purpose Registers</a:t>
            </a:r>
          </a:p>
          <a:p>
            <a:pPr marL="731520" lvl="1" indent="-457200" fontAlgn="base">
              <a:buFont typeface="+mj-lt"/>
              <a:buAutoNum type="arabicPeriod"/>
            </a:pPr>
            <a:r>
              <a:rPr lang="en-US" dirty="0"/>
              <a:t>Pointers and Index Registers</a:t>
            </a:r>
          </a:p>
          <a:p>
            <a:pPr marL="274320" lvl="1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01521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Execution Unit (EU)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main components of the EU are General purpose registers, the ALU, Special purpose registers, Instruction Register and Instruction Decoder and the Flag/Status Register.</a:t>
            </a:r>
          </a:p>
          <a:p>
            <a:pPr fontAlgn="base"/>
            <a:r>
              <a:rPr lang="en-US" dirty="0"/>
              <a:t>Fetches instructions from the Queue in BIU, decodes and executes arithmetic and logic operations using the ALU.</a:t>
            </a:r>
          </a:p>
          <a:p>
            <a:pPr fontAlgn="base"/>
            <a:r>
              <a:rPr lang="en-US" dirty="0"/>
              <a:t>Sends control signals for internal data transfer operations within the microprocessor.</a:t>
            </a:r>
          </a:p>
          <a:p>
            <a:pPr fontAlgn="base"/>
            <a:r>
              <a:rPr lang="en-US" dirty="0"/>
              <a:t>Sends request signals to the BIU to access the external module.</a:t>
            </a:r>
          </a:p>
          <a:p>
            <a:pPr fontAlgn="base"/>
            <a:r>
              <a:rPr lang="en-US" dirty="0"/>
              <a:t>It operates with respect to T-states (clock cycles) and not machine cycles.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37779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Arithmetic Logic Unit (ALU)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17220" lvl="1" indent="-342900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tx1"/>
                </a:solidFill>
              </a:rPr>
              <a:t>This unit performs all arithmetic and logical computations.</a:t>
            </a:r>
          </a:p>
          <a:p>
            <a:pPr marL="274320" lvl="1" indent="0">
              <a:spcBef>
                <a:spcPct val="20000"/>
              </a:spcBef>
              <a:buNone/>
              <a:defRPr/>
            </a:pPr>
            <a:endParaRPr lang="en-US" sz="2800" kern="0" dirty="0">
              <a:solidFill>
                <a:schemeClr val="tx1"/>
              </a:solidFill>
            </a:endParaRPr>
          </a:p>
          <a:p>
            <a:pPr marL="617220" lvl="1" indent="-34290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chemeClr val="tx1"/>
                </a:solidFill>
              </a:rPr>
              <a:t>Instructions </a:t>
            </a:r>
            <a:r>
              <a:rPr lang="en-US" sz="2800" kern="0" dirty="0">
                <a:solidFill>
                  <a:schemeClr val="tx1"/>
                </a:solidFill>
              </a:rPr>
              <a:t>those are fetched and decoded, are executed in the ALU</a:t>
            </a:r>
          </a:p>
          <a:p>
            <a:pPr marL="274320" lvl="1" indent="0">
              <a:spcBef>
                <a:spcPct val="20000"/>
              </a:spcBef>
              <a:buNone/>
              <a:defRPr/>
            </a:pPr>
            <a:endParaRPr lang="en-US" sz="2800" kern="0" dirty="0">
              <a:solidFill>
                <a:schemeClr val="tx1"/>
              </a:solidFill>
            </a:endParaRPr>
          </a:p>
          <a:p>
            <a:pPr marL="617220" lvl="1" indent="-342900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tx1"/>
                </a:solidFill>
              </a:rPr>
              <a:t>Thus, ALU has direct access to General Purpose Registers and Flags.</a:t>
            </a:r>
            <a:endParaRPr lang="en-US" sz="24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50635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and Flag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17220" lvl="1" indent="-342900">
              <a:spcBef>
                <a:spcPct val="20000"/>
              </a:spcBef>
              <a:defRPr/>
            </a:pPr>
            <a:r>
              <a:rPr lang="en-US" sz="2400" dirty="0"/>
              <a:t>Every processor has some temporary registers those are not visible to the programmers. </a:t>
            </a:r>
          </a:p>
          <a:p>
            <a:pPr marL="617220" lvl="1" indent="-342900">
              <a:spcBef>
                <a:spcPct val="20000"/>
              </a:spcBef>
              <a:defRPr/>
            </a:pPr>
            <a:r>
              <a:rPr lang="en-US" sz="2400" dirty="0"/>
              <a:t>For these registers, our data are not lost in between different kinds of operations,</a:t>
            </a:r>
          </a:p>
          <a:p>
            <a:pPr marL="891540" lvl="2" indent="-342900">
              <a:spcBef>
                <a:spcPct val="20000"/>
              </a:spcBef>
              <a:defRPr/>
            </a:pPr>
            <a:r>
              <a:rPr lang="en-US" sz="2100" dirty="0"/>
              <a:t>XCNG CX, BX</a:t>
            </a:r>
          </a:p>
          <a:p>
            <a:pPr marL="1440180" lvl="4" indent="-342900">
              <a:spcBef>
                <a:spcPct val="20000"/>
              </a:spcBef>
              <a:defRPr/>
            </a:pPr>
            <a:r>
              <a:rPr lang="en-US" sz="1700" dirty="0"/>
              <a:t>MOV temp, CX</a:t>
            </a:r>
          </a:p>
          <a:p>
            <a:pPr marL="1440180" lvl="4" indent="-342900">
              <a:spcBef>
                <a:spcPct val="20000"/>
              </a:spcBef>
              <a:defRPr/>
            </a:pPr>
            <a:r>
              <a:rPr lang="en-US" sz="1700" dirty="0"/>
              <a:t>MOV CX, BX</a:t>
            </a:r>
          </a:p>
          <a:p>
            <a:pPr marL="1440180" lvl="4" indent="-342900">
              <a:spcBef>
                <a:spcPct val="20000"/>
              </a:spcBef>
              <a:defRPr/>
            </a:pPr>
            <a:r>
              <a:rPr lang="en-US" sz="1700" dirty="0"/>
              <a:t>MOV BX, temp</a:t>
            </a:r>
          </a:p>
          <a:p>
            <a:pPr marL="1097280" lvl="4" indent="0">
              <a:spcBef>
                <a:spcPct val="20000"/>
              </a:spcBef>
              <a:buNone/>
              <a:defRPr/>
            </a:pPr>
            <a:endParaRPr lang="en-US" sz="1700" dirty="0"/>
          </a:p>
          <a:p>
            <a:pPr marL="625475" lvl="4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FLAG Registers: A flag is a flip–flop which indicates some condition produced by the execution of an instruction or controls certain operations of the EU.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53872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Picture 5" descr="j017814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09800"/>
            <a:ext cx="35337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Book: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Microprocessors and Interfacing: Programming and Hardware, Chapter # 2,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Organization of the 8086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Microprocessor </a:t>
            </a:r>
            <a:r>
              <a:rPr lang="en-US" dirty="0"/>
              <a:t>8086 is internally divided into two separate functional units. These are: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Bus Interface Unit (BIU)</a:t>
            </a:r>
            <a:r>
              <a:rPr lang="en-US" dirty="0"/>
              <a:t>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Execution Unit (EU)</a:t>
            </a:r>
            <a:r>
              <a:rPr lang="en-US" dirty="0"/>
              <a:t>. </a:t>
            </a:r>
          </a:p>
          <a:p>
            <a:r>
              <a:rPr lang="en-US" dirty="0"/>
              <a:t>These two functional units can work simultaneously to increase system speed and hence the throughput. </a:t>
            </a:r>
          </a:p>
          <a:p>
            <a:r>
              <a:rPr lang="en-US" dirty="0"/>
              <a:t>Throughput is a measure of number of instructions executed per unit time. </a:t>
            </a:r>
          </a:p>
          <a:p>
            <a:r>
              <a:rPr lang="en-US" sz="2800" dirty="0"/>
              <a:t>These two units interact directly  with each other through Internal Bus</a:t>
            </a:r>
            <a:r>
              <a:rPr lang="en-US" sz="2400" dirty="0"/>
              <a:t>.</a:t>
            </a:r>
          </a:p>
          <a:p>
            <a:endParaRPr lang="en-US" sz="2100" b="1" dirty="0">
              <a:solidFill>
                <a:schemeClr val="tx1"/>
              </a:solidFill>
            </a:endParaRPr>
          </a:p>
          <a:p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8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16-Bit 8086 Intel Processor Architecture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pic>
        <p:nvPicPr>
          <p:cNvPr id="7" name="Picture 6" descr="8086 registers"/>
          <p:cNvPicPr/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791210"/>
            <a:ext cx="8077200" cy="583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E20E5-E20E-40BF-854A-294BE9131275}"/>
              </a:ext>
            </a:extLst>
          </p:cNvPr>
          <p:cNvSpPr/>
          <p:nvPr/>
        </p:nvSpPr>
        <p:spPr>
          <a:xfrm>
            <a:off x="49940" y="1752600"/>
            <a:ext cx="1524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address = segment no x 10h + offset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5BD91-F332-44FC-98B3-F5D243EEE379}"/>
              </a:ext>
            </a:extLst>
          </p:cNvPr>
          <p:cNvCxnSpPr>
            <a:stCxn id="8" idx="3"/>
          </p:cNvCxnSpPr>
          <p:nvPr/>
        </p:nvCxnSpPr>
        <p:spPr>
          <a:xfrm>
            <a:off x="1573940" y="2133600"/>
            <a:ext cx="40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81B0D-3CC8-4E12-954B-935520DA0FD3}"/>
              </a:ext>
            </a:extLst>
          </p:cNvPr>
          <p:cNvSpPr/>
          <p:nvPr/>
        </p:nvSpPr>
        <p:spPr>
          <a:xfrm>
            <a:off x="7696200" y="3429000"/>
            <a:ext cx="1397860" cy="263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 AX,3H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MOV BX,4H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 AX,BX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 AX, 2H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D213A8-FD42-43AE-9E4F-BD25C4A6983B}"/>
              </a:ext>
            </a:extLst>
          </p:cNvPr>
          <p:cNvCxnSpPr/>
          <p:nvPr/>
        </p:nvCxnSpPr>
        <p:spPr>
          <a:xfrm flipH="1">
            <a:off x="6705600" y="4724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4F0CEA-C1B1-46DB-8643-0D23BF9221C8}"/>
              </a:ext>
            </a:extLst>
          </p:cNvPr>
          <p:cNvSpPr txBox="1"/>
          <p:nvPr/>
        </p:nvSpPr>
        <p:spPr>
          <a:xfrm>
            <a:off x="3920041" y="41910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B9925-299C-4DD2-A97A-8FFAB6F0509F}"/>
              </a:ext>
            </a:extLst>
          </p:cNvPr>
          <p:cNvSpPr txBox="1"/>
          <p:nvPr/>
        </p:nvSpPr>
        <p:spPr>
          <a:xfrm>
            <a:off x="6553200" y="41910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C42C82-49DD-4C78-B4C5-BC6EB5550FAC}"/>
              </a:ext>
            </a:extLst>
          </p:cNvPr>
          <p:cNvSpPr txBox="1"/>
          <p:nvPr/>
        </p:nvSpPr>
        <p:spPr>
          <a:xfrm>
            <a:off x="5203413" y="41916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75F50C-6DEA-47D6-8052-FBBF7CEC430E}"/>
              </a:ext>
            </a:extLst>
          </p:cNvPr>
          <p:cNvCxnSpPr/>
          <p:nvPr/>
        </p:nvCxnSpPr>
        <p:spPr>
          <a:xfrm>
            <a:off x="5562600" y="4560332"/>
            <a:ext cx="0" cy="18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 Interface 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/>
              <a:t>BIU:</a:t>
            </a:r>
            <a:r>
              <a:rPr lang="en-US" kern="0" dirty="0"/>
              <a:t>  facilitates communication between the EU &amp; the memory or I/O circuits. It provides a full 16-bit bi-directional data bus and 20-bit address bus. </a:t>
            </a:r>
          </a:p>
          <a:p>
            <a:pPr marL="617220" lvl="1" indent="-342900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tx1"/>
                </a:solidFill>
              </a:rPr>
              <a:t>Responsible for transmitting addresses, data, and control signals on the buses.</a:t>
            </a:r>
          </a:p>
          <a:p>
            <a:pPr marL="617220" lvl="1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tx1"/>
                </a:solidFill>
              </a:rPr>
              <a:t>Registers</a:t>
            </a:r>
            <a:r>
              <a:rPr lang="en-US" sz="2400" kern="0" dirty="0">
                <a:solidFill>
                  <a:schemeClr val="tx1"/>
                </a:solidFill>
              </a:rPr>
              <a:t> (CS, DS, ES, SS, and IP) hold addresses of memory locations.</a:t>
            </a:r>
          </a:p>
          <a:p>
            <a:pPr marL="617220" lvl="1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tx1"/>
                </a:solidFill>
              </a:rPr>
              <a:t>IP</a:t>
            </a:r>
            <a:r>
              <a:rPr lang="en-US" sz="2400" kern="0" dirty="0">
                <a:solidFill>
                  <a:schemeClr val="tx1"/>
                </a:solidFill>
              </a:rPr>
              <a:t> (instruction pointer) contain the address of the next instruction to be executed by the EU.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28874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 Interface 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The bus interface unit is responsible for performing all external bus operations, as listed below.</a:t>
            </a:r>
          </a:p>
          <a:p>
            <a:pPr lvl="1" fontAlgn="base"/>
            <a:r>
              <a:rPr lang="en-US" sz="2400" dirty="0"/>
              <a:t>It sends address of the memory or I/O.</a:t>
            </a:r>
          </a:p>
          <a:p>
            <a:pPr lvl="1" fontAlgn="base"/>
            <a:r>
              <a:rPr lang="en-US" sz="2400" dirty="0"/>
              <a:t>It fetches instruction from memory.</a:t>
            </a:r>
          </a:p>
          <a:p>
            <a:pPr lvl="1" fontAlgn="base"/>
            <a:r>
              <a:rPr lang="en-US" sz="2400" dirty="0"/>
              <a:t>It reads data from port/memory.</a:t>
            </a:r>
          </a:p>
          <a:p>
            <a:pPr lvl="1" fontAlgn="base"/>
            <a:r>
              <a:rPr lang="en-US" sz="2400" dirty="0"/>
              <a:t>It Writes data into port/memory.</a:t>
            </a:r>
          </a:p>
          <a:p>
            <a:pPr lvl="1" fontAlgn="base"/>
            <a:r>
              <a:rPr lang="en-US" sz="2400" dirty="0"/>
              <a:t>It supports instruction queuing.</a:t>
            </a:r>
          </a:p>
          <a:p>
            <a:pPr lvl="1" fontAlgn="base"/>
            <a:r>
              <a:rPr lang="en-US" sz="2400" dirty="0"/>
              <a:t>It provides the address relocation facility.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5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Physical Address Calculation in BIU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10659-D6A2-4934-8204-E041370A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2" y="3070121"/>
            <a:ext cx="7155236" cy="17493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3D75C6-68F6-4BBA-8CD0-A282BC8FBA7B}"/>
              </a:ext>
            </a:extLst>
          </p:cNvPr>
          <p:cNvSpPr/>
          <p:nvPr/>
        </p:nvSpPr>
        <p:spPr>
          <a:xfrm>
            <a:off x="762000" y="1326808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To generate 20 bit physical address Segment Registers (CS, DS, SS, ES) and Pointer and Index Registers (IP, SP, BP, SI, DI) are needed.</a:t>
            </a:r>
          </a:p>
        </p:txBody>
      </p:sp>
    </p:spTree>
    <p:extLst>
      <p:ext uri="{BB962C8B-B14F-4D97-AF65-F5344CB8AC3E}">
        <p14:creationId xmlns:p14="http://schemas.microsoft.com/office/powerpoint/2010/main" val="382993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Memory Segment and Segment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AB08-170B-470A-8976-86451F665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82" y="995022"/>
            <a:ext cx="3467318" cy="54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5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Physical Address Calculation Examples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676400" y="64160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F139D-8695-4569-B795-2D4D7A88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1371600"/>
            <a:ext cx="8148485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A20E66-5F7D-4541-A3F5-F12F04E7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7" y="3200400"/>
            <a:ext cx="388674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3636</TotalTime>
  <Words>910</Words>
  <Application>Microsoft Office PowerPoint</Application>
  <PresentationFormat>On-screen Show (4:3)</PresentationFormat>
  <Paragraphs>157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Gill Sans MT</vt:lpstr>
      <vt:lpstr>Wingdings</vt:lpstr>
      <vt:lpstr>Wingdings 3</vt:lpstr>
      <vt:lpstr>Origin</vt:lpstr>
      <vt:lpstr>PowerPoint Presentation</vt:lpstr>
      <vt:lpstr>Lecture References:</vt:lpstr>
      <vt:lpstr>Organization of the 8086 </vt:lpstr>
      <vt:lpstr>16-Bit 8086 Intel Processor Architecture </vt:lpstr>
      <vt:lpstr>Bus Interface Unit</vt:lpstr>
      <vt:lpstr>Bus Interface Unit</vt:lpstr>
      <vt:lpstr>Physical Address Calculation in BIU</vt:lpstr>
      <vt:lpstr>Memory Segment and Segment Registers</vt:lpstr>
      <vt:lpstr>Physical Address Calculation Examples</vt:lpstr>
      <vt:lpstr>Physical Address Calculation Examples</vt:lpstr>
      <vt:lpstr>Instruction Queue</vt:lpstr>
      <vt:lpstr>Instruction Queue</vt:lpstr>
      <vt:lpstr>Instruction Queue</vt:lpstr>
      <vt:lpstr>Execution Unit (EU)</vt:lpstr>
      <vt:lpstr>Execution Unit (EU)</vt:lpstr>
      <vt:lpstr>Arithmetic Logic Unit (ALU)</vt:lpstr>
      <vt:lpstr>Temporary and Flag registers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Nazmus Sakeef</cp:lastModifiedBy>
  <cp:revision>678</cp:revision>
  <cp:lastPrinted>2017-03-01T12:55:42Z</cp:lastPrinted>
  <dcterms:created xsi:type="dcterms:W3CDTF">2006-08-16T00:00:00Z</dcterms:created>
  <dcterms:modified xsi:type="dcterms:W3CDTF">2020-06-14T13:19:15Z</dcterms:modified>
</cp:coreProperties>
</file>