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1"/>
  </p:notesMasterIdLst>
  <p:handoutMasterIdLst>
    <p:handoutMasterId r:id="rId42"/>
  </p:handoutMasterIdLst>
  <p:sldIdLst>
    <p:sldId id="326" r:id="rId2"/>
    <p:sldId id="276" r:id="rId3"/>
    <p:sldId id="285" r:id="rId4"/>
    <p:sldId id="311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327" r:id="rId17"/>
    <p:sldId id="306" r:id="rId18"/>
    <p:sldId id="321" r:id="rId19"/>
    <p:sldId id="297" r:id="rId20"/>
    <p:sldId id="328" r:id="rId21"/>
    <p:sldId id="329" r:id="rId22"/>
    <p:sldId id="330" r:id="rId23"/>
    <p:sldId id="331" r:id="rId24"/>
    <p:sldId id="317" r:id="rId25"/>
    <p:sldId id="318" r:id="rId26"/>
    <p:sldId id="313" r:id="rId27"/>
    <p:sldId id="322" r:id="rId28"/>
    <p:sldId id="323" r:id="rId29"/>
    <p:sldId id="316" r:id="rId30"/>
    <p:sldId id="319" r:id="rId31"/>
    <p:sldId id="324" r:id="rId32"/>
    <p:sldId id="325" r:id="rId33"/>
    <p:sldId id="320" r:id="rId34"/>
    <p:sldId id="298" r:id="rId35"/>
    <p:sldId id="302" r:id="rId36"/>
    <p:sldId id="303" r:id="rId37"/>
    <p:sldId id="305" r:id="rId38"/>
    <p:sldId id="332" r:id="rId39"/>
    <p:sldId id="314" r:id="rId4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3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66FF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>
      <p:cViewPr>
        <p:scale>
          <a:sx n="80" d="100"/>
          <a:sy n="80" d="100"/>
        </p:scale>
        <p:origin x="141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A8DC4D-11A1-4417-B235-DF566DD7F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314ADA-9F31-4499-A9DC-A8B391203A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E8B56-D617-49BD-9F1E-E33D67D1A1A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682454-36A0-4E86-9D43-F49A760F92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5A752-688E-4C90-B061-F735EB51F6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AC0EF-09FD-4B4A-B19B-4E6D7E043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714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33664E2-CB1B-44D9-8561-4583EAEFF74F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6CD7000-B82A-4E34-91D3-ED044FA0E6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2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D7000-B82A-4E34-91D3-ED044FA0E6D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7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D7000-B82A-4E34-91D3-ED044FA0E6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DDF0CDE-EAFA-4ACE-B10B-20B99183C9CD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2F03-B0CF-424F-9329-D3D31C7421A6}" type="datetime1">
              <a:rPr lang="en-US" smtClean="0"/>
              <a:t>6/17/2020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pic>
        <p:nvPicPr>
          <p:cNvPr id="1026" name="Picture 2" descr="BracU Logo | Brac University">
            <a:extLst>
              <a:ext uri="{FF2B5EF4-FFF2-40B4-BE49-F238E27FC236}">
                <a16:creationId xmlns:a16="http://schemas.microsoft.com/office/drawing/2014/main" id="{770B46BE-C801-480F-892D-63CA27AE93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273" y="152400"/>
            <a:ext cx="99652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982B5F-C2EC-4D3D-A92B-C9438F9E3B54}"/>
              </a:ext>
            </a:extLst>
          </p:cNvPr>
          <p:cNvSpPr txBox="1"/>
          <p:nvPr userDrawn="1"/>
        </p:nvSpPr>
        <p:spPr>
          <a:xfrm>
            <a:off x="2286000" y="635635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rPr>
              <a:t>CSE – 341: Microprocessors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rPr>
              <a:t>    BRAC University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EAD5-FC69-42C3-9803-CA2828342F06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286000" y="6355080"/>
            <a:ext cx="4572000" cy="365760"/>
          </a:xfrm>
        </p:spPr>
        <p:txBody>
          <a:bodyPr/>
          <a:lstStyle>
            <a:lvl1pPr>
              <a:defRPr sz="1200"/>
            </a:lvl1pPr>
          </a:lstStyle>
          <a:p>
            <a:pPr algn="ctr"/>
            <a:r>
              <a:rPr lang="en-US" sz="1200" b="1" dirty="0">
                <a:solidFill>
                  <a:srgbClr val="0070C0"/>
                </a:solidFill>
                <a:latin typeface="Ink Free" panose="03080402000500000000" pitchFamily="66" charset="0"/>
              </a:rPr>
              <a:t>CSE – 341: Microprocessors </a:t>
            </a:r>
          </a:p>
          <a:p>
            <a:pPr algn="ctr"/>
            <a:r>
              <a:rPr lang="en-US" sz="1200" b="1" dirty="0">
                <a:solidFill>
                  <a:srgbClr val="0070C0"/>
                </a:solidFill>
                <a:latin typeface="Ink Free" panose="03080402000500000000" pitchFamily="66" charset="0"/>
              </a:rPr>
              <a:t>    BRAC University</a:t>
            </a:r>
          </a:p>
          <a:p>
            <a:pPr algn="ctr"/>
            <a:endParaRPr lang="en-US" b="1" dirty="0">
              <a:solidFill>
                <a:srgbClr val="0070C0"/>
              </a:solidFill>
              <a:latin typeface="Ink Free" panose="03080402000500000000" pitchFamily="66" charset="0"/>
            </a:endParaRPr>
          </a:p>
        </p:txBody>
      </p:sp>
      <p:pic>
        <p:nvPicPr>
          <p:cNvPr id="3" name="Picture 2" descr="BracU Logo | Brac University">
            <a:extLst>
              <a:ext uri="{FF2B5EF4-FFF2-40B4-BE49-F238E27FC236}">
                <a16:creationId xmlns:a16="http://schemas.microsoft.com/office/drawing/2014/main" id="{8D1402C5-9E20-494D-B75D-7AF8C732D5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273" y="152400"/>
            <a:ext cx="99652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8A8BB40-142D-4DF0-BCA0-69EC486A8BFB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2286000" y="6248400"/>
            <a:ext cx="4572000" cy="365760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pPr algn="ctr"/>
            <a:r>
              <a:rPr lang="en-US"/>
              <a:t>CSE – 341: Microprocessors      BRAC University 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6" r:id="rId3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4038600"/>
            <a:ext cx="6858000" cy="990600"/>
          </a:xfrm>
        </p:spPr>
        <p:txBody>
          <a:bodyPr>
            <a:noAutofit/>
          </a:bodyPr>
          <a:lstStyle/>
          <a:p>
            <a:pPr algn="ctr">
              <a:spcBef>
                <a:spcPts val="1200"/>
              </a:spcBef>
            </a:pPr>
            <a:br>
              <a:rPr lang="en-US" sz="1600" dirty="0"/>
            </a:br>
            <a:br>
              <a:rPr lang="en-US" sz="1600" dirty="0"/>
            </a:br>
            <a:br>
              <a:rPr lang="en-US" sz="1600" dirty="0">
                <a:latin typeface="Sylfaen" panose="010A0502050306030303" pitchFamily="18" charset="0"/>
              </a:rPr>
            </a:br>
            <a:br>
              <a:rPr lang="en-US" sz="1600" dirty="0">
                <a:latin typeface="Sylfaen" panose="010A0502050306030303" pitchFamily="18" charset="0"/>
              </a:rPr>
            </a:br>
            <a:r>
              <a:rPr lang="en-US" sz="1400" dirty="0">
                <a:latin typeface="Sylfaen" panose="010A0502050306030303" pitchFamily="18" charset="0"/>
              </a:rPr>
              <a:t>Dept. of Computer Science and Engineering</a:t>
            </a:r>
            <a:br>
              <a:rPr lang="en-US" sz="1400" dirty="0">
                <a:latin typeface="Sylfaen" panose="010A0502050306030303" pitchFamily="18" charset="0"/>
              </a:rPr>
            </a:br>
            <a:r>
              <a:rPr lang="en-US" sz="1400" dirty="0">
                <a:latin typeface="Sylfaen" panose="010A0502050306030303" pitchFamily="18" charset="0"/>
              </a:rPr>
              <a:t>BRAC University</a:t>
            </a:r>
            <a:br>
              <a:rPr lang="en-US" sz="1600" dirty="0">
                <a:latin typeface="Sylfaen" panose="010A0502050306030303" pitchFamily="18" charset="0"/>
              </a:rPr>
            </a:br>
            <a:r>
              <a:rPr lang="en-US" sz="2000" b="1" dirty="0">
                <a:solidFill>
                  <a:srgbClr val="0070C0"/>
                </a:solidFill>
                <a:latin typeface="Ink Free" panose="03080402000500000000" pitchFamily="66" charset="0"/>
              </a:rPr>
              <a:t>CSE 341 Team</a:t>
            </a:r>
            <a:br>
              <a:rPr lang="en-US" sz="1600" b="1" dirty="0">
                <a:latin typeface="Sylfaen" panose="010A0502050306030303" pitchFamily="18" charset="0"/>
              </a:rPr>
            </a:br>
            <a:endParaRPr lang="en-US" sz="1600" b="1" dirty="0">
              <a:latin typeface="Sylfaen" panose="010A050205030603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0386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8086 Addressing Modes</a:t>
            </a:r>
          </a:p>
        </p:txBody>
      </p:sp>
      <p:pic>
        <p:nvPicPr>
          <p:cNvPr id="7" name="Picture 2" descr="BracU Logo | Brac University">
            <a:extLst>
              <a:ext uri="{FF2B5EF4-FFF2-40B4-BE49-F238E27FC236}">
                <a16:creationId xmlns:a16="http://schemas.microsoft.com/office/drawing/2014/main" id="{34D1A5BA-5901-4A64-99ED-7F5302E61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604" y="1447800"/>
            <a:ext cx="149479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020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Addressing Program Codes in Memory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65138" indent="-465138">
              <a:lnSpc>
                <a:spcPct val="150000"/>
              </a:lnSpc>
            </a:pPr>
            <a:r>
              <a:rPr lang="en-US" dirty="0"/>
              <a:t>Used with JMP and CALL instructions</a:t>
            </a:r>
          </a:p>
          <a:p>
            <a:pPr marL="465138" indent="-465138">
              <a:lnSpc>
                <a:spcPct val="150000"/>
              </a:lnSpc>
            </a:pPr>
            <a:r>
              <a:rPr lang="en-US" dirty="0"/>
              <a:t>3 distinct forms:</a:t>
            </a:r>
          </a:p>
          <a:p>
            <a:pPr marL="788670" lvl="1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Direct</a:t>
            </a:r>
          </a:p>
          <a:p>
            <a:pPr marL="845820" lvl="1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Indirect</a:t>
            </a:r>
          </a:p>
          <a:p>
            <a:pPr marL="845820" lvl="1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Relative</a:t>
            </a:r>
          </a:p>
          <a:p>
            <a:pPr marL="845820" lvl="1" indent="-571500">
              <a:lnSpc>
                <a:spcPct val="150000"/>
              </a:lnSpc>
              <a:buFont typeface="+mj-lt"/>
              <a:buAutoNum type="romanUcPeriod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62762-97C5-47B2-A343-C8164D3D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CSE – 341: Microprocessors </a:t>
            </a:r>
          </a:p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    BRAC University</a:t>
            </a:r>
          </a:p>
          <a:p>
            <a:pPr algn="ctr"/>
            <a:endParaRPr lang="en-US" b="1" dirty="0">
              <a:solidFill>
                <a:srgbClr val="0070C0"/>
              </a:solidFill>
              <a:latin typeface="Ink Free" panose="03080402000500000000" pitchFamily="66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Addressing Program Codes in Memory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65138" indent="-465138"/>
            <a:r>
              <a:rPr lang="en-US" dirty="0"/>
              <a:t>Address is directly given in the instruction</a:t>
            </a:r>
          </a:p>
          <a:p>
            <a:pPr marL="609600" indent="-609600" algn="ctr">
              <a:buFont typeface="Wingdings" pitchFamily="2" charset="2"/>
              <a:buNone/>
            </a:pPr>
            <a:endParaRPr lang="en-US" dirty="0"/>
          </a:p>
          <a:p>
            <a:pPr marL="609600" indent="-609600">
              <a:buFont typeface="Wingdings" pitchFamily="2" charset="2"/>
              <a:buNone/>
            </a:pPr>
            <a:r>
              <a:rPr lang="en-US" b="1" dirty="0"/>
              <a:t>	JMP 1000: 0000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b="1" dirty="0"/>
              <a:t>	JMP </a:t>
            </a:r>
            <a:r>
              <a:rPr lang="en-US" b="1" dirty="0" err="1"/>
              <a:t>doagain</a:t>
            </a:r>
            <a:r>
              <a:rPr lang="en-US" dirty="0"/>
              <a:t> ; </a:t>
            </a:r>
            <a:r>
              <a:rPr lang="en-US" dirty="0" err="1"/>
              <a:t>doagain</a:t>
            </a:r>
            <a:r>
              <a:rPr lang="en-US" dirty="0"/>
              <a:t> is a </a:t>
            </a:r>
            <a:r>
              <a:rPr lang="en-US" b="1" dirty="0"/>
              <a:t>label</a:t>
            </a:r>
            <a:r>
              <a:rPr lang="en-US" dirty="0"/>
              <a:t> in code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b="1" dirty="0"/>
              <a:t>	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b="1" dirty="0"/>
              <a:t>	CALL 1000:0000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b="1" dirty="0"/>
              <a:t>	CALL </a:t>
            </a:r>
            <a:r>
              <a:rPr lang="en-US" b="1" dirty="0" err="1"/>
              <a:t>doagain</a:t>
            </a:r>
            <a:r>
              <a:rPr lang="en-US" dirty="0"/>
              <a:t> ; </a:t>
            </a:r>
            <a:r>
              <a:rPr lang="en-US" dirty="0" err="1"/>
              <a:t>doagain</a:t>
            </a:r>
            <a:r>
              <a:rPr lang="en-US" dirty="0"/>
              <a:t> is a </a:t>
            </a:r>
            <a:r>
              <a:rPr lang="en-US" b="1" dirty="0"/>
              <a:t>procedure</a:t>
            </a:r>
            <a:r>
              <a:rPr lang="en-US" dirty="0"/>
              <a:t> in code</a:t>
            </a:r>
          </a:p>
          <a:p>
            <a:pPr marL="609600" indent="-609600" algn="ctr">
              <a:buFont typeface="Wingdings" pitchFamily="2" charset="2"/>
              <a:buNone/>
            </a:pPr>
            <a:endParaRPr lang="en-US" dirty="0"/>
          </a:p>
          <a:p>
            <a:pPr marL="465138" indent="-465138"/>
            <a:r>
              <a:rPr lang="en-US" dirty="0"/>
              <a:t>Often known as </a:t>
            </a:r>
            <a:r>
              <a:rPr lang="en-US" i="1" dirty="0"/>
              <a:t>far </a:t>
            </a:r>
            <a:r>
              <a:rPr lang="en-US" dirty="0"/>
              <a:t>jump or </a:t>
            </a:r>
            <a:r>
              <a:rPr lang="en-US" i="1" dirty="0"/>
              <a:t>far</a:t>
            </a:r>
            <a:r>
              <a:rPr lang="en-US" dirty="0"/>
              <a:t> call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D6D909-82BA-45D4-8308-6079EEEC73CC}"/>
              </a:ext>
            </a:extLst>
          </p:cNvPr>
          <p:cNvSpPr txBox="1"/>
          <p:nvPr/>
        </p:nvSpPr>
        <p:spPr>
          <a:xfrm>
            <a:off x="1888822" y="1932801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       CS             IP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84ADF3-9DF7-4EB7-9370-9C0BD8EF0044}"/>
              </a:ext>
            </a:extLst>
          </p:cNvPr>
          <p:cNvCxnSpPr>
            <a:cxnSpLocks/>
          </p:cNvCxnSpPr>
          <p:nvPr/>
        </p:nvCxnSpPr>
        <p:spPr>
          <a:xfrm flipH="1" flipV="1">
            <a:off x="2350433" y="2147501"/>
            <a:ext cx="76200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6F3C52-C4C3-49B9-A3C8-8BF42C999BCE}"/>
              </a:ext>
            </a:extLst>
          </p:cNvPr>
          <p:cNvCxnSpPr>
            <a:cxnSpLocks/>
          </p:cNvCxnSpPr>
          <p:nvPr/>
        </p:nvCxnSpPr>
        <p:spPr>
          <a:xfrm flipV="1">
            <a:off x="2884221" y="2151668"/>
            <a:ext cx="94666" cy="134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593D23E-252C-49E9-8BC3-44DF8D9E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CSE – 341: Microprocessors </a:t>
            </a:r>
          </a:p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    BRAC University</a:t>
            </a:r>
          </a:p>
          <a:p>
            <a:pPr algn="ctr"/>
            <a:endParaRPr lang="en-US" b="1" dirty="0">
              <a:solidFill>
                <a:srgbClr val="0070C0"/>
              </a:solidFill>
              <a:latin typeface="Ink Free" panose="03080402000500000000" pitchFamily="66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Addressing Program Codes in Memory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65138" indent="-465138">
              <a:lnSpc>
                <a:spcPct val="150000"/>
              </a:lnSpc>
            </a:pPr>
            <a:r>
              <a:rPr lang="en-US" dirty="0"/>
              <a:t>Address can be obtained from </a:t>
            </a:r>
          </a:p>
          <a:p>
            <a:pPr marL="990600" lvl="1" indent="-533400">
              <a:lnSpc>
                <a:spcPct val="150000"/>
              </a:lnSpc>
            </a:pPr>
            <a:r>
              <a:rPr lang="en-US" sz="2600" b="1" dirty="0">
                <a:solidFill>
                  <a:schemeClr val="tx1"/>
                </a:solidFill>
              </a:rPr>
              <a:t>a)</a:t>
            </a:r>
            <a:r>
              <a:rPr lang="en-US" sz="2600" dirty="0">
                <a:solidFill>
                  <a:schemeClr val="tx1"/>
                </a:solidFill>
              </a:rPr>
              <a:t> any GP registers (AX,BX,CX,DX,SP,BP,DI,SI)</a:t>
            </a:r>
          </a:p>
          <a:p>
            <a:pPr marL="1005840" lvl="3" indent="0">
              <a:lnSpc>
                <a:spcPct val="150000"/>
              </a:lnSpc>
              <a:buNone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JMP AX </a:t>
            </a:r>
          </a:p>
          <a:p>
            <a:pPr marL="990600" lvl="1" indent="-533400">
              <a:lnSpc>
                <a:spcPct val="150000"/>
              </a:lnSpc>
            </a:pPr>
            <a:r>
              <a:rPr lang="en-US" sz="2600" b="1" dirty="0">
                <a:solidFill>
                  <a:schemeClr val="tx1"/>
                </a:solidFill>
              </a:rPr>
              <a:t>b)</a:t>
            </a:r>
            <a:r>
              <a:rPr lang="en-US" sz="2600" dirty="0">
                <a:solidFill>
                  <a:schemeClr val="tx1"/>
                </a:solidFill>
              </a:rPr>
              <a:t> any relative registers ([BP],[BX],[DI],[SI])</a:t>
            </a:r>
          </a:p>
          <a:p>
            <a:pPr marL="1005840" lvl="3" indent="0">
              <a:lnSpc>
                <a:spcPct val="150000"/>
              </a:lnSpc>
              <a:buNone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JMP [BX]</a:t>
            </a:r>
          </a:p>
          <a:p>
            <a:pPr marL="990600" lvl="1" indent="-533400">
              <a:lnSpc>
                <a:spcPct val="150000"/>
              </a:lnSpc>
            </a:pPr>
            <a:r>
              <a:rPr lang="en-US" sz="2600" b="1" dirty="0">
                <a:solidFill>
                  <a:schemeClr val="tx1"/>
                </a:solidFill>
              </a:rPr>
              <a:t>c)</a:t>
            </a:r>
            <a:r>
              <a:rPr lang="en-US" sz="2600" dirty="0">
                <a:solidFill>
                  <a:schemeClr val="tx1"/>
                </a:solidFill>
              </a:rPr>
              <a:t> any relative register with displacement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JMP [BX + 100h]</a:t>
            </a:r>
          </a:p>
          <a:p>
            <a:pPr marL="609600" indent="-609600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401D4-A23C-4C8A-98E4-BBBC3FD02A9A}"/>
              </a:ext>
            </a:extLst>
          </p:cNvPr>
          <p:cNvSpPr txBox="1"/>
          <p:nvPr/>
        </p:nvSpPr>
        <p:spPr>
          <a:xfrm>
            <a:off x="2576093" y="2667000"/>
            <a:ext cx="1399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IP = AX </a:t>
            </a:r>
            <a:r>
              <a:rPr lang="en-US" sz="1200" i="1" dirty="0"/>
              <a:t>; then CS : 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2FE83A-3A91-4734-8D17-3F47A6212C60}"/>
              </a:ext>
            </a:extLst>
          </p:cNvPr>
          <p:cNvSpPr txBox="1"/>
          <p:nvPr/>
        </p:nvSpPr>
        <p:spPr>
          <a:xfrm>
            <a:off x="3048000" y="3914001"/>
            <a:ext cx="3855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IP = what is inside the physical address of DS : BX </a:t>
            </a:r>
            <a:r>
              <a:rPr lang="en-US" sz="1200" i="1" dirty="0"/>
              <a:t>; then CS : IP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576CE5-E5DE-4FC6-B5AC-18616A9D6C34}"/>
              </a:ext>
            </a:extLst>
          </p:cNvPr>
          <p:cNvSpPr txBox="1"/>
          <p:nvPr/>
        </p:nvSpPr>
        <p:spPr>
          <a:xfrm>
            <a:off x="3505200" y="5022502"/>
            <a:ext cx="4300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IP = what is inside the physical address of DS : BX +100h </a:t>
            </a:r>
            <a:r>
              <a:rPr lang="en-US" sz="1200" i="1" dirty="0"/>
              <a:t>; then CS : IP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B00E7-9142-4BF4-9386-3C388F2F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CSE – 341: Microprocessors </a:t>
            </a:r>
          </a:p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    BRAC University</a:t>
            </a:r>
          </a:p>
          <a:p>
            <a:pPr algn="ctr"/>
            <a:endParaRPr lang="en-US" b="1" dirty="0">
              <a:solidFill>
                <a:srgbClr val="0070C0"/>
              </a:solidFill>
              <a:latin typeface="Ink Free" panose="03080402000500000000" pitchFamily="66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Addressing Stack in Memory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sz="2800" b="1" dirty="0"/>
              <a:t>PUSH</a:t>
            </a:r>
            <a:r>
              <a:rPr lang="en-US" sz="2800" dirty="0"/>
              <a:t> and </a:t>
            </a:r>
            <a:r>
              <a:rPr lang="en-US" sz="2800" b="1" dirty="0"/>
              <a:t>POP</a:t>
            </a:r>
            <a:r>
              <a:rPr lang="en-US" sz="2800" dirty="0"/>
              <a:t> instructions are used to move data to and from stack (in particular from stack segment).</a:t>
            </a:r>
          </a:p>
          <a:p>
            <a:pPr marL="1097280" lvl="4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2000" dirty="0"/>
              <a:t>PUSH AX</a:t>
            </a:r>
          </a:p>
          <a:p>
            <a:pPr marL="1097280" lvl="4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2000" dirty="0"/>
              <a:t>POP CX </a:t>
            </a:r>
          </a:p>
          <a:p>
            <a:pPr marL="609600" indent="-609600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sz="2800" b="1" dirty="0"/>
              <a:t>CALL</a:t>
            </a:r>
            <a:r>
              <a:rPr lang="en-US" sz="2800" dirty="0"/>
              <a:t> also uses the stack to hold the return address for procedure.</a:t>
            </a:r>
          </a:p>
          <a:p>
            <a:pPr marL="1097280" lvl="4" indent="0">
              <a:buClr>
                <a:schemeClr val="tx1"/>
              </a:buClr>
              <a:buNone/>
            </a:pPr>
            <a:r>
              <a:rPr lang="en-US" sz="2000" dirty="0"/>
              <a:t>CALL SUM ; SUM is a procedure name</a:t>
            </a:r>
          </a:p>
          <a:p>
            <a:pPr marL="609600" indent="-609600">
              <a:buClr>
                <a:schemeClr val="tx1"/>
              </a:buClr>
              <a:buFontTx/>
              <a:buAutoNum type="arabicPeriod"/>
            </a:pPr>
            <a:endParaRPr lang="en-US" sz="2800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3FA36-768C-4C34-8173-8E075C66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Ink Free" panose="03080402000500000000" pitchFamily="66" charset="0"/>
              </a:rPr>
              <a:t>CSE – 341: Microprocessors </a:t>
            </a:r>
          </a:p>
          <a:p>
            <a:pPr algn="ctr"/>
            <a:r>
              <a:rPr lang="en-US" sz="1200" b="1" dirty="0">
                <a:solidFill>
                  <a:srgbClr val="0070C0"/>
                </a:solidFill>
                <a:latin typeface="Ink Free" panose="03080402000500000000" pitchFamily="66" charset="0"/>
              </a:rPr>
              <a:t>    BRAC University</a:t>
            </a:r>
          </a:p>
          <a:p>
            <a:pPr algn="ctr"/>
            <a:endParaRPr lang="en-US" b="1" dirty="0">
              <a:solidFill>
                <a:srgbClr val="0070C0"/>
              </a:solidFill>
              <a:latin typeface="Ink Free" panose="03080402000500000000" pitchFamily="66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Addressing Input and Output Port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386840"/>
            <a:ext cx="8229600" cy="4937760"/>
          </a:xfrm>
        </p:spPr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</a:pPr>
            <a:r>
              <a:rPr lang="en-US" dirty="0"/>
              <a:t>IN and OUT instructions are used to address I/O ports</a:t>
            </a:r>
          </a:p>
          <a:p>
            <a:pPr marL="609600" indent="-609600">
              <a:lnSpc>
                <a:spcPct val="80000"/>
              </a:lnSpc>
            </a:pPr>
            <a:endParaRPr lang="en-US" dirty="0"/>
          </a:p>
          <a:p>
            <a:pPr marL="609600" indent="-609600">
              <a:lnSpc>
                <a:spcPct val="80000"/>
              </a:lnSpc>
            </a:pPr>
            <a:r>
              <a:rPr lang="en-US" dirty="0"/>
              <a:t>Could be </a:t>
            </a:r>
            <a:r>
              <a:rPr lang="en-US" i="1" dirty="0"/>
              <a:t>direct addressing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600" b="1" i="1" dirty="0">
                <a:solidFill>
                  <a:schemeClr val="tx1"/>
                </a:solidFill>
              </a:rPr>
              <a:t>	</a:t>
            </a:r>
            <a:endParaRPr lang="en-US" b="1" i="1" dirty="0"/>
          </a:p>
          <a:p>
            <a:pPr marL="883920" lvl="1" indent="-609600">
              <a:lnSpc>
                <a:spcPct val="80000"/>
              </a:lnSpc>
              <a:buNone/>
            </a:pP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AL, 05h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; Here 05h is a input port number</a:t>
            </a:r>
          </a:p>
          <a:p>
            <a:pPr marL="609600" indent="-609600">
              <a:lnSpc>
                <a:spcPct val="80000"/>
              </a:lnSpc>
            </a:pPr>
            <a:endParaRPr lang="en-US" dirty="0"/>
          </a:p>
          <a:p>
            <a:pPr marL="609600" indent="-609600">
              <a:lnSpc>
                <a:spcPct val="80000"/>
              </a:lnSpc>
            </a:pPr>
            <a:r>
              <a:rPr lang="en-US" dirty="0"/>
              <a:t>or </a:t>
            </a:r>
            <a:r>
              <a:rPr lang="en-US" i="1" dirty="0"/>
              <a:t>indirect addressing</a:t>
            </a:r>
          </a:p>
          <a:p>
            <a:pPr marL="609600" indent="-609600" algn="ctr">
              <a:lnSpc>
                <a:spcPct val="80000"/>
              </a:lnSpc>
              <a:buFont typeface="Wingdings" pitchFamily="2" charset="2"/>
              <a:buNone/>
            </a:pPr>
            <a:endParaRPr lang="en-US" sz="1000" b="1" dirty="0"/>
          </a:p>
          <a:p>
            <a:pPr marL="883920" lvl="1" indent="-609600" algn="ctr">
              <a:lnSpc>
                <a:spcPct val="80000"/>
              </a:lnSpc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 DX,  AL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; DX contains the address of I/O port</a:t>
            </a:r>
          </a:p>
          <a:p>
            <a:pPr marL="609600" indent="-609600">
              <a:lnSpc>
                <a:spcPct val="80000"/>
              </a:lnSpc>
            </a:pPr>
            <a:endParaRPr lang="en-US" dirty="0"/>
          </a:p>
          <a:p>
            <a:pPr marL="609600" indent="-609600">
              <a:lnSpc>
                <a:spcPct val="80000"/>
              </a:lnSpc>
            </a:pPr>
            <a:r>
              <a:rPr lang="en-US" dirty="0"/>
              <a:t>Only DX register can be used to point a I/O port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E749B-77A8-44BE-921F-4FBF750BB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CSE – 341: Microprocessors </a:t>
            </a:r>
          </a:p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    BRAC University</a:t>
            </a:r>
          </a:p>
          <a:p>
            <a:pPr algn="ctr"/>
            <a:endParaRPr lang="en-US" b="1" dirty="0">
              <a:solidFill>
                <a:srgbClr val="0070C0"/>
              </a:solidFill>
              <a:latin typeface="Ink Free" panose="03080402000500000000" pitchFamily="66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Implied Addressing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No explicit address is given with the instruction</a:t>
            </a:r>
          </a:p>
          <a:p>
            <a:pPr marL="609600" indent="-609600"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implied within the instruction itself</a:t>
            </a:r>
          </a:p>
          <a:p>
            <a:pPr marL="609600" indent="-609600"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Examples: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			</a:t>
            </a:r>
            <a:r>
              <a:rPr lang="en-US" b="1" dirty="0"/>
              <a:t>CLC</a:t>
            </a:r>
            <a:r>
              <a:rPr lang="en-US" dirty="0"/>
              <a:t>  ; clear carry flag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			</a:t>
            </a:r>
            <a:r>
              <a:rPr lang="en-US" b="1" dirty="0"/>
              <a:t>HLT</a:t>
            </a:r>
            <a:r>
              <a:rPr lang="en-US" dirty="0"/>
              <a:t>   ; halts the program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			</a:t>
            </a:r>
            <a:r>
              <a:rPr lang="en-US" b="1" dirty="0"/>
              <a:t>RET</a:t>
            </a:r>
            <a:r>
              <a:rPr lang="en-US" dirty="0"/>
              <a:t>   ; return to DOS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54DA8-38D9-41CF-A049-F04F4E0A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CSE – 341: Microprocessors </a:t>
            </a:r>
          </a:p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    BRAC University</a:t>
            </a:r>
          </a:p>
          <a:p>
            <a:pPr algn="ctr"/>
            <a:endParaRPr lang="en-US" b="1" dirty="0">
              <a:solidFill>
                <a:srgbClr val="0070C0"/>
              </a:solidFill>
              <a:latin typeface="Ink Free" panose="03080402000500000000" pitchFamily="66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4038600"/>
            <a:ext cx="6858000" cy="990600"/>
          </a:xfrm>
        </p:spPr>
        <p:txBody>
          <a:bodyPr>
            <a:noAutofit/>
          </a:bodyPr>
          <a:lstStyle/>
          <a:p>
            <a:pPr algn="ctr">
              <a:spcBef>
                <a:spcPts val="1200"/>
              </a:spcBef>
            </a:pPr>
            <a:br>
              <a:rPr lang="en-US" sz="1600" dirty="0"/>
            </a:br>
            <a:br>
              <a:rPr lang="en-US" sz="1600" dirty="0"/>
            </a:br>
            <a:br>
              <a:rPr lang="en-US" sz="1600" dirty="0">
                <a:latin typeface="Sylfaen" panose="010A0502050306030303" pitchFamily="18" charset="0"/>
              </a:rPr>
            </a:br>
            <a:br>
              <a:rPr lang="en-US" sz="1600" dirty="0">
                <a:latin typeface="Sylfaen" panose="010A0502050306030303" pitchFamily="18" charset="0"/>
              </a:rPr>
            </a:br>
            <a:r>
              <a:rPr lang="en-US" sz="1400" dirty="0">
                <a:latin typeface="Sylfaen" panose="010A0502050306030303" pitchFamily="18" charset="0"/>
              </a:rPr>
              <a:t>Dept. of Computer Science and Engineering</a:t>
            </a:r>
            <a:br>
              <a:rPr lang="en-US" sz="1400" dirty="0">
                <a:latin typeface="Sylfaen" panose="010A0502050306030303" pitchFamily="18" charset="0"/>
              </a:rPr>
            </a:br>
            <a:r>
              <a:rPr lang="en-US" sz="1400" dirty="0">
                <a:latin typeface="Sylfaen" panose="010A0502050306030303" pitchFamily="18" charset="0"/>
              </a:rPr>
              <a:t>BRAC University</a:t>
            </a:r>
            <a:br>
              <a:rPr lang="en-US" sz="1600" dirty="0">
                <a:latin typeface="Sylfaen" panose="010A0502050306030303" pitchFamily="18" charset="0"/>
              </a:rPr>
            </a:br>
            <a:r>
              <a:rPr lang="en-US" sz="2000" b="1" dirty="0">
                <a:solidFill>
                  <a:srgbClr val="0070C0"/>
                </a:solidFill>
                <a:latin typeface="Ink Free" panose="03080402000500000000" pitchFamily="66" charset="0"/>
              </a:rPr>
              <a:t>CSE 341 Team</a:t>
            </a:r>
            <a:br>
              <a:rPr lang="en-US" sz="1600" b="1" dirty="0">
                <a:latin typeface="Sylfaen" panose="010A0502050306030303" pitchFamily="18" charset="0"/>
              </a:rPr>
            </a:br>
            <a:endParaRPr lang="en-US" sz="1600" b="1" dirty="0">
              <a:latin typeface="Sylfaen" panose="010A050205030603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0386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8086 Machine Codes</a:t>
            </a:r>
          </a:p>
        </p:txBody>
      </p:sp>
      <p:pic>
        <p:nvPicPr>
          <p:cNvPr id="7" name="Picture 2" descr="BracU Logo | Brac University">
            <a:extLst>
              <a:ext uri="{FF2B5EF4-FFF2-40B4-BE49-F238E27FC236}">
                <a16:creationId xmlns:a16="http://schemas.microsoft.com/office/drawing/2014/main" id="{34D1A5BA-5901-4A64-99ED-7F5302E61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604" y="1447800"/>
            <a:ext cx="149479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809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Instruction template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8382000" cy="4937760"/>
          </a:xfrm>
        </p:spPr>
        <p:txBody>
          <a:bodyPr>
            <a:normAutofit fontScale="92500" lnSpcReduction="10000"/>
          </a:bodyPr>
          <a:lstStyle/>
          <a:p>
            <a:pPr marL="609600" indent="-609600"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For 8085: Just look up the hex code for each instruction.</a:t>
            </a:r>
          </a:p>
          <a:p>
            <a:pPr marL="609600" indent="-609600"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For 8086 it is not simple. </a:t>
            </a:r>
          </a:p>
          <a:p>
            <a:pPr marL="609600" indent="-609600">
              <a:lnSpc>
                <a:spcPct val="150000"/>
              </a:lnSpc>
              <a:buClr>
                <a:schemeClr val="tx1"/>
              </a:buClr>
            </a:pPr>
            <a:r>
              <a:rPr lang="en-US" dirty="0" err="1"/>
              <a:t>E.g</a:t>
            </a:r>
            <a:r>
              <a:rPr lang="en-US" dirty="0"/>
              <a:t> 32 ways to specify the source in </a:t>
            </a:r>
            <a:r>
              <a:rPr lang="en-US" b="1" dirty="0">
                <a:latin typeface="Consolas" panose="020B0609020204030204" pitchFamily="49" charset="0"/>
              </a:rPr>
              <a:t>MOV CX, source</a:t>
            </a:r>
            <a:r>
              <a:rPr lang="en-US" dirty="0"/>
              <a:t>.</a:t>
            </a:r>
          </a:p>
          <a:p>
            <a:pPr marL="609600" indent="-609600"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MOV CX, </a:t>
            </a:r>
            <a:r>
              <a:rPr lang="en-US" b="1" dirty="0"/>
              <a:t>source</a:t>
            </a:r>
          </a:p>
          <a:p>
            <a:pPr marL="609600" indent="-609600">
              <a:lnSpc>
                <a:spcPct val="150000"/>
              </a:lnSpc>
              <a:buClr>
                <a:schemeClr val="tx1"/>
              </a:buClr>
            </a:pPr>
            <a:endParaRPr lang="en-US" dirty="0"/>
          </a:p>
          <a:p>
            <a:pPr marL="609600" indent="-609600"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Each of these 32 instructions require different binary code.</a:t>
            </a:r>
          </a:p>
          <a:p>
            <a:pPr marL="609600" indent="-609600"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Impractical to list them all in a table.</a:t>
            </a:r>
          </a:p>
          <a:p>
            <a:pPr marL="609600" indent="-609600">
              <a:lnSpc>
                <a:spcPct val="150000"/>
              </a:lnSpc>
              <a:buClr>
                <a:schemeClr val="tx1"/>
              </a:buClr>
            </a:pPr>
            <a:r>
              <a:rPr lang="en-US" sz="2800" dirty="0"/>
              <a:t>Instruction templates help code the instruction properly.</a:t>
            </a:r>
            <a:endParaRPr lang="en-US" dirty="0"/>
          </a:p>
          <a:p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558FEC-A63A-46A9-BA55-3347FE9D59EC}"/>
              </a:ext>
            </a:extLst>
          </p:cNvPr>
          <p:cNvGrpSpPr/>
          <p:nvPr/>
        </p:nvGrpSpPr>
        <p:grpSpPr>
          <a:xfrm>
            <a:off x="3377160" y="3276600"/>
            <a:ext cx="2642640" cy="381000"/>
            <a:chOff x="3377160" y="3581400"/>
            <a:chExt cx="2642640" cy="3810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0F46B-5AA6-48BE-918D-1D64071FC330}"/>
                </a:ext>
              </a:extLst>
            </p:cNvPr>
            <p:cNvSpPr txBox="1"/>
            <p:nvPr/>
          </p:nvSpPr>
          <p:spPr>
            <a:xfrm>
              <a:off x="3770595" y="3654623"/>
              <a:ext cx="2249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FF0000"/>
                  </a:solidFill>
                </a:rPr>
                <a:t>a 16-bit register (8 in number)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B20D459-0B25-47DA-994F-6CE1082D5CED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3377160" y="3581400"/>
              <a:ext cx="393435" cy="227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38961D-5D87-47BA-A09A-326E35CD059C}"/>
              </a:ext>
            </a:extLst>
          </p:cNvPr>
          <p:cNvGrpSpPr/>
          <p:nvPr/>
        </p:nvGrpSpPr>
        <p:grpSpPr>
          <a:xfrm>
            <a:off x="3124200" y="3276600"/>
            <a:ext cx="4757441" cy="764977"/>
            <a:chOff x="3124200" y="3581400"/>
            <a:chExt cx="4757441" cy="76497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54BD9B-DD82-420D-8524-A69E619B9CDD}"/>
                </a:ext>
              </a:extLst>
            </p:cNvPr>
            <p:cNvSpPr txBox="1"/>
            <p:nvPr/>
          </p:nvSpPr>
          <p:spPr>
            <a:xfrm>
              <a:off x="3657600" y="4038600"/>
              <a:ext cx="42240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FF0000"/>
                  </a:solidFill>
                </a:rPr>
                <a:t>a memory location (24 possible memory addressing modes)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B68D237-F295-492D-85A8-9A9E8B4B8EB5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3124200" y="3581400"/>
              <a:ext cx="533400" cy="6110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A2B55CE-E4EA-4DE9-BCAE-190C32D101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8"/>
          <a:stretch/>
        </p:blipFill>
        <p:spPr>
          <a:xfrm>
            <a:off x="76200" y="5791200"/>
            <a:ext cx="9067800" cy="572243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8023C55-8254-4794-B99E-81790754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CSE – 341: Microprocessors </a:t>
            </a:r>
          </a:p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    BRAC University</a:t>
            </a:r>
          </a:p>
          <a:p>
            <a:pPr algn="ctr"/>
            <a:endParaRPr lang="en-US" b="1" dirty="0">
              <a:solidFill>
                <a:srgbClr val="0070C0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00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Instruction template (6 bytes)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A48F59F-2FC1-4E93-9F45-0ED2B687F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049555"/>
              </p:ext>
            </p:extLst>
          </p:nvPr>
        </p:nvGraphicFramePr>
        <p:xfrm>
          <a:off x="1524000" y="3203079"/>
          <a:ext cx="58521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2120152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88535959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237567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49887948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03728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6094201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3490344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5920506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6252517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285062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257292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71744097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22789049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051358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694131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44672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791180"/>
                  </a:ext>
                </a:extLst>
              </a:tr>
              <a:tr h="27432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LOW BYTE DISPLACEMENT / DATA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HIGH BYTE </a:t>
                      </a: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DISPLACEMENT / DATA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154869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6BE719C1-5FA8-45A4-ACC1-89ED034EBE29}"/>
              </a:ext>
            </a:extLst>
          </p:cNvPr>
          <p:cNvGrpSpPr/>
          <p:nvPr/>
        </p:nvGrpSpPr>
        <p:grpSpPr>
          <a:xfrm>
            <a:off x="1539240" y="2895600"/>
            <a:ext cx="2926080" cy="276999"/>
            <a:chOff x="1539240" y="1981200"/>
            <a:chExt cx="2926080" cy="276999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9EF7587-101A-4A6C-A127-CFDEA2CFDA75}"/>
                </a:ext>
              </a:extLst>
            </p:cNvPr>
            <p:cNvCxnSpPr>
              <a:cxnSpLocks/>
            </p:cNvCxnSpPr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AE776CE-8140-4C87-BB85-486A38ED006C}"/>
                </a:ext>
              </a:extLst>
            </p:cNvPr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BYTE 3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EC9E94-B635-4802-8452-7484619F38BC}"/>
              </a:ext>
            </a:extLst>
          </p:cNvPr>
          <p:cNvGrpSpPr/>
          <p:nvPr/>
        </p:nvGrpSpPr>
        <p:grpSpPr>
          <a:xfrm>
            <a:off x="4465320" y="2895600"/>
            <a:ext cx="2926080" cy="276999"/>
            <a:chOff x="1539240" y="1981200"/>
            <a:chExt cx="2926080" cy="276999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9F16681-1DF3-4103-926F-CE56EED6F727}"/>
                </a:ext>
              </a:extLst>
            </p:cNvPr>
            <p:cNvCxnSpPr>
              <a:cxnSpLocks/>
            </p:cNvCxnSpPr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FF752ED-EE29-49C5-8607-09834E5B1CC5}"/>
                </a:ext>
              </a:extLst>
            </p:cNvPr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BYTE 4</a:t>
              </a:r>
            </a:p>
          </p:txBody>
        </p:sp>
      </p:grp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25BBADAD-3D76-4706-80CD-398353C15841}"/>
              </a:ext>
            </a:extLst>
          </p:cNvPr>
          <p:cNvGraphicFramePr>
            <a:graphicFrameLocks noGrp="1"/>
          </p:cNvGraphicFramePr>
          <p:nvPr/>
        </p:nvGraphicFramePr>
        <p:xfrm>
          <a:off x="1539240" y="1754505"/>
          <a:ext cx="58521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2120152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88535959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237567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49887948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03728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6094201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3490344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5920506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6252517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285062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257292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71744097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22789049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051358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694131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44672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791180"/>
                  </a:ext>
                </a:extLst>
              </a:tr>
              <a:tr h="27432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OPCODE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MOD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REG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R/M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154869"/>
                  </a:ext>
                </a:extLst>
              </a:tr>
            </a:tbl>
          </a:graphicData>
        </a:graphic>
      </p:graphicFrame>
      <p:grpSp>
        <p:nvGrpSpPr>
          <p:cNvPr id="37" name="Group 36">
            <a:extLst>
              <a:ext uri="{FF2B5EF4-FFF2-40B4-BE49-F238E27FC236}">
                <a16:creationId xmlns:a16="http://schemas.microsoft.com/office/drawing/2014/main" id="{128D42C6-080A-463B-95A4-B1A73CFADA58}"/>
              </a:ext>
            </a:extLst>
          </p:cNvPr>
          <p:cNvGrpSpPr/>
          <p:nvPr/>
        </p:nvGrpSpPr>
        <p:grpSpPr>
          <a:xfrm>
            <a:off x="1539240" y="1447800"/>
            <a:ext cx="2926080" cy="276999"/>
            <a:chOff x="1539240" y="1981200"/>
            <a:chExt cx="2926080" cy="276999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2BE2EBD-7003-4C07-8073-F0DC7BCBC2F8}"/>
                </a:ext>
              </a:extLst>
            </p:cNvPr>
            <p:cNvCxnSpPr>
              <a:cxnSpLocks/>
            </p:cNvCxnSpPr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60A3DF-EFC9-47E0-9221-B6CAEB08FFAB}"/>
                </a:ext>
              </a:extLst>
            </p:cNvPr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BYTE 1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A93A12A-D7BD-4A2F-9889-455F8C0A945D}"/>
              </a:ext>
            </a:extLst>
          </p:cNvPr>
          <p:cNvGrpSpPr/>
          <p:nvPr/>
        </p:nvGrpSpPr>
        <p:grpSpPr>
          <a:xfrm>
            <a:off x="4465320" y="1447800"/>
            <a:ext cx="2926080" cy="276999"/>
            <a:chOff x="1539240" y="1981200"/>
            <a:chExt cx="2926080" cy="276999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2647FD9-E5B2-444E-A752-EBA09E9A7879}"/>
                </a:ext>
              </a:extLst>
            </p:cNvPr>
            <p:cNvCxnSpPr>
              <a:cxnSpLocks/>
            </p:cNvCxnSpPr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FF9CB2E-ECFE-407D-994D-AA72FC17C5BE}"/>
                </a:ext>
              </a:extLst>
            </p:cNvPr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BYTE 2</a:t>
              </a:r>
            </a:p>
          </p:txBody>
        </p:sp>
      </p:grp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95535B1E-53DD-473F-A08C-9183503BD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903411"/>
              </p:ext>
            </p:extLst>
          </p:nvPr>
        </p:nvGraphicFramePr>
        <p:xfrm>
          <a:off x="1524000" y="4620101"/>
          <a:ext cx="58521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2120152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88535959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237567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49887948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03728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6094201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3490344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5920506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6252517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285062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257292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71744097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22789049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051358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694131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44672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791180"/>
                  </a:ext>
                </a:extLst>
              </a:tr>
              <a:tr h="27432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LOW BYTE of IMMEDIATE DATA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HIGH BYTE </a:t>
                      </a: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 IMMEDIATE DATA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154869"/>
                  </a:ext>
                </a:extLst>
              </a:tr>
            </a:tbl>
          </a:graphicData>
        </a:graphic>
      </p:graphicFrame>
      <p:grpSp>
        <p:nvGrpSpPr>
          <p:cNvPr id="59" name="Group 58">
            <a:extLst>
              <a:ext uri="{FF2B5EF4-FFF2-40B4-BE49-F238E27FC236}">
                <a16:creationId xmlns:a16="http://schemas.microsoft.com/office/drawing/2014/main" id="{D26DCE5E-BEEE-4D2E-AD58-CA93A07AF7A2}"/>
              </a:ext>
            </a:extLst>
          </p:cNvPr>
          <p:cNvGrpSpPr/>
          <p:nvPr/>
        </p:nvGrpSpPr>
        <p:grpSpPr>
          <a:xfrm>
            <a:off x="1539240" y="4312622"/>
            <a:ext cx="2926080" cy="276999"/>
            <a:chOff x="1539240" y="1981200"/>
            <a:chExt cx="2926080" cy="276999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F1E0F0E-B8C3-404A-BA75-B3CC85BD4837}"/>
                </a:ext>
              </a:extLst>
            </p:cNvPr>
            <p:cNvCxnSpPr>
              <a:cxnSpLocks/>
            </p:cNvCxnSpPr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3DF289E-F00F-4827-B95B-42F8E45C0226}"/>
                </a:ext>
              </a:extLst>
            </p:cNvPr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BYTE 5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44046C1-C297-4BF5-A377-C4196CF4812B}"/>
              </a:ext>
            </a:extLst>
          </p:cNvPr>
          <p:cNvGrpSpPr/>
          <p:nvPr/>
        </p:nvGrpSpPr>
        <p:grpSpPr>
          <a:xfrm>
            <a:off x="4465320" y="4312622"/>
            <a:ext cx="2926080" cy="276999"/>
            <a:chOff x="1539240" y="1981200"/>
            <a:chExt cx="2926080" cy="276999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C9E6676-07E7-49C8-AF4C-D5D6E30289FA}"/>
                </a:ext>
              </a:extLst>
            </p:cNvPr>
            <p:cNvCxnSpPr>
              <a:cxnSpLocks/>
            </p:cNvCxnSpPr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E851BA9-733E-48B9-AD63-7E39A47BD483}"/>
                </a:ext>
              </a:extLst>
            </p:cNvPr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BYTE 6</a:t>
              </a:r>
            </a:p>
          </p:txBody>
        </p: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71E8FF9-7F6C-4AC1-8790-E0BEFDB0A0ED}"/>
              </a:ext>
            </a:extLst>
          </p:cNvPr>
          <p:cNvCxnSpPr/>
          <p:nvPr/>
        </p:nvCxnSpPr>
        <p:spPr>
          <a:xfrm>
            <a:off x="1371600" y="2286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1D6E55-523B-4B84-A74F-BA0AB113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CSE – 341: Microprocessors </a:t>
            </a:r>
          </a:p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    BRAC University</a:t>
            </a:r>
          </a:p>
          <a:p>
            <a:pPr algn="ctr"/>
            <a:endParaRPr lang="en-US" b="1" dirty="0">
              <a:solidFill>
                <a:srgbClr val="0070C0"/>
              </a:solidFill>
              <a:latin typeface="Ink Free" panose="03080402000500000000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39668C-8531-4141-A908-A1C14488F758}"/>
              </a:ext>
            </a:extLst>
          </p:cNvPr>
          <p:cNvSpPr txBox="1"/>
          <p:nvPr/>
        </p:nvSpPr>
        <p:spPr>
          <a:xfrm>
            <a:off x="1841385" y="5712023"/>
            <a:ext cx="5217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An instruction after conversion can have 1 to 6 bytes long of machine code</a:t>
            </a:r>
          </a:p>
        </p:txBody>
      </p:sp>
    </p:spTree>
    <p:extLst>
      <p:ext uri="{BB962C8B-B14F-4D97-AF65-F5344CB8AC3E}">
        <p14:creationId xmlns:p14="http://schemas.microsoft.com/office/powerpoint/2010/main" val="412131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Constructing Machine Codes for 8086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310640"/>
            <a:ext cx="8229600" cy="4937760"/>
          </a:xfrm>
        </p:spPr>
        <p:txBody>
          <a:bodyPr>
            <a:noAutofit/>
          </a:bodyPr>
          <a:lstStyle/>
          <a:p>
            <a:pPr marL="465138" indent="-465138">
              <a:lnSpc>
                <a:spcPct val="90000"/>
              </a:lnSpc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dirty="0"/>
              <a:t>Each instruction in 8086 is associated with the binary code.</a:t>
            </a:r>
          </a:p>
          <a:p>
            <a:pPr marL="465138" indent="-465138">
              <a:lnSpc>
                <a:spcPct val="90000"/>
              </a:lnSpc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dirty="0"/>
              <a:t>You need to locate the codes appropriately.</a:t>
            </a:r>
          </a:p>
          <a:p>
            <a:pPr marL="465138" indent="-465138">
              <a:lnSpc>
                <a:spcPct val="90000"/>
              </a:lnSpc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dirty="0"/>
              <a:t>Most of the time this work will be done by assembler</a:t>
            </a:r>
          </a:p>
          <a:p>
            <a:pPr marL="465138" indent="-465138">
              <a:lnSpc>
                <a:spcPct val="90000"/>
              </a:lnSpc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dirty="0"/>
              <a:t>The things needed to keep in mind is:</a:t>
            </a:r>
          </a:p>
          <a:p>
            <a:pPr marL="739458" lvl="2" indent="-465138">
              <a:lnSpc>
                <a:spcPct val="90000"/>
              </a:lnSpc>
              <a:spcBef>
                <a:spcPts val="600"/>
              </a:spcBef>
              <a:spcAft>
                <a:spcPts val="1425"/>
              </a:spcAft>
              <a:buClr>
                <a:schemeClr val="accent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Instruction templates and coding formats</a:t>
            </a:r>
          </a:p>
          <a:p>
            <a:pPr marL="739458" lvl="2" indent="-465138">
              <a:lnSpc>
                <a:spcPct val="90000"/>
              </a:lnSpc>
              <a:spcBef>
                <a:spcPts val="600"/>
              </a:spcBef>
              <a:spcAft>
                <a:spcPts val="1425"/>
              </a:spcAft>
              <a:buClr>
                <a:schemeClr val="accent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MOD and R/M Bit patterns for particular instruction</a:t>
            </a:r>
          </a:p>
          <a:p>
            <a:endParaRPr lang="en-US" sz="2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86B3D-37FC-4E50-94E6-18BF627C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CSE – 341: Microprocessors </a:t>
            </a:r>
          </a:p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    BRAC University</a:t>
            </a:r>
          </a:p>
          <a:p>
            <a:pPr algn="ctr"/>
            <a:endParaRPr lang="en-US" b="1" dirty="0">
              <a:solidFill>
                <a:srgbClr val="0070C0"/>
              </a:solidFill>
              <a:latin typeface="Ink Free" panose="03080402000500000000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Lecture References: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Book:</a:t>
            </a:r>
          </a:p>
          <a:p>
            <a:pPr lvl="1">
              <a:lnSpc>
                <a:spcPct val="150000"/>
              </a:lnSpc>
            </a:pPr>
            <a:r>
              <a:rPr lang="en-GB" i="1" dirty="0">
                <a:solidFill>
                  <a:schemeClr val="tx1"/>
                </a:solidFill>
              </a:rPr>
              <a:t>Microprocessors and Interfacing: Programming and Hardware, Chapter # 2, </a:t>
            </a:r>
            <a:r>
              <a:rPr lang="en-GB" b="1" dirty="0">
                <a:solidFill>
                  <a:schemeClr val="tx1"/>
                </a:solidFill>
              </a:rPr>
              <a:t>Author: </a:t>
            </a:r>
            <a:r>
              <a:rPr lang="en-GB" dirty="0">
                <a:solidFill>
                  <a:schemeClr val="tx1"/>
                </a:solidFill>
              </a:rPr>
              <a:t>Douglas V. Hall</a:t>
            </a:r>
          </a:p>
          <a:p>
            <a:pPr lvl="1">
              <a:lnSpc>
                <a:spcPct val="150000"/>
              </a:lnSpc>
            </a:pPr>
            <a:r>
              <a:rPr lang="en-GB" i="1" dirty="0">
                <a:solidFill>
                  <a:schemeClr val="tx1"/>
                </a:solidFill>
              </a:rPr>
              <a:t>The 8086/8088 Family: Design, Programming, And Interfacing,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Chapter # 2, </a:t>
            </a:r>
            <a:r>
              <a:rPr lang="en-GB" b="1" dirty="0">
                <a:solidFill>
                  <a:schemeClr val="tx1"/>
                </a:solidFill>
              </a:rPr>
              <a:t>Author: </a:t>
            </a:r>
            <a:r>
              <a:rPr lang="en-GB" dirty="0">
                <a:solidFill>
                  <a:schemeClr val="tx1"/>
                </a:solidFill>
              </a:rPr>
              <a:t> John </a:t>
            </a:r>
            <a:r>
              <a:rPr lang="en-GB" dirty="0" err="1">
                <a:solidFill>
                  <a:schemeClr val="tx1"/>
                </a:solidFill>
              </a:rPr>
              <a:t>Uffenbeck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4C4FC-67A6-49A7-B263-2BBC2BE3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CSE – 341: Microprocessors </a:t>
            </a:r>
          </a:p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    BRAC University</a:t>
            </a:r>
          </a:p>
          <a:p>
            <a:pPr algn="ctr"/>
            <a:endParaRPr lang="en-US" b="1" dirty="0">
              <a:solidFill>
                <a:srgbClr val="0070C0"/>
              </a:solidFill>
              <a:latin typeface="Ink Free" panose="03080402000500000000" pitchFamily="66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MOV Instruction Coding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493776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MOV data from a register to a register/to a memory location or from a memory location to a register. 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b="1" dirty="0"/>
              <a:t>Operation Code of MOV: 100010</a:t>
            </a:r>
            <a:r>
              <a:rPr lang="en-US" sz="2400" dirty="0"/>
              <a:t>)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6007" y="3240334"/>
            <a:ext cx="7928393" cy="30842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025" y="2884734"/>
            <a:ext cx="490178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E7DEC-914B-46E3-9C6D-F3CB44AF8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Ink Free" panose="03080402000500000000" pitchFamily="66" charset="0"/>
              </a:rPr>
              <a:t> </a:t>
            </a:r>
          </a:p>
          <a:p>
            <a:pPr algn="ctr"/>
            <a:endParaRPr lang="en-US" b="1" dirty="0">
              <a:solidFill>
                <a:srgbClr val="0070C0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583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 and R/M Field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93776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2-bit Mode (MOD) and 3-bit Register/Memory (R/M) fields specify the other operand.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Also specify the addressing mode.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3FE73D-9B02-4B80-B047-C7189E88B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04147"/>
            <a:ext cx="7467600" cy="314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64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MOD and R/M Field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1816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dirty="0"/>
              <a:t>If the other operand in the instruction is also one of the eight register then put in 11 for MOD bits in the instruction code.</a:t>
            </a:r>
          </a:p>
          <a:p>
            <a:pPr algn="just">
              <a:lnSpc>
                <a:spcPct val="150000"/>
              </a:lnSpc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dirty="0"/>
              <a:t>If the other operand is memory location, there are 24 ways of specifying how the execution unit should compute the effective address of the operand in the main memory.</a:t>
            </a:r>
          </a:p>
          <a:p>
            <a:pPr algn="just">
              <a:lnSpc>
                <a:spcPct val="150000"/>
              </a:lnSpc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dirty="0"/>
              <a:t>If the effective address specified in the instruction contains displacement less than 256 along with the reference to the contents of the register then put in 01 as the MOD bits.</a:t>
            </a:r>
          </a:p>
          <a:p>
            <a:pPr algn="just">
              <a:lnSpc>
                <a:spcPct val="150000"/>
              </a:lnSpc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dirty="0"/>
              <a:t>If the expression for the effective address contains a displacement which is too large to fit in 8 bits then out in 10 in MOD bits.</a:t>
            </a:r>
          </a:p>
        </p:txBody>
      </p:sp>
    </p:spTree>
    <p:extLst>
      <p:ext uri="{BB962C8B-B14F-4D97-AF65-F5344CB8AC3E}">
        <p14:creationId xmlns:p14="http://schemas.microsoft.com/office/powerpoint/2010/main" val="1706548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 Field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REG field is used to identify the register of the one operand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285875" y="1986653"/>
            <a:ext cx="6181725" cy="4086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7BA03-FF14-4B2A-9993-56E89CF9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CSE – 341: Microprocessors </a:t>
            </a:r>
          </a:p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    BRAC University</a:t>
            </a:r>
          </a:p>
          <a:p>
            <a:pPr algn="ctr"/>
            <a:endParaRPr lang="en-US" b="1" dirty="0">
              <a:solidFill>
                <a:srgbClr val="0070C0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173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Instruction template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25BBADAD-3D76-4706-80CD-398353C15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128371"/>
              </p:ext>
            </p:extLst>
          </p:nvPr>
        </p:nvGraphicFramePr>
        <p:xfrm>
          <a:off x="1539240" y="1525905"/>
          <a:ext cx="58521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2120152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88535959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237567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49887948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03728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6094201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3490344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5920506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6252517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285062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257292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71744097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22789049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051358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694131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44672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791180"/>
                  </a:ext>
                </a:extLst>
              </a:tr>
              <a:tr h="27432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OPCODE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MOD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REG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R/M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154869"/>
                  </a:ext>
                </a:extLst>
              </a:tr>
            </a:tbl>
          </a:graphicData>
        </a:graphic>
      </p:graphicFrame>
      <p:grpSp>
        <p:nvGrpSpPr>
          <p:cNvPr id="37" name="Group 36">
            <a:extLst>
              <a:ext uri="{FF2B5EF4-FFF2-40B4-BE49-F238E27FC236}">
                <a16:creationId xmlns:a16="http://schemas.microsoft.com/office/drawing/2014/main" id="{128D42C6-080A-463B-95A4-B1A73CFADA58}"/>
              </a:ext>
            </a:extLst>
          </p:cNvPr>
          <p:cNvGrpSpPr/>
          <p:nvPr/>
        </p:nvGrpSpPr>
        <p:grpSpPr>
          <a:xfrm>
            <a:off x="1539240" y="1219200"/>
            <a:ext cx="2926080" cy="276999"/>
            <a:chOff x="1539240" y="1981200"/>
            <a:chExt cx="2926080" cy="276999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2BE2EBD-7003-4C07-8073-F0DC7BCBC2F8}"/>
                </a:ext>
              </a:extLst>
            </p:cNvPr>
            <p:cNvCxnSpPr>
              <a:cxnSpLocks/>
            </p:cNvCxnSpPr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60A3DF-EFC9-47E0-9221-B6CAEB08FFAB}"/>
                </a:ext>
              </a:extLst>
            </p:cNvPr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BYTE 1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A93A12A-D7BD-4A2F-9889-455F8C0A945D}"/>
              </a:ext>
            </a:extLst>
          </p:cNvPr>
          <p:cNvGrpSpPr/>
          <p:nvPr/>
        </p:nvGrpSpPr>
        <p:grpSpPr>
          <a:xfrm>
            <a:off x="4465320" y="1219200"/>
            <a:ext cx="2926080" cy="276999"/>
            <a:chOff x="1539240" y="1981200"/>
            <a:chExt cx="2926080" cy="276999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2647FD9-E5B2-444E-A752-EBA09E9A7879}"/>
                </a:ext>
              </a:extLst>
            </p:cNvPr>
            <p:cNvCxnSpPr>
              <a:cxnSpLocks/>
            </p:cNvCxnSpPr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FF9CB2E-ECFE-407D-994D-AA72FC17C5BE}"/>
                </a:ext>
              </a:extLst>
            </p:cNvPr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BYTE 2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7A528031-8E32-4D0C-97C3-1F889E4F6B49}"/>
              </a:ext>
            </a:extLst>
          </p:cNvPr>
          <p:cNvSpPr txBox="1"/>
          <p:nvPr/>
        </p:nvSpPr>
        <p:spPr>
          <a:xfrm>
            <a:off x="420210" y="5020270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FF0000"/>
                </a:solidFill>
              </a:rPr>
              <a:t>MOV [BX + 34h ], AL    </a:t>
            </a:r>
          </a:p>
          <a:p>
            <a:r>
              <a:rPr lang="en-US" sz="1800" i="1" dirty="0">
                <a:solidFill>
                  <a:srgbClr val="FF0000"/>
                </a:solidFill>
              </a:rPr>
              <a:t>             </a:t>
            </a:r>
          </a:p>
          <a:p>
            <a:r>
              <a:rPr lang="en-US" sz="1800" i="1" dirty="0">
                <a:solidFill>
                  <a:srgbClr val="FF0000"/>
                </a:solidFill>
              </a:rPr>
              <a:t>       MOV AX, 1234 h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71E8FF9-7F6C-4AC1-8790-E0BEFDB0A0ED}"/>
              </a:ext>
            </a:extLst>
          </p:cNvPr>
          <p:cNvCxnSpPr/>
          <p:nvPr/>
        </p:nvCxnSpPr>
        <p:spPr>
          <a:xfrm>
            <a:off x="1371600" y="20574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2531D7F-2FD3-48CC-9713-9F805C56853E}"/>
              </a:ext>
            </a:extLst>
          </p:cNvPr>
          <p:cNvGrpSpPr/>
          <p:nvPr/>
        </p:nvGrpSpPr>
        <p:grpSpPr>
          <a:xfrm>
            <a:off x="96892" y="1600200"/>
            <a:ext cx="1442348" cy="461665"/>
            <a:chOff x="96892" y="1900535"/>
            <a:chExt cx="1442348" cy="461665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AFFDDC8-508C-4083-B99F-98C13B0A013F}"/>
                </a:ext>
              </a:extLst>
            </p:cNvPr>
            <p:cNvGrpSpPr/>
            <p:nvPr/>
          </p:nvGrpSpPr>
          <p:grpSpPr>
            <a:xfrm>
              <a:off x="96892" y="1900535"/>
              <a:ext cx="1274708" cy="461665"/>
              <a:chOff x="838200" y="2514600"/>
              <a:chExt cx="1274708" cy="461665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A49E35E-3DB1-4B0B-A303-FFF0858B598E}"/>
                  </a:ext>
                </a:extLst>
              </p:cNvPr>
              <p:cNvSpPr txBox="1"/>
              <p:nvPr/>
            </p:nvSpPr>
            <p:spPr>
              <a:xfrm>
                <a:off x="838200" y="2514600"/>
                <a:ext cx="12747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000000"/>
                    </a:solidFill>
                    <a:latin typeface="+mj-lt"/>
                  </a:rPr>
                  <a:t>6 bits</a:t>
                </a:r>
                <a:r>
                  <a:rPr lang="en-US" sz="1200" b="0" i="0" dirty="0">
                    <a:solidFill>
                      <a:srgbClr val="000000"/>
                    </a:solidFill>
                    <a:effectLst/>
                    <a:latin typeface="+mj-lt"/>
                  </a:rPr>
                  <a:t> of </a:t>
                </a:r>
              </a:p>
              <a:p>
                <a:r>
                  <a:rPr lang="en-US" sz="1200" b="0" i="0" dirty="0">
                    <a:solidFill>
                      <a:srgbClr val="000000"/>
                    </a:solidFill>
                    <a:effectLst/>
                    <a:latin typeface="+mj-lt"/>
                  </a:rPr>
                  <a:t>MOV, ADD </a:t>
                </a:r>
                <a:r>
                  <a:rPr lang="en-US" sz="1200" b="0" i="0" dirty="0" err="1">
                    <a:solidFill>
                      <a:srgbClr val="000000"/>
                    </a:solidFill>
                    <a:effectLst/>
                    <a:latin typeface="+mj-lt"/>
                  </a:rPr>
                  <a:t>etc</a:t>
                </a:r>
                <a:endParaRPr lang="en-US" sz="1200" dirty="0">
                  <a:latin typeface="+mj-lt"/>
                </a:endParaRPr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0F1E98AF-A850-48CF-9120-337F54B1E214}"/>
                  </a:ext>
                </a:extLst>
              </p:cNvPr>
              <p:cNvSpPr/>
              <p:nvPr/>
            </p:nvSpPr>
            <p:spPr>
              <a:xfrm>
                <a:off x="838200" y="2514600"/>
                <a:ext cx="1274708" cy="461665"/>
              </a:xfrm>
              <a:prstGeom prst="roundRect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6354A61-4E72-48D8-A028-FCA4B48416B7}"/>
                </a:ext>
              </a:extLst>
            </p:cNvPr>
            <p:cNvCxnSpPr/>
            <p:nvPr/>
          </p:nvCxnSpPr>
          <p:spPr>
            <a:xfrm>
              <a:off x="1371600" y="2286000"/>
              <a:ext cx="167640" cy="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359CB8A-7B24-4670-96A9-EF158AC2FD66}"/>
              </a:ext>
            </a:extLst>
          </p:cNvPr>
          <p:cNvGrpSpPr/>
          <p:nvPr/>
        </p:nvGrpSpPr>
        <p:grpSpPr>
          <a:xfrm>
            <a:off x="372327" y="2165985"/>
            <a:ext cx="3910045" cy="882015"/>
            <a:chOff x="372327" y="2394585"/>
            <a:chExt cx="3910045" cy="882015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35FBDF4-2267-4B71-99F2-AB1173AD773C}"/>
                </a:ext>
              </a:extLst>
            </p:cNvPr>
            <p:cNvGrpSpPr/>
            <p:nvPr/>
          </p:nvGrpSpPr>
          <p:grpSpPr>
            <a:xfrm>
              <a:off x="372327" y="2590803"/>
              <a:ext cx="3910045" cy="685797"/>
              <a:chOff x="838200" y="2574607"/>
              <a:chExt cx="3910045" cy="685797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618D140-E03F-423E-9D4C-57BA1612E393}"/>
                  </a:ext>
                </a:extLst>
              </p:cNvPr>
              <p:cNvSpPr txBox="1"/>
              <p:nvPr/>
            </p:nvSpPr>
            <p:spPr>
              <a:xfrm>
                <a:off x="838200" y="2614073"/>
                <a:ext cx="391004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0" dirty="0">
                    <a:solidFill>
                      <a:srgbClr val="000000"/>
                    </a:solidFill>
                    <a:effectLst/>
                    <a:latin typeface="+mj-lt"/>
                  </a:rPr>
                  <a:t>D</a:t>
                </a:r>
                <a:r>
                  <a:rPr lang="en-US" sz="1200" b="0" i="0" dirty="0">
                    <a:solidFill>
                      <a:srgbClr val="000000"/>
                    </a:solidFill>
                    <a:effectLst/>
                    <a:latin typeface="+mj-lt"/>
                  </a:rPr>
                  <a:t> - direction</a:t>
                </a:r>
                <a:br>
                  <a:rPr lang="en-US" sz="1200" b="0" i="0" dirty="0">
                    <a:solidFill>
                      <a:srgbClr val="000000"/>
                    </a:solidFill>
                    <a:effectLst/>
                    <a:latin typeface="+mj-lt"/>
                  </a:rPr>
                </a:br>
                <a:r>
                  <a:rPr lang="en-US" sz="1200" b="0" i="0" dirty="0">
                    <a:solidFill>
                      <a:srgbClr val="000000"/>
                    </a:solidFill>
                    <a:effectLst/>
                    <a:latin typeface="+mj-lt"/>
                  </a:rPr>
                  <a:t>If </a:t>
                </a:r>
                <a:r>
                  <a:rPr lang="en-US" sz="1200" b="1" i="0" dirty="0">
                    <a:solidFill>
                      <a:srgbClr val="000000"/>
                    </a:solidFill>
                    <a:effectLst/>
                    <a:latin typeface="+mj-lt"/>
                  </a:rPr>
                  <a:t>D=0</a:t>
                </a:r>
                <a:r>
                  <a:rPr lang="en-US" sz="1200" b="0" i="0" dirty="0">
                    <a:solidFill>
                      <a:srgbClr val="000000"/>
                    </a:solidFill>
                    <a:effectLst/>
                    <a:latin typeface="+mj-lt"/>
                  </a:rPr>
                  <a:t>, then direction is from a register (source)</a:t>
                </a:r>
                <a:br>
                  <a:rPr lang="en-US" sz="1200" dirty="0">
                    <a:latin typeface="+mj-lt"/>
                  </a:rPr>
                </a:br>
                <a:r>
                  <a:rPr lang="en-US" sz="1200" b="0" i="0" dirty="0">
                    <a:solidFill>
                      <a:srgbClr val="000000"/>
                    </a:solidFill>
                    <a:effectLst/>
                    <a:latin typeface="+mj-lt"/>
                  </a:rPr>
                  <a:t>If </a:t>
                </a:r>
                <a:r>
                  <a:rPr lang="en-US" sz="1200" b="1" i="0" dirty="0">
                    <a:solidFill>
                      <a:srgbClr val="000000"/>
                    </a:solidFill>
                    <a:effectLst/>
                    <a:latin typeface="+mj-lt"/>
                  </a:rPr>
                  <a:t>D=1</a:t>
                </a:r>
                <a:r>
                  <a:rPr lang="en-US" sz="1200" b="0" i="0" dirty="0">
                    <a:solidFill>
                      <a:srgbClr val="000000"/>
                    </a:solidFill>
                    <a:effectLst/>
                    <a:latin typeface="+mj-lt"/>
                  </a:rPr>
                  <a:t>, then direction is to </a:t>
                </a:r>
                <a:r>
                  <a:rPr lang="en-US" sz="1200" dirty="0">
                    <a:solidFill>
                      <a:srgbClr val="000000"/>
                    </a:solidFill>
                    <a:latin typeface="+mj-lt"/>
                  </a:rPr>
                  <a:t>a </a:t>
                </a:r>
                <a:r>
                  <a:rPr lang="en-US" sz="1200" b="0" i="0" dirty="0">
                    <a:solidFill>
                      <a:srgbClr val="000000"/>
                    </a:solidFill>
                    <a:effectLst/>
                    <a:latin typeface="+mj-lt"/>
                  </a:rPr>
                  <a:t>register (destination)</a:t>
                </a:r>
                <a:endParaRPr lang="en-US" sz="1200" dirty="0">
                  <a:latin typeface="+mj-lt"/>
                </a:endParaRPr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387AD3BB-7630-4F50-B396-D3BB1C6292BB}"/>
                  </a:ext>
                </a:extLst>
              </p:cNvPr>
              <p:cNvSpPr/>
              <p:nvPr/>
            </p:nvSpPr>
            <p:spPr>
              <a:xfrm>
                <a:off x="838200" y="2574607"/>
                <a:ext cx="3810000" cy="685797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63F2926-2683-4810-ABA6-0C0258ABD277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2394585"/>
              <a:ext cx="0" cy="196215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6C634D8-2E5A-45D4-B13F-09D51465F70A}"/>
              </a:ext>
            </a:extLst>
          </p:cNvPr>
          <p:cNvGrpSpPr/>
          <p:nvPr/>
        </p:nvGrpSpPr>
        <p:grpSpPr>
          <a:xfrm>
            <a:off x="412218" y="2165985"/>
            <a:ext cx="4392550" cy="1796415"/>
            <a:chOff x="412218" y="2257426"/>
            <a:chExt cx="4392550" cy="1796415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38C2AAB-5248-4E33-890B-A94CF92BFF99}"/>
                </a:ext>
              </a:extLst>
            </p:cNvPr>
            <p:cNvGrpSpPr/>
            <p:nvPr/>
          </p:nvGrpSpPr>
          <p:grpSpPr>
            <a:xfrm>
              <a:off x="412218" y="3368044"/>
              <a:ext cx="4392550" cy="685797"/>
              <a:chOff x="838200" y="2514600"/>
              <a:chExt cx="4392550" cy="685797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8DE4D83-341F-4E9E-BA2E-7933882435BF}"/>
                  </a:ext>
                </a:extLst>
              </p:cNvPr>
              <p:cNvSpPr txBox="1"/>
              <p:nvPr/>
            </p:nvSpPr>
            <p:spPr>
              <a:xfrm>
                <a:off x="838200" y="2514600"/>
                <a:ext cx="43925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000000"/>
                    </a:solidFill>
                    <a:latin typeface="+mj-lt"/>
                  </a:rPr>
                  <a:t>W</a:t>
                </a:r>
                <a:r>
                  <a:rPr lang="en-US" sz="1200" b="0" i="0" dirty="0">
                    <a:solidFill>
                      <a:srgbClr val="000000"/>
                    </a:solidFill>
                    <a:effectLst/>
                    <a:latin typeface="+mj-lt"/>
                  </a:rPr>
                  <a:t> - word</a:t>
                </a:r>
                <a:br>
                  <a:rPr lang="en-US" sz="1200" b="0" i="0" dirty="0">
                    <a:solidFill>
                      <a:srgbClr val="000000"/>
                    </a:solidFill>
                    <a:effectLst/>
                    <a:latin typeface="+mj-lt"/>
                  </a:rPr>
                </a:br>
                <a:r>
                  <a:rPr lang="en-US" sz="1200" b="0" i="0" dirty="0">
                    <a:solidFill>
                      <a:srgbClr val="000000"/>
                    </a:solidFill>
                    <a:effectLst/>
                    <a:latin typeface="+mj-lt"/>
                  </a:rPr>
                  <a:t>If </a:t>
                </a:r>
                <a:r>
                  <a:rPr lang="en-US" sz="1200" b="1" i="0" dirty="0">
                    <a:solidFill>
                      <a:srgbClr val="000000"/>
                    </a:solidFill>
                    <a:effectLst/>
                    <a:latin typeface="+mj-lt"/>
                  </a:rPr>
                  <a:t>W=0</a:t>
                </a:r>
                <a:r>
                  <a:rPr lang="en-US" sz="1200" b="0" i="0" dirty="0">
                    <a:solidFill>
                      <a:srgbClr val="000000"/>
                    </a:solidFill>
                    <a:effectLst/>
                    <a:latin typeface="+mj-lt"/>
                  </a:rPr>
                  <a:t>, then only a byte is being transferred (8 bits)</a:t>
                </a:r>
              </a:p>
              <a:p>
                <a:r>
                  <a:rPr lang="en-US" sz="1200" b="0" i="0" dirty="0">
                    <a:solidFill>
                      <a:srgbClr val="000000"/>
                    </a:solidFill>
                    <a:effectLst/>
                    <a:latin typeface="+mj-lt"/>
                  </a:rPr>
                  <a:t>If </a:t>
                </a:r>
                <a:r>
                  <a:rPr lang="en-US" sz="1200" b="1" i="0" dirty="0">
                    <a:solidFill>
                      <a:srgbClr val="000000"/>
                    </a:solidFill>
                    <a:effectLst/>
                    <a:latin typeface="+mj-lt"/>
                  </a:rPr>
                  <a:t>W=1</a:t>
                </a:r>
                <a:r>
                  <a:rPr lang="en-US" sz="1200" b="0" i="0" dirty="0">
                    <a:solidFill>
                      <a:srgbClr val="000000"/>
                    </a:solidFill>
                    <a:effectLst/>
                    <a:latin typeface="+mj-lt"/>
                  </a:rPr>
                  <a:t>, them a whole word is being transferred (16 bits)</a:t>
                </a:r>
                <a:endParaRPr lang="en-US" sz="1200" dirty="0">
                  <a:latin typeface="+mj-lt"/>
                </a:endParaRPr>
              </a:p>
            </p:txBody>
          </p:sp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A27588A7-0EF6-424D-B96F-696AF15202C9}"/>
                  </a:ext>
                </a:extLst>
              </p:cNvPr>
              <p:cNvSpPr/>
              <p:nvPr/>
            </p:nvSpPr>
            <p:spPr>
              <a:xfrm>
                <a:off x="838200" y="2514600"/>
                <a:ext cx="4392550" cy="685797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600DDAB-23F6-48B4-ADC1-22C57011B0F8}"/>
                </a:ext>
              </a:extLst>
            </p:cNvPr>
            <p:cNvCxnSpPr>
              <a:cxnSpLocks/>
            </p:cNvCxnSpPr>
            <p:nvPr/>
          </p:nvCxnSpPr>
          <p:spPr>
            <a:xfrm>
              <a:off x="4343400" y="2257426"/>
              <a:ext cx="0" cy="111061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5769668-CA09-413F-AD04-7AC2CE970B00}"/>
              </a:ext>
            </a:extLst>
          </p:cNvPr>
          <p:cNvCxnSpPr>
            <a:cxnSpLocks/>
          </p:cNvCxnSpPr>
          <p:nvPr/>
        </p:nvCxnSpPr>
        <p:spPr>
          <a:xfrm>
            <a:off x="5029200" y="2176858"/>
            <a:ext cx="0" cy="1983504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280FDE0-8F71-4A3F-AF76-4E6C2ED07BFC}"/>
              </a:ext>
            </a:extLst>
          </p:cNvPr>
          <p:cNvGrpSpPr/>
          <p:nvPr/>
        </p:nvGrpSpPr>
        <p:grpSpPr>
          <a:xfrm>
            <a:off x="7376160" y="4394844"/>
            <a:ext cx="1920240" cy="1167756"/>
            <a:chOff x="7376160" y="4476401"/>
            <a:chExt cx="1920240" cy="1167756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C635C7C-2789-4AF0-B231-EFC30E4AE686}"/>
                </a:ext>
              </a:extLst>
            </p:cNvPr>
            <p:cNvSpPr txBox="1"/>
            <p:nvPr/>
          </p:nvSpPr>
          <p:spPr>
            <a:xfrm>
              <a:off x="7580915" y="4476401"/>
              <a:ext cx="1715485" cy="11677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i="1" dirty="0">
                  <a:solidFill>
                    <a:schemeClr val="accent5">
                      <a:lumMod val="50000"/>
                    </a:schemeClr>
                  </a:solidFill>
                </a:rPr>
                <a:t>MOV AX, [BX]</a:t>
              </a:r>
            </a:p>
            <a:p>
              <a:pPr>
                <a:lnSpc>
                  <a:spcPct val="150000"/>
                </a:lnSpc>
              </a:pPr>
              <a:r>
                <a:rPr 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MOV AX, [BX + 12h]</a:t>
              </a:r>
            </a:p>
            <a:p>
              <a:pPr>
                <a:lnSpc>
                  <a:spcPct val="150000"/>
                </a:lnSpc>
              </a:pPr>
              <a:r>
                <a:rPr lang="en-US" sz="1200" i="1" dirty="0">
                  <a:solidFill>
                    <a:schemeClr val="accent5">
                      <a:lumMod val="50000"/>
                    </a:schemeClr>
                  </a:solidFill>
                </a:rPr>
                <a:t>MOV AX, [BX + 1234h]</a:t>
              </a:r>
            </a:p>
            <a:p>
              <a:pPr>
                <a:lnSpc>
                  <a:spcPct val="150000"/>
                </a:lnSpc>
              </a:pPr>
              <a:r>
                <a:rPr 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MOV AX, BX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4416FEB-2C9F-462F-95DF-8846F723DA0A}"/>
                </a:ext>
              </a:extLst>
            </p:cNvPr>
            <p:cNvCxnSpPr>
              <a:cxnSpLocks/>
            </p:cNvCxnSpPr>
            <p:nvPr/>
          </p:nvCxnSpPr>
          <p:spPr>
            <a:xfrm>
              <a:off x="7376160" y="4648200"/>
              <a:ext cx="243840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DDE642C7-A90B-46C5-952D-8039631C26B3}"/>
                </a:ext>
              </a:extLst>
            </p:cNvPr>
            <p:cNvCxnSpPr>
              <a:cxnSpLocks/>
            </p:cNvCxnSpPr>
            <p:nvPr/>
          </p:nvCxnSpPr>
          <p:spPr>
            <a:xfrm>
              <a:off x="7391400" y="4953000"/>
              <a:ext cx="243840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D8F7838-10B0-462C-9D53-9A9CE98D635C}"/>
                </a:ext>
              </a:extLst>
            </p:cNvPr>
            <p:cNvCxnSpPr>
              <a:cxnSpLocks/>
            </p:cNvCxnSpPr>
            <p:nvPr/>
          </p:nvCxnSpPr>
          <p:spPr>
            <a:xfrm>
              <a:off x="7391400" y="5181600"/>
              <a:ext cx="243840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4FB2641-A6F5-4387-B5B5-85DB03BF2147}"/>
                </a:ext>
              </a:extLst>
            </p:cNvPr>
            <p:cNvCxnSpPr>
              <a:cxnSpLocks/>
            </p:cNvCxnSpPr>
            <p:nvPr/>
          </p:nvCxnSpPr>
          <p:spPr>
            <a:xfrm>
              <a:off x="7391400" y="5486400"/>
              <a:ext cx="243840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aphicFrame>
        <p:nvGraphicFramePr>
          <p:cNvPr id="50" name="Table 5">
            <a:extLst>
              <a:ext uri="{FF2B5EF4-FFF2-40B4-BE49-F238E27FC236}">
                <a16:creationId xmlns:a16="http://schemas.microsoft.com/office/drawing/2014/main" id="{72A2AD6B-75E6-4987-909A-4EAAA0D01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740695"/>
              </p:ext>
            </p:extLst>
          </p:nvPr>
        </p:nvGraphicFramePr>
        <p:xfrm>
          <a:off x="4182327" y="4160362"/>
          <a:ext cx="3193833" cy="1371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694473">
                  <a:extLst>
                    <a:ext uri="{9D8B030D-6E8A-4147-A177-3AD203B41FA5}">
                      <a16:colId xmlns:a16="http://schemas.microsoft.com/office/drawing/2014/main" val="2506459715"/>
                    </a:ext>
                  </a:extLst>
                </a:gridCol>
                <a:gridCol w="2499360">
                  <a:extLst>
                    <a:ext uri="{9D8B030D-6E8A-4147-A177-3AD203B41FA5}">
                      <a16:colId xmlns:a16="http://schemas.microsoft.com/office/drawing/2014/main" val="391230616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1200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OPERAND NATURE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5832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Memory with no displacement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776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Memory with 8-bit displacement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669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Memory with 16-bit displacement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5730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Both are registers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75730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EF88A4A-52B2-402C-9707-64CEC568E762}"/>
              </a:ext>
            </a:extLst>
          </p:cNvPr>
          <p:cNvSpPr/>
          <p:nvPr/>
        </p:nvSpPr>
        <p:spPr>
          <a:xfrm>
            <a:off x="1600200" y="4953000"/>
            <a:ext cx="381000" cy="369332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Speech Bubble: Rectangle with Corners Rounded 51">
            <a:extLst>
              <a:ext uri="{FF2B5EF4-FFF2-40B4-BE49-F238E27FC236}">
                <a16:creationId xmlns:a16="http://schemas.microsoft.com/office/drawing/2014/main" id="{D34C2463-86EF-4436-93A4-F1953EBE0A97}"/>
              </a:ext>
            </a:extLst>
          </p:cNvPr>
          <p:cNvSpPr/>
          <p:nvPr/>
        </p:nvSpPr>
        <p:spPr>
          <a:xfrm>
            <a:off x="76200" y="4263684"/>
            <a:ext cx="2740452" cy="584795"/>
          </a:xfrm>
          <a:prstGeom prst="wedgeRoundRectCallout">
            <a:avLst>
              <a:gd name="adj1" fmla="val 13321"/>
              <a:gd name="adj2" fmla="val 69798"/>
              <a:gd name="adj3" fmla="val 16667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85F996-88F2-44B4-A9F8-0906F45777F1}"/>
              </a:ext>
            </a:extLst>
          </p:cNvPr>
          <p:cNvSpPr txBox="1"/>
          <p:nvPr/>
        </p:nvSpPr>
        <p:spPr>
          <a:xfrm flipH="1">
            <a:off x="96892" y="4336335"/>
            <a:ext cx="2740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Sylfaen" panose="010A0502050306030303" pitchFamily="18" charset="0"/>
              </a:rPr>
              <a:t>34h here is an 8-bit displacement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Sylfaen" panose="010A0502050306030303" pitchFamily="18" charset="0"/>
              </a:rPr>
              <a:t>[BX+34h] is a memory/offset address</a:t>
            </a:r>
          </a:p>
          <a:p>
            <a:pPr algn="just"/>
            <a:endParaRPr lang="en-US" sz="1200" dirty="0">
              <a:latin typeface="Sylfaen" panose="010A0502050306030303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AA2654C-D1B2-4555-A479-F29056F45EAA}"/>
              </a:ext>
            </a:extLst>
          </p:cNvPr>
          <p:cNvSpPr/>
          <p:nvPr/>
        </p:nvSpPr>
        <p:spPr>
          <a:xfrm>
            <a:off x="1831848" y="5560992"/>
            <a:ext cx="454152" cy="369332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6" name="Speech Bubble: Rectangle with Corners Rounded 55">
            <a:extLst>
              <a:ext uri="{FF2B5EF4-FFF2-40B4-BE49-F238E27FC236}">
                <a16:creationId xmlns:a16="http://schemas.microsoft.com/office/drawing/2014/main" id="{4CA08374-AD88-4A2A-BF6E-5C0710C5B268}"/>
              </a:ext>
            </a:extLst>
          </p:cNvPr>
          <p:cNvSpPr/>
          <p:nvPr/>
        </p:nvSpPr>
        <p:spPr>
          <a:xfrm>
            <a:off x="2362199" y="6047601"/>
            <a:ext cx="3166761" cy="276999"/>
          </a:xfrm>
          <a:prstGeom prst="wedgeRoundRectCallout">
            <a:avLst>
              <a:gd name="adj1" fmla="val -51213"/>
              <a:gd name="adj2" fmla="val -116072"/>
              <a:gd name="adj3" fmla="val 16667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83E04FF-9E72-4DCE-829B-8E27D53F9B48}"/>
              </a:ext>
            </a:extLst>
          </p:cNvPr>
          <p:cNvSpPr txBox="1"/>
          <p:nvPr/>
        </p:nvSpPr>
        <p:spPr>
          <a:xfrm flipH="1">
            <a:off x="2364948" y="6020234"/>
            <a:ext cx="3273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Sylfaen" panose="010A0502050306030303" pitchFamily="18" charset="0"/>
              </a:rPr>
              <a:t>1234h here is a 16-bit immediate data value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3A904E5-A72C-4C7F-A158-B3E9A786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CSE – 341: Microprocessors </a:t>
            </a:r>
          </a:p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    BRAC University</a:t>
            </a:r>
          </a:p>
          <a:p>
            <a:pPr algn="ctr"/>
            <a:endParaRPr lang="en-US" b="1" dirty="0">
              <a:solidFill>
                <a:srgbClr val="0070C0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14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Instruction template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25BBADAD-3D76-4706-80CD-398353C15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489642"/>
              </p:ext>
            </p:extLst>
          </p:nvPr>
        </p:nvGraphicFramePr>
        <p:xfrm>
          <a:off x="1539240" y="1525905"/>
          <a:ext cx="58521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2120152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88535959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237567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49887948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03728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6094201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3490344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5920506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6252517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285062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257292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71744097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22789049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051358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694131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44672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791180"/>
                  </a:ext>
                </a:extLst>
              </a:tr>
              <a:tr h="27432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OPCODE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MOD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REG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R/M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154869"/>
                  </a:ext>
                </a:extLst>
              </a:tr>
            </a:tbl>
          </a:graphicData>
        </a:graphic>
      </p:graphicFrame>
      <p:grpSp>
        <p:nvGrpSpPr>
          <p:cNvPr id="37" name="Group 36">
            <a:extLst>
              <a:ext uri="{FF2B5EF4-FFF2-40B4-BE49-F238E27FC236}">
                <a16:creationId xmlns:a16="http://schemas.microsoft.com/office/drawing/2014/main" id="{128D42C6-080A-463B-95A4-B1A73CFADA58}"/>
              </a:ext>
            </a:extLst>
          </p:cNvPr>
          <p:cNvGrpSpPr/>
          <p:nvPr/>
        </p:nvGrpSpPr>
        <p:grpSpPr>
          <a:xfrm>
            <a:off x="1539240" y="1219200"/>
            <a:ext cx="2926080" cy="276999"/>
            <a:chOff x="1539240" y="1981200"/>
            <a:chExt cx="2926080" cy="276999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2BE2EBD-7003-4C07-8073-F0DC7BCBC2F8}"/>
                </a:ext>
              </a:extLst>
            </p:cNvPr>
            <p:cNvCxnSpPr>
              <a:cxnSpLocks/>
            </p:cNvCxnSpPr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60A3DF-EFC9-47E0-9221-B6CAEB08FFAB}"/>
                </a:ext>
              </a:extLst>
            </p:cNvPr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BYTE 1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A93A12A-D7BD-4A2F-9889-455F8C0A945D}"/>
              </a:ext>
            </a:extLst>
          </p:cNvPr>
          <p:cNvGrpSpPr/>
          <p:nvPr/>
        </p:nvGrpSpPr>
        <p:grpSpPr>
          <a:xfrm>
            <a:off x="4465320" y="1219200"/>
            <a:ext cx="2926080" cy="276999"/>
            <a:chOff x="1539240" y="1981200"/>
            <a:chExt cx="2926080" cy="276999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2647FD9-E5B2-444E-A752-EBA09E9A7879}"/>
                </a:ext>
              </a:extLst>
            </p:cNvPr>
            <p:cNvCxnSpPr>
              <a:cxnSpLocks/>
            </p:cNvCxnSpPr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FF9CB2E-ECFE-407D-994D-AA72FC17C5BE}"/>
                </a:ext>
              </a:extLst>
            </p:cNvPr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BYTE 2</a:t>
              </a:r>
            </a:p>
          </p:txBody>
        </p: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71E8FF9-7F6C-4AC1-8790-E0BEFDB0A0ED}"/>
              </a:ext>
            </a:extLst>
          </p:cNvPr>
          <p:cNvCxnSpPr/>
          <p:nvPr/>
        </p:nvCxnSpPr>
        <p:spPr>
          <a:xfrm>
            <a:off x="1371600" y="2286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hlinkClick r:id="rId2" action="ppaction://hlinksldjump"/>
            <a:extLst>
              <a:ext uri="{FF2B5EF4-FFF2-40B4-BE49-F238E27FC236}">
                <a16:creationId xmlns:a16="http://schemas.microsoft.com/office/drawing/2014/main" id="{1CE3BBC2-7FAF-4080-B0B8-F880328BB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993" y="3481587"/>
            <a:ext cx="6752156" cy="2843013"/>
          </a:xfrm>
          <a:prstGeom prst="rect">
            <a:avLst/>
          </a:prstGeom>
        </p:spPr>
      </p:pic>
      <p:sp>
        <p:nvSpPr>
          <p:cNvPr id="55" name="Arrow: Curved Up 54">
            <a:extLst>
              <a:ext uri="{FF2B5EF4-FFF2-40B4-BE49-F238E27FC236}">
                <a16:creationId xmlns:a16="http://schemas.microsoft.com/office/drawing/2014/main" id="{CC62C4E4-80F9-40FC-8957-A3076002B07A}"/>
              </a:ext>
            </a:extLst>
          </p:cNvPr>
          <p:cNvSpPr/>
          <p:nvPr/>
        </p:nvSpPr>
        <p:spPr>
          <a:xfrm>
            <a:off x="4876800" y="2195691"/>
            <a:ext cx="2133600" cy="575310"/>
          </a:xfrm>
          <a:prstGeom prst="curved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A19A397-03B3-4351-88B7-35D3F34EE0B9}"/>
              </a:ext>
            </a:extLst>
          </p:cNvPr>
          <p:cNvGrpSpPr/>
          <p:nvPr/>
        </p:nvGrpSpPr>
        <p:grpSpPr>
          <a:xfrm>
            <a:off x="3733800" y="1905000"/>
            <a:ext cx="1981200" cy="866001"/>
            <a:chOff x="3733800" y="2133600"/>
            <a:chExt cx="1981200" cy="866001"/>
          </a:xfrm>
        </p:grpSpPr>
        <p:sp>
          <p:nvSpPr>
            <p:cNvPr id="107" name="Arrow: Curved Up 106">
              <a:extLst>
                <a:ext uri="{FF2B5EF4-FFF2-40B4-BE49-F238E27FC236}">
                  <a16:creationId xmlns:a16="http://schemas.microsoft.com/office/drawing/2014/main" id="{6DB2DE8C-4EC4-4940-93D6-D6E3D7EEDC3D}"/>
                </a:ext>
              </a:extLst>
            </p:cNvPr>
            <p:cNvSpPr/>
            <p:nvPr/>
          </p:nvSpPr>
          <p:spPr>
            <a:xfrm>
              <a:off x="4038605" y="2405458"/>
              <a:ext cx="1676395" cy="594143"/>
            </a:xfrm>
            <a:prstGeom prst="curvedUp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7F14EA0-AAEC-4E44-8CC8-6699B9B0499F}"/>
                </a:ext>
              </a:extLst>
            </p:cNvPr>
            <p:cNvSpPr/>
            <p:nvPr/>
          </p:nvSpPr>
          <p:spPr>
            <a:xfrm>
              <a:off x="3733800" y="2133600"/>
              <a:ext cx="762000" cy="260985"/>
            </a:xfrm>
            <a:prstGeom prst="ellipse">
              <a:avLst/>
            </a:prstGeom>
            <a:noFill/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FFBAE2F-787D-44B6-8194-0839084B8CF9}"/>
              </a:ext>
            </a:extLst>
          </p:cNvPr>
          <p:cNvSpPr/>
          <p:nvPr/>
        </p:nvSpPr>
        <p:spPr>
          <a:xfrm>
            <a:off x="3037790" y="3630194"/>
            <a:ext cx="4353609" cy="363537"/>
          </a:xfrm>
          <a:prstGeom prst="roundRect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C53A0208-8FE5-46D2-8A5F-23667A58E99C}"/>
              </a:ext>
            </a:extLst>
          </p:cNvPr>
          <p:cNvSpPr/>
          <p:nvPr/>
        </p:nvSpPr>
        <p:spPr>
          <a:xfrm>
            <a:off x="6365840" y="2782429"/>
            <a:ext cx="2740452" cy="584795"/>
          </a:xfrm>
          <a:prstGeom prst="wedgeRoundRectCallout">
            <a:avLst>
              <a:gd name="adj1" fmla="val -58596"/>
              <a:gd name="adj2" fmla="val 97124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937655-73CF-4B1F-87B4-187994428721}"/>
              </a:ext>
            </a:extLst>
          </p:cNvPr>
          <p:cNvSpPr txBox="1"/>
          <p:nvPr/>
        </p:nvSpPr>
        <p:spPr>
          <a:xfrm flipH="1">
            <a:off x="6386532" y="2855080"/>
            <a:ext cx="2740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Sylfaen" panose="010A0502050306030303" pitchFamily="18" charset="0"/>
              </a:rPr>
              <a:t>Check column that matches with MOD value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55CBD3D-3B48-41E9-B4D4-39DC7553015E}"/>
              </a:ext>
            </a:extLst>
          </p:cNvPr>
          <p:cNvSpPr/>
          <p:nvPr/>
        </p:nvSpPr>
        <p:spPr>
          <a:xfrm>
            <a:off x="1574751" y="4126296"/>
            <a:ext cx="558849" cy="2198304"/>
          </a:xfrm>
          <a:prstGeom prst="round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5FC9682E-9F73-4DAA-8CE5-E8E23B7E5B09}"/>
              </a:ext>
            </a:extLst>
          </p:cNvPr>
          <p:cNvSpPr/>
          <p:nvPr/>
        </p:nvSpPr>
        <p:spPr>
          <a:xfrm>
            <a:off x="204524" y="2458603"/>
            <a:ext cx="2983659" cy="950424"/>
          </a:xfrm>
          <a:prstGeom prst="wedgeRoundRectCallout">
            <a:avLst>
              <a:gd name="adj1" fmla="val 5950"/>
              <a:gd name="adj2" fmla="val 121887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F68F0F-C3BF-408A-83C0-CC3EF641C867}"/>
              </a:ext>
            </a:extLst>
          </p:cNvPr>
          <p:cNvSpPr txBox="1"/>
          <p:nvPr/>
        </p:nvSpPr>
        <p:spPr>
          <a:xfrm flipH="1">
            <a:off x="225217" y="2514600"/>
            <a:ext cx="2962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Sylfaen" panose="010A0502050306030303" pitchFamily="18" charset="0"/>
              </a:rPr>
              <a:t>Value for </a:t>
            </a:r>
            <a:r>
              <a:rPr lang="en-US" sz="1200" b="1" dirty="0">
                <a:latin typeface="Sylfaen" panose="010A0502050306030303" pitchFamily="18" charset="0"/>
              </a:rPr>
              <a:t>R/M</a:t>
            </a:r>
            <a:r>
              <a:rPr lang="en-US" sz="1200" dirty="0">
                <a:latin typeface="Sylfaen" panose="010A0502050306030303" pitchFamily="18" charset="0"/>
              </a:rPr>
              <a:t> with corresponding MOD value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Sylfaen" panose="010A0502050306030303" pitchFamily="18" charset="0"/>
              </a:rPr>
              <a:t>Value for REG with corresponding </a:t>
            </a:r>
            <a:r>
              <a:rPr lang="en-US" sz="1200" b="1" dirty="0">
                <a:latin typeface="Sylfaen" panose="010A0502050306030303" pitchFamily="18" charset="0"/>
              </a:rPr>
              <a:t>W</a:t>
            </a:r>
            <a:r>
              <a:rPr lang="en-US" sz="1200" dirty="0">
                <a:latin typeface="Sylfaen" panose="010A0502050306030303" pitchFamily="18" charset="0"/>
              </a:rPr>
              <a:t> value and the register considered in D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BFDF2D-FDAC-456E-B87B-580CCA3CE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CSE – 341: Microprocessors </a:t>
            </a:r>
          </a:p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    BRAC University</a:t>
            </a:r>
          </a:p>
          <a:p>
            <a:pPr algn="ctr"/>
            <a:endParaRPr lang="en-US" b="1" dirty="0">
              <a:solidFill>
                <a:srgbClr val="0070C0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93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9" grpId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DE31EB6-5205-4857-BEA9-DEFE5406C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644312"/>
              </p:ext>
            </p:extLst>
          </p:nvPr>
        </p:nvGraphicFramePr>
        <p:xfrm>
          <a:off x="6106546" y="3672840"/>
          <a:ext cx="3017520" cy="1371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675254">
                  <a:extLst>
                    <a:ext uri="{9D8B030D-6E8A-4147-A177-3AD203B41FA5}">
                      <a16:colId xmlns:a16="http://schemas.microsoft.com/office/drawing/2014/main" val="2506459715"/>
                    </a:ext>
                  </a:extLst>
                </a:gridCol>
                <a:gridCol w="2342266">
                  <a:extLst>
                    <a:ext uri="{9D8B030D-6E8A-4147-A177-3AD203B41FA5}">
                      <a16:colId xmlns:a16="http://schemas.microsoft.com/office/drawing/2014/main" val="391230616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1200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OPERAND NATURE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5832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Memory with no displacement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776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Memory with 8-bit displacement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669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Memory with 16-bit displacement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5730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Both are registers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7573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539240"/>
            <a:ext cx="8534400" cy="4937760"/>
          </a:xfr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90000"/>
              </a:lnSpc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sz="2400" b="1" dirty="0"/>
              <a:t>MOV 8B43H [SI], DH: </a:t>
            </a:r>
            <a:r>
              <a:rPr lang="en-US" sz="2400" dirty="0"/>
              <a:t>Copy a byte from DH to memory with 16 bit displacement given the opcode for MOV=100010</a:t>
            </a:r>
          </a:p>
          <a:p>
            <a:pPr marL="228600" indent="-227013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endParaRPr lang="en-US" sz="2400" dirty="0">
              <a:solidFill>
                <a:srgbClr val="000000"/>
              </a:solidFill>
              <a:latin typeface="Calibri" charset="0"/>
            </a:endParaRPr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8085E2-558E-4513-861D-F7EE82FB3FE5}"/>
              </a:ext>
            </a:extLst>
          </p:cNvPr>
          <p:cNvGrpSpPr/>
          <p:nvPr/>
        </p:nvGrpSpPr>
        <p:grpSpPr>
          <a:xfrm>
            <a:off x="609600" y="1920240"/>
            <a:ext cx="2079793" cy="2429600"/>
            <a:chOff x="3662659" y="-1359823"/>
            <a:chExt cx="2079793" cy="24296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338AF81-6EF2-489E-9FC2-9265B9CEE39F}"/>
                </a:ext>
              </a:extLst>
            </p:cNvPr>
            <p:cNvSpPr txBox="1"/>
            <p:nvPr/>
          </p:nvSpPr>
          <p:spPr>
            <a:xfrm>
              <a:off x="3810000" y="762000"/>
              <a:ext cx="19324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FF0000"/>
                  </a:solidFill>
                </a:rPr>
                <a:t>MOV [SI + 8B43H] ,  DH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DD69792-9204-46ED-AB55-22072EC6FF9E}"/>
                </a:ext>
              </a:extLst>
            </p:cNvPr>
            <p:cNvCxnSpPr>
              <a:cxnSpLocks/>
            </p:cNvCxnSpPr>
            <p:nvPr/>
          </p:nvCxnSpPr>
          <p:spPr>
            <a:xfrm>
              <a:off x="3662659" y="-1359823"/>
              <a:ext cx="228600" cy="21218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50C7377A-5DB9-4EAD-AA24-DB52D6CE5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161337"/>
              </p:ext>
            </p:extLst>
          </p:nvPr>
        </p:nvGraphicFramePr>
        <p:xfrm>
          <a:off x="1539240" y="2727960"/>
          <a:ext cx="58521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2120152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88535959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237567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49887948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03728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6094201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3490344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5920506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6252517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285062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257292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71744097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22789049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051358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694131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44672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791180"/>
                  </a:ext>
                </a:extLst>
              </a:tr>
              <a:tr h="27432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OPCODE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MOD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REG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R/M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154869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9432863B-4500-437C-8109-7D9FF0AB68A1}"/>
              </a:ext>
            </a:extLst>
          </p:cNvPr>
          <p:cNvGrpSpPr/>
          <p:nvPr/>
        </p:nvGrpSpPr>
        <p:grpSpPr>
          <a:xfrm>
            <a:off x="1539240" y="2421255"/>
            <a:ext cx="2926080" cy="276999"/>
            <a:chOff x="1539240" y="1981200"/>
            <a:chExt cx="2926080" cy="276999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72A014-3D6E-4AB6-93E8-4624F581C742}"/>
                </a:ext>
              </a:extLst>
            </p:cNvPr>
            <p:cNvCxnSpPr>
              <a:cxnSpLocks/>
            </p:cNvCxnSpPr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27C007-0938-47C9-A3A5-2CBDB9824DCA}"/>
                </a:ext>
              </a:extLst>
            </p:cNvPr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BYTE 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F3CFE7-9AAE-4C6C-BCA8-980A85253155}"/>
              </a:ext>
            </a:extLst>
          </p:cNvPr>
          <p:cNvGrpSpPr/>
          <p:nvPr/>
        </p:nvGrpSpPr>
        <p:grpSpPr>
          <a:xfrm>
            <a:off x="4465320" y="2421255"/>
            <a:ext cx="2926080" cy="276999"/>
            <a:chOff x="1539240" y="1981200"/>
            <a:chExt cx="2926080" cy="276999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4154240-8D97-4F8B-969A-7DC9E1B8971A}"/>
                </a:ext>
              </a:extLst>
            </p:cNvPr>
            <p:cNvCxnSpPr>
              <a:cxnSpLocks/>
            </p:cNvCxnSpPr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DF945B-B754-48CD-9F98-886EBC93D8AE}"/>
                </a:ext>
              </a:extLst>
            </p:cNvPr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BYTE 2</a:t>
              </a: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8DE463-4ED3-4C81-AE5B-7B1370ED27ED}"/>
              </a:ext>
            </a:extLst>
          </p:cNvPr>
          <p:cNvCxnSpPr>
            <a:cxnSpLocks/>
          </p:cNvCxnSpPr>
          <p:nvPr/>
        </p:nvCxnSpPr>
        <p:spPr>
          <a:xfrm>
            <a:off x="609600" y="1920240"/>
            <a:ext cx="3200400" cy="0"/>
          </a:xfrm>
          <a:prstGeom prst="line">
            <a:avLst/>
          </a:prstGeom>
          <a:ln w="28575">
            <a:solidFill>
              <a:srgbClr val="FF0066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D05BD236-4248-49B0-BAC8-9B8AD1425D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0028862"/>
              </p:ext>
            </p:extLst>
          </p:nvPr>
        </p:nvGraphicFramePr>
        <p:xfrm>
          <a:off x="1524000" y="2724716"/>
          <a:ext cx="2197098" cy="335280"/>
        </p:xfrm>
        <a:graphic>
          <a:graphicData uri="http://schemas.openxmlformats.org/drawingml/2006/table">
            <a:tbl>
              <a:tblPr firstRow="1" bandRow="1"/>
              <a:tblGrid>
                <a:gridCol w="366183">
                  <a:extLst>
                    <a:ext uri="{9D8B030D-6E8A-4147-A177-3AD203B41FA5}">
                      <a16:colId xmlns:a16="http://schemas.microsoft.com/office/drawing/2014/main" val="3089694161"/>
                    </a:ext>
                  </a:extLst>
                </a:gridCol>
                <a:gridCol w="366183">
                  <a:extLst>
                    <a:ext uri="{9D8B030D-6E8A-4147-A177-3AD203B41FA5}">
                      <a16:colId xmlns:a16="http://schemas.microsoft.com/office/drawing/2014/main" val="2774866504"/>
                    </a:ext>
                  </a:extLst>
                </a:gridCol>
                <a:gridCol w="366183">
                  <a:extLst>
                    <a:ext uri="{9D8B030D-6E8A-4147-A177-3AD203B41FA5}">
                      <a16:colId xmlns:a16="http://schemas.microsoft.com/office/drawing/2014/main" val="3211015814"/>
                    </a:ext>
                  </a:extLst>
                </a:gridCol>
                <a:gridCol w="366183">
                  <a:extLst>
                    <a:ext uri="{9D8B030D-6E8A-4147-A177-3AD203B41FA5}">
                      <a16:colId xmlns:a16="http://schemas.microsoft.com/office/drawing/2014/main" val="1901954661"/>
                    </a:ext>
                  </a:extLst>
                </a:gridCol>
                <a:gridCol w="366183">
                  <a:extLst>
                    <a:ext uri="{9D8B030D-6E8A-4147-A177-3AD203B41FA5}">
                      <a16:colId xmlns:a16="http://schemas.microsoft.com/office/drawing/2014/main" val="39550504"/>
                    </a:ext>
                  </a:extLst>
                </a:gridCol>
                <a:gridCol w="366183">
                  <a:extLst>
                    <a:ext uri="{9D8B030D-6E8A-4147-A177-3AD203B41FA5}">
                      <a16:colId xmlns:a16="http://schemas.microsoft.com/office/drawing/2014/main" val="235114974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668136"/>
                  </a:ext>
                </a:extLst>
              </a:tr>
            </a:tbl>
          </a:graphicData>
        </a:graphic>
      </p:graphicFrame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C7FE94-8DD1-4B6F-BD32-9E305506CA07}"/>
              </a:ext>
            </a:extLst>
          </p:cNvPr>
          <p:cNvSpPr/>
          <p:nvPr/>
        </p:nvSpPr>
        <p:spPr>
          <a:xfrm>
            <a:off x="2285999" y="4042063"/>
            <a:ext cx="332913" cy="30212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F95967D-7C8F-4017-AA50-95AD4EA2C0C6}"/>
              </a:ext>
            </a:extLst>
          </p:cNvPr>
          <p:cNvGrpSpPr/>
          <p:nvPr/>
        </p:nvGrpSpPr>
        <p:grpSpPr>
          <a:xfrm>
            <a:off x="2574252" y="3746808"/>
            <a:ext cx="930475" cy="369332"/>
            <a:chOff x="5546525" y="381000"/>
            <a:chExt cx="930475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ED2EE9F-BDE9-4257-853C-C27D5F00B89B}"/>
                </a:ext>
              </a:extLst>
            </p:cNvPr>
            <p:cNvSpPr txBox="1"/>
            <p:nvPr/>
          </p:nvSpPr>
          <p:spPr>
            <a:xfrm>
              <a:off x="5736092" y="381000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0070C0"/>
                  </a:solidFill>
                </a:rPr>
                <a:t>source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506BE62-A62E-4344-B263-23A0E8334D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6525" y="565666"/>
              <a:ext cx="245148" cy="108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B161268-33C0-4582-AF04-B126CD5F1E03}"/>
              </a:ext>
            </a:extLst>
          </p:cNvPr>
          <p:cNvSpPr txBox="1"/>
          <p:nvPr/>
        </p:nvSpPr>
        <p:spPr>
          <a:xfrm>
            <a:off x="3756978" y="2724686"/>
            <a:ext cx="304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ookman Old Style"/>
                <a:ea typeface="+mn-ea"/>
                <a:cs typeface="+mn-cs"/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BB18D7-ECA8-4109-A45D-70C91447F865}"/>
              </a:ext>
            </a:extLst>
          </p:cNvPr>
          <p:cNvSpPr txBox="1"/>
          <p:nvPr/>
        </p:nvSpPr>
        <p:spPr>
          <a:xfrm>
            <a:off x="3352327" y="3746808"/>
            <a:ext cx="2438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-- 8 bits (not a word size)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0227C7-109B-4481-AE0A-4139CA51E227}"/>
              </a:ext>
            </a:extLst>
          </p:cNvPr>
          <p:cNvSpPr txBox="1"/>
          <p:nvPr/>
        </p:nvSpPr>
        <p:spPr>
          <a:xfrm>
            <a:off x="4114800" y="2724686"/>
            <a:ext cx="304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ookman Old Style"/>
                <a:ea typeface="+mn-ea"/>
                <a:cs typeface="+mn-cs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98FAE1-2B2F-4D80-B60C-88A7C6E2211C}"/>
              </a:ext>
            </a:extLst>
          </p:cNvPr>
          <p:cNvSpPr txBox="1"/>
          <p:nvPr/>
        </p:nvSpPr>
        <p:spPr>
          <a:xfrm>
            <a:off x="4495800" y="2724686"/>
            <a:ext cx="685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ookman Old Style"/>
                <a:ea typeface="+mn-ea"/>
                <a:cs typeface="+mn-cs"/>
              </a:rPr>
              <a:t>1   0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26111A8-8F4D-4816-879A-40E82FA3D07B}"/>
              </a:ext>
            </a:extLst>
          </p:cNvPr>
          <p:cNvGrpSpPr/>
          <p:nvPr/>
        </p:nvGrpSpPr>
        <p:grpSpPr>
          <a:xfrm>
            <a:off x="1219200" y="4053840"/>
            <a:ext cx="7904866" cy="729961"/>
            <a:chOff x="1219200" y="3507323"/>
            <a:chExt cx="7904866" cy="729961"/>
          </a:xfrm>
        </p:grpSpPr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9710B95C-2ADC-4652-9CBB-210C10CEDA8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794222" y="1850068"/>
              <a:ext cx="230722" cy="4220434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4A29BE97-BF9F-4538-BB08-702C8DB6CADB}"/>
                </a:ext>
              </a:extLst>
            </p:cNvPr>
            <p:cNvSpPr/>
            <p:nvPr/>
          </p:nvSpPr>
          <p:spPr>
            <a:xfrm>
              <a:off x="1219200" y="3507323"/>
              <a:ext cx="996318" cy="335272"/>
            </a:xfrm>
            <a:prstGeom prst="round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8AEAEAA1-28B3-4B36-8E7D-FD46BED73A49}"/>
                </a:ext>
              </a:extLst>
            </p:cNvPr>
            <p:cNvSpPr/>
            <p:nvPr/>
          </p:nvSpPr>
          <p:spPr>
            <a:xfrm>
              <a:off x="6106546" y="3960285"/>
              <a:ext cx="3017520" cy="276999"/>
            </a:xfrm>
            <a:prstGeom prst="round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686666B5-8B0C-4938-8E25-CE68DC58BC2A}"/>
              </a:ext>
            </a:extLst>
          </p:cNvPr>
          <p:cNvSpPr/>
          <p:nvPr/>
        </p:nvSpPr>
        <p:spPr>
          <a:xfrm>
            <a:off x="4495800" y="3063240"/>
            <a:ext cx="632778" cy="34964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9090B3F-A175-4920-9A71-377D7C40063C}"/>
              </a:ext>
            </a:extLst>
          </p:cNvPr>
          <p:cNvSpPr/>
          <p:nvPr/>
        </p:nvSpPr>
        <p:spPr>
          <a:xfrm>
            <a:off x="3756978" y="3063240"/>
            <a:ext cx="304800" cy="34964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123124FB-ACEB-452D-9DC2-6C4CE4859C02}"/>
              </a:ext>
            </a:extLst>
          </p:cNvPr>
          <p:cNvSpPr/>
          <p:nvPr/>
        </p:nvSpPr>
        <p:spPr>
          <a:xfrm>
            <a:off x="4114800" y="3063240"/>
            <a:ext cx="304800" cy="34964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A7831125-F1DF-4DB8-BB2A-030D060346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6912168"/>
              </p:ext>
            </p:extLst>
          </p:nvPr>
        </p:nvGraphicFramePr>
        <p:xfrm>
          <a:off x="5196840" y="2733006"/>
          <a:ext cx="1092201" cy="365760"/>
        </p:xfrm>
        <a:graphic>
          <a:graphicData uri="http://schemas.openxmlformats.org/drawingml/2006/table">
            <a:tbl>
              <a:tblPr firstRow="1" bandRow="1"/>
              <a:tblGrid>
                <a:gridCol w="364067">
                  <a:extLst>
                    <a:ext uri="{9D8B030D-6E8A-4147-A177-3AD203B41FA5}">
                      <a16:colId xmlns:a16="http://schemas.microsoft.com/office/drawing/2014/main" val="2188102337"/>
                    </a:ext>
                  </a:extLst>
                </a:gridCol>
                <a:gridCol w="364067">
                  <a:extLst>
                    <a:ext uri="{9D8B030D-6E8A-4147-A177-3AD203B41FA5}">
                      <a16:colId xmlns:a16="http://schemas.microsoft.com/office/drawing/2014/main" val="2497093698"/>
                    </a:ext>
                  </a:extLst>
                </a:gridCol>
                <a:gridCol w="364067">
                  <a:extLst>
                    <a:ext uri="{9D8B030D-6E8A-4147-A177-3AD203B41FA5}">
                      <a16:colId xmlns:a16="http://schemas.microsoft.com/office/drawing/2014/main" val="104677547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34003"/>
                  </a:ext>
                </a:extLst>
              </a:tr>
            </a:tbl>
          </a:graphicData>
        </a:graphic>
      </p:graphicFrame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50414F05-2809-4DD6-9FE9-C33870855D69}"/>
              </a:ext>
            </a:extLst>
          </p:cNvPr>
          <p:cNvSpPr/>
          <p:nvPr/>
        </p:nvSpPr>
        <p:spPr>
          <a:xfrm>
            <a:off x="2971800" y="3409374"/>
            <a:ext cx="1119812" cy="337434"/>
          </a:xfrm>
          <a:prstGeom prst="wedgeRoundRectCallou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5C778BA-0608-45E7-B0B4-C3FAE215AFBB}"/>
              </a:ext>
            </a:extLst>
          </p:cNvPr>
          <p:cNvSpPr txBox="1"/>
          <p:nvPr/>
        </p:nvSpPr>
        <p:spPr>
          <a:xfrm flipH="1">
            <a:off x="2994988" y="3446609"/>
            <a:ext cx="1119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Sylfaen" panose="010A0502050306030303" pitchFamily="18" charset="0"/>
              </a:rPr>
              <a:t>Therefore D=0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79D7AC2E-0136-4C19-9220-4E55FC959151}"/>
              </a:ext>
            </a:extLst>
          </p:cNvPr>
          <p:cNvSpPr/>
          <p:nvPr/>
        </p:nvSpPr>
        <p:spPr>
          <a:xfrm flipV="1">
            <a:off x="4238524" y="4067919"/>
            <a:ext cx="1095476" cy="337434"/>
          </a:xfrm>
          <a:prstGeom prst="wedgeRoundRectCallou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1A420DD-AEC4-4B65-937A-385EA9E74798}"/>
              </a:ext>
            </a:extLst>
          </p:cNvPr>
          <p:cNvSpPr txBox="1"/>
          <p:nvPr/>
        </p:nvSpPr>
        <p:spPr>
          <a:xfrm flipH="1">
            <a:off x="4191000" y="4105154"/>
            <a:ext cx="122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Sylfaen" panose="010A0502050306030303" pitchFamily="18" charset="0"/>
              </a:rPr>
              <a:t>Therefore W=0</a:t>
            </a: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4DEABAC3-E361-4921-B3A6-C5C6599BE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669094"/>
              </p:ext>
            </p:extLst>
          </p:nvPr>
        </p:nvGraphicFramePr>
        <p:xfrm>
          <a:off x="1524000" y="5608320"/>
          <a:ext cx="58521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2120152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88535959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237567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49887948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03728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6094201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3490344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5920506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6252517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285062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257292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71744097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22789049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051358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694131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44672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791180"/>
                  </a:ext>
                </a:extLst>
              </a:tr>
              <a:tr h="27432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LOW BYTE DISPLACEMENT / DATA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HIGH BYTE </a:t>
                      </a: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DISPLACEMENT / DATA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154869"/>
                  </a:ext>
                </a:extLst>
              </a:tr>
            </a:tbl>
          </a:graphicData>
        </a:graphic>
      </p:graphicFrame>
      <p:grpSp>
        <p:nvGrpSpPr>
          <p:cNvPr id="61" name="Group 60">
            <a:extLst>
              <a:ext uri="{FF2B5EF4-FFF2-40B4-BE49-F238E27FC236}">
                <a16:creationId xmlns:a16="http://schemas.microsoft.com/office/drawing/2014/main" id="{76BD7866-0364-434C-8B7C-8A367CB02ED4}"/>
              </a:ext>
            </a:extLst>
          </p:cNvPr>
          <p:cNvGrpSpPr/>
          <p:nvPr/>
        </p:nvGrpSpPr>
        <p:grpSpPr>
          <a:xfrm>
            <a:off x="1539240" y="5300841"/>
            <a:ext cx="2926080" cy="276999"/>
            <a:chOff x="1539240" y="1981200"/>
            <a:chExt cx="2926080" cy="276999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0BBD874-A6D8-40CF-9881-046B1109B73E}"/>
                </a:ext>
              </a:extLst>
            </p:cNvPr>
            <p:cNvCxnSpPr>
              <a:cxnSpLocks/>
            </p:cNvCxnSpPr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E850880-1D35-4E01-9BC6-636889404BF5}"/>
                </a:ext>
              </a:extLst>
            </p:cNvPr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BYTE 3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4D50FC7-06A5-4577-9713-B2F0685625B8}"/>
              </a:ext>
            </a:extLst>
          </p:cNvPr>
          <p:cNvGrpSpPr/>
          <p:nvPr/>
        </p:nvGrpSpPr>
        <p:grpSpPr>
          <a:xfrm>
            <a:off x="4465320" y="5300841"/>
            <a:ext cx="2926080" cy="276999"/>
            <a:chOff x="1539240" y="1981200"/>
            <a:chExt cx="2926080" cy="276999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ACC952B-8410-459C-A854-C59074D60A52}"/>
                </a:ext>
              </a:extLst>
            </p:cNvPr>
            <p:cNvCxnSpPr>
              <a:cxnSpLocks/>
            </p:cNvCxnSpPr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934D391-B881-46D1-9BD5-2876918F61E9}"/>
                </a:ext>
              </a:extLst>
            </p:cNvPr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BYTE 4</a:t>
              </a:r>
            </a:p>
          </p:txBody>
        </p:sp>
      </p:grp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C9E8A59-FFEC-4E1A-AD6A-ED5DFBD5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CSE – 341: Microprocessors </a:t>
            </a:r>
          </a:p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    BRAC University</a:t>
            </a:r>
          </a:p>
          <a:p>
            <a:pPr algn="ctr"/>
            <a:endParaRPr lang="en-US" b="1" dirty="0">
              <a:solidFill>
                <a:srgbClr val="0070C0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0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7" grpId="0" animBg="1"/>
      <p:bldP spid="47" grpId="0"/>
      <p:bldP spid="48" grpId="0"/>
      <p:bldP spid="50" grpId="0"/>
      <p:bldP spid="31" grpId="0"/>
      <p:bldP spid="114" grpId="0" animBg="1"/>
      <p:bldP spid="56" grpId="0"/>
      <p:bldP spid="5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34400" cy="4937760"/>
          </a:xfr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90000"/>
              </a:lnSpc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sz="2400" b="1" dirty="0"/>
              <a:t>MOV 8B43H [SI], DH: </a:t>
            </a:r>
            <a:r>
              <a:rPr lang="en-US" sz="2400" dirty="0"/>
              <a:t>Copy a byte from DH to memory with 16 bit displacement given the opcode for MOV=100010</a:t>
            </a:r>
          </a:p>
          <a:p>
            <a:pPr marL="228600" indent="-227013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endParaRPr lang="en-US" sz="2400" dirty="0">
              <a:solidFill>
                <a:srgbClr val="000000"/>
              </a:solidFill>
              <a:latin typeface="Calibri" charset="0"/>
            </a:endParaRPr>
          </a:p>
          <a:p>
            <a:endParaRPr 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50C7377A-5DB9-4EAD-AA24-DB52D6CE5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446960"/>
              </p:ext>
            </p:extLst>
          </p:nvPr>
        </p:nvGraphicFramePr>
        <p:xfrm>
          <a:off x="1539240" y="2287905"/>
          <a:ext cx="58521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2120152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88535959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237567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49887948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03728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6094201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3490344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5920506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6252517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285062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257292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71744097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22789049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051358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694131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44672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791180"/>
                  </a:ext>
                </a:extLst>
              </a:tr>
              <a:tr h="27432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OPCODE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MOD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REG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R/M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154869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9432863B-4500-437C-8109-7D9FF0AB68A1}"/>
              </a:ext>
            </a:extLst>
          </p:cNvPr>
          <p:cNvGrpSpPr/>
          <p:nvPr/>
        </p:nvGrpSpPr>
        <p:grpSpPr>
          <a:xfrm>
            <a:off x="1539240" y="1981200"/>
            <a:ext cx="2926080" cy="276999"/>
            <a:chOff x="1539240" y="1981200"/>
            <a:chExt cx="2926080" cy="276999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72A014-3D6E-4AB6-93E8-4624F581C742}"/>
                </a:ext>
              </a:extLst>
            </p:cNvPr>
            <p:cNvCxnSpPr>
              <a:cxnSpLocks/>
            </p:cNvCxnSpPr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27C007-0938-47C9-A3A5-2CBDB9824DCA}"/>
                </a:ext>
              </a:extLst>
            </p:cNvPr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BYTE 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F3CFE7-9AAE-4C6C-BCA8-980A85253155}"/>
              </a:ext>
            </a:extLst>
          </p:cNvPr>
          <p:cNvGrpSpPr/>
          <p:nvPr/>
        </p:nvGrpSpPr>
        <p:grpSpPr>
          <a:xfrm>
            <a:off x="4465320" y="1981200"/>
            <a:ext cx="2926080" cy="276999"/>
            <a:chOff x="1539240" y="1981200"/>
            <a:chExt cx="2926080" cy="276999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4154240-8D97-4F8B-969A-7DC9E1B8971A}"/>
                </a:ext>
              </a:extLst>
            </p:cNvPr>
            <p:cNvCxnSpPr>
              <a:cxnSpLocks/>
            </p:cNvCxnSpPr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DF945B-B754-48CD-9F98-886EBC93D8AE}"/>
                </a:ext>
              </a:extLst>
            </p:cNvPr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BYTE 2</a:t>
              </a: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8DE463-4ED3-4C81-AE5B-7B1370ED27ED}"/>
              </a:ext>
            </a:extLst>
          </p:cNvPr>
          <p:cNvCxnSpPr>
            <a:cxnSpLocks/>
          </p:cNvCxnSpPr>
          <p:nvPr/>
        </p:nvCxnSpPr>
        <p:spPr>
          <a:xfrm>
            <a:off x="609600" y="1600200"/>
            <a:ext cx="3200400" cy="0"/>
          </a:xfrm>
          <a:prstGeom prst="line">
            <a:avLst/>
          </a:prstGeom>
          <a:ln w="28575">
            <a:solidFill>
              <a:srgbClr val="FF0066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D05BD236-4248-49B0-BAC8-9B8AD1425D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138107"/>
              </p:ext>
            </p:extLst>
          </p:nvPr>
        </p:nvGraphicFramePr>
        <p:xfrm>
          <a:off x="1524000" y="2284661"/>
          <a:ext cx="2197098" cy="335280"/>
        </p:xfrm>
        <a:graphic>
          <a:graphicData uri="http://schemas.openxmlformats.org/drawingml/2006/table">
            <a:tbl>
              <a:tblPr firstRow="1" bandRow="1"/>
              <a:tblGrid>
                <a:gridCol w="366183">
                  <a:extLst>
                    <a:ext uri="{9D8B030D-6E8A-4147-A177-3AD203B41FA5}">
                      <a16:colId xmlns:a16="http://schemas.microsoft.com/office/drawing/2014/main" val="3089694161"/>
                    </a:ext>
                  </a:extLst>
                </a:gridCol>
                <a:gridCol w="366183">
                  <a:extLst>
                    <a:ext uri="{9D8B030D-6E8A-4147-A177-3AD203B41FA5}">
                      <a16:colId xmlns:a16="http://schemas.microsoft.com/office/drawing/2014/main" val="2774866504"/>
                    </a:ext>
                  </a:extLst>
                </a:gridCol>
                <a:gridCol w="366183">
                  <a:extLst>
                    <a:ext uri="{9D8B030D-6E8A-4147-A177-3AD203B41FA5}">
                      <a16:colId xmlns:a16="http://schemas.microsoft.com/office/drawing/2014/main" val="3211015814"/>
                    </a:ext>
                  </a:extLst>
                </a:gridCol>
                <a:gridCol w="366183">
                  <a:extLst>
                    <a:ext uri="{9D8B030D-6E8A-4147-A177-3AD203B41FA5}">
                      <a16:colId xmlns:a16="http://schemas.microsoft.com/office/drawing/2014/main" val="1901954661"/>
                    </a:ext>
                  </a:extLst>
                </a:gridCol>
                <a:gridCol w="366183">
                  <a:extLst>
                    <a:ext uri="{9D8B030D-6E8A-4147-A177-3AD203B41FA5}">
                      <a16:colId xmlns:a16="http://schemas.microsoft.com/office/drawing/2014/main" val="39550504"/>
                    </a:ext>
                  </a:extLst>
                </a:gridCol>
                <a:gridCol w="366183">
                  <a:extLst>
                    <a:ext uri="{9D8B030D-6E8A-4147-A177-3AD203B41FA5}">
                      <a16:colId xmlns:a16="http://schemas.microsoft.com/office/drawing/2014/main" val="235114974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668136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4B161268-33C0-4582-AF04-B126CD5F1E03}"/>
              </a:ext>
            </a:extLst>
          </p:cNvPr>
          <p:cNvSpPr txBox="1"/>
          <p:nvPr/>
        </p:nvSpPr>
        <p:spPr>
          <a:xfrm>
            <a:off x="3756978" y="2284631"/>
            <a:ext cx="304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ookman Old Style"/>
                <a:ea typeface="+mn-ea"/>
                <a:cs typeface="+mn-cs"/>
              </a:rPr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0227C7-109B-4481-AE0A-4139CA51E227}"/>
              </a:ext>
            </a:extLst>
          </p:cNvPr>
          <p:cNvSpPr txBox="1"/>
          <p:nvPr/>
        </p:nvSpPr>
        <p:spPr>
          <a:xfrm>
            <a:off x="4114800" y="2284631"/>
            <a:ext cx="304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ookman Old Style"/>
                <a:ea typeface="+mn-ea"/>
                <a:cs typeface="+mn-cs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98FAE1-2B2F-4D80-B60C-88A7C6E2211C}"/>
              </a:ext>
            </a:extLst>
          </p:cNvPr>
          <p:cNvSpPr txBox="1"/>
          <p:nvPr/>
        </p:nvSpPr>
        <p:spPr>
          <a:xfrm>
            <a:off x="4495800" y="2284631"/>
            <a:ext cx="685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ookman Old Style"/>
                <a:ea typeface="+mn-ea"/>
                <a:cs typeface="+mn-cs"/>
              </a:rPr>
              <a:t>1   0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A865F2F-0099-40CE-8467-3DB0640F79FC}"/>
              </a:ext>
            </a:extLst>
          </p:cNvPr>
          <p:cNvGrpSpPr/>
          <p:nvPr/>
        </p:nvGrpSpPr>
        <p:grpSpPr>
          <a:xfrm>
            <a:off x="3756978" y="2623185"/>
            <a:ext cx="2262822" cy="352889"/>
            <a:chOff x="3756978" y="2739956"/>
            <a:chExt cx="2262822" cy="352889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9090B3F-A175-4920-9A71-377D7C40063C}"/>
                </a:ext>
              </a:extLst>
            </p:cNvPr>
            <p:cNvSpPr/>
            <p:nvPr/>
          </p:nvSpPr>
          <p:spPr>
            <a:xfrm>
              <a:off x="3756978" y="2739956"/>
              <a:ext cx="304800" cy="34964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54147BB-837D-42FB-ADE4-68852DFD8AC8}"/>
                </a:ext>
              </a:extLst>
            </p:cNvPr>
            <p:cNvSpPr/>
            <p:nvPr/>
          </p:nvSpPr>
          <p:spPr>
            <a:xfrm>
              <a:off x="5486400" y="2743200"/>
              <a:ext cx="533400" cy="34964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Oval 113">
            <a:extLst>
              <a:ext uri="{FF2B5EF4-FFF2-40B4-BE49-F238E27FC236}">
                <a16:creationId xmlns:a16="http://schemas.microsoft.com/office/drawing/2014/main" id="{123124FB-ACEB-452D-9DC2-6C4CE4859C02}"/>
              </a:ext>
            </a:extLst>
          </p:cNvPr>
          <p:cNvSpPr/>
          <p:nvPr/>
        </p:nvSpPr>
        <p:spPr>
          <a:xfrm>
            <a:off x="4114800" y="2623185"/>
            <a:ext cx="304800" cy="34964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A7831125-F1DF-4DB8-BB2A-030D060346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7552617"/>
              </p:ext>
            </p:extLst>
          </p:nvPr>
        </p:nvGraphicFramePr>
        <p:xfrm>
          <a:off x="5196840" y="2292951"/>
          <a:ext cx="1092201" cy="335280"/>
        </p:xfrm>
        <a:graphic>
          <a:graphicData uri="http://schemas.openxmlformats.org/drawingml/2006/table">
            <a:tbl>
              <a:tblPr firstRow="1" bandRow="1"/>
              <a:tblGrid>
                <a:gridCol w="364067">
                  <a:extLst>
                    <a:ext uri="{9D8B030D-6E8A-4147-A177-3AD203B41FA5}">
                      <a16:colId xmlns:a16="http://schemas.microsoft.com/office/drawing/2014/main" val="2188102337"/>
                    </a:ext>
                  </a:extLst>
                </a:gridCol>
                <a:gridCol w="364067">
                  <a:extLst>
                    <a:ext uri="{9D8B030D-6E8A-4147-A177-3AD203B41FA5}">
                      <a16:colId xmlns:a16="http://schemas.microsoft.com/office/drawing/2014/main" val="2497093698"/>
                    </a:ext>
                  </a:extLst>
                </a:gridCol>
                <a:gridCol w="364067">
                  <a:extLst>
                    <a:ext uri="{9D8B030D-6E8A-4147-A177-3AD203B41FA5}">
                      <a16:colId xmlns:a16="http://schemas.microsoft.com/office/drawing/2014/main" val="104677547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34003"/>
                  </a:ext>
                </a:extLst>
              </a:tr>
            </a:tbl>
          </a:graphicData>
        </a:graphic>
      </p:graphicFrame>
      <p:grpSp>
        <p:nvGrpSpPr>
          <p:cNvPr id="61" name="Group 60">
            <a:extLst>
              <a:ext uri="{FF2B5EF4-FFF2-40B4-BE49-F238E27FC236}">
                <a16:creationId xmlns:a16="http://schemas.microsoft.com/office/drawing/2014/main" id="{DF833438-F675-444C-BD5A-03C3EAC6BE08}"/>
              </a:ext>
            </a:extLst>
          </p:cNvPr>
          <p:cNvGrpSpPr/>
          <p:nvPr/>
        </p:nvGrpSpPr>
        <p:grpSpPr>
          <a:xfrm>
            <a:off x="1292560" y="3508135"/>
            <a:ext cx="6705600" cy="2823411"/>
            <a:chOff x="762000" y="3124200"/>
            <a:chExt cx="7781925" cy="3276600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23DA836-BCC7-40D8-B39B-0BF12DAFA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0" y="3124200"/>
              <a:ext cx="7781925" cy="3276600"/>
            </a:xfrm>
            <a:prstGeom prst="rect">
              <a:avLst/>
            </a:prstGeom>
          </p:spPr>
        </p:pic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43062EE8-22E2-4ED2-812B-B761B94102CF}"/>
                </a:ext>
              </a:extLst>
            </p:cNvPr>
            <p:cNvSpPr/>
            <p:nvPr/>
          </p:nvSpPr>
          <p:spPr>
            <a:xfrm>
              <a:off x="6934200" y="3647711"/>
              <a:ext cx="549664" cy="31468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E4120625-E44C-4974-A87C-0AB343E30885}"/>
                </a:ext>
              </a:extLst>
            </p:cNvPr>
            <p:cNvSpPr/>
            <p:nvPr/>
          </p:nvSpPr>
          <p:spPr>
            <a:xfrm>
              <a:off x="7146536" y="5628911"/>
              <a:ext cx="549664" cy="31468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40DC1B53-91F4-4B42-BA51-6B2219A35857}"/>
                </a:ext>
              </a:extLst>
            </p:cNvPr>
            <p:cNvSpPr/>
            <p:nvPr/>
          </p:nvSpPr>
          <p:spPr>
            <a:xfrm>
              <a:off x="1167695" y="5640723"/>
              <a:ext cx="549664" cy="31468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D69792-9204-46ED-AB55-22072EC6FF9E}"/>
              </a:ext>
            </a:extLst>
          </p:cNvPr>
          <p:cNvCxnSpPr>
            <a:cxnSpLocks/>
          </p:cNvCxnSpPr>
          <p:nvPr/>
        </p:nvCxnSpPr>
        <p:spPr>
          <a:xfrm>
            <a:off x="4419600" y="2972830"/>
            <a:ext cx="2181990" cy="986409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08603B-B615-4258-937C-F23D30D27404}"/>
              </a:ext>
            </a:extLst>
          </p:cNvPr>
          <p:cNvCxnSpPr>
            <a:cxnSpLocks/>
          </p:cNvCxnSpPr>
          <p:nvPr/>
        </p:nvCxnSpPr>
        <p:spPr>
          <a:xfrm flipV="1">
            <a:off x="2115782" y="2972830"/>
            <a:ext cx="3446818" cy="2693588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B431500-CDD8-483A-9085-F24850B3D636}"/>
              </a:ext>
            </a:extLst>
          </p:cNvPr>
          <p:cNvGrpSpPr/>
          <p:nvPr/>
        </p:nvGrpSpPr>
        <p:grpSpPr>
          <a:xfrm>
            <a:off x="617452" y="1618984"/>
            <a:ext cx="2106816" cy="1776824"/>
            <a:chOff x="3662659" y="-1359823"/>
            <a:chExt cx="2106816" cy="177682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4809C3C-BB22-4822-A166-6D71A92ED538}"/>
                </a:ext>
              </a:extLst>
            </p:cNvPr>
            <p:cNvSpPr txBox="1"/>
            <p:nvPr/>
          </p:nvSpPr>
          <p:spPr>
            <a:xfrm>
              <a:off x="3837023" y="109224"/>
              <a:ext cx="19324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MOV [SI + 8B43H] ,  </a:t>
              </a:r>
              <a:r>
                <a:rPr lang="en-US" sz="1400" i="1" dirty="0">
                  <a:solidFill>
                    <a:srgbClr val="FF00FF"/>
                  </a:solidFill>
                </a:rPr>
                <a:t>DH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AF12724-A619-4698-A1A0-D962F9A3A98E}"/>
                </a:ext>
              </a:extLst>
            </p:cNvPr>
            <p:cNvCxnSpPr>
              <a:cxnSpLocks/>
            </p:cNvCxnSpPr>
            <p:nvPr/>
          </p:nvCxnSpPr>
          <p:spPr>
            <a:xfrm>
              <a:off x="3662659" y="-1359823"/>
              <a:ext cx="377917" cy="14290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59AC1D6-12D2-4DC6-8792-D59C0DCDBCD2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2514600" y="3349865"/>
            <a:ext cx="4279445" cy="2452135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4D8C1-BCD5-465D-A37A-9D33EFC2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CSE – 341: Microprocessors </a:t>
            </a:r>
          </a:p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    BRAC University</a:t>
            </a:r>
          </a:p>
          <a:p>
            <a:pPr algn="ctr"/>
            <a:endParaRPr lang="en-US" b="1" dirty="0">
              <a:solidFill>
                <a:srgbClr val="0070C0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8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0" grpId="0"/>
      <p:bldP spid="31" grpId="0"/>
      <p:bldP spid="1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34400" cy="4937760"/>
          </a:xfr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90000"/>
              </a:lnSpc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sz="2400" b="1" dirty="0"/>
              <a:t>MOV 8B43H [SI], DH: </a:t>
            </a:r>
            <a:r>
              <a:rPr lang="en-US" sz="2400" dirty="0"/>
              <a:t>Copy a byte from DH to memory with 16 bit displacement given the opcode for MOV=100010</a:t>
            </a:r>
          </a:p>
          <a:p>
            <a:pPr marL="228600" indent="-227013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endParaRPr lang="en-US" sz="2400" dirty="0">
              <a:solidFill>
                <a:srgbClr val="000000"/>
              </a:solidFill>
              <a:latin typeface="Calibri" charset="0"/>
            </a:endParaRPr>
          </a:p>
          <a:p>
            <a:endParaRPr 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50C7377A-5DB9-4EAD-AA24-DB52D6CE5D2A}"/>
              </a:ext>
            </a:extLst>
          </p:cNvPr>
          <p:cNvGraphicFramePr>
            <a:graphicFrameLocks noGrp="1"/>
          </p:cNvGraphicFramePr>
          <p:nvPr/>
        </p:nvGraphicFramePr>
        <p:xfrm>
          <a:off x="1539240" y="2287905"/>
          <a:ext cx="58521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2120152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88535959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237567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49887948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03728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6094201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3490344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5920506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6252517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285062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257292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71744097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22789049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051358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694131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44672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791180"/>
                  </a:ext>
                </a:extLst>
              </a:tr>
              <a:tr h="27432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OPCODE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MOD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REG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R/M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154869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9432863B-4500-437C-8109-7D9FF0AB68A1}"/>
              </a:ext>
            </a:extLst>
          </p:cNvPr>
          <p:cNvGrpSpPr/>
          <p:nvPr/>
        </p:nvGrpSpPr>
        <p:grpSpPr>
          <a:xfrm>
            <a:off x="1539240" y="1981200"/>
            <a:ext cx="2926080" cy="276999"/>
            <a:chOff x="1539240" y="1981200"/>
            <a:chExt cx="2926080" cy="276999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72A014-3D6E-4AB6-93E8-4624F581C742}"/>
                </a:ext>
              </a:extLst>
            </p:cNvPr>
            <p:cNvCxnSpPr>
              <a:cxnSpLocks/>
            </p:cNvCxnSpPr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27C007-0938-47C9-A3A5-2CBDB9824DCA}"/>
                </a:ext>
              </a:extLst>
            </p:cNvPr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BYTE 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F3CFE7-9AAE-4C6C-BCA8-980A85253155}"/>
              </a:ext>
            </a:extLst>
          </p:cNvPr>
          <p:cNvGrpSpPr/>
          <p:nvPr/>
        </p:nvGrpSpPr>
        <p:grpSpPr>
          <a:xfrm>
            <a:off x="4465320" y="1981200"/>
            <a:ext cx="2926080" cy="276999"/>
            <a:chOff x="1539240" y="1981200"/>
            <a:chExt cx="2926080" cy="276999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4154240-8D97-4F8B-969A-7DC9E1B8971A}"/>
                </a:ext>
              </a:extLst>
            </p:cNvPr>
            <p:cNvCxnSpPr>
              <a:cxnSpLocks/>
            </p:cNvCxnSpPr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DF945B-B754-48CD-9F98-886EBC93D8AE}"/>
                </a:ext>
              </a:extLst>
            </p:cNvPr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BYTE 2</a:t>
              </a: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8DE463-4ED3-4C81-AE5B-7B1370ED27ED}"/>
              </a:ext>
            </a:extLst>
          </p:cNvPr>
          <p:cNvCxnSpPr>
            <a:cxnSpLocks/>
          </p:cNvCxnSpPr>
          <p:nvPr/>
        </p:nvCxnSpPr>
        <p:spPr>
          <a:xfrm>
            <a:off x="609600" y="1600200"/>
            <a:ext cx="3200400" cy="0"/>
          </a:xfrm>
          <a:prstGeom prst="line">
            <a:avLst/>
          </a:prstGeom>
          <a:ln w="28575">
            <a:solidFill>
              <a:srgbClr val="FF0066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D05BD236-4248-49B0-BAC8-9B8AD1425D27}"/>
              </a:ext>
            </a:extLst>
          </p:cNvPr>
          <p:cNvGraphicFramePr/>
          <p:nvPr/>
        </p:nvGraphicFramePr>
        <p:xfrm>
          <a:off x="1524000" y="2284661"/>
          <a:ext cx="2197098" cy="335280"/>
        </p:xfrm>
        <a:graphic>
          <a:graphicData uri="http://schemas.openxmlformats.org/drawingml/2006/table">
            <a:tbl>
              <a:tblPr firstRow="1" bandRow="1"/>
              <a:tblGrid>
                <a:gridCol w="366183">
                  <a:extLst>
                    <a:ext uri="{9D8B030D-6E8A-4147-A177-3AD203B41FA5}">
                      <a16:colId xmlns:a16="http://schemas.microsoft.com/office/drawing/2014/main" val="3089694161"/>
                    </a:ext>
                  </a:extLst>
                </a:gridCol>
                <a:gridCol w="366183">
                  <a:extLst>
                    <a:ext uri="{9D8B030D-6E8A-4147-A177-3AD203B41FA5}">
                      <a16:colId xmlns:a16="http://schemas.microsoft.com/office/drawing/2014/main" val="2774866504"/>
                    </a:ext>
                  </a:extLst>
                </a:gridCol>
                <a:gridCol w="366183">
                  <a:extLst>
                    <a:ext uri="{9D8B030D-6E8A-4147-A177-3AD203B41FA5}">
                      <a16:colId xmlns:a16="http://schemas.microsoft.com/office/drawing/2014/main" val="3211015814"/>
                    </a:ext>
                  </a:extLst>
                </a:gridCol>
                <a:gridCol w="366183">
                  <a:extLst>
                    <a:ext uri="{9D8B030D-6E8A-4147-A177-3AD203B41FA5}">
                      <a16:colId xmlns:a16="http://schemas.microsoft.com/office/drawing/2014/main" val="1901954661"/>
                    </a:ext>
                  </a:extLst>
                </a:gridCol>
                <a:gridCol w="366183">
                  <a:extLst>
                    <a:ext uri="{9D8B030D-6E8A-4147-A177-3AD203B41FA5}">
                      <a16:colId xmlns:a16="http://schemas.microsoft.com/office/drawing/2014/main" val="39550504"/>
                    </a:ext>
                  </a:extLst>
                </a:gridCol>
                <a:gridCol w="366183">
                  <a:extLst>
                    <a:ext uri="{9D8B030D-6E8A-4147-A177-3AD203B41FA5}">
                      <a16:colId xmlns:a16="http://schemas.microsoft.com/office/drawing/2014/main" val="235114974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668136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4B161268-33C0-4582-AF04-B126CD5F1E03}"/>
              </a:ext>
            </a:extLst>
          </p:cNvPr>
          <p:cNvSpPr txBox="1"/>
          <p:nvPr/>
        </p:nvSpPr>
        <p:spPr>
          <a:xfrm>
            <a:off x="3756978" y="2284631"/>
            <a:ext cx="304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ookman Old Style"/>
                <a:ea typeface="+mn-ea"/>
                <a:cs typeface="+mn-cs"/>
              </a:rPr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0227C7-109B-4481-AE0A-4139CA51E227}"/>
              </a:ext>
            </a:extLst>
          </p:cNvPr>
          <p:cNvSpPr txBox="1"/>
          <p:nvPr/>
        </p:nvSpPr>
        <p:spPr>
          <a:xfrm>
            <a:off x="4114800" y="2284631"/>
            <a:ext cx="304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ookman Old Style"/>
                <a:ea typeface="+mn-ea"/>
                <a:cs typeface="+mn-cs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98FAE1-2B2F-4D80-B60C-88A7C6E2211C}"/>
              </a:ext>
            </a:extLst>
          </p:cNvPr>
          <p:cNvSpPr txBox="1"/>
          <p:nvPr/>
        </p:nvSpPr>
        <p:spPr>
          <a:xfrm>
            <a:off x="4495800" y="2284631"/>
            <a:ext cx="685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ookman Old Style"/>
                <a:ea typeface="+mn-ea"/>
                <a:cs typeface="+mn-cs"/>
              </a:rPr>
              <a:t>1   0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BDA7842-E09E-4E97-886F-98E83C0E9970}"/>
              </a:ext>
            </a:extLst>
          </p:cNvPr>
          <p:cNvGrpSpPr/>
          <p:nvPr/>
        </p:nvGrpSpPr>
        <p:grpSpPr>
          <a:xfrm>
            <a:off x="4495800" y="2623185"/>
            <a:ext cx="2590800" cy="352889"/>
            <a:chOff x="3429000" y="2739956"/>
            <a:chExt cx="2590800" cy="352889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86666B5-8B0C-4938-8E25-CE68DC58BC2A}"/>
                </a:ext>
              </a:extLst>
            </p:cNvPr>
            <p:cNvSpPr/>
            <p:nvPr/>
          </p:nvSpPr>
          <p:spPr>
            <a:xfrm>
              <a:off x="3429000" y="2739956"/>
              <a:ext cx="632778" cy="349645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728A910-2ED0-43F6-8FEC-4F3709E04CE4}"/>
                </a:ext>
              </a:extLst>
            </p:cNvPr>
            <p:cNvSpPr/>
            <p:nvPr/>
          </p:nvSpPr>
          <p:spPr>
            <a:xfrm>
              <a:off x="5486400" y="2743200"/>
              <a:ext cx="533400" cy="349645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A7831125-F1DF-4DB8-BB2A-030D06034604}"/>
              </a:ext>
            </a:extLst>
          </p:cNvPr>
          <p:cNvGraphicFramePr/>
          <p:nvPr/>
        </p:nvGraphicFramePr>
        <p:xfrm>
          <a:off x="5196840" y="2292951"/>
          <a:ext cx="1092201" cy="335280"/>
        </p:xfrm>
        <a:graphic>
          <a:graphicData uri="http://schemas.openxmlformats.org/drawingml/2006/table">
            <a:tbl>
              <a:tblPr firstRow="1" bandRow="1"/>
              <a:tblGrid>
                <a:gridCol w="364067">
                  <a:extLst>
                    <a:ext uri="{9D8B030D-6E8A-4147-A177-3AD203B41FA5}">
                      <a16:colId xmlns:a16="http://schemas.microsoft.com/office/drawing/2014/main" val="2188102337"/>
                    </a:ext>
                  </a:extLst>
                </a:gridCol>
                <a:gridCol w="364067">
                  <a:extLst>
                    <a:ext uri="{9D8B030D-6E8A-4147-A177-3AD203B41FA5}">
                      <a16:colId xmlns:a16="http://schemas.microsoft.com/office/drawing/2014/main" val="2497093698"/>
                    </a:ext>
                  </a:extLst>
                </a:gridCol>
                <a:gridCol w="364067">
                  <a:extLst>
                    <a:ext uri="{9D8B030D-6E8A-4147-A177-3AD203B41FA5}">
                      <a16:colId xmlns:a16="http://schemas.microsoft.com/office/drawing/2014/main" val="104677547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34003"/>
                  </a:ext>
                </a:extLst>
              </a:tr>
            </a:tbl>
          </a:graphicData>
        </a:graphic>
      </p:graphicFrame>
      <p:graphicFrame>
        <p:nvGraphicFramePr>
          <p:cNvPr id="126" name="Table 125">
            <a:extLst>
              <a:ext uri="{FF2B5EF4-FFF2-40B4-BE49-F238E27FC236}">
                <a16:creationId xmlns:a16="http://schemas.microsoft.com/office/drawing/2014/main" id="{82521A45-CCAA-40E1-9481-5B29F85A563D}"/>
              </a:ext>
            </a:extLst>
          </p:cNvPr>
          <p:cNvGraphicFramePr/>
          <p:nvPr/>
        </p:nvGraphicFramePr>
        <p:xfrm>
          <a:off x="6279516" y="2292951"/>
          <a:ext cx="1092201" cy="335280"/>
        </p:xfrm>
        <a:graphic>
          <a:graphicData uri="http://schemas.openxmlformats.org/drawingml/2006/table">
            <a:tbl>
              <a:tblPr firstRow="1" bandRow="1"/>
              <a:tblGrid>
                <a:gridCol w="364067">
                  <a:extLst>
                    <a:ext uri="{9D8B030D-6E8A-4147-A177-3AD203B41FA5}">
                      <a16:colId xmlns:a16="http://schemas.microsoft.com/office/drawing/2014/main" val="2017618570"/>
                    </a:ext>
                  </a:extLst>
                </a:gridCol>
                <a:gridCol w="364067">
                  <a:extLst>
                    <a:ext uri="{9D8B030D-6E8A-4147-A177-3AD203B41FA5}">
                      <a16:colId xmlns:a16="http://schemas.microsoft.com/office/drawing/2014/main" val="1807358345"/>
                    </a:ext>
                  </a:extLst>
                </a:gridCol>
                <a:gridCol w="364067">
                  <a:extLst>
                    <a:ext uri="{9D8B030D-6E8A-4147-A177-3AD203B41FA5}">
                      <a16:colId xmlns:a16="http://schemas.microsoft.com/office/drawing/2014/main" val="12859446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016670"/>
                  </a:ext>
                </a:extLst>
              </a:tr>
            </a:tbl>
          </a:graphicData>
        </a:graphic>
      </p:graphicFrame>
      <p:grpSp>
        <p:nvGrpSpPr>
          <p:cNvPr id="61" name="Group 60">
            <a:extLst>
              <a:ext uri="{FF2B5EF4-FFF2-40B4-BE49-F238E27FC236}">
                <a16:creationId xmlns:a16="http://schemas.microsoft.com/office/drawing/2014/main" id="{DF833438-F675-444C-BD5A-03C3EAC6BE08}"/>
              </a:ext>
            </a:extLst>
          </p:cNvPr>
          <p:cNvGrpSpPr/>
          <p:nvPr/>
        </p:nvGrpSpPr>
        <p:grpSpPr>
          <a:xfrm>
            <a:off x="1292560" y="3508135"/>
            <a:ext cx="6705600" cy="2823411"/>
            <a:chOff x="762000" y="3124200"/>
            <a:chExt cx="7781925" cy="3276600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23DA836-BCC7-40D8-B39B-0BF12DAFA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0" y="3124200"/>
              <a:ext cx="7781925" cy="3276600"/>
            </a:xfrm>
            <a:prstGeom prst="rect">
              <a:avLst/>
            </a:prstGeom>
          </p:spPr>
        </p:pic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33E6FEE-F9F2-4B10-9CB7-BF0F964B4DE0}"/>
                </a:ext>
              </a:extLst>
            </p:cNvPr>
            <p:cNvGrpSpPr/>
            <p:nvPr/>
          </p:nvGrpSpPr>
          <p:grpSpPr>
            <a:xfrm>
              <a:off x="1167695" y="3352800"/>
              <a:ext cx="5302873" cy="2039477"/>
              <a:chOff x="1167695" y="3352800"/>
              <a:chExt cx="5302873" cy="2039477"/>
            </a:xfrm>
          </p:grpSpPr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ADCE7C7D-A335-4E18-8244-F73D48C89829}"/>
                  </a:ext>
                </a:extLst>
              </p:cNvPr>
              <p:cNvSpPr/>
              <p:nvPr/>
            </p:nvSpPr>
            <p:spPr>
              <a:xfrm>
                <a:off x="5791200" y="3352800"/>
                <a:ext cx="457200" cy="369223"/>
              </a:xfrm>
              <a:prstGeom prst="round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1EC81BD3-FB5A-4EB8-8728-149737C3567F}"/>
                  </a:ext>
                </a:extLst>
              </p:cNvPr>
              <p:cNvSpPr/>
              <p:nvPr/>
            </p:nvSpPr>
            <p:spPr>
              <a:xfrm>
                <a:off x="5617845" y="5072241"/>
                <a:ext cx="852723" cy="320036"/>
              </a:xfrm>
              <a:prstGeom prst="round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380C13E1-CD45-4FE7-B983-86F217ECEEA1}"/>
                  </a:ext>
                </a:extLst>
              </p:cNvPr>
              <p:cNvSpPr/>
              <p:nvPr/>
            </p:nvSpPr>
            <p:spPr>
              <a:xfrm>
                <a:off x="1167695" y="5072241"/>
                <a:ext cx="584905" cy="307770"/>
              </a:xfrm>
              <a:prstGeom prst="round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D69792-9204-46ED-AB55-22072EC6FF9E}"/>
              </a:ext>
            </a:extLst>
          </p:cNvPr>
          <p:cNvCxnSpPr>
            <a:cxnSpLocks/>
          </p:cNvCxnSpPr>
          <p:nvPr/>
        </p:nvCxnSpPr>
        <p:spPr>
          <a:xfrm>
            <a:off x="4920920" y="2968565"/>
            <a:ext cx="740585" cy="697102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08603B-B615-4258-937C-F23D30D27404}"/>
              </a:ext>
            </a:extLst>
          </p:cNvPr>
          <p:cNvCxnSpPr>
            <a:cxnSpLocks/>
          </p:cNvCxnSpPr>
          <p:nvPr/>
        </p:nvCxnSpPr>
        <p:spPr>
          <a:xfrm flipV="1">
            <a:off x="2115090" y="2963588"/>
            <a:ext cx="4486500" cy="2201025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B431500-CDD8-483A-9085-F24850B3D636}"/>
              </a:ext>
            </a:extLst>
          </p:cNvPr>
          <p:cNvGrpSpPr/>
          <p:nvPr/>
        </p:nvGrpSpPr>
        <p:grpSpPr>
          <a:xfrm>
            <a:off x="617452" y="1618984"/>
            <a:ext cx="2106816" cy="1776824"/>
            <a:chOff x="3662659" y="-1359823"/>
            <a:chExt cx="2106816" cy="177682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4809C3C-BB22-4822-A166-6D71A92ED538}"/>
                </a:ext>
              </a:extLst>
            </p:cNvPr>
            <p:cNvSpPr txBox="1"/>
            <p:nvPr/>
          </p:nvSpPr>
          <p:spPr>
            <a:xfrm>
              <a:off x="3837023" y="109224"/>
              <a:ext cx="19324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MOV</a:t>
              </a:r>
              <a:r>
                <a:rPr lang="en-US" sz="1400" i="1" dirty="0">
                  <a:solidFill>
                    <a:srgbClr val="FF0000"/>
                  </a:solidFill>
                </a:rPr>
                <a:t> </a:t>
              </a:r>
              <a:r>
                <a:rPr lang="en-US" sz="1400" i="1" dirty="0">
                  <a:solidFill>
                    <a:srgbClr val="FF00FF"/>
                  </a:solidFill>
                </a:rPr>
                <a:t>[SI + 8B43H] </a:t>
              </a:r>
              <a:r>
                <a:rPr lang="en-US" sz="1400" i="1" dirty="0"/>
                <a:t>,  DH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AF12724-A619-4698-A1A0-D962F9A3A98E}"/>
                </a:ext>
              </a:extLst>
            </p:cNvPr>
            <p:cNvCxnSpPr>
              <a:cxnSpLocks/>
            </p:cNvCxnSpPr>
            <p:nvPr/>
          </p:nvCxnSpPr>
          <p:spPr>
            <a:xfrm>
              <a:off x="3662659" y="-1359823"/>
              <a:ext cx="377917" cy="14290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59AC1D6-12D2-4DC6-8792-D59C0DCDBCD2}"/>
              </a:ext>
            </a:extLst>
          </p:cNvPr>
          <p:cNvCxnSpPr>
            <a:cxnSpLocks/>
          </p:cNvCxnSpPr>
          <p:nvPr/>
        </p:nvCxnSpPr>
        <p:spPr>
          <a:xfrm>
            <a:off x="1993171" y="3339529"/>
            <a:ext cx="3477189" cy="1979812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B9A67-D376-4113-8ABF-54301F253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CSE – 341: Microprocessors </a:t>
            </a:r>
          </a:p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    BRAC University</a:t>
            </a:r>
          </a:p>
          <a:p>
            <a:pPr algn="ctr"/>
            <a:endParaRPr lang="en-US" b="1" dirty="0">
              <a:solidFill>
                <a:srgbClr val="0070C0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65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0" grpId="0"/>
      <p:bldP spid="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34400" cy="4937760"/>
          </a:xfr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90000"/>
              </a:lnSpc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sz="2400" b="1" dirty="0"/>
              <a:t>MOV 8B43H [SI], DH: </a:t>
            </a:r>
            <a:r>
              <a:rPr lang="en-US" sz="2400" dirty="0"/>
              <a:t>Copy a byte from DH to memory with 16 bit displacement given the opcode for MOV=100010</a:t>
            </a:r>
          </a:p>
          <a:p>
            <a:pPr marL="228600" indent="-227013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endParaRPr lang="en-US" sz="2400" dirty="0">
              <a:solidFill>
                <a:srgbClr val="000000"/>
              </a:solidFill>
              <a:latin typeface="Calibri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8AF81-6EF2-489E-9FC2-9265B9CEE39F}"/>
              </a:ext>
            </a:extLst>
          </p:cNvPr>
          <p:cNvSpPr txBox="1"/>
          <p:nvPr/>
        </p:nvSpPr>
        <p:spPr>
          <a:xfrm>
            <a:off x="1572748" y="3341023"/>
            <a:ext cx="244143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/>
              <a:t>MOV [SI + </a:t>
            </a:r>
            <a:r>
              <a:rPr lang="en-US" i="1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8B</a:t>
            </a:r>
            <a:r>
              <a:rPr lang="en-US" i="1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</a:rPr>
              <a:t>43</a:t>
            </a:r>
            <a:r>
              <a:rPr lang="en-US" i="1" dirty="0"/>
              <a:t>H] ,  DH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50C7377A-5DB9-4EAD-AA24-DB52D6CE5D2A}"/>
              </a:ext>
            </a:extLst>
          </p:cNvPr>
          <p:cNvGraphicFramePr>
            <a:graphicFrameLocks noGrp="1"/>
          </p:cNvGraphicFramePr>
          <p:nvPr/>
        </p:nvGraphicFramePr>
        <p:xfrm>
          <a:off x="1539240" y="2407920"/>
          <a:ext cx="58521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2120152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88535959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237567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49887948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03728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6094201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3490344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5920506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6252517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285062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257292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71744097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22789049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051358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694131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44672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791180"/>
                  </a:ext>
                </a:extLst>
              </a:tr>
              <a:tr h="27432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OPCODE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MOD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REG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R/M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154869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2CAB4110-C010-410C-9133-9E781C056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598885"/>
              </p:ext>
            </p:extLst>
          </p:nvPr>
        </p:nvGraphicFramePr>
        <p:xfrm>
          <a:off x="1524000" y="4846320"/>
          <a:ext cx="58521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2120152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88535959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237567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49887948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03728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6094201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3490344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5920506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6252517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285062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257292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71744097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22789049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051358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694131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44672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791180"/>
                  </a:ext>
                </a:extLst>
              </a:tr>
              <a:tr h="27432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LOW BYTE DISPLACEMENT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HIGH BYTE DISPLACEMENT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154869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9432863B-4500-437C-8109-7D9FF0AB68A1}"/>
              </a:ext>
            </a:extLst>
          </p:cNvPr>
          <p:cNvGrpSpPr/>
          <p:nvPr/>
        </p:nvGrpSpPr>
        <p:grpSpPr>
          <a:xfrm>
            <a:off x="1539240" y="2101215"/>
            <a:ext cx="2926080" cy="276999"/>
            <a:chOff x="1539240" y="1981200"/>
            <a:chExt cx="2926080" cy="276999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72A014-3D6E-4AB6-93E8-4624F581C742}"/>
                </a:ext>
              </a:extLst>
            </p:cNvPr>
            <p:cNvCxnSpPr>
              <a:cxnSpLocks/>
            </p:cNvCxnSpPr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27C007-0938-47C9-A3A5-2CBDB9824DCA}"/>
                </a:ext>
              </a:extLst>
            </p:cNvPr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BYTE 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F3CFE7-9AAE-4C6C-BCA8-980A85253155}"/>
              </a:ext>
            </a:extLst>
          </p:cNvPr>
          <p:cNvGrpSpPr/>
          <p:nvPr/>
        </p:nvGrpSpPr>
        <p:grpSpPr>
          <a:xfrm>
            <a:off x="4465320" y="2101215"/>
            <a:ext cx="2926080" cy="276999"/>
            <a:chOff x="1539240" y="1981200"/>
            <a:chExt cx="2926080" cy="276999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4154240-8D97-4F8B-969A-7DC9E1B8971A}"/>
                </a:ext>
              </a:extLst>
            </p:cNvPr>
            <p:cNvCxnSpPr>
              <a:cxnSpLocks/>
            </p:cNvCxnSpPr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DF945B-B754-48CD-9F98-886EBC93D8AE}"/>
                </a:ext>
              </a:extLst>
            </p:cNvPr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BYTE 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8D8C012-7B5E-4828-A1E1-D638CD4DD74E}"/>
              </a:ext>
            </a:extLst>
          </p:cNvPr>
          <p:cNvGrpSpPr/>
          <p:nvPr/>
        </p:nvGrpSpPr>
        <p:grpSpPr>
          <a:xfrm>
            <a:off x="1539240" y="4538841"/>
            <a:ext cx="2926080" cy="276999"/>
            <a:chOff x="1539240" y="1981200"/>
            <a:chExt cx="2926080" cy="27699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1E95523-43D3-4622-93AA-E8B75195AACE}"/>
                </a:ext>
              </a:extLst>
            </p:cNvPr>
            <p:cNvCxnSpPr>
              <a:cxnSpLocks/>
            </p:cNvCxnSpPr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0B3702-53A4-48C9-A2F2-EB6771EFDAAE}"/>
                </a:ext>
              </a:extLst>
            </p:cNvPr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BYTE 3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5C8D84D-852D-4998-80E5-8ECEBDCF27DA}"/>
              </a:ext>
            </a:extLst>
          </p:cNvPr>
          <p:cNvGrpSpPr/>
          <p:nvPr/>
        </p:nvGrpSpPr>
        <p:grpSpPr>
          <a:xfrm>
            <a:off x="4465320" y="4538841"/>
            <a:ext cx="2926080" cy="276999"/>
            <a:chOff x="1539240" y="1981200"/>
            <a:chExt cx="2926080" cy="276999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F2E49AC-1EE1-4D8B-97CF-C3D2660714A0}"/>
                </a:ext>
              </a:extLst>
            </p:cNvPr>
            <p:cNvCxnSpPr>
              <a:cxnSpLocks/>
            </p:cNvCxnSpPr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F09E9B-EFC8-475C-951D-C6FABA00D47F}"/>
                </a:ext>
              </a:extLst>
            </p:cNvPr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BYTE 4</a:t>
              </a: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8DE463-4ED3-4C81-AE5B-7B1370ED27ED}"/>
              </a:ext>
            </a:extLst>
          </p:cNvPr>
          <p:cNvCxnSpPr>
            <a:cxnSpLocks/>
          </p:cNvCxnSpPr>
          <p:nvPr/>
        </p:nvCxnSpPr>
        <p:spPr>
          <a:xfrm>
            <a:off x="609600" y="1600200"/>
            <a:ext cx="3200400" cy="0"/>
          </a:xfrm>
          <a:prstGeom prst="line">
            <a:avLst/>
          </a:prstGeom>
          <a:ln w="28575">
            <a:solidFill>
              <a:srgbClr val="FF0066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D05BD236-4248-49B0-BAC8-9B8AD1425D27}"/>
              </a:ext>
            </a:extLst>
          </p:cNvPr>
          <p:cNvGraphicFramePr/>
          <p:nvPr/>
        </p:nvGraphicFramePr>
        <p:xfrm>
          <a:off x="1524000" y="2404676"/>
          <a:ext cx="2197098" cy="335280"/>
        </p:xfrm>
        <a:graphic>
          <a:graphicData uri="http://schemas.openxmlformats.org/drawingml/2006/table">
            <a:tbl>
              <a:tblPr firstRow="1" bandRow="1"/>
              <a:tblGrid>
                <a:gridCol w="366183">
                  <a:extLst>
                    <a:ext uri="{9D8B030D-6E8A-4147-A177-3AD203B41FA5}">
                      <a16:colId xmlns:a16="http://schemas.microsoft.com/office/drawing/2014/main" val="3089694161"/>
                    </a:ext>
                  </a:extLst>
                </a:gridCol>
                <a:gridCol w="366183">
                  <a:extLst>
                    <a:ext uri="{9D8B030D-6E8A-4147-A177-3AD203B41FA5}">
                      <a16:colId xmlns:a16="http://schemas.microsoft.com/office/drawing/2014/main" val="2774866504"/>
                    </a:ext>
                  </a:extLst>
                </a:gridCol>
                <a:gridCol w="366183">
                  <a:extLst>
                    <a:ext uri="{9D8B030D-6E8A-4147-A177-3AD203B41FA5}">
                      <a16:colId xmlns:a16="http://schemas.microsoft.com/office/drawing/2014/main" val="3211015814"/>
                    </a:ext>
                  </a:extLst>
                </a:gridCol>
                <a:gridCol w="366183">
                  <a:extLst>
                    <a:ext uri="{9D8B030D-6E8A-4147-A177-3AD203B41FA5}">
                      <a16:colId xmlns:a16="http://schemas.microsoft.com/office/drawing/2014/main" val="1901954661"/>
                    </a:ext>
                  </a:extLst>
                </a:gridCol>
                <a:gridCol w="366183">
                  <a:extLst>
                    <a:ext uri="{9D8B030D-6E8A-4147-A177-3AD203B41FA5}">
                      <a16:colId xmlns:a16="http://schemas.microsoft.com/office/drawing/2014/main" val="39550504"/>
                    </a:ext>
                  </a:extLst>
                </a:gridCol>
                <a:gridCol w="366183">
                  <a:extLst>
                    <a:ext uri="{9D8B030D-6E8A-4147-A177-3AD203B41FA5}">
                      <a16:colId xmlns:a16="http://schemas.microsoft.com/office/drawing/2014/main" val="235114974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668136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4B161268-33C0-4582-AF04-B126CD5F1E03}"/>
              </a:ext>
            </a:extLst>
          </p:cNvPr>
          <p:cNvSpPr txBox="1"/>
          <p:nvPr/>
        </p:nvSpPr>
        <p:spPr>
          <a:xfrm>
            <a:off x="3756978" y="2404646"/>
            <a:ext cx="304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ookman Old Style"/>
                <a:ea typeface="+mn-ea"/>
                <a:cs typeface="+mn-cs"/>
              </a:rPr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0227C7-109B-4481-AE0A-4139CA51E227}"/>
              </a:ext>
            </a:extLst>
          </p:cNvPr>
          <p:cNvSpPr txBox="1"/>
          <p:nvPr/>
        </p:nvSpPr>
        <p:spPr>
          <a:xfrm>
            <a:off x="4114800" y="2404646"/>
            <a:ext cx="304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ookman Old Style"/>
                <a:ea typeface="+mn-ea"/>
                <a:cs typeface="+mn-cs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98FAE1-2B2F-4D80-B60C-88A7C6E2211C}"/>
              </a:ext>
            </a:extLst>
          </p:cNvPr>
          <p:cNvSpPr txBox="1"/>
          <p:nvPr/>
        </p:nvSpPr>
        <p:spPr>
          <a:xfrm>
            <a:off x="4495800" y="2404646"/>
            <a:ext cx="685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ookman Old Style"/>
                <a:ea typeface="+mn-ea"/>
                <a:cs typeface="+mn-cs"/>
              </a:rPr>
              <a:t>1   0</a:t>
            </a:r>
          </a:p>
        </p:txBody>
      </p:sp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A7831125-F1DF-4DB8-BB2A-030D06034604}"/>
              </a:ext>
            </a:extLst>
          </p:cNvPr>
          <p:cNvGraphicFramePr/>
          <p:nvPr/>
        </p:nvGraphicFramePr>
        <p:xfrm>
          <a:off x="5196840" y="2412966"/>
          <a:ext cx="1092201" cy="335280"/>
        </p:xfrm>
        <a:graphic>
          <a:graphicData uri="http://schemas.openxmlformats.org/drawingml/2006/table">
            <a:tbl>
              <a:tblPr firstRow="1" bandRow="1"/>
              <a:tblGrid>
                <a:gridCol w="364067">
                  <a:extLst>
                    <a:ext uri="{9D8B030D-6E8A-4147-A177-3AD203B41FA5}">
                      <a16:colId xmlns:a16="http://schemas.microsoft.com/office/drawing/2014/main" val="2188102337"/>
                    </a:ext>
                  </a:extLst>
                </a:gridCol>
                <a:gridCol w="364067">
                  <a:extLst>
                    <a:ext uri="{9D8B030D-6E8A-4147-A177-3AD203B41FA5}">
                      <a16:colId xmlns:a16="http://schemas.microsoft.com/office/drawing/2014/main" val="2497093698"/>
                    </a:ext>
                  </a:extLst>
                </a:gridCol>
                <a:gridCol w="364067">
                  <a:extLst>
                    <a:ext uri="{9D8B030D-6E8A-4147-A177-3AD203B41FA5}">
                      <a16:colId xmlns:a16="http://schemas.microsoft.com/office/drawing/2014/main" val="104677547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34003"/>
                  </a:ext>
                </a:extLst>
              </a:tr>
            </a:tbl>
          </a:graphicData>
        </a:graphic>
      </p:graphicFrame>
      <p:graphicFrame>
        <p:nvGraphicFramePr>
          <p:cNvPr id="126" name="Table 125">
            <a:extLst>
              <a:ext uri="{FF2B5EF4-FFF2-40B4-BE49-F238E27FC236}">
                <a16:creationId xmlns:a16="http://schemas.microsoft.com/office/drawing/2014/main" id="{82521A45-CCAA-40E1-9481-5B29F85A563D}"/>
              </a:ext>
            </a:extLst>
          </p:cNvPr>
          <p:cNvGraphicFramePr/>
          <p:nvPr/>
        </p:nvGraphicFramePr>
        <p:xfrm>
          <a:off x="6279516" y="2412966"/>
          <a:ext cx="1092201" cy="335280"/>
        </p:xfrm>
        <a:graphic>
          <a:graphicData uri="http://schemas.openxmlformats.org/drawingml/2006/table">
            <a:tbl>
              <a:tblPr firstRow="1" bandRow="1"/>
              <a:tblGrid>
                <a:gridCol w="364067">
                  <a:extLst>
                    <a:ext uri="{9D8B030D-6E8A-4147-A177-3AD203B41FA5}">
                      <a16:colId xmlns:a16="http://schemas.microsoft.com/office/drawing/2014/main" val="2017618570"/>
                    </a:ext>
                  </a:extLst>
                </a:gridCol>
                <a:gridCol w="364067">
                  <a:extLst>
                    <a:ext uri="{9D8B030D-6E8A-4147-A177-3AD203B41FA5}">
                      <a16:colId xmlns:a16="http://schemas.microsoft.com/office/drawing/2014/main" val="1807358345"/>
                    </a:ext>
                  </a:extLst>
                </a:gridCol>
                <a:gridCol w="364067">
                  <a:extLst>
                    <a:ext uri="{9D8B030D-6E8A-4147-A177-3AD203B41FA5}">
                      <a16:colId xmlns:a16="http://schemas.microsoft.com/office/drawing/2014/main" val="12859446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016670"/>
                  </a:ext>
                </a:extLst>
              </a:tr>
            </a:tbl>
          </a:graphicData>
        </a:graphic>
      </p:graphicFrame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9334940-4821-47EC-9646-7B5E203A2C4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1130" y="2088670"/>
            <a:ext cx="1905000" cy="928060"/>
          </a:xfrm>
          <a:prstGeom prst="bentConnector3">
            <a:avLst>
              <a:gd name="adj1" fmla="val 9986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199E61F-E225-42DE-8B7D-0C91E0A1906E}"/>
              </a:ext>
            </a:extLst>
          </p:cNvPr>
          <p:cNvGrpSpPr/>
          <p:nvPr/>
        </p:nvGrpSpPr>
        <p:grpSpPr>
          <a:xfrm>
            <a:off x="1539240" y="3657600"/>
            <a:ext cx="2864699" cy="1524000"/>
            <a:chOff x="1539240" y="4038600"/>
            <a:chExt cx="2864699" cy="152400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801EA6D8-01BE-4533-84D9-A7994D60C848}"/>
                </a:ext>
              </a:extLst>
            </p:cNvPr>
            <p:cNvGrpSpPr/>
            <p:nvPr/>
          </p:nvGrpSpPr>
          <p:grpSpPr>
            <a:xfrm>
              <a:off x="2971800" y="4038600"/>
              <a:ext cx="188650" cy="1190348"/>
              <a:chOff x="2971800" y="4038600"/>
              <a:chExt cx="188650" cy="1190348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58F80C1-9409-4269-9A76-BDBE44F854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8000" y="4038600"/>
                <a:ext cx="112450" cy="1190348"/>
              </a:xfrm>
              <a:prstGeom prst="straightConnector1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08B63FC-6B15-4C59-8D78-83A11F79471A}"/>
                  </a:ext>
                </a:extLst>
              </p:cNvPr>
              <p:cNvCxnSpPr/>
              <p:nvPr/>
            </p:nvCxnSpPr>
            <p:spPr>
              <a:xfrm>
                <a:off x="2971800" y="4038600"/>
                <a:ext cx="152400" cy="0"/>
              </a:xfrm>
              <a:prstGeom prst="line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9165820-AE33-4FF9-8C37-854450DCBC8D}"/>
                </a:ext>
              </a:extLst>
            </p:cNvPr>
            <p:cNvGrpSpPr/>
            <p:nvPr/>
          </p:nvGrpSpPr>
          <p:grpSpPr>
            <a:xfrm>
              <a:off x="1539240" y="5220347"/>
              <a:ext cx="2864699" cy="342253"/>
              <a:chOff x="1539240" y="5220347"/>
              <a:chExt cx="2864699" cy="342253"/>
            </a:xfrm>
          </p:grpSpPr>
          <p:graphicFrame>
            <p:nvGraphicFramePr>
              <p:cNvPr id="106" name="Table 105">
                <a:extLst>
                  <a:ext uri="{FF2B5EF4-FFF2-40B4-BE49-F238E27FC236}">
                    <a16:creationId xmlns:a16="http://schemas.microsoft.com/office/drawing/2014/main" id="{49A00EBA-3E5D-4022-9801-3FCB52751AC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69994269"/>
                  </p:ext>
                </p:extLst>
              </p:nvPr>
            </p:nvGraphicFramePr>
            <p:xfrm>
              <a:off x="1539240" y="5227320"/>
              <a:ext cx="2197098" cy="33528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366183">
                      <a:extLst>
                        <a:ext uri="{9D8B030D-6E8A-4147-A177-3AD203B41FA5}">
                          <a16:colId xmlns:a16="http://schemas.microsoft.com/office/drawing/2014/main" val="3089694161"/>
                        </a:ext>
                      </a:extLst>
                    </a:gridCol>
                    <a:gridCol w="366183">
                      <a:extLst>
                        <a:ext uri="{9D8B030D-6E8A-4147-A177-3AD203B41FA5}">
                          <a16:colId xmlns:a16="http://schemas.microsoft.com/office/drawing/2014/main" val="2774866504"/>
                        </a:ext>
                      </a:extLst>
                    </a:gridCol>
                    <a:gridCol w="366183">
                      <a:extLst>
                        <a:ext uri="{9D8B030D-6E8A-4147-A177-3AD203B41FA5}">
                          <a16:colId xmlns:a16="http://schemas.microsoft.com/office/drawing/2014/main" val="3211015814"/>
                        </a:ext>
                      </a:extLst>
                    </a:gridCol>
                    <a:gridCol w="366183">
                      <a:extLst>
                        <a:ext uri="{9D8B030D-6E8A-4147-A177-3AD203B41FA5}">
                          <a16:colId xmlns:a16="http://schemas.microsoft.com/office/drawing/2014/main" val="1901954661"/>
                        </a:ext>
                      </a:extLst>
                    </a:gridCol>
                    <a:gridCol w="366183">
                      <a:extLst>
                        <a:ext uri="{9D8B030D-6E8A-4147-A177-3AD203B41FA5}">
                          <a16:colId xmlns:a16="http://schemas.microsoft.com/office/drawing/2014/main" val="39550504"/>
                        </a:ext>
                      </a:extLst>
                    </a:gridCol>
                    <a:gridCol w="366183">
                      <a:extLst>
                        <a:ext uri="{9D8B030D-6E8A-4147-A177-3AD203B41FA5}">
                          <a16:colId xmlns:a16="http://schemas.microsoft.com/office/drawing/2014/main" val="2351149747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i="0" u="none" strike="noStrike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i="0" u="none" strike="noStrike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i="0" u="none" strike="noStrike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i="0" u="none" strike="noStrike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i="0" u="none" strike="noStrike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i="0" u="none" strike="noStrike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effectLst/>
                              <a:latin typeface="+mj-lt"/>
                            </a:rPr>
                            <a:t>0 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04668136"/>
                      </a:ext>
                    </a:extLst>
                  </a:tr>
                </a:tbl>
              </a:graphicData>
            </a:graphic>
          </p:graphicFrame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2A6210E-18C4-4F93-AA17-2E327F6F7696}"/>
                  </a:ext>
                </a:extLst>
              </p:cNvPr>
              <p:cNvSpPr txBox="1"/>
              <p:nvPr/>
            </p:nvSpPr>
            <p:spPr>
              <a:xfrm>
                <a:off x="3718139" y="5220347"/>
                <a:ext cx="6858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4">
                        <a:lumMod val="50000"/>
                      </a:schemeClr>
                    </a:solidFill>
                    <a:effectLst/>
                    <a:uLnTx/>
                    <a:uFillTx/>
                    <a:latin typeface="Bookman Old Style"/>
                    <a:ea typeface="+mn-ea"/>
                    <a:cs typeface="+mn-cs"/>
                  </a:rPr>
                  <a:t>1   1</a:t>
                </a:r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0CD618F-D222-4D93-8F37-2387109FF9DC}"/>
              </a:ext>
            </a:extLst>
          </p:cNvPr>
          <p:cNvGrpSpPr/>
          <p:nvPr/>
        </p:nvGrpSpPr>
        <p:grpSpPr>
          <a:xfrm>
            <a:off x="2743200" y="3657600"/>
            <a:ext cx="4572000" cy="1524000"/>
            <a:chOff x="2743200" y="4038600"/>
            <a:chExt cx="4572000" cy="1524000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2340A1BF-128D-4AB4-83F4-F4CD3F35B798}"/>
                </a:ext>
              </a:extLst>
            </p:cNvPr>
            <p:cNvGrpSpPr/>
            <p:nvPr/>
          </p:nvGrpSpPr>
          <p:grpSpPr>
            <a:xfrm>
              <a:off x="2743200" y="4038600"/>
              <a:ext cx="2689098" cy="1146810"/>
              <a:chOff x="2743200" y="4038600"/>
              <a:chExt cx="2689098" cy="1146810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93417C5D-A63E-4ECA-85FE-F97D93225B51}"/>
                  </a:ext>
                </a:extLst>
              </p:cNvPr>
              <p:cNvCxnSpPr/>
              <p:nvPr/>
            </p:nvCxnSpPr>
            <p:spPr>
              <a:xfrm>
                <a:off x="2743200" y="4038600"/>
                <a:ext cx="152400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A6D07854-EA0F-4DFF-9F44-9947788D9F36}"/>
                  </a:ext>
                </a:extLst>
              </p:cNvPr>
              <p:cNvGrpSpPr/>
              <p:nvPr/>
            </p:nvGrpSpPr>
            <p:grpSpPr>
              <a:xfrm>
                <a:off x="2819400" y="4038600"/>
                <a:ext cx="2612898" cy="1146810"/>
                <a:chOff x="2819400" y="4038600"/>
                <a:chExt cx="2612898" cy="1146810"/>
              </a:xfrm>
            </p:grpSpPr>
            <p:cxnSp>
              <p:nvCxnSpPr>
                <p:cNvPr id="59" name="Connector: Elbow 58">
                  <a:extLst>
                    <a:ext uri="{FF2B5EF4-FFF2-40B4-BE49-F238E27FC236}">
                      <a16:creationId xmlns:a16="http://schemas.microsoft.com/office/drawing/2014/main" id="{E6810D6F-4F66-449C-97E4-06E5AF4947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9400" y="4572000"/>
                  <a:ext cx="2612898" cy="613410"/>
                </a:xfrm>
                <a:prstGeom prst="bentConnector3">
                  <a:avLst>
                    <a:gd name="adj1" fmla="val 99946"/>
                  </a:avLst>
                </a:prstGeom>
                <a:ln w="1905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E90F8A14-84B2-4219-859E-CFB0D798EF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9400" y="4038600"/>
                  <a:ext cx="0" cy="54160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aphicFrame>
          <p:nvGraphicFramePr>
            <p:cNvPr id="109" name="Table 108">
              <a:extLst>
                <a:ext uri="{FF2B5EF4-FFF2-40B4-BE49-F238E27FC236}">
                  <a16:creationId xmlns:a16="http://schemas.microsoft.com/office/drawing/2014/main" id="{D126A4DA-19E2-4D16-BE27-9E6E9383D04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55934559"/>
                </p:ext>
              </p:extLst>
            </p:nvPr>
          </p:nvGraphicFramePr>
          <p:xfrm>
            <a:off x="4419600" y="5227320"/>
            <a:ext cx="2197098" cy="335280"/>
          </p:xfrm>
          <a:graphic>
            <a:graphicData uri="http://schemas.openxmlformats.org/drawingml/2006/table">
              <a:tbl>
                <a:tblPr firstRow="1" bandRow="1"/>
                <a:tblGrid>
                  <a:gridCol w="366183">
                    <a:extLst>
                      <a:ext uri="{9D8B030D-6E8A-4147-A177-3AD203B41FA5}">
                        <a16:colId xmlns:a16="http://schemas.microsoft.com/office/drawing/2014/main" val="3089694161"/>
                      </a:ext>
                    </a:extLst>
                  </a:gridCol>
                  <a:gridCol w="366183">
                    <a:extLst>
                      <a:ext uri="{9D8B030D-6E8A-4147-A177-3AD203B41FA5}">
                        <a16:colId xmlns:a16="http://schemas.microsoft.com/office/drawing/2014/main" val="2774866504"/>
                      </a:ext>
                    </a:extLst>
                  </a:gridCol>
                  <a:gridCol w="366183">
                    <a:extLst>
                      <a:ext uri="{9D8B030D-6E8A-4147-A177-3AD203B41FA5}">
                        <a16:colId xmlns:a16="http://schemas.microsoft.com/office/drawing/2014/main" val="3211015814"/>
                      </a:ext>
                    </a:extLst>
                  </a:gridCol>
                  <a:gridCol w="366183">
                    <a:extLst>
                      <a:ext uri="{9D8B030D-6E8A-4147-A177-3AD203B41FA5}">
                        <a16:colId xmlns:a16="http://schemas.microsoft.com/office/drawing/2014/main" val="1901954661"/>
                      </a:ext>
                    </a:extLst>
                  </a:gridCol>
                  <a:gridCol w="366183">
                    <a:extLst>
                      <a:ext uri="{9D8B030D-6E8A-4147-A177-3AD203B41FA5}">
                        <a16:colId xmlns:a16="http://schemas.microsoft.com/office/drawing/2014/main" val="39550504"/>
                      </a:ext>
                    </a:extLst>
                  </a:gridCol>
                  <a:gridCol w="366183">
                    <a:extLst>
                      <a:ext uri="{9D8B030D-6E8A-4147-A177-3AD203B41FA5}">
                        <a16:colId xmlns:a16="http://schemas.microsoft.com/office/drawing/2014/main" val="2351149747"/>
                      </a:ext>
                    </a:extLst>
                  </a:gridCol>
                </a:tblGrid>
                <a:tr h="274320">
                  <a:tc>
                    <a:txBody>
                      <a:bodyPr/>
                      <a:lstStyle/>
                      <a:p>
                        <a:pPr algn="ctr" fontAlgn="t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600" b="1" i="0" u="none" strike="noStrike" dirty="0">
                            <a:solidFill>
                              <a:srgbClr val="00B0F0"/>
                            </a:solidFill>
                            <a:effectLst/>
                            <a:latin typeface="+mj-lt"/>
                          </a:rPr>
                          <a:t>1</a:t>
                        </a:r>
                      </a:p>
                    </a:txBody>
                    <a:tcPr>
                      <a:lnL>
                        <a:noFill/>
                      </a:lnL>
                      <a:lnR>
                        <a:noFill/>
                      </a:lnR>
                      <a:lnT>
                        <a:noFill/>
                      </a:lnT>
                      <a:lnB>
                        <a:noFill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fontAlgn="t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600" b="1" i="0" u="none" strike="noStrike" dirty="0">
                            <a:solidFill>
                              <a:srgbClr val="00B0F0"/>
                            </a:solidFill>
                            <a:effectLst/>
                            <a:latin typeface="+mj-lt"/>
                          </a:rPr>
                          <a:t>0</a:t>
                        </a:r>
                      </a:p>
                    </a:txBody>
                    <a:tcPr>
                      <a:lnL>
                        <a:noFill/>
                      </a:lnL>
                      <a:lnR>
                        <a:noFill/>
                      </a:lnR>
                      <a:lnT>
                        <a:noFill/>
                      </a:lnT>
                      <a:lnB>
                        <a:noFill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fontAlgn="t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600" b="1" i="0" u="none" strike="noStrike" dirty="0">
                            <a:solidFill>
                              <a:srgbClr val="00B0F0"/>
                            </a:solidFill>
                            <a:effectLst/>
                            <a:latin typeface="+mj-lt"/>
                          </a:rPr>
                          <a:t>0</a:t>
                        </a:r>
                      </a:p>
                    </a:txBody>
                    <a:tcPr>
                      <a:lnL>
                        <a:noFill/>
                      </a:lnL>
                      <a:lnR>
                        <a:noFill/>
                      </a:lnR>
                      <a:lnT>
                        <a:noFill/>
                      </a:lnT>
                      <a:lnB>
                        <a:noFill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fontAlgn="t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600" b="1" i="0" u="none" strike="noStrike" dirty="0">
                            <a:solidFill>
                              <a:srgbClr val="00B0F0"/>
                            </a:solidFill>
                            <a:effectLst/>
                            <a:latin typeface="+mj-lt"/>
                          </a:rPr>
                          <a:t>0</a:t>
                        </a:r>
                      </a:p>
                    </a:txBody>
                    <a:tcPr>
                      <a:lnL>
                        <a:noFill/>
                      </a:lnL>
                      <a:lnR>
                        <a:noFill/>
                      </a:lnR>
                      <a:lnT>
                        <a:noFill/>
                      </a:lnT>
                      <a:lnB>
                        <a:noFill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fontAlgn="t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600" b="1" i="0" u="none" strike="noStrike" dirty="0">
                            <a:solidFill>
                              <a:srgbClr val="00B0F0"/>
                            </a:solidFill>
                            <a:effectLst/>
                            <a:latin typeface="+mj-lt"/>
                          </a:rPr>
                          <a:t>1</a:t>
                        </a:r>
                      </a:p>
                    </a:txBody>
                    <a:tcPr>
                      <a:lnL>
                        <a:noFill/>
                      </a:lnL>
                      <a:lnR>
                        <a:noFill/>
                      </a:lnR>
                      <a:lnT>
                        <a:noFill/>
                      </a:lnT>
                      <a:lnB>
                        <a:noFill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fontAlgn="t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600" b="1" i="0" u="none" strike="noStrike" dirty="0">
                            <a:solidFill>
                              <a:srgbClr val="00B0F0"/>
                            </a:solidFill>
                            <a:effectLst/>
                            <a:latin typeface="+mj-lt"/>
                          </a:rPr>
                          <a:t>0 </a:t>
                        </a:r>
                      </a:p>
                    </a:txBody>
                    <a:tcPr>
                      <a:lnL>
                        <a:noFill/>
                      </a:lnL>
                      <a:lnR>
                        <a:noFill/>
                      </a:lnR>
                      <a:lnT>
                        <a:noFill/>
                      </a:lnT>
                      <a:lnB>
                        <a:noFill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904668136"/>
                    </a:ext>
                  </a:extLst>
                </a:tr>
              </a:tbl>
            </a:graphicData>
          </a:graphic>
        </p:graphicFrame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B7509C4-EA62-4001-AD02-66F2FAAFAD27}"/>
                </a:ext>
              </a:extLst>
            </p:cNvPr>
            <p:cNvSpPr txBox="1"/>
            <p:nvPr/>
          </p:nvSpPr>
          <p:spPr>
            <a:xfrm>
              <a:off x="6629400" y="5220347"/>
              <a:ext cx="6858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t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Bookman Old Style"/>
                  <a:ea typeface="+mn-ea"/>
                  <a:cs typeface="+mn-cs"/>
                </a:rPr>
                <a:t>1   1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2C76977D-0ECE-4398-B963-3B3858593F78}"/>
              </a:ext>
            </a:extLst>
          </p:cNvPr>
          <p:cNvSpPr txBox="1"/>
          <p:nvPr/>
        </p:nvSpPr>
        <p:spPr>
          <a:xfrm>
            <a:off x="574213" y="5867400"/>
            <a:ext cx="7843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Machine Code: </a:t>
            </a:r>
            <a:r>
              <a:rPr lang="en-US" i="1" dirty="0">
                <a:solidFill>
                  <a:srgbClr val="0070C0"/>
                </a:solidFill>
              </a:rPr>
              <a:t>1000 1000 1011 0100 0100 0011 1000 1011</a:t>
            </a:r>
            <a:r>
              <a:rPr lang="en-US" sz="1000" i="1" dirty="0">
                <a:solidFill>
                  <a:srgbClr val="0070C0"/>
                </a:solidFill>
              </a:rPr>
              <a:t>2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/>
              <a:t>or</a:t>
            </a:r>
            <a:r>
              <a:rPr lang="en-US" i="1" dirty="0">
                <a:solidFill>
                  <a:srgbClr val="0070C0"/>
                </a:solidFill>
              </a:rPr>
              <a:t> 88 B4 43 8B</a:t>
            </a:r>
            <a:r>
              <a:rPr lang="en-US" sz="1000" i="1" dirty="0">
                <a:solidFill>
                  <a:srgbClr val="0070C0"/>
                </a:solidFill>
              </a:rPr>
              <a:t>16</a:t>
            </a:r>
            <a:r>
              <a:rPr lang="en-US" i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CB905-D645-4854-90AB-1312A457E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CSE – 341: Microprocessors </a:t>
            </a:r>
          </a:p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    BRAC University</a:t>
            </a:r>
          </a:p>
          <a:p>
            <a:pPr algn="ctr"/>
            <a:endParaRPr lang="en-US" b="1" dirty="0">
              <a:solidFill>
                <a:srgbClr val="0070C0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75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Addressing Mode and Categories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519684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different ways in which a microprocessor can access data are referred to as its addressing modes.</a:t>
            </a:r>
          </a:p>
          <a:p>
            <a:pPr>
              <a:lnSpc>
                <a:spcPct val="150000"/>
              </a:lnSpc>
            </a:pPr>
            <a:r>
              <a:rPr lang="en-US" dirty="0"/>
              <a:t>Addressing modes of 8086 Microprocessor are categorized as:</a:t>
            </a:r>
          </a:p>
          <a:p>
            <a:pPr lvl="2">
              <a:lnSpc>
                <a:spcPct val="150000"/>
              </a:lnSpc>
            </a:pPr>
            <a:r>
              <a:rPr lang="en-US" sz="2300" i="1" dirty="0">
                <a:solidFill>
                  <a:schemeClr val="tx1"/>
                </a:solidFill>
              </a:rPr>
              <a:t>Addressing Data</a:t>
            </a:r>
          </a:p>
          <a:p>
            <a:pPr lvl="2">
              <a:lnSpc>
                <a:spcPct val="150000"/>
              </a:lnSpc>
            </a:pPr>
            <a:r>
              <a:rPr lang="en-US" sz="2300" i="1" dirty="0">
                <a:solidFill>
                  <a:schemeClr val="tx1"/>
                </a:solidFill>
              </a:rPr>
              <a:t>Addressing Program codes in memory</a:t>
            </a:r>
          </a:p>
          <a:p>
            <a:pPr lvl="2">
              <a:lnSpc>
                <a:spcPct val="150000"/>
              </a:lnSpc>
            </a:pPr>
            <a:r>
              <a:rPr lang="en-US" sz="2300" i="1" dirty="0">
                <a:solidFill>
                  <a:schemeClr val="tx1"/>
                </a:solidFill>
              </a:rPr>
              <a:t>Addressing Stack in memory</a:t>
            </a:r>
          </a:p>
          <a:p>
            <a:pPr lvl="2">
              <a:lnSpc>
                <a:spcPct val="150000"/>
              </a:lnSpc>
            </a:pPr>
            <a:r>
              <a:rPr lang="en-US" sz="2300" i="1" dirty="0">
                <a:solidFill>
                  <a:schemeClr val="tx1"/>
                </a:solidFill>
              </a:rPr>
              <a:t>Addressing  I/O</a:t>
            </a:r>
          </a:p>
          <a:p>
            <a:pPr lvl="2">
              <a:lnSpc>
                <a:spcPct val="150000"/>
              </a:lnSpc>
            </a:pPr>
            <a:r>
              <a:rPr lang="en-US" sz="2300" i="1" dirty="0">
                <a:solidFill>
                  <a:schemeClr val="tx1"/>
                </a:solidFill>
              </a:rPr>
              <a:t>Implied addressing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24994-F99E-45E4-83D6-C56E52D8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CSE – 341: Microprocessors </a:t>
            </a:r>
          </a:p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    BRAC University</a:t>
            </a:r>
          </a:p>
          <a:p>
            <a:pPr algn="ctr"/>
            <a:endParaRPr lang="en-US" b="1" dirty="0">
              <a:solidFill>
                <a:srgbClr val="0070C0"/>
              </a:solidFill>
              <a:latin typeface="Ink Free" panose="03080402000500000000" pitchFamily="66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DE31EB6-5205-4857-BEA9-DEFE5406C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662680"/>
              </p:ext>
            </p:extLst>
          </p:nvPr>
        </p:nvGraphicFramePr>
        <p:xfrm>
          <a:off x="6106546" y="4038600"/>
          <a:ext cx="3017520" cy="1371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675254">
                  <a:extLst>
                    <a:ext uri="{9D8B030D-6E8A-4147-A177-3AD203B41FA5}">
                      <a16:colId xmlns:a16="http://schemas.microsoft.com/office/drawing/2014/main" val="2506459715"/>
                    </a:ext>
                  </a:extLst>
                </a:gridCol>
                <a:gridCol w="2342266">
                  <a:extLst>
                    <a:ext uri="{9D8B030D-6E8A-4147-A177-3AD203B41FA5}">
                      <a16:colId xmlns:a16="http://schemas.microsoft.com/office/drawing/2014/main" val="391230616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1200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OPERAND NATURE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5832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Memory with no displacement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776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Memory with 8-bit displacement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669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Memory with 16-bit displacement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5730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Both are registers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75730"/>
                  </a:ext>
                </a:extLst>
              </a:tr>
            </a:tbl>
          </a:graphicData>
        </a:graphic>
      </p:graphicFrame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C7FE94-8DD1-4B6F-BD32-9E305506CA07}"/>
              </a:ext>
            </a:extLst>
          </p:cNvPr>
          <p:cNvSpPr/>
          <p:nvPr/>
        </p:nvSpPr>
        <p:spPr>
          <a:xfrm>
            <a:off x="1297673" y="4405591"/>
            <a:ext cx="245148" cy="258589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8085E2-558E-4513-861D-F7EE82FB3FE5}"/>
              </a:ext>
            </a:extLst>
          </p:cNvPr>
          <p:cNvGrpSpPr/>
          <p:nvPr/>
        </p:nvGrpSpPr>
        <p:grpSpPr>
          <a:xfrm>
            <a:off x="680634" y="1600200"/>
            <a:ext cx="1224366" cy="3115400"/>
            <a:chOff x="3733693" y="-2045623"/>
            <a:chExt cx="1224366" cy="31154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338AF81-6EF2-489E-9FC2-9265B9CEE39F}"/>
                </a:ext>
              </a:extLst>
            </p:cNvPr>
            <p:cNvSpPr txBox="1"/>
            <p:nvPr/>
          </p:nvSpPr>
          <p:spPr>
            <a:xfrm>
              <a:off x="3899179" y="762000"/>
              <a:ext cx="1058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FF0000"/>
                  </a:solidFill>
                </a:rPr>
                <a:t>MOV AX, BX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DD69792-9204-46ED-AB55-22072EC6FF9E}"/>
                </a:ext>
              </a:extLst>
            </p:cNvPr>
            <p:cNvCxnSpPr>
              <a:cxnSpLocks/>
            </p:cNvCxnSpPr>
            <p:nvPr/>
          </p:nvCxnSpPr>
          <p:spPr>
            <a:xfrm>
              <a:off x="3733693" y="-2045623"/>
              <a:ext cx="386166" cy="28076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F95967D-7C8F-4017-AA50-95AD4EA2C0C6}"/>
              </a:ext>
            </a:extLst>
          </p:cNvPr>
          <p:cNvGrpSpPr/>
          <p:nvPr/>
        </p:nvGrpSpPr>
        <p:grpSpPr>
          <a:xfrm>
            <a:off x="1412154" y="3775728"/>
            <a:ext cx="1407289" cy="611168"/>
            <a:chOff x="5451226" y="381000"/>
            <a:chExt cx="1407289" cy="61116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ED2EE9F-BDE9-4257-853C-C27D5F00B89B}"/>
                </a:ext>
              </a:extLst>
            </p:cNvPr>
            <p:cNvSpPr txBox="1"/>
            <p:nvPr/>
          </p:nvSpPr>
          <p:spPr>
            <a:xfrm>
              <a:off x="5736092" y="381000"/>
              <a:ext cx="1122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0070C0"/>
                  </a:solidFill>
                </a:rPr>
                <a:t>destination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506BE62-A62E-4344-B263-23A0E8334D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226" y="686356"/>
              <a:ext cx="424504" cy="305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5BB18D7-ECA8-4109-A45D-70C91447F865}"/>
              </a:ext>
            </a:extLst>
          </p:cNvPr>
          <p:cNvSpPr txBox="1"/>
          <p:nvPr/>
        </p:nvSpPr>
        <p:spPr>
          <a:xfrm>
            <a:off x="2667000" y="3777960"/>
            <a:ext cx="221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-- 16 bits (a word size)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26111A8-8F4D-4816-879A-40E82FA3D07B}"/>
              </a:ext>
            </a:extLst>
          </p:cNvPr>
          <p:cNvGrpSpPr/>
          <p:nvPr/>
        </p:nvGrpSpPr>
        <p:grpSpPr>
          <a:xfrm>
            <a:off x="1295400" y="4389128"/>
            <a:ext cx="7818120" cy="1021072"/>
            <a:chOff x="1199266" y="3476851"/>
            <a:chExt cx="7818120" cy="1021072"/>
          </a:xfrm>
        </p:grpSpPr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9710B95C-2ADC-4652-9CBB-210C10CEDA8B}"/>
                </a:ext>
              </a:extLst>
            </p:cNvPr>
            <p:cNvCxnSpPr>
              <a:cxnSpLocks/>
            </p:cNvCxnSpPr>
            <p:nvPr/>
          </p:nvCxnSpPr>
          <p:spPr>
            <a:xfrm>
              <a:off x="1656466" y="3844923"/>
              <a:ext cx="4297680" cy="548640"/>
            </a:xfrm>
            <a:prstGeom prst="bentConnector3">
              <a:avLst>
                <a:gd name="adj1" fmla="val -7005"/>
              </a:avLst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4A29BE97-BF9F-4538-BB08-702C8DB6CADB}"/>
                </a:ext>
              </a:extLst>
            </p:cNvPr>
            <p:cNvSpPr/>
            <p:nvPr/>
          </p:nvSpPr>
          <p:spPr>
            <a:xfrm>
              <a:off x="1199266" y="3476851"/>
              <a:ext cx="541258" cy="365840"/>
            </a:xfrm>
            <a:prstGeom prst="round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8AEAEAA1-28B3-4B36-8E7D-FD46BED73A49}"/>
                </a:ext>
              </a:extLst>
            </p:cNvPr>
            <p:cNvSpPr/>
            <p:nvPr/>
          </p:nvSpPr>
          <p:spPr>
            <a:xfrm>
              <a:off x="5999866" y="4220924"/>
              <a:ext cx="3017520" cy="276999"/>
            </a:xfrm>
            <a:prstGeom prst="round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34400" cy="4937760"/>
          </a:xfr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90000"/>
              </a:lnSpc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sz="2400" b="1" dirty="0"/>
              <a:t>MOV AX, BX: </a:t>
            </a:r>
            <a:r>
              <a:rPr lang="en-US" sz="2400" dirty="0"/>
              <a:t> given the opcode for MOV=100010</a:t>
            </a:r>
          </a:p>
          <a:p>
            <a:pPr marL="228600" indent="-227013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endParaRPr lang="en-US" sz="2400" dirty="0">
              <a:solidFill>
                <a:srgbClr val="000000"/>
              </a:solidFill>
              <a:latin typeface="Calibri" charset="0"/>
            </a:endParaRPr>
          </a:p>
          <a:p>
            <a:endParaRPr 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50C7377A-5DB9-4EAD-AA24-DB52D6CE5D2A}"/>
              </a:ext>
            </a:extLst>
          </p:cNvPr>
          <p:cNvGraphicFramePr>
            <a:graphicFrameLocks noGrp="1"/>
          </p:cNvGraphicFramePr>
          <p:nvPr/>
        </p:nvGraphicFramePr>
        <p:xfrm>
          <a:off x="1539240" y="2407920"/>
          <a:ext cx="58521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2120152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88535959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237567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49887948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03728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6094201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3490344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5920506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6252517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285062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257292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71744097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22789049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051358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694131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44672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791180"/>
                  </a:ext>
                </a:extLst>
              </a:tr>
              <a:tr h="27432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OPCODE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MOD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REG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R/M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154869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9432863B-4500-437C-8109-7D9FF0AB68A1}"/>
              </a:ext>
            </a:extLst>
          </p:cNvPr>
          <p:cNvGrpSpPr/>
          <p:nvPr/>
        </p:nvGrpSpPr>
        <p:grpSpPr>
          <a:xfrm>
            <a:off x="1539240" y="2101215"/>
            <a:ext cx="2926080" cy="276999"/>
            <a:chOff x="1539240" y="1981200"/>
            <a:chExt cx="2926080" cy="276999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72A014-3D6E-4AB6-93E8-4624F581C742}"/>
                </a:ext>
              </a:extLst>
            </p:cNvPr>
            <p:cNvCxnSpPr>
              <a:cxnSpLocks/>
            </p:cNvCxnSpPr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27C007-0938-47C9-A3A5-2CBDB9824DCA}"/>
                </a:ext>
              </a:extLst>
            </p:cNvPr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BYTE 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F3CFE7-9AAE-4C6C-BCA8-980A85253155}"/>
              </a:ext>
            </a:extLst>
          </p:cNvPr>
          <p:cNvGrpSpPr/>
          <p:nvPr/>
        </p:nvGrpSpPr>
        <p:grpSpPr>
          <a:xfrm>
            <a:off x="4465320" y="2101215"/>
            <a:ext cx="2926080" cy="276999"/>
            <a:chOff x="1539240" y="1981200"/>
            <a:chExt cx="2926080" cy="276999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4154240-8D97-4F8B-969A-7DC9E1B8971A}"/>
                </a:ext>
              </a:extLst>
            </p:cNvPr>
            <p:cNvCxnSpPr>
              <a:cxnSpLocks/>
            </p:cNvCxnSpPr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DF945B-B754-48CD-9F98-886EBC93D8AE}"/>
                </a:ext>
              </a:extLst>
            </p:cNvPr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BYTE 2</a:t>
              </a: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8DE463-4ED3-4C81-AE5B-7B1370ED27ED}"/>
              </a:ext>
            </a:extLst>
          </p:cNvPr>
          <p:cNvCxnSpPr>
            <a:cxnSpLocks/>
          </p:cNvCxnSpPr>
          <p:nvPr/>
        </p:nvCxnSpPr>
        <p:spPr>
          <a:xfrm>
            <a:off x="609600" y="1600200"/>
            <a:ext cx="1840881" cy="0"/>
          </a:xfrm>
          <a:prstGeom prst="line">
            <a:avLst/>
          </a:prstGeom>
          <a:ln w="28575">
            <a:solidFill>
              <a:srgbClr val="FF0066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D05BD236-4248-49B0-BAC8-9B8AD1425D27}"/>
              </a:ext>
            </a:extLst>
          </p:cNvPr>
          <p:cNvGraphicFramePr/>
          <p:nvPr/>
        </p:nvGraphicFramePr>
        <p:xfrm>
          <a:off x="1524000" y="2404676"/>
          <a:ext cx="2197098" cy="335280"/>
        </p:xfrm>
        <a:graphic>
          <a:graphicData uri="http://schemas.openxmlformats.org/drawingml/2006/table">
            <a:tbl>
              <a:tblPr firstRow="1" bandRow="1"/>
              <a:tblGrid>
                <a:gridCol w="366183">
                  <a:extLst>
                    <a:ext uri="{9D8B030D-6E8A-4147-A177-3AD203B41FA5}">
                      <a16:colId xmlns:a16="http://schemas.microsoft.com/office/drawing/2014/main" val="3089694161"/>
                    </a:ext>
                  </a:extLst>
                </a:gridCol>
                <a:gridCol w="366183">
                  <a:extLst>
                    <a:ext uri="{9D8B030D-6E8A-4147-A177-3AD203B41FA5}">
                      <a16:colId xmlns:a16="http://schemas.microsoft.com/office/drawing/2014/main" val="2774866504"/>
                    </a:ext>
                  </a:extLst>
                </a:gridCol>
                <a:gridCol w="366183">
                  <a:extLst>
                    <a:ext uri="{9D8B030D-6E8A-4147-A177-3AD203B41FA5}">
                      <a16:colId xmlns:a16="http://schemas.microsoft.com/office/drawing/2014/main" val="3211015814"/>
                    </a:ext>
                  </a:extLst>
                </a:gridCol>
                <a:gridCol w="366183">
                  <a:extLst>
                    <a:ext uri="{9D8B030D-6E8A-4147-A177-3AD203B41FA5}">
                      <a16:colId xmlns:a16="http://schemas.microsoft.com/office/drawing/2014/main" val="1901954661"/>
                    </a:ext>
                  </a:extLst>
                </a:gridCol>
                <a:gridCol w="366183">
                  <a:extLst>
                    <a:ext uri="{9D8B030D-6E8A-4147-A177-3AD203B41FA5}">
                      <a16:colId xmlns:a16="http://schemas.microsoft.com/office/drawing/2014/main" val="39550504"/>
                    </a:ext>
                  </a:extLst>
                </a:gridCol>
                <a:gridCol w="366183">
                  <a:extLst>
                    <a:ext uri="{9D8B030D-6E8A-4147-A177-3AD203B41FA5}">
                      <a16:colId xmlns:a16="http://schemas.microsoft.com/office/drawing/2014/main" val="235114974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668136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4B161268-33C0-4582-AF04-B126CD5F1E03}"/>
              </a:ext>
            </a:extLst>
          </p:cNvPr>
          <p:cNvSpPr txBox="1"/>
          <p:nvPr/>
        </p:nvSpPr>
        <p:spPr>
          <a:xfrm>
            <a:off x="3756978" y="2404646"/>
            <a:ext cx="304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ookman Old Style"/>
                <a:ea typeface="+mn-ea"/>
                <a:cs typeface="+mn-cs"/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0227C7-109B-4481-AE0A-4139CA51E227}"/>
              </a:ext>
            </a:extLst>
          </p:cNvPr>
          <p:cNvSpPr txBox="1"/>
          <p:nvPr/>
        </p:nvSpPr>
        <p:spPr>
          <a:xfrm>
            <a:off x="4114800" y="2404646"/>
            <a:ext cx="304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ookman Old Style"/>
                <a:ea typeface="+mn-ea"/>
                <a:cs typeface="+mn-cs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98FAE1-2B2F-4D80-B60C-88A7C6E2211C}"/>
              </a:ext>
            </a:extLst>
          </p:cNvPr>
          <p:cNvSpPr txBox="1"/>
          <p:nvPr/>
        </p:nvSpPr>
        <p:spPr>
          <a:xfrm>
            <a:off x="4495800" y="2404646"/>
            <a:ext cx="685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ookman Old Style"/>
                <a:ea typeface="+mn-ea"/>
                <a:cs typeface="+mn-cs"/>
              </a:rPr>
              <a:t>1   1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86666B5-8B0C-4938-8E25-CE68DC58BC2A}"/>
              </a:ext>
            </a:extLst>
          </p:cNvPr>
          <p:cNvSpPr/>
          <p:nvPr/>
        </p:nvSpPr>
        <p:spPr>
          <a:xfrm>
            <a:off x="4495800" y="2743200"/>
            <a:ext cx="632778" cy="34964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9090B3F-A175-4920-9A71-377D7C40063C}"/>
              </a:ext>
            </a:extLst>
          </p:cNvPr>
          <p:cNvSpPr/>
          <p:nvPr/>
        </p:nvSpPr>
        <p:spPr>
          <a:xfrm>
            <a:off x="3756978" y="2743200"/>
            <a:ext cx="304800" cy="34964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123124FB-ACEB-452D-9DC2-6C4CE4859C02}"/>
              </a:ext>
            </a:extLst>
          </p:cNvPr>
          <p:cNvSpPr/>
          <p:nvPr/>
        </p:nvSpPr>
        <p:spPr>
          <a:xfrm>
            <a:off x="4114800" y="2743200"/>
            <a:ext cx="304800" cy="34964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5DABE8-03DF-44F1-85C1-2692935CF828}"/>
              </a:ext>
            </a:extLst>
          </p:cNvPr>
          <p:cNvCxnSpPr>
            <a:cxnSpLocks/>
          </p:cNvCxnSpPr>
          <p:nvPr/>
        </p:nvCxnSpPr>
        <p:spPr>
          <a:xfrm flipH="1" flipV="1">
            <a:off x="4953000" y="3124200"/>
            <a:ext cx="1143000" cy="2009001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peech Bubble: Rectangle with Corners Rounded 58">
            <a:extLst>
              <a:ext uri="{FF2B5EF4-FFF2-40B4-BE49-F238E27FC236}">
                <a16:creationId xmlns:a16="http://schemas.microsoft.com/office/drawing/2014/main" id="{6DCA06CB-5617-4999-9902-9652B5C3B88E}"/>
              </a:ext>
            </a:extLst>
          </p:cNvPr>
          <p:cNvSpPr/>
          <p:nvPr/>
        </p:nvSpPr>
        <p:spPr>
          <a:xfrm>
            <a:off x="1417320" y="3124200"/>
            <a:ext cx="2545080" cy="622608"/>
          </a:xfrm>
          <a:prstGeom prst="wedgeRoundRectCallout">
            <a:avLst>
              <a:gd name="adj1" fmla="val -20833"/>
              <a:gd name="adj2" fmla="val 68203"/>
              <a:gd name="adj3" fmla="val 16667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peech Bubble: Rectangle with Corners Rounded 61">
            <a:extLst>
              <a:ext uri="{FF2B5EF4-FFF2-40B4-BE49-F238E27FC236}">
                <a16:creationId xmlns:a16="http://schemas.microsoft.com/office/drawing/2014/main" id="{EEF074F2-4705-4E75-AE6B-E5B842E33A4B}"/>
              </a:ext>
            </a:extLst>
          </p:cNvPr>
          <p:cNvSpPr/>
          <p:nvPr/>
        </p:nvSpPr>
        <p:spPr>
          <a:xfrm flipV="1">
            <a:off x="3573541" y="4191000"/>
            <a:ext cx="1303259" cy="473180"/>
          </a:xfrm>
          <a:prstGeom prst="wedgeRoundRectCallou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6172C70-3F4C-4CB0-8A74-8DFAB0A1CC71}"/>
              </a:ext>
            </a:extLst>
          </p:cNvPr>
          <p:cNvSpPr txBox="1"/>
          <p:nvPr/>
        </p:nvSpPr>
        <p:spPr>
          <a:xfrm flipH="1">
            <a:off x="3581400" y="4228235"/>
            <a:ext cx="145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Sylfaen" panose="010A0502050306030303" pitchFamily="18" charset="0"/>
              </a:rPr>
              <a:t>AX is 16-bit long, </a:t>
            </a:r>
          </a:p>
          <a:p>
            <a:pPr algn="just"/>
            <a:r>
              <a:rPr lang="en-US" sz="1200" dirty="0">
                <a:latin typeface="Sylfaen" panose="010A0502050306030303" pitchFamily="18" charset="0"/>
              </a:rPr>
              <a:t>therefore W =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CB917A0-AB3B-48FF-AA1A-F564F81DFFDF}"/>
              </a:ext>
            </a:extLst>
          </p:cNvPr>
          <p:cNvSpPr txBox="1"/>
          <p:nvPr/>
        </p:nvSpPr>
        <p:spPr>
          <a:xfrm flipH="1">
            <a:off x="1493520" y="31242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Sylfaen" panose="010A0502050306030303" pitchFamily="18" charset="0"/>
              </a:rPr>
              <a:t>AX considered which is a  destination operand, </a:t>
            </a:r>
          </a:p>
          <a:p>
            <a:pPr algn="just"/>
            <a:r>
              <a:rPr lang="en-US" sz="1200" dirty="0">
                <a:latin typeface="Sylfaen" panose="010A0502050306030303" pitchFamily="18" charset="0"/>
              </a:rPr>
              <a:t>therefore D = 0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F032321-E76D-4092-9C78-B376A573B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CSE – 341: Microprocessors </a:t>
            </a:r>
          </a:p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    BRAC University</a:t>
            </a:r>
          </a:p>
          <a:p>
            <a:pPr algn="ctr"/>
            <a:endParaRPr lang="en-US" b="1" dirty="0">
              <a:solidFill>
                <a:srgbClr val="0070C0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17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8" grpId="0"/>
      <p:bldP spid="47" grpId="0"/>
      <p:bldP spid="50" grpId="0"/>
      <p:bldP spid="31" grpId="0"/>
      <p:bldP spid="114" grpId="0" animBg="1"/>
      <p:bldP spid="64" grpId="0"/>
      <p:bldP spid="6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34400" cy="4937760"/>
          </a:xfr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90000"/>
              </a:lnSpc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sz="2400" b="1" dirty="0"/>
              <a:t>MOV AX, BX: </a:t>
            </a:r>
            <a:r>
              <a:rPr lang="en-US" sz="2400" dirty="0"/>
              <a:t> given the opcode for MOV=100010</a:t>
            </a:r>
          </a:p>
          <a:p>
            <a:pPr marL="228600" indent="-227013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endParaRPr lang="en-US" sz="2400" dirty="0">
              <a:solidFill>
                <a:srgbClr val="000000"/>
              </a:solidFill>
              <a:latin typeface="Calibri" charset="0"/>
            </a:endParaRPr>
          </a:p>
          <a:p>
            <a:endParaRPr 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50C7377A-5DB9-4EAD-AA24-DB52D6CE5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211444"/>
              </p:ext>
            </p:extLst>
          </p:nvPr>
        </p:nvGraphicFramePr>
        <p:xfrm>
          <a:off x="1539240" y="2131231"/>
          <a:ext cx="58521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2120152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88535959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237567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49887948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03728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6094201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3490344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5920506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6252517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285062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257292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71744097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22789049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051358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694131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44672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791180"/>
                  </a:ext>
                </a:extLst>
              </a:tr>
              <a:tr h="27432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OPCODE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MOD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REG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R/M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154869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9432863B-4500-437C-8109-7D9FF0AB68A1}"/>
              </a:ext>
            </a:extLst>
          </p:cNvPr>
          <p:cNvGrpSpPr/>
          <p:nvPr/>
        </p:nvGrpSpPr>
        <p:grpSpPr>
          <a:xfrm>
            <a:off x="1539240" y="1824526"/>
            <a:ext cx="2926080" cy="276999"/>
            <a:chOff x="1539240" y="1981200"/>
            <a:chExt cx="2926080" cy="276999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72A014-3D6E-4AB6-93E8-4624F581C742}"/>
                </a:ext>
              </a:extLst>
            </p:cNvPr>
            <p:cNvCxnSpPr>
              <a:cxnSpLocks/>
            </p:cNvCxnSpPr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27C007-0938-47C9-A3A5-2CBDB9824DCA}"/>
                </a:ext>
              </a:extLst>
            </p:cNvPr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BYTE 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F3CFE7-9AAE-4C6C-BCA8-980A85253155}"/>
              </a:ext>
            </a:extLst>
          </p:cNvPr>
          <p:cNvGrpSpPr/>
          <p:nvPr/>
        </p:nvGrpSpPr>
        <p:grpSpPr>
          <a:xfrm>
            <a:off x="4465320" y="1824526"/>
            <a:ext cx="2926080" cy="276999"/>
            <a:chOff x="1539240" y="1981200"/>
            <a:chExt cx="2926080" cy="276999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4154240-8D97-4F8B-969A-7DC9E1B8971A}"/>
                </a:ext>
              </a:extLst>
            </p:cNvPr>
            <p:cNvCxnSpPr>
              <a:cxnSpLocks/>
            </p:cNvCxnSpPr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DF945B-B754-48CD-9F98-886EBC93D8AE}"/>
                </a:ext>
              </a:extLst>
            </p:cNvPr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BYTE 2</a:t>
              </a: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8DE463-4ED3-4C81-AE5B-7B1370ED27ED}"/>
              </a:ext>
            </a:extLst>
          </p:cNvPr>
          <p:cNvCxnSpPr>
            <a:cxnSpLocks/>
          </p:cNvCxnSpPr>
          <p:nvPr/>
        </p:nvCxnSpPr>
        <p:spPr>
          <a:xfrm>
            <a:off x="609600" y="1600200"/>
            <a:ext cx="1840881" cy="0"/>
          </a:xfrm>
          <a:prstGeom prst="line">
            <a:avLst/>
          </a:prstGeom>
          <a:ln w="28575">
            <a:solidFill>
              <a:srgbClr val="FF0066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D05BD236-4248-49B0-BAC8-9B8AD1425D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4401521"/>
              </p:ext>
            </p:extLst>
          </p:nvPr>
        </p:nvGraphicFramePr>
        <p:xfrm>
          <a:off x="1524000" y="2127987"/>
          <a:ext cx="2197098" cy="335280"/>
        </p:xfrm>
        <a:graphic>
          <a:graphicData uri="http://schemas.openxmlformats.org/drawingml/2006/table">
            <a:tbl>
              <a:tblPr firstRow="1" bandRow="1"/>
              <a:tblGrid>
                <a:gridCol w="366183">
                  <a:extLst>
                    <a:ext uri="{9D8B030D-6E8A-4147-A177-3AD203B41FA5}">
                      <a16:colId xmlns:a16="http://schemas.microsoft.com/office/drawing/2014/main" val="3089694161"/>
                    </a:ext>
                  </a:extLst>
                </a:gridCol>
                <a:gridCol w="366183">
                  <a:extLst>
                    <a:ext uri="{9D8B030D-6E8A-4147-A177-3AD203B41FA5}">
                      <a16:colId xmlns:a16="http://schemas.microsoft.com/office/drawing/2014/main" val="2774866504"/>
                    </a:ext>
                  </a:extLst>
                </a:gridCol>
                <a:gridCol w="366183">
                  <a:extLst>
                    <a:ext uri="{9D8B030D-6E8A-4147-A177-3AD203B41FA5}">
                      <a16:colId xmlns:a16="http://schemas.microsoft.com/office/drawing/2014/main" val="3211015814"/>
                    </a:ext>
                  </a:extLst>
                </a:gridCol>
                <a:gridCol w="366183">
                  <a:extLst>
                    <a:ext uri="{9D8B030D-6E8A-4147-A177-3AD203B41FA5}">
                      <a16:colId xmlns:a16="http://schemas.microsoft.com/office/drawing/2014/main" val="1901954661"/>
                    </a:ext>
                  </a:extLst>
                </a:gridCol>
                <a:gridCol w="366183">
                  <a:extLst>
                    <a:ext uri="{9D8B030D-6E8A-4147-A177-3AD203B41FA5}">
                      <a16:colId xmlns:a16="http://schemas.microsoft.com/office/drawing/2014/main" val="39550504"/>
                    </a:ext>
                  </a:extLst>
                </a:gridCol>
                <a:gridCol w="366183">
                  <a:extLst>
                    <a:ext uri="{9D8B030D-6E8A-4147-A177-3AD203B41FA5}">
                      <a16:colId xmlns:a16="http://schemas.microsoft.com/office/drawing/2014/main" val="235114974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668136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4B161268-33C0-4582-AF04-B126CD5F1E03}"/>
              </a:ext>
            </a:extLst>
          </p:cNvPr>
          <p:cNvSpPr txBox="1"/>
          <p:nvPr/>
        </p:nvSpPr>
        <p:spPr>
          <a:xfrm>
            <a:off x="3756978" y="2127957"/>
            <a:ext cx="304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ookman Old Style"/>
                <a:ea typeface="+mn-ea"/>
                <a:cs typeface="+mn-cs"/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0227C7-109B-4481-AE0A-4139CA51E227}"/>
              </a:ext>
            </a:extLst>
          </p:cNvPr>
          <p:cNvSpPr txBox="1"/>
          <p:nvPr/>
        </p:nvSpPr>
        <p:spPr>
          <a:xfrm>
            <a:off x="4114800" y="2127957"/>
            <a:ext cx="304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ookman Old Style"/>
                <a:ea typeface="+mn-ea"/>
                <a:cs typeface="+mn-cs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98FAE1-2B2F-4D80-B60C-88A7C6E2211C}"/>
              </a:ext>
            </a:extLst>
          </p:cNvPr>
          <p:cNvSpPr txBox="1"/>
          <p:nvPr/>
        </p:nvSpPr>
        <p:spPr>
          <a:xfrm>
            <a:off x="4495800" y="2127957"/>
            <a:ext cx="685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ookman Old Style"/>
                <a:ea typeface="+mn-ea"/>
                <a:cs typeface="+mn-cs"/>
              </a:rPr>
              <a:t>1   1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A865F2F-0099-40CE-8467-3DB0640F79FC}"/>
              </a:ext>
            </a:extLst>
          </p:cNvPr>
          <p:cNvGrpSpPr/>
          <p:nvPr/>
        </p:nvGrpSpPr>
        <p:grpSpPr>
          <a:xfrm>
            <a:off x="3756978" y="2466511"/>
            <a:ext cx="2262822" cy="352889"/>
            <a:chOff x="3756978" y="2739956"/>
            <a:chExt cx="2262822" cy="352889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9090B3F-A175-4920-9A71-377D7C40063C}"/>
                </a:ext>
              </a:extLst>
            </p:cNvPr>
            <p:cNvSpPr/>
            <p:nvPr/>
          </p:nvSpPr>
          <p:spPr>
            <a:xfrm>
              <a:off x="3756978" y="2739956"/>
              <a:ext cx="304800" cy="34964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54147BB-837D-42FB-ADE4-68852DFD8AC8}"/>
                </a:ext>
              </a:extLst>
            </p:cNvPr>
            <p:cNvSpPr/>
            <p:nvPr/>
          </p:nvSpPr>
          <p:spPr>
            <a:xfrm>
              <a:off x="5486400" y="2743200"/>
              <a:ext cx="533400" cy="34964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Oval 113">
            <a:extLst>
              <a:ext uri="{FF2B5EF4-FFF2-40B4-BE49-F238E27FC236}">
                <a16:creationId xmlns:a16="http://schemas.microsoft.com/office/drawing/2014/main" id="{123124FB-ACEB-452D-9DC2-6C4CE4859C02}"/>
              </a:ext>
            </a:extLst>
          </p:cNvPr>
          <p:cNvSpPr/>
          <p:nvPr/>
        </p:nvSpPr>
        <p:spPr>
          <a:xfrm>
            <a:off x="4114800" y="2466511"/>
            <a:ext cx="304800" cy="34964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A7831125-F1DF-4DB8-BB2A-030D060346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9908738"/>
              </p:ext>
            </p:extLst>
          </p:nvPr>
        </p:nvGraphicFramePr>
        <p:xfrm>
          <a:off x="5196840" y="2136277"/>
          <a:ext cx="1092201" cy="335280"/>
        </p:xfrm>
        <a:graphic>
          <a:graphicData uri="http://schemas.openxmlformats.org/drawingml/2006/table">
            <a:tbl>
              <a:tblPr firstRow="1" bandRow="1"/>
              <a:tblGrid>
                <a:gridCol w="364067">
                  <a:extLst>
                    <a:ext uri="{9D8B030D-6E8A-4147-A177-3AD203B41FA5}">
                      <a16:colId xmlns:a16="http://schemas.microsoft.com/office/drawing/2014/main" val="2188102337"/>
                    </a:ext>
                  </a:extLst>
                </a:gridCol>
                <a:gridCol w="364067">
                  <a:extLst>
                    <a:ext uri="{9D8B030D-6E8A-4147-A177-3AD203B41FA5}">
                      <a16:colId xmlns:a16="http://schemas.microsoft.com/office/drawing/2014/main" val="2497093698"/>
                    </a:ext>
                  </a:extLst>
                </a:gridCol>
                <a:gridCol w="364067">
                  <a:extLst>
                    <a:ext uri="{9D8B030D-6E8A-4147-A177-3AD203B41FA5}">
                      <a16:colId xmlns:a16="http://schemas.microsoft.com/office/drawing/2014/main" val="104677547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34003"/>
                  </a:ext>
                </a:extLst>
              </a:tr>
            </a:tbl>
          </a:graphicData>
        </a:graphic>
      </p:graphicFrame>
      <p:grpSp>
        <p:nvGrpSpPr>
          <p:cNvPr id="51" name="Group 50">
            <a:extLst>
              <a:ext uri="{FF2B5EF4-FFF2-40B4-BE49-F238E27FC236}">
                <a16:creationId xmlns:a16="http://schemas.microsoft.com/office/drawing/2014/main" id="{5D3087A3-F665-4C60-B721-A2B8DDC32F55}"/>
              </a:ext>
            </a:extLst>
          </p:cNvPr>
          <p:cNvGrpSpPr/>
          <p:nvPr/>
        </p:nvGrpSpPr>
        <p:grpSpPr>
          <a:xfrm>
            <a:off x="1352317" y="3544431"/>
            <a:ext cx="6629400" cy="2791326"/>
            <a:chOff x="762000" y="3124200"/>
            <a:chExt cx="7781925" cy="3276600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EBADF502-69DC-49CE-AEBD-3AA75C1BE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0" y="3124200"/>
              <a:ext cx="7781925" cy="3276600"/>
            </a:xfrm>
            <a:prstGeom prst="rect">
              <a:avLst/>
            </a:prstGeom>
          </p:spPr>
        </p:pic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71567F4F-2AF3-47F0-BBD5-282DBCA28F25}"/>
                </a:ext>
              </a:extLst>
            </p:cNvPr>
            <p:cNvSpPr/>
            <p:nvPr/>
          </p:nvSpPr>
          <p:spPr>
            <a:xfrm>
              <a:off x="7828665" y="3647711"/>
              <a:ext cx="553335" cy="31468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D04798C3-CF47-4F58-8F39-FE8B2C073875}"/>
                </a:ext>
              </a:extLst>
            </p:cNvPr>
            <p:cNvSpPr/>
            <p:nvPr/>
          </p:nvSpPr>
          <p:spPr>
            <a:xfrm>
              <a:off x="7832336" y="3952512"/>
              <a:ext cx="549664" cy="3048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C4D74B0E-BDAC-4E73-A875-F39568392AB1}"/>
                </a:ext>
              </a:extLst>
            </p:cNvPr>
            <p:cNvSpPr/>
            <p:nvPr/>
          </p:nvSpPr>
          <p:spPr>
            <a:xfrm>
              <a:off x="1223667" y="3933612"/>
              <a:ext cx="549664" cy="31468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0510F5-8275-4518-915C-755004BC0D5D}"/>
              </a:ext>
            </a:extLst>
          </p:cNvPr>
          <p:cNvCxnSpPr>
            <a:cxnSpLocks/>
          </p:cNvCxnSpPr>
          <p:nvPr/>
        </p:nvCxnSpPr>
        <p:spPr>
          <a:xfrm>
            <a:off x="4419600" y="2867592"/>
            <a:ext cx="2952789" cy="1122816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0FF3B5-BD82-4884-909E-EB2FFB3231BF}"/>
              </a:ext>
            </a:extLst>
          </p:cNvPr>
          <p:cNvCxnSpPr>
            <a:cxnSpLocks/>
          </p:cNvCxnSpPr>
          <p:nvPr/>
        </p:nvCxnSpPr>
        <p:spPr>
          <a:xfrm>
            <a:off x="3962400" y="2867592"/>
            <a:ext cx="3409989" cy="1642134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5BB024-3953-49F1-9CAC-C2C8B70B3068}"/>
              </a:ext>
            </a:extLst>
          </p:cNvPr>
          <p:cNvCxnSpPr>
            <a:cxnSpLocks/>
          </p:cNvCxnSpPr>
          <p:nvPr/>
        </p:nvCxnSpPr>
        <p:spPr>
          <a:xfrm flipV="1">
            <a:off x="2273966" y="2847511"/>
            <a:ext cx="3212434" cy="1491304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7F5BE-3228-4719-B8B3-73B8CDCC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CSE – 341: Microprocessors </a:t>
            </a:r>
          </a:p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    BRAC University</a:t>
            </a:r>
          </a:p>
          <a:p>
            <a:pPr algn="ctr"/>
            <a:endParaRPr lang="en-US" b="1" dirty="0">
              <a:solidFill>
                <a:srgbClr val="0070C0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28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0" grpId="0"/>
      <p:bldP spid="31" grpId="0"/>
      <p:bldP spid="1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C7FE94-8DD1-4B6F-BD32-9E305506CA07}"/>
              </a:ext>
            </a:extLst>
          </p:cNvPr>
          <p:cNvSpPr/>
          <p:nvPr/>
        </p:nvSpPr>
        <p:spPr>
          <a:xfrm>
            <a:off x="1315335" y="3722023"/>
            <a:ext cx="245148" cy="258589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34400" cy="4937760"/>
          </a:xfr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90000"/>
              </a:lnSpc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sz="2400" b="1" dirty="0"/>
              <a:t>MOV AX, BX: </a:t>
            </a:r>
            <a:r>
              <a:rPr lang="en-US" sz="2400" dirty="0"/>
              <a:t> given the opcode for MOV=100010</a:t>
            </a:r>
          </a:p>
          <a:p>
            <a:pPr marL="228600" indent="-227013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endParaRPr lang="en-US" sz="2400" dirty="0">
              <a:solidFill>
                <a:srgbClr val="000000"/>
              </a:solidFill>
              <a:latin typeface="Calibri" charset="0"/>
            </a:endParaRPr>
          </a:p>
          <a:p>
            <a:endParaRPr 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50C7377A-5DB9-4EAD-AA24-DB52D6CE5D2A}"/>
              </a:ext>
            </a:extLst>
          </p:cNvPr>
          <p:cNvGraphicFramePr>
            <a:graphicFrameLocks noGrp="1"/>
          </p:cNvGraphicFramePr>
          <p:nvPr/>
        </p:nvGraphicFramePr>
        <p:xfrm>
          <a:off x="1539240" y="2407920"/>
          <a:ext cx="58521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2120152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88535959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237567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49887948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03728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6094201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3490344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5920506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6252517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285062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257292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71744097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22789049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051358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694131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44672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791180"/>
                  </a:ext>
                </a:extLst>
              </a:tr>
              <a:tr h="27432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OPCODE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MOD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REG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R/M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154869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9432863B-4500-437C-8109-7D9FF0AB68A1}"/>
              </a:ext>
            </a:extLst>
          </p:cNvPr>
          <p:cNvGrpSpPr/>
          <p:nvPr/>
        </p:nvGrpSpPr>
        <p:grpSpPr>
          <a:xfrm>
            <a:off x="1539240" y="2101215"/>
            <a:ext cx="2926080" cy="276999"/>
            <a:chOff x="1539240" y="1981200"/>
            <a:chExt cx="2926080" cy="276999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72A014-3D6E-4AB6-93E8-4624F581C742}"/>
                </a:ext>
              </a:extLst>
            </p:cNvPr>
            <p:cNvCxnSpPr>
              <a:cxnSpLocks/>
            </p:cNvCxnSpPr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27C007-0938-47C9-A3A5-2CBDB9824DCA}"/>
                </a:ext>
              </a:extLst>
            </p:cNvPr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BYTE 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F3CFE7-9AAE-4C6C-BCA8-980A85253155}"/>
              </a:ext>
            </a:extLst>
          </p:cNvPr>
          <p:cNvGrpSpPr/>
          <p:nvPr/>
        </p:nvGrpSpPr>
        <p:grpSpPr>
          <a:xfrm>
            <a:off x="4465320" y="2101215"/>
            <a:ext cx="2926080" cy="276999"/>
            <a:chOff x="1539240" y="1981200"/>
            <a:chExt cx="2926080" cy="276999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4154240-8D97-4F8B-969A-7DC9E1B8971A}"/>
                </a:ext>
              </a:extLst>
            </p:cNvPr>
            <p:cNvCxnSpPr>
              <a:cxnSpLocks/>
            </p:cNvCxnSpPr>
            <p:nvPr/>
          </p:nvCxnSpPr>
          <p:spPr>
            <a:xfrm>
              <a:off x="1539240" y="2133600"/>
              <a:ext cx="29260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DF945B-B754-48CD-9F98-886EBC93D8AE}"/>
                </a:ext>
              </a:extLst>
            </p:cNvPr>
            <p:cNvSpPr txBox="1"/>
            <p:nvPr/>
          </p:nvSpPr>
          <p:spPr>
            <a:xfrm>
              <a:off x="2450481" y="1981200"/>
              <a:ext cx="73770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BYTE 2</a:t>
              </a: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8DE463-4ED3-4C81-AE5B-7B1370ED27ED}"/>
              </a:ext>
            </a:extLst>
          </p:cNvPr>
          <p:cNvCxnSpPr>
            <a:cxnSpLocks/>
          </p:cNvCxnSpPr>
          <p:nvPr/>
        </p:nvCxnSpPr>
        <p:spPr>
          <a:xfrm>
            <a:off x="609600" y="1600200"/>
            <a:ext cx="1840881" cy="0"/>
          </a:xfrm>
          <a:prstGeom prst="line">
            <a:avLst/>
          </a:prstGeom>
          <a:ln w="28575">
            <a:solidFill>
              <a:srgbClr val="FF0066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D05BD236-4248-49B0-BAC8-9B8AD1425D27}"/>
              </a:ext>
            </a:extLst>
          </p:cNvPr>
          <p:cNvGraphicFramePr/>
          <p:nvPr/>
        </p:nvGraphicFramePr>
        <p:xfrm>
          <a:off x="1524000" y="2404676"/>
          <a:ext cx="2197098" cy="335280"/>
        </p:xfrm>
        <a:graphic>
          <a:graphicData uri="http://schemas.openxmlformats.org/drawingml/2006/table">
            <a:tbl>
              <a:tblPr firstRow="1" bandRow="1"/>
              <a:tblGrid>
                <a:gridCol w="366183">
                  <a:extLst>
                    <a:ext uri="{9D8B030D-6E8A-4147-A177-3AD203B41FA5}">
                      <a16:colId xmlns:a16="http://schemas.microsoft.com/office/drawing/2014/main" val="3089694161"/>
                    </a:ext>
                  </a:extLst>
                </a:gridCol>
                <a:gridCol w="366183">
                  <a:extLst>
                    <a:ext uri="{9D8B030D-6E8A-4147-A177-3AD203B41FA5}">
                      <a16:colId xmlns:a16="http://schemas.microsoft.com/office/drawing/2014/main" val="2774866504"/>
                    </a:ext>
                  </a:extLst>
                </a:gridCol>
                <a:gridCol w="366183">
                  <a:extLst>
                    <a:ext uri="{9D8B030D-6E8A-4147-A177-3AD203B41FA5}">
                      <a16:colId xmlns:a16="http://schemas.microsoft.com/office/drawing/2014/main" val="3211015814"/>
                    </a:ext>
                  </a:extLst>
                </a:gridCol>
                <a:gridCol w="366183">
                  <a:extLst>
                    <a:ext uri="{9D8B030D-6E8A-4147-A177-3AD203B41FA5}">
                      <a16:colId xmlns:a16="http://schemas.microsoft.com/office/drawing/2014/main" val="1901954661"/>
                    </a:ext>
                  </a:extLst>
                </a:gridCol>
                <a:gridCol w="366183">
                  <a:extLst>
                    <a:ext uri="{9D8B030D-6E8A-4147-A177-3AD203B41FA5}">
                      <a16:colId xmlns:a16="http://schemas.microsoft.com/office/drawing/2014/main" val="39550504"/>
                    </a:ext>
                  </a:extLst>
                </a:gridCol>
                <a:gridCol w="366183">
                  <a:extLst>
                    <a:ext uri="{9D8B030D-6E8A-4147-A177-3AD203B41FA5}">
                      <a16:colId xmlns:a16="http://schemas.microsoft.com/office/drawing/2014/main" val="235114974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668136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4B161268-33C0-4582-AF04-B126CD5F1E03}"/>
              </a:ext>
            </a:extLst>
          </p:cNvPr>
          <p:cNvSpPr txBox="1"/>
          <p:nvPr/>
        </p:nvSpPr>
        <p:spPr>
          <a:xfrm>
            <a:off x="3756978" y="2404646"/>
            <a:ext cx="304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ookman Old Style"/>
                <a:ea typeface="+mn-ea"/>
                <a:cs typeface="+mn-cs"/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0227C7-109B-4481-AE0A-4139CA51E227}"/>
              </a:ext>
            </a:extLst>
          </p:cNvPr>
          <p:cNvSpPr txBox="1"/>
          <p:nvPr/>
        </p:nvSpPr>
        <p:spPr>
          <a:xfrm>
            <a:off x="4114800" y="2404646"/>
            <a:ext cx="304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ookman Old Style"/>
                <a:ea typeface="+mn-ea"/>
                <a:cs typeface="+mn-cs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98FAE1-2B2F-4D80-B60C-88A7C6E2211C}"/>
              </a:ext>
            </a:extLst>
          </p:cNvPr>
          <p:cNvSpPr txBox="1"/>
          <p:nvPr/>
        </p:nvSpPr>
        <p:spPr>
          <a:xfrm>
            <a:off x="4495800" y="2404646"/>
            <a:ext cx="685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ookman Old Style"/>
                <a:ea typeface="+mn-ea"/>
                <a:cs typeface="+mn-cs"/>
              </a:rPr>
              <a:t>1   1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BDA7842-E09E-4E97-886F-98E83C0E9970}"/>
              </a:ext>
            </a:extLst>
          </p:cNvPr>
          <p:cNvGrpSpPr/>
          <p:nvPr/>
        </p:nvGrpSpPr>
        <p:grpSpPr>
          <a:xfrm>
            <a:off x="4495800" y="2743200"/>
            <a:ext cx="2590800" cy="352889"/>
            <a:chOff x="3429000" y="2739956"/>
            <a:chExt cx="2590800" cy="352889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86666B5-8B0C-4938-8E25-CE68DC58BC2A}"/>
                </a:ext>
              </a:extLst>
            </p:cNvPr>
            <p:cNvSpPr/>
            <p:nvPr/>
          </p:nvSpPr>
          <p:spPr>
            <a:xfrm>
              <a:off x="3429000" y="2739956"/>
              <a:ext cx="632778" cy="349645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728A910-2ED0-43F6-8FEC-4F3709E04CE4}"/>
                </a:ext>
              </a:extLst>
            </p:cNvPr>
            <p:cNvSpPr/>
            <p:nvPr/>
          </p:nvSpPr>
          <p:spPr>
            <a:xfrm>
              <a:off x="5486400" y="2743200"/>
              <a:ext cx="533400" cy="349645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A7831125-F1DF-4DB8-BB2A-030D06034604}"/>
              </a:ext>
            </a:extLst>
          </p:cNvPr>
          <p:cNvGraphicFramePr/>
          <p:nvPr/>
        </p:nvGraphicFramePr>
        <p:xfrm>
          <a:off x="5196840" y="2412966"/>
          <a:ext cx="1092201" cy="335280"/>
        </p:xfrm>
        <a:graphic>
          <a:graphicData uri="http://schemas.openxmlformats.org/drawingml/2006/table">
            <a:tbl>
              <a:tblPr firstRow="1" bandRow="1"/>
              <a:tblGrid>
                <a:gridCol w="364067">
                  <a:extLst>
                    <a:ext uri="{9D8B030D-6E8A-4147-A177-3AD203B41FA5}">
                      <a16:colId xmlns:a16="http://schemas.microsoft.com/office/drawing/2014/main" val="2188102337"/>
                    </a:ext>
                  </a:extLst>
                </a:gridCol>
                <a:gridCol w="364067">
                  <a:extLst>
                    <a:ext uri="{9D8B030D-6E8A-4147-A177-3AD203B41FA5}">
                      <a16:colId xmlns:a16="http://schemas.microsoft.com/office/drawing/2014/main" val="2497093698"/>
                    </a:ext>
                  </a:extLst>
                </a:gridCol>
                <a:gridCol w="364067">
                  <a:extLst>
                    <a:ext uri="{9D8B030D-6E8A-4147-A177-3AD203B41FA5}">
                      <a16:colId xmlns:a16="http://schemas.microsoft.com/office/drawing/2014/main" val="104677547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34003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F7CC476F-427A-47C1-B494-79E80B3167FB}"/>
              </a:ext>
            </a:extLst>
          </p:cNvPr>
          <p:cNvGrpSpPr/>
          <p:nvPr/>
        </p:nvGrpSpPr>
        <p:grpSpPr>
          <a:xfrm>
            <a:off x="1214409" y="3612296"/>
            <a:ext cx="6501821" cy="2737609"/>
            <a:chOff x="762000" y="3124200"/>
            <a:chExt cx="7781925" cy="3276600"/>
          </a:xfrm>
        </p:grpSpPr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55E503A3-D1F8-4AC2-92DE-640779759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0" y="3124200"/>
              <a:ext cx="7781925" cy="3276600"/>
            </a:xfrm>
            <a:prstGeom prst="rect">
              <a:avLst/>
            </a:prstGeom>
          </p:spPr>
        </p:pic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844D0EB9-42D8-4904-BFC0-1D5593D0CFB2}"/>
                </a:ext>
              </a:extLst>
            </p:cNvPr>
            <p:cNvGrpSpPr/>
            <p:nvPr/>
          </p:nvGrpSpPr>
          <p:grpSpPr>
            <a:xfrm>
              <a:off x="1167695" y="3309257"/>
              <a:ext cx="7110620" cy="1779569"/>
              <a:chOff x="1167695" y="3309257"/>
              <a:chExt cx="7110620" cy="1779569"/>
            </a:xfrm>
          </p:grpSpPr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id="{4E90795A-630E-4B65-A11A-BF5B53AB577B}"/>
                  </a:ext>
                </a:extLst>
              </p:cNvPr>
              <p:cNvSpPr/>
              <p:nvPr/>
            </p:nvSpPr>
            <p:spPr>
              <a:xfrm>
                <a:off x="7304790" y="3309257"/>
                <a:ext cx="457200" cy="369223"/>
              </a:xfrm>
              <a:prstGeom prst="round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CBD73C0B-D753-4163-BC86-935593106668}"/>
                  </a:ext>
                </a:extLst>
              </p:cNvPr>
              <p:cNvSpPr/>
              <p:nvPr/>
            </p:nvSpPr>
            <p:spPr>
              <a:xfrm>
                <a:off x="7805875" y="4736965"/>
                <a:ext cx="472440" cy="320036"/>
              </a:xfrm>
              <a:prstGeom prst="round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CAFC9860-B336-46C4-A49D-8E0EF9B8820B}"/>
                  </a:ext>
                </a:extLst>
              </p:cNvPr>
              <p:cNvSpPr/>
              <p:nvPr/>
            </p:nvSpPr>
            <p:spPr>
              <a:xfrm>
                <a:off x="1167695" y="4781056"/>
                <a:ext cx="584905" cy="307770"/>
              </a:xfrm>
              <a:prstGeom prst="round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126" name="Table 125">
            <a:extLst>
              <a:ext uri="{FF2B5EF4-FFF2-40B4-BE49-F238E27FC236}">
                <a16:creationId xmlns:a16="http://schemas.microsoft.com/office/drawing/2014/main" id="{82521A45-CCAA-40E1-9481-5B29F85A563D}"/>
              </a:ext>
            </a:extLst>
          </p:cNvPr>
          <p:cNvGraphicFramePr/>
          <p:nvPr/>
        </p:nvGraphicFramePr>
        <p:xfrm>
          <a:off x="6279516" y="2412966"/>
          <a:ext cx="1092201" cy="335280"/>
        </p:xfrm>
        <a:graphic>
          <a:graphicData uri="http://schemas.openxmlformats.org/drawingml/2006/table">
            <a:tbl>
              <a:tblPr firstRow="1" bandRow="1"/>
              <a:tblGrid>
                <a:gridCol w="364067">
                  <a:extLst>
                    <a:ext uri="{9D8B030D-6E8A-4147-A177-3AD203B41FA5}">
                      <a16:colId xmlns:a16="http://schemas.microsoft.com/office/drawing/2014/main" val="2017618570"/>
                    </a:ext>
                  </a:extLst>
                </a:gridCol>
                <a:gridCol w="364067">
                  <a:extLst>
                    <a:ext uri="{9D8B030D-6E8A-4147-A177-3AD203B41FA5}">
                      <a16:colId xmlns:a16="http://schemas.microsoft.com/office/drawing/2014/main" val="1807358345"/>
                    </a:ext>
                  </a:extLst>
                </a:gridCol>
                <a:gridCol w="364067">
                  <a:extLst>
                    <a:ext uri="{9D8B030D-6E8A-4147-A177-3AD203B41FA5}">
                      <a16:colId xmlns:a16="http://schemas.microsoft.com/office/drawing/2014/main" val="12859446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016670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5D0485CE-FC3D-4089-A84F-28FFC0344D67}"/>
              </a:ext>
            </a:extLst>
          </p:cNvPr>
          <p:cNvGrpSpPr/>
          <p:nvPr/>
        </p:nvGrpSpPr>
        <p:grpSpPr>
          <a:xfrm>
            <a:off x="3887215" y="736458"/>
            <a:ext cx="5180585" cy="1854342"/>
            <a:chOff x="3887215" y="736458"/>
            <a:chExt cx="5180585" cy="185434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1D9F93F-A0BD-4FD3-995A-5C4445844EF3}"/>
                </a:ext>
              </a:extLst>
            </p:cNvPr>
            <p:cNvSpPr txBox="1"/>
            <p:nvPr/>
          </p:nvSpPr>
          <p:spPr>
            <a:xfrm>
              <a:off x="3887215" y="736458"/>
              <a:ext cx="5180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Machine Code: </a:t>
              </a:r>
              <a:r>
                <a:rPr lang="en-US" i="1" dirty="0">
                  <a:solidFill>
                    <a:srgbClr val="0070C0"/>
                  </a:solidFill>
                </a:rPr>
                <a:t>1000 1011 1100 0011</a:t>
              </a:r>
              <a:r>
                <a:rPr lang="en-US" sz="1000" i="1" dirty="0">
                  <a:solidFill>
                    <a:srgbClr val="0070C0"/>
                  </a:solidFill>
                </a:rPr>
                <a:t>2</a:t>
              </a:r>
              <a:r>
                <a:rPr lang="en-US" i="1" dirty="0">
                  <a:solidFill>
                    <a:srgbClr val="0070C0"/>
                  </a:solidFill>
                </a:rPr>
                <a:t> </a:t>
              </a:r>
              <a:r>
                <a:rPr lang="en-US" i="1" dirty="0"/>
                <a:t>or</a:t>
              </a:r>
              <a:r>
                <a:rPr lang="en-US" i="1" dirty="0">
                  <a:solidFill>
                    <a:srgbClr val="0070C0"/>
                  </a:solidFill>
                </a:rPr>
                <a:t> 8B C3</a:t>
              </a:r>
              <a:r>
                <a:rPr lang="en-US" sz="1000" i="1" dirty="0">
                  <a:solidFill>
                    <a:srgbClr val="0070C0"/>
                  </a:solidFill>
                </a:rPr>
                <a:t>16</a:t>
              </a:r>
              <a:r>
                <a:rPr lang="en-US" i="1" dirty="0">
                  <a:solidFill>
                    <a:srgbClr val="0070C0"/>
                  </a:solidFill>
                </a:rPr>
                <a:t> </a:t>
              </a:r>
            </a:p>
          </p:txBody>
        </p:sp>
        <p:sp>
          <p:nvSpPr>
            <p:cNvPr id="34" name="Arrow: Bent-Up 33">
              <a:extLst>
                <a:ext uri="{FF2B5EF4-FFF2-40B4-BE49-F238E27FC236}">
                  <a16:creationId xmlns:a16="http://schemas.microsoft.com/office/drawing/2014/main" id="{A69A0710-2CCF-41AB-BE88-E9E86FF547E5}"/>
                </a:ext>
              </a:extLst>
            </p:cNvPr>
            <p:cNvSpPr/>
            <p:nvPr/>
          </p:nvSpPr>
          <p:spPr>
            <a:xfrm>
              <a:off x="7391400" y="1036320"/>
              <a:ext cx="213360" cy="1554480"/>
            </a:xfrm>
            <a:prstGeom prst="bent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8C7C87-F239-4D05-9E4D-9AE6859CC022}"/>
              </a:ext>
            </a:extLst>
          </p:cNvPr>
          <p:cNvCxnSpPr>
            <a:cxnSpLocks/>
          </p:cNvCxnSpPr>
          <p:nvPr/>
        </p:nvCxnSpPr>
        <p:spPr>
          <a:xfrm>
            <a:off x="5029200" y="3092845"/>
            <a:ext cx="1651729" cy="717156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92BA7E-D418-4EA2-B3A7-6C3A468C1FD0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2590800" y="1600200"/>
            <a:ext cx="4508787" cy="3493262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D458CC-EDA6-48CF-A585-1D25D0B16EFA}"/>
              </a:ext>
            </a:extLst>
          </p:cNvPr>
          <p:cNvCxnSpPr>
            <a:cxnSpLocks/>
          </p:cNvCxnSpPr>
          <p:nvPr/>
        </p:nvCxnSpPr>
        <p:spPr>
          <a:xfrm flipV="1">
            <a:off x="2081079" y="3092845"/>
            <a:ext cx="4599850" cy="2012555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7E58C-A5DF-49A9-9A0A-4750B0AB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CSE – 341: Microprocessors </a:t>
            </a:r>
          </a:p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    BRAC University</a:t>
            </a:r>
          </a:p>
          <a:p>
            <a:pPr algn="ctr"/>
            <a:endParaRPr lang="en-US" b="1" dirty="0">
              <a:solidFill>
                <a:srgbClr val="0070C0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73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7" grpId="0"/>
      <p:bldP spid="50" grpId="0"/>
      <p:bldP spid="3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QUIZ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534400" cy="49377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2400" dirty="0"/>
              <a:t>Compute the machine code for the following using the table below and the opcode for MOV as100010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2400" dirty="0"/>
              <a:t>a)  MOV AX, 5E9Ch                    b)  MOV DH, [BP+SI+7Dh]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9D3ECB-188F-4308-8C37-0B273FCF5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3148363"/>
            <a:ext cx="7086600" cy="298383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61F63-5583-4FAC-A3B2-0A4F5EFD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CSE – 341: Microprocessors </a:t>
            </a:r>
          </a:p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    BRAC University</a:t>
            </a:r>
          </a:p>
          <a:p>
            <a:pPr algn="ctr"/>
            <a:endParaRPr lang="en-US" b="1" dirty="0">
              <a:solidFill>
                <a:srgbClr val="0070C0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3401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Instruction Template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65138" indent="-465138">
              <a:lnSpc>
                <a:spcPct val="90000"/>
              </a:lnSpc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sz="2400" dirty="0"/>
              <a:t>The Intel literature shows two different formats for coding 8086 instructions.</a:t>
            </a:r>
          </a:p>
          <a:p>
            <a:pPr marL="465138" indent="-465138">
              <a:lnSpc>
                <a:spcPct val="90000"/>
              </a:lnSpc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sz="2400" dirty="0"/>
              <a:t>Instruction templates helps you to code the instruction properly.</a:t>
            </a:r>
          </a:p>
          <a:p>
            <a:pPr marL="465138" indent="-465138">
              <a:lnSpc>
                <a:spcPct val="90000"/>
              </a:lnSpc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sz="2400" b="1" dirty="0"/>
              <a:t>Example:</a:t>
            </a:r>
          </a:p>
          <a:p>
            <a:pPr marL="465138" indent="-465138">
              <a:lnSpc>
                <a:spcPct val="90000"/>
              </a:lnSpc>
              <a:spcAft>
                <a:spcPts val="1425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sz="2400" dirty="0"/>
              <a:t>	IN AL, 05H </a:t>
            </a:r>
          </a:p>
          <a:p>
            <a:pPr marL="228600" indent="-227013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4764" y="2667000"/>
            <a:ext cx="5813854" cy="3505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7233A-BDEC-41BF-B5A6-E01A57BF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CSE – 341: Microprocessors </a:t>
            </a:r>
          </a:p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    BRAC University</a:t>
            </a:r>
          </a:p>
          <a:p>
            <a:pPr algn="ctr"/>
            <a:endParaRPr lang="en-US" b="1" dirty="0">
              <a:solidFill>
                <a:srgbClr val="0070C0"/>
              </a:solidFill>
              <a:latin typeface="Ink Free" panose="03080402000500000000" pitchFamily="66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85768"/>
            <a:ext cx="8229600" cy="417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6CD50-864F-42D5-8A11-84E5C5A0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CSE – 341: Microprocessors </a:t>
            </a:r>
          </a:p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    BRAC University</a:t>
            </a:r>
          </a:p>
          <a:p>
            <a:pPr algn="ctr"/>
            <a:endParaRPr lang="en-US" b="1" dirty="0">
              <a:solidFill>
                <a:srgbClr val="0070C0"/>
              </a:solidFill>
              <a:latin typeface="Ink Free" panose="03080402000500000000" pitchFamily="66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386840"/>
            <a:ext cx="8229600" cy="493776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sz="2400" b="1" dirty="0"/>
              <a:t>MOV 43H [SI], DH: </a:t>
            </a:r>
            <a:r>
              <a:rPr lang="en-US" sz="2400" dirty="0"/>
              <a:t>Copy a byte from DH register to memory location.</a:t>
            </a:r>
          </a:p>
          <a:p>
            <a:pPr marL="228600" indent="-227013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endParaRPr lang="en-US" sz="2400" dirty="0">
              <a:solidFill>
                <a:srgbClr val="000000"/>
              </a:solidFill>
              <a:latin typeface="Calibri" charset="0"/>
            </a:endParaRPr>
          </a:p>
          <a:p>
            <a:endParaRPr lang="en-US" dirty="0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A38AD8D9-4683-4D90-B0EE-A617A685E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3800" y="2453640"/>
            <a:ext cx="6654800" cy="380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E2EF7-A09A-4134-9387-F985103D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CSE – 341: Microprocessors </a:t>
            </a:r>
          </a:p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    BRAC University</a:t>
            </a:r>
          </a:p>
          <a:p>
            <a:pPr algn="ctr"/>
            <a:endParaRPr lang="en-US" b="1" dirty="0">
              <a:solidFill>
                <a:srgbClr val="0070C0"/>
              </a:solidFill>
              <a:latin typeface="Ink Free" panose="03080402000500000000" pitchFamily="66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Example 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sz="2400" b="1" dirty="0"/>
              <a:t>MOV CX, [437AH]: </a:t>
            </a:r>
            <a:r>
              <a:rPr lang="en-US" sz="2400" dirty="0"/>
              <a:t>Copy the contents of the two memory locations to the register CX.</a:t>
            </a:r>
          </a:p>
          <a:p>
            <a:pPr marL="228600" indent="-227013">
              <a:lnSpc>
                <a:spcPct val="90000"/>
              </a:lnSpc>
              <a:spcBef>
                <a:spcPts val="1000"/>
              </a:spcBef>
              <a:spcAft>
                <a:spcPts val="1425"/>
              </a:spcAft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endParaRPr lang="en-US" sz="2400" dirty="0">
              <a:solidFill>
                <a:srgbClr val="000000"/>
              </a:solidFill>
              <a:latin typeface="Calibri" charset="0"/>
            </a:endParaRPr>
          </a:p>
          <a:p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5950" y="2308225"/>
            <a:ext cx="5429250" cy="3635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CC3BE-DAF4-4D6A-997B-DB9DC9FA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CSE – 341: Microprocessors </a:t>
            </a:r>
          </a:p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    BRAC University</a:t>
            </a:r>
          </a:p>
          <a:p>
            <a:pPr algn="ctr"/>
            <a:endParaRPr lang="en-US" b="1" dirty="0">
              <a:solidFill>
                <a:srgbClr val="0070C0"/>
              </a:solidFill>
              <a:latin typeface="Ink Free" panose="03080402000500000000" pitchFamily="66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QUIZ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534400" cy="49377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2400" dirty="0"/>
              <a:t>Compute the machine code for the following using the table below and the opcode for MOV as100010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2400" dirty="0"/>
              <a:t>a)  MOV AX, 5E9Ch                    b)  MOV DH, [BP+SI+7Dh]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9D3ECB-188F-4308-8C37-0B273FCF5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3148363"/>
            <a:ext cx="7086600" cy="298383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61F63-5583-4FAC-A3B2-0A4F5EFD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CSE – 341: Microprocessors </a:t>
            </a:r>
          </a:p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    BRAC University</a:t>
            </a:r>
          </a:p>
          <a:p>
            <a:pPr algn="ctr"/>
            <a:endParaRPr lang="en-US" b="1" dirty="0">
              <a:solidFill>
                <a:srgbClr val="0070C0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9959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819400"/>
            <a:ext cx="5483352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  <a:latin typeface="Ink Free" panose="03080402000500000000" pitchFamily="66" charset="0"/>
              </a:rPr>
              <a:t>Thank You !!!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82C4F-9754-4BF0-A78A-6A8A7DF9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CSE – 341: Microprocessors </a:t>
            </a:r>
          </a:p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    BRAC University</a:t>
            </a:r>
          </a:p>
          <a:p>
            <a:pPr algn="ctr"/>
            <a:endParaRPr lang="en-US" b="1" dirty="0">
              <a:solidFill>
                <a:srgbClr val="0070C0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9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Things to know…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Instruction format 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/>
              <a:t> Instructions can have 1, 2 or no operands</a:t>
            </a:r>
          </a:p>
          <a:p>
            <a:pPr lvl="2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INC AX ; </a:t>
            </a:r>
            <a:r>
              <a:rPr lang="en-US" dirty="0">
                <a:solidFill>
                  <a:schemeClr val="tx1"/>
                </a:solidFill>
              </a:rPr>
              <a:t>1 operand</a:t>
            </a:r>
          </a:p>
          <a:p>
            <a:pPr lvl="2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ADD CX, DX ; </a:t>
            </a:r>
            <a:r>
              <a:rPr lang="en-US" dirty="0">
                <a:solidFill>
                  <a:schemeClr val="tx1"/>
                </a:solidFill>
              </a:rPr>
              <a:t>2 operands                   CX = CX + DX</a:t>
            </a:r>
          </a:p>
          <a:p>
            <a:pPr lvl="2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HLT ; </a:t>
            </a:r>
            <a:r>
              <a:rPr lang="en-US" dirty="0">
                <a:solidFill>
                  <a:schemeClr val="tx1"/>
                </a:solidFill>
              </a:rPr>
              <a:t>no operand</a:t>
            </a:r>
          </a:p>
          <a:p>
            <a:pPr>
              <a:lnSpc>
                <a:spcPct val="150000"/>
              </a:lnSpc>
            </a:pPr>
            <a:r>
              <a:rPr lang="en-US" dirty="0"/>
              <a:t>Instruction cannot have: 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SUB [DI], [1234h] ; </a:t>
            </a:r>
            <a:r>
              <a:rPr lang="en-US" dirty="0">
                <a:solidFill>
                  <a:schemeClr val="tx1"/>
                </a:solidFill>
              </a:rPr>
              <a:t>memory locations as both operands </a:t>
            </a:r>
          </a:p>
          <a:p>
            <a:pPr lvl="2">
              <a:lnSpc>
                <a:spcPct val="150000"/>
              </a:lnSpc>
            </a:pPr>
            <a:r>
              <a:rPr lang="en-US" b="1" dirty="0"/>
              <a:t>MOV 1234,  AX ; </a:t>
            </a:r>
            <a:r>
              <a:rPr lang="en-US" dirty="0"/>
              <a:t>immediate data as destination operand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DC65D2C-12C5-459D-8489-7F0E74E9FE1D}"/>
              </a:ext>
            </a:extLst>
          </p:cNvPr>
          <p:cNvSpPr/>
          <p:nvPr/>
        </p:nvSpPr>
        <p:spPr>
          <a:xfrm>
            <a:off x="4648200" y="3276600"/>
            <a:ext cx="533400" cy="1524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0617C-2C41-4BA2-B3F4-D78A59A24C74}"/>
              </a:ext>
            </a:extLst>
          </p:cNvPr>
          <p:cNvSpPr txBox="1"/>
          <p:nvPr/>
        </p:nvSpPr>
        <p:spPr>
          <a:xfrm>
            <a:off x="3705127" y="1447800"/>
            <a:ext cx="1066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A0E1FB-F546-4F1E-839E-630E8E68A53D}"/>
              </a:ext>
            </a:extLst>
          </p:cNvPr>
          <p:cNvSpPr txBox="1"/>
          <p:nvPr/>
        </p:nvSpPr>
        <p:spPr>
          <a:xfrm>
            <a:off x="4776247" y="1447800"/>
            <a:ext cx="13197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Operand(s)</a:t>
            </a: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40BC6044-6FA5-4910-A737-6B8934917BFA}"/>
              </a:ext>
            </a:extLst>
          </p:cNvPr>
          <p:cNvSpPr/>
          <p:nvPr/>
        </p:nvSpPr>
        <p:spPr>
          <a:xfrm flipH="1">
            <a:off x="2286000" y="3048000"/>
            <a:ext cx="384048" cy="228600"/>
          </a:xfrm>
          <a:prstGeom prst="curvedDownArrow">
            <a:avLst>
              <a:gd name="adj1" fmla="val 25000"/>
              <a:gd name="adj2" fmla="val 84000"/>
              <a:gd name="adj3" fmla="val 25000"/>
            </a:avLst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869A8D-CC9A-43DF-BCF2-D2EF0B153FDB}"/>
              </a:ext>
            </a:extLst>
          </p:cNvPr>
          <p:cNvSpPr txBox="1"/>
          <p:nvPr/>
        </p:nvSpPr>
        <p:spPr>
          <a:xfrm>
            <a:off x="1600200" y="3475990"/>
            <a:ext cx="1553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Destination        source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5A1E35-3144-4FC1-821F-369F0757F258}"/>
              </a:ext>
            </a:extLst>
          </p:cNvPr>
          <p:cNvCxnSpPr/>
          <p:nvPr/>
        </p:nvCxnSpPr>
        <p:spPr>
          <a:xfrm flipH="1">
            <a:off x="2133600" y="3429000"/>
            <a:ext cx="76200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508AB8-C93B-4114-96B4-62007484CBFF}"/>
              </a:ext>
            </a:extLst>
          </p:cNvPr>
          <p:cNvCxnSpPr>
            <a:cxnSpLocks/>
          </p:cNvCxnSpPr>
          <p:nvPr/>
        </p:nvCxnSpPr>
        <p:spPr>
          <a:xfrm>
            <a:off x="2667388" y="3447068"/>
            <a:ext cx="94666" cy="134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AC08C-484B-40F0-BE4E-38AC6F0D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CSE – 341: Microprocessors </a:t>
            </a:r>
          </a:p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    BRAC University</a:t>
            </a:r>
          </a:p>
          <a:p>
            <a:pPr algn="ctr"/>
            <a:endParaRPr lang="en-US" b="1" dirty="0">
              <a:solidFill>
                <a:srgbClr val="0070C0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46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Addressing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739458" lvl="1" indent="-465138">
              <a:lnSpc>
                <a:spcPct val="150000"/>
              </a:lnSpc>
              <a:buClr>
                <a:schemeClr val="tx1"/>
              </a:buClr>
              <a:buFontTx/>
              <a:buAutoNum type="romanUcPeriod"/>
            </a:pPr>
            <a:r>
              <a:rPr lang="en-US" dirty="0"/>
              <a:t>Immediate addressing</a:t>
            </a:r>
          </a:p>
          <a:p>
            <a:pPr marL="739458" lvl="1" indent="-465138">
              <a:lnSpc>
                <a:spcPct val="150000"/>
              </a:lnSpc>
              <a:buClr>
                <a:schemeClr val="tx1"/>
              </a:buClr>
              <a:buFontTx/>
              <a:buAutoNum type="romanUcPeriod"/>
            </a:pPr>
            <a:r>
              <a:rPr lang="en-US" dirty="0"/>
              <a:t>Direct addressing</a:t>
            </a:r>
          </a:p>
          <a:p>
            <a:pPr marL="739458" lvl="1" indent="-465138">
              <a:lnSpc>
                <a:spcPct val="150000"/>
              </a:lnSpc>
              <a:buClr>
                <a:schemeClr val="tx1"/>
              </a:buClr>
              <a:buFontTx/>
              <a:buAutoNum type="romanUcPeriod"/>
            </a:pPr>
            <a:r>
              <a:rPr lang="en-US" dirty="0"/>
              <a:t>Register [direct] addressing</a:t>
            </a:r>
          </a:p>
          <a:p>
            <a:pPr marL="739458" lvl="1" indent="-465138">
              <a:lnSpc>
                <a:spcPct val="150000"/>
              </a:lnSpc>
              <a:buClr>
                <a:schemeClr val="tx1"/>
              </a:buClr>
              <a:buFontTx/>
              <a:buAutoNum type="romanUcPeriod"/>
            </a:pPr>
            <a:r>
              <a:rPr lang="en-US" dirty="0"/>
              <a:t>Register indirect addressing</a:t>
            </a:r>
          </a:p>
          <a:p>
            <a:pPr marL="739458" lvl="1" indent="-465138">
              <a:lnSpc>
                <a:spcPct val="150000"/>
              </a:lnSpc>
              <a:buClr>
                <a:schemeClr val="tx1"/>
              </a:buClr>
              <a:buFontTx/>
              <a:buAutoNum type="romanUcPeriod"/>
            </a:pPr>
            <a:r>
              <a:rPr lang="en-US" dirty="0"/>
              <a:t>Base-plus-index addressing</a:t>
            </a:r>
          </a:p>
          <a:p>
            <a:pPr marL="739458" lvl="1" indent="-465138">
              <a:lnSpc>
                <a:spcPct val="150000"/>
              </a:lnSpc>
              <a:buClr>
                <a:schemeClr val="tx1"/>
              </a:buClr>
              <a:buFontTx/>
              <a:buAutoNum type="romanUcPeriod"/>
            </a:pPr>
            <a:r>
              <a:rPr lang="en-US" dirty="0"/>
              <a:t>Register relative addressing</a:t>
            </a:r>
          </a:p>
          <a:p>
            <a:pPr marL="739458" lvl="1" indent="-465138">
              <a:lnSpc>
                <a:spcPct val="150000"/>
              </a:lnSpc>
              <a:buClr>
                <a:schemeClr val="tx1"/>
              </a:buClr>
              <a:buFontTx/>
              <a:buAutoNum type="romanUcPeriod"/>
            </a:pPr>
            <a:r>
              <a:rPr lang="en-US" dirty="0"/>
              <a:t>Base-relative-plus-index addressing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0884D-55E6-4AFD-B2B8-72B8A6E8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CSE – 341: Microprocessors </a:t>
            </a:r>
          </a:p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    BRAC University</a:t>
            </a:r>
          </a:p>
          <a:p>
            <a:pPr algn="ctr"/>
            <a:endParaRPr lang="en-US" b="1" dirty="0">
              <a:solidFill>
                <a:srgbClr val="0070C0"/>
              </a:solidFill>
              <a:latin typeface="Ink Free" panose="03080402000500000000" pitchFamily="66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Addressing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65138" indent="-465138">
              <a:buClr>
                <a:schemeClr val="tx1"/>
              </a:buClr>
              <a:buFontTx/>
              <a:buAutoNum type="romanUcPeriod"/>
            </a:pPr>
            <a:r>
              <a:rPr lang="en-US" b="1" dirty="0"/>
              <a:t>Immediate addressing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Data is immediately given in the instruction</a:t>
            </a:r>
          </a:p>
          <a:p>
            <a:pPr lvl="1"/>
            <a:endParaRPr lang="en-US" sz="2600" dirty="0">
              <a:solidFill>
                <a:schemeClr val="tx1"/>
              </a:solidFill>
            </a:endParaRPr>
          </a:p>
          <a:p>
            <a:pPr lvl="1" algn="ctr">
              <a:buNone/>
            </a:pPr>
            <a:r>
              <a:rPr lang="en-US" sz="2600" b="1" dirty="0">
                <a:solidFill>
                  <a:schemeClr val="tx1"/>
                </a:solidFill>
              </a:rPr>
              <a:t>MOV BL, 11</a:t>
            </a:r>
          </a:p>
          <a:p>
            <a:pPr lvl="1" algn="ctr"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465138" indent="-465138">
              <a:buClr>
                <a:schemeClr val="tx1"/>
              </a:buClr>
              <a:buFontTx/>
              <a:buAutoNum type="romanUcPeriod"/>
            </a:pPr>
            <a:r>
              <a:rPr lang="en-US" b="1" dirty="0"/>
              <a:t>Direct addressing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Data address is directly given in the instruction</a:t>
            </a:r>
          </a:p>
          <a:p>
            <a:pPr lvl="1"/>
            <a:endParaRPr lang="en-US" sz="2600" dirty="0">
              <a:solidFill>
                <a:schemeClr val="tx1"/>
              </a:solidFill>
            </a:endParaRPr>
          </a:p>
          <a:p>
            <a:pPr lvl="1" algn="ctr">
              <a:buNone/>
            </a:pPr>
            <a:r>
              <a:rPr lang="en-US" sz="2600" b="1" dirty="0">
                <a:solidFill>
                  <a:schemeClr val="tx1"/>
                </a:solidFill>
              </a:rPr>
              <a:t>MOV BX, [437AH]</a:t>
            </a:r>
          </a:p>
          <a:p>
            <a:pPr marL="465138" indent="-465138">
              <a:buClr>
                <a:schemeClr val="tx1"/>
              </a:buClr>
              <a:buFontTx/>
              <a:buAutoNum type="romanUcPeriod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136751-6835-4E6D-84A3-65D721DFB8C9}"/>
              </a:ext>
            </a:extLst>
          </p:cNvPr>
          <p:cNvSpPr txBox="1"/>
          <p:nvPr/>
        </p:nvSpPr>
        <p:spPr>
          <a:xfrm>
            <a:off x="5562600" y="2667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3284F-ACF0-44CF-9D78-3695977FACC7}"/>
              </a:ext>
            </a:extLst>
          </p:cNvPr>
          <p:cNvSpPr txBox="1"/>
          <p:nvPr/>
        </p:nvSpPr>
        <p:spPr>
          <a:xfrm>
            <a:off x="5578366" y="26670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48A885-C730-4179-9863-340281E6A323}"/>
              </a:ext>
            </a:extLst>
          </p:cNvPr>
          <p:cNvSpPr txBox="1"/>
          <p:nvPr/>
        </p:nvSpPr>
        <p:spPr>
          <a:xfrm>
            <a:off x="5562600" y="2667000"/>
            <a:ext cx="5076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6C5522-EB85-4B24-BC5F-B54867AE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CSE – 341: Microprocessors </a:t>
            </a:r>
          </a:p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    BRAC University</a:t>
            </a:r>
          </a:p>
          <a:p>
            <a:pPr algn="ctr"/>
            <a:endParaRPr lang="en-US" b="1" dirty="0">
              <a:solidFill>
                <a:srgbClr val="0070C0"/>
              </a:solidFill>
              <a:latin typeface="Ink Free" panose="03080402000500000000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Addressing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571500" indent="-571500">
              <a:buClr>
                <a:schemeClr val="tx1"/>
              </a:buClr>
              <a:buFont typeface="+mj-lt"/>
              <a:buAutoNum type="romanUcPeriod" startAt="3"/>
            </a:pPr>
            <a:r>
              <a:rPr lang="en-US" b="1" dirty="0"/>
              <a:t> Register [direct] addressing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Data is in a register (here BX register contains the data)</a:t>
            </a:r>
          </a:p>
          <a:p>
            <a:pPr algn="ctr">
              <a:buFont typeface="Wingdings" pitchFamily="2" charset="2"/>
              <a:buNone/>
            </a:pPr>
            <a:r>
              <a:rPr lang="en-US" b="1" dirty="0"/>
              <a:t>MOV AX, BX</a:t>
            </a:r>
          </a:p>
          <a:p>
            <a:pPr algn="ctr">
              <a:buFont typeface="Wingdings" pitchFamily="2" charset="2"/>
              <a:buNone/>
            </a:pPr>
            <a:endParaRPr lang="en-US" b="1" dirty="0"/>
          </a:p>
          <a:p>
            <a:pPr algn="ctr">
              <a:buFont typeface="Wingdings" pitchFamily="2" charset="2"/>
              <a:buNone/>
            </a:pPr>
            <a:endParaRPr lang="en-US" dirty="0"/>
          </a:p>
          <a:p>
            <a:pPr marL="571500" indent="-571500">
              <a:buClr>
                <a:schemeClr val="tx1"/>
              </a:buClr>
              <a:buFont typeface="+mj-lt"/>
              <a:buAutoNum type="romanUcPeriod" startAt="4"/>
            </a:pPr>
            <a:r>
              <a:rPr lang="en-US" b="1" dirty="0"/>
              <a:t>Register [indirect] addressing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Register supplies the address of the required data</a:t>
            </a:r>
          </a:p>
          <a:p>
            <a:pPr algn="ctr">
              <a:buFont typeface="Wingdings" pitchFamily="2" charset="2"/>
              <a:buNone/>
            </a:pPr>
            <a:endParaRPr lang="en-US" b="1" dirty="0"/>
          </a:p>
          <a:p>
            <a:pPr algn="ctr">
              <a:buFont typeface="Wingdings" pitchFamily="2" charset="2"/>
              <a:buNone/>
            </a:pPr>
            <a:r>
              <a:rPr lang="en-US" b="1" dirty="0"/>
              <a:t>MOV CX, [BX]</a:t>
            </a:r>
          </a:p>
          <a:p>
            <a:pPr algn="ctr">
              <a:buFont typeface="Wingdings" pitchFamily="2" charset="2"/>
              <a:buNone/>
            </a:pPr>
            <a:r>
              <a:rPr lang="en-US" b="1" dirty="0"/>
              <a:t> </a:t>
            </a:r>
          </a:p>
          <a:p>
            <a:pPr marL="465138" indent="-465138">
              <a:buClr>
                <a:schemeClr val="tx1"/>
              </a:buClr>
              <a:buNone/>
            </a:pP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4FF62-36CB-4E56-96EF-5DBAFF3CD5DE}"/>
              </a:ext>
            </a:extLst>
          </p:cNvPr>
          <p:cNvSpPr txBox="1"/>
          <p:nvPr/>
        </p:nvSpPr>
        <p:spPr>
          <a:xfrm>
            <a:off x="3792908" y="3244334"/>
            <a:ext cx="1558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MOV AL, BX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1A6653C-5839-47EA-B5BA-484DB5057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CSE – 341: Microprocessors </a:t>
            </a:r>
          </a:p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    BRAC University</a:t>
            </a:r>
          </a:p>
          <a:p>
            <a:pPr algn="ctr"/>
            <a:endParaRPr lang="en-US" b="1" dirty="0">
              <a:solidFill>
                <a:srgbClr val="0070C0"/>
              </a:solidFill>
              <a:latin typeface="Ink Free" panose="03080402000500000000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Addressing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571500" indent="-571500">
              <a:buClr>
                <a:schemeClr val="tx1"/>
              </a:buClr>
              <a:buFont typeface="+mj-lt"/>
              <a:buAutoNum type="romanUcPeriod" startAt="5"/>
            </a:pPr>
            <a:r>
              <a:rPr lang="en-US" b="1" dirty="0"/>
              <a:t>Base-plus-index addressing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Base register is either BX or BP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Index register is either DI or SI</a:t>
            </a:r>
          </a:p>
          <a:p>
            <a:pPr lvl="1" algn="ctr">
              <a:buNone/>
            </a:pPr>
            <a:endParaRPr lang="en-US" sz="1000" dirty="0">
              <a:solidFill>
                <a:schemeClr val="tx1"/>
              </a:solidFill>
            </a:endParaRPr>
          </a:p>
          <a:p>
            <a:pPr lvl="1" algn="ctr">
              <a:buNone/>
            </a:pPr>
            <a:r>
              <a:rPr lang="en-US" sz="2600" b="1" dirty="0">
                <a:solidFill>
                  <a:schemeClr val="tx1"/>
                </a:solidFill>
              </a:rPr>
              <a:t>MOV DX, [BX+DI]</a:t>
            </a:r>
          </a:p>
          <a:p>
            <a:pPr marL="465138" indent="-465138">
              <a:buClr>
                <a:schemeClr val="tx1"/>
              </a:buClr>
              <a:buFontTx/>
              <a:buAutoNum type="romanUcPeriod"/>
            </a:pPr>
            <a:endParaRPr lang="en-US" sz="1000" dirty="0"/>
          </a:p>
          <a:p>
            <a:pPr marL="571500" indent="-571500">
              <a:buClr>
                <a:schemeClr val="tx1"/>
              </a:buClr>
              <a:buFont typeface="+mj-lt"/>
              <a:buAutoNum type="romanUcPeriod" startAt="6"/>
            </a:pPr>
            <a:r>
              <a:rPr lang="en-US" b="1" dirty="0"/>
              <a:t>Register relative addressing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Register can be a base (BX, BP) or an index register (DI, SI)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Mainly suitable to address array data</a:t>
            </a:r>
          </a:p>
          <a:p>
            <a:pPr lvl="1" algn="ctr">
              <a:buNone/>
            </a:pPr>
            <a:endParaRPr lang="en-US" sz="1000" dirty="0">
              <a:solidFill>
                <a:schemeClr val="tx1"/>
              </a:solidFill>
            </a:endParaRPr>
          </a:p>
          <a:p>
            <a:pPr lvl="1" algn="ctr">
              <a:buNone/>
            </a:pPr>
            <a:r>
              <a:rPr lang="en-US" sz="2600" b="1" dirty="0">
                <a:solidFill>
                  <a:schemeClr val="tx1"/>
                </a:solidFill>
              </a:rPr>
              <a:t>MOV AX, [BX+1000]</a:t>
            </a:r>
          </a:p>
          <a:p>
            <a:pPr lvl="1"/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44741-50BE-4D14-BB76-7B5C00F3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Ink Free" panose="03080402000500000000" pitchFamily="66" charset="0"/>
              </a:rPr>
              <a:t>CSE – 341: Microprocessors </a:t>
            </a:r>
          </a:p>
          <a:p>
            <a:pPr algn="ctr"/>
            <a:r>
              <a:rPr lang="en-US" sz="1200" b="1" dirty="0">
                <a:solidFill>
                  <a:srgbClr val="0070C0"/>
                </a:solidFill>
                <a:latin typeface="Ink Free" panose="03080402000500000000" pitchFamily="66" charset="0"/>
              </a:rPr>
              <a:t>    BRAC University</a:t>
            </a:r>
          </a:p>
          <a:p>
            <a:pPr algn="ctr"/>
            <a:endParaRPr lang="en-US" b="1" dirty="0">
              <a:solidFill>
                <a:srgbClr val="0070C0"/>
              </a:solidFill>
              <a:latin typeface="Ink Free" panose="03080402000500000000" pitchFamily="66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Addressing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71500" indent="-571500">
              <a:buClrTx/>
              <a:buFont typeface="+mj-lt"/>
              <a:buAutoNum type="romanUcPeriod" startAt="7"/>
            </a:pPr>
            <a:r>
              <a:rPr lang="en-US" b="1" dirty="0"/>
              <a:t>Base-relative-plus-index addressing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Suitable for array addressing</a:t>
            </a:r>
          </a:p>
          <a:p>
            <a:pPr lvl="1" algn="ctr"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lvl="1" algn="ctr">
              <a:buNone/>
            </a:pPr>
            <a:r>
              <a:rPr lang="en-US" sz="2600" b="1" dirty="0">
                <a:solidFill>
                  <a:schemeClr val="tx1"/>
                </a:solidFill>
              </a:rPr>
              <a:t>MOV AX, [BX+DI+10]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9413E-D9A5-4725-8289-93372D1CD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CSE – 341: Microprocessors </a:t>
            </a:r>
          </a:p>
          <a:p>
            <a:pPr algn="ctr"/>
            <a:r>
              <a:rPr lang="en-US" sz="1200" b="1">
                <a:solidFill>
                  <a:srgbClr val="0070C0"/>
                </a:solidFill>
                <a:latin typeface="Ink Free" panose="03080402000500000000" pitchFamily="66" charset="0"/>
              </a:rPr>
              <a:t>    BRAC University</a:t>
            </a:r>
          </a:p>
          <a:p>
            <a:pPr algn="ctr"/>
            <a:endParaRPr lang="en-US" b="1" dirty="0">
              <a:solidFill>
                <a:srgbClr val="0070C0"/>
              </a:solidFill>
              <a:latin typeface="Ink Free" panose="03080402000500000000" pitchFamily="66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4120</TotalTime>
  <Words>2323</Words>
  <Application>Microsoft Office PowerPoint</Application>
  <PresentationFormat>On-screen Show (4:3)</PresentationFormat>
  <Paragraphs>529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Bookman Old Style</vt:lpstr>
      <vt:lpstr>Calibri</vt:lpstr>
      <vt:lpstr>Consolas</vt:lpstr>
      <vt:lpstr>Gill Sans MT</vt:lpstr>
      <vt:lpstr>Ink Free</vt:lpstr>
      <vt:lpstr>Sylfaen</vt:lpstr>
      <vt:lpstr>Wingdings</vt:lpstr>
      <vt:lpstr>Wingdings 3</vt:lpstr>
      <vt:lpstr>Origin</vt:lpstr>
      <vt:lpstr>    Dept. of Computer Science and Engineering BRAC University CSE 341 Team </vt:lpstr>
      <vt:lpstr>Lecture References:</vt:lpstr>
      <vt:lpstr>Addressing Mode and Categories</vt:lpstr>
      <vt:lpstr>Things to know…</vt:lpstr>
      <vt:lpstr>1. Addressing Data</vt:lpstr>
      <vt:lpstr>1. Addressing Data</vt:lpstr>
      <vt:lpstr>1. Addressing Data</vt:lpstr>
      <vt:lpstr>1. Addressing Data</vt:lpstr>
      <vt:lpstr>1. Addressing Data</vt:lpstr>
      <vt:lpstr>2. Addressing Program Codes in Memory</vt:lpstr>
      <vt:lpstr>2. Addressing Program Codes in Memory</vt:lpstr>
      <vt:lpstr>2. Addressing Program Codes in Memory</vt:lpstr>
      <vt:lpstr>3. Addressing Stack in Memory</vt:lpstr>
      <vt:lpstr>4. Addressing Input and Output Port</vt:lpstr>
      <vt:lpstr>5. Implied Addressing</vt:lpstr>
      <vt:lpstr>    Dept. of Computer Science and Engineering BRAC University CSE 341 Team </vt:lpstr>
      <vt:lpstr>Instruction template</vt:lpstr>
      <vt:lpstr>Instruction template (6 bytes)</vt:lpstr>
      <vt:lpstr>Constructing Machine Codes for 8086</vt:lpstr>
      <vt:lpstr>MOV Instruction Coding</vt:lpstr>
      <vt:lpstr>  MOD and R/M Field</vt:lpstr>
      <vt:lpstr>  MOD and R/M Field</vt:lpstr>
      <vt:lpstr>REG Field</vt:lpstr>
      <vt:lpstr>Instruction template</vt:lpstr>
      <vt:lpstr>Instruction template</vt:lpstr>
      <vt:lpstr>Example 1</vt:lpstr>
      <vt:lpstr>Example 1</vt:lpstr>
      <vt:lpstr>Example 1</vt:lpstr>
      <vt:lpstr>Example 1</vt:lpstr>
      <vt:lpstr>Example 2</vt:lpstr>
      <vt:lpstr>Example 2</vt:lpstr>
      <vt:lpstr>Example 2</vt:lpstr>
      <vt:lpstr>QUIZ</vt:lpstr>
      <vt:lpstr>Instruction Template</vt:lpstr>
      <vt:lpstr>Example </vt:lpstr>
      <vt:lpstr>Example</vt:lpstr>
      <vt:lpstr>Example 3</vt:lpstr>
      <vt:lpstr>QUIZ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Teacher:  Md. Obaidur Rahman, Ph.D. Assitant Professor, Department of CSE, DUET, Gazipur-1700.</dc:title>
  <dc:creator>Rupam</dc:creator>
  <cp:lastModifiedBy>Asus</cp:lastModifiedBy>
  <cp:revision>704</cp:revision>
  <dcterms:created xsi:type="dcterms:W3CDTF">2006-08-16T00:00:00Z</dcterms:created>
  <dcterms:modified xsi:type="dcterms:W3CDTF">2020-06-17T10:15:14Z</dcterms:modified>
</cp:coreProperties>
</file>