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pn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5" r:id="rId1"/>
  </p:sldMasterIdLst>
  <p:notesMasterIdLst>
    <p:notesMasterId r:id="rId53"/>
  </p:notesMasterIdLst>
  <p:sldIdLst>
    <p:sldId id="318" r:id="rId2"/>
    <p:sldId id="276" r:id="rId3"/>
    <p:sldId id="319" r:id="rId4"/>
    <p:sldId id="320" r:id="rId5"/>
    <p:sldId id="322" r:id="rId6"/>
    <p:sldId id="323" r:id="rId7"/>
    <p:sldId id="277" r:id="rId8"/>
    <p:sldId id="324" r:id="rId9"/>
    <p:sldId id="325" r:id="rId10"/>
    <p:sldId id="285" r:id="rId11"/>
    <p:sldId id="290" r:id="rId12"/>
    <p:sldId id="291" r:id="rId13"/>
    <p:sldId id="292" r:id="rId14"/>
    <p:sldId id="326" r:id="rId15"/>
    <p:sldId id="286" r:id="rId16"/>
    <p:sldId id="287" r:id="rId17"/>
    <p:sldId id="327" r:id="rId18"/>
    <p:sldId id="328" r:id="rId19"/>
    <p:sldId id="282" r:id="rId20"/>
    <p:sldId id="283" r:id="rId21"/>
    <p:sldId id="284" r:id="rId22"/>
    <p:sldId id="329" r:id="rId23"/>
    <p:sldId id="299" r:id="rId24"/>
    <p:sldId id="298" r:id="rId25"/>
    <p:sldId id="300" r:id="rId26"/>
    <p:sldId id="301" r:id="rId27"/>
    <p:sldId id="302" r:id="rId28"/>
    <p:sldId id="294" r:id="rId29"/>
    <p:sldId id="330" r:id="rId30"/>
    <p:sldId id="303" r:id="rId31"/>
    <p:sldId id="304" r:id="rId32"/>
    <p:sldId id="338" r:id="rId33"/>
    <p:sldId id="332" r:id="rId34"/>
    <p:sldId id="331" r:id="rId35"/>
    <p:sldId id="337" r:id="rId36"/>
    <p:sldId id="295" r:id="rId37"/>
    <p:sldId id="333" r:id="rId38"/>
    <p:sldId id="336" r:id="rId39"/>
    <p:sldId id="296" r:id="rId40"/>
    <p:sldId id="275" r:id="rId41"/>
    <p:sldId id="305" r:id="rId42"/>
    <p:sldId id="306" r:id="rId43"/>
    <p:sldId id="307" r:id="rId44"/>
    <p:sldId id="312" r:id="rId45"/>
    <p:sldId id="314" r:id="rId46"/>
    <p:sldId id="309" r:id="rId47"/>
    <p:sldId id="315" r:id="rId48"/>
    <p:sldId id="316" r:id="rId49"/>
    <p:sldId id="317" r:id="rId50"/>
    <p:sldId id="311" r:id="rId51"/>
    <p:sldId id="29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0" autoAdjust="0"/>
    <p:restoredTop sz="94660"/>
  </p:normalViewPr>
  <p:slideViewPr>
    <p:cSldViewPr>
      <p:cViewPr varScale="1">
        <p:scale>
          <a:sx n="69" d="100"/>
          <a:sy n="69" d="100"/>
        </p:scale>
        <p:origin x="137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3664E2-CB1B-44D9-8561-4583EAEFF74F}" type="datetimeFigureOut">
              <a:rPr lang="en-US" smtClean="0"/>
              <a:pPr/>
              <a:t>8/6/2020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CD7000-B82A-4E34-91D3-ED044FA0E6D3}" type="slidenum">
              <a:rPr lang="en-US" smtClean="0"/>
              <a:pPr/>
              <a:t>‹#›</a:t>
            </a:fld>
            <a:endParaRPr lang="en-US"/>
          </a:p>
        </p:txBody>
      </p:sp>
    </p:spTree>
    <p:extLst>
      <p:ext uri="{BB962C8B-B14F-4D97-AF65-F5344CB8AC3E}">
        <p14:creationId xmlns:p14="http://schemas.microsoft.com/office/powerpoint/2010/main" val="18350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CD7000-B82A-4E34-91D3-ED044FA0E6D3}" type="slidenum">
              <a:rPr lang="en-US" smtClean="0"/>
              <a:pPr/>
              <a:t>1</a:t>
            </a:fld>
            <a:endParaRPr lang="en-US"/>
          </a:p>
        </p:txBody>
      </p:sp>
    </p:spTree>
    <p:extLst>
      <p:ext uri="{BB962C8B-B14F-4D97-AF65-F5344CB8AC3E}">
        <p14:creationId xmlns:p14="http://schemas.microsoft.com/office/powerpoint/2010/main" val="7590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2400">
                <a:solidFill>
                  <a:schemeClr val="tx1"/>
                </a:solidFill>
                <a:latin typeface="Times New Roman" panose="02020603050405020304" pitchFamily="18" charset="0"/>
              </a:defRPr>
            </a:lvl1pPr>
            <a:lvl2pPr marL="742950" indent="-285750" defTabSz="923925" eaLnBrk="0" hangingPunct="0">
              <a:defRPr sz="2400">
                <a:solidFill>
                  <a:schemeClr val="tx1"/>
                </a:solidFill>
                <a:latin typeface="Times New Roman" panose="02020603050405020304" pitchFamily="18" charset="0"/>
              </a:defRPr>
            </a:lvl2pPr>
            <a:lvl3pPr marL="1143000" indent="-228600" defTabSz="923925" eaLnBrk="0" hangingPunct="0">
              <a:defRPr sz="2400">
                <a:solidFill>
                  <a:schemeClr val="tx1"/>
                </a:solidFill>
                <a:latin typeface="Times New Roman" panose="02020603050405020304" pitchFamily="18" charset="0"/>
              </a:defRPr>
            </a:lvl3pPr>
            <a:lvl4pPr marL="1600200" indent="-228600" defTabSz="923925" eaLnBrk="0" hangingPunct="0">
              <a:defRPr sz="2400">
                <a:solidFill>
                  <a:schemeClr val="tx1"/>
                </a:solidFill>
                <a:latin typeface="Times New Roman" panose="02020603050405020304" pitchFamily="18" charset="0"/>
              </a:defRPr>
            </a:lvl4pPr>
            <a:lvl5pPr marL="2057400" indent="-228600" defTabSz="923925" eaLnBrk="0" hangingPunct="0">
              <a:defRPr sz="2400">
                <a:solidFill>
                  <a:schemeClr val="tx1"/>
                </a:solidFill>
                <a:latin typeface="Times New Roman" panose="02020603050405020304" pitchFamily="18" charset="0"/>
              </a:defRPr>
            </a:lvl5pPr>
            <a:lvl6pPr marL="2514600" indent="-228600" defTabSz="9239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39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39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3925" eaLnBrk="0" fontAlgn="base" hangingPunct="0">
              <a:spcBef>
                <a:spcPct val="0"/>
              </a:spcBef>
              <a:spcAft>
                <a:spcPct val="0"/>
              </a:spcAft>
              <a:defRPr sz="2400">
                <a:solidFill>
                  <a:schemeClr val="tx1"/>
                </a:solidFill>
                <a:latin typeface="Times New Roman" panose="02020603050405020304" pitchFamily="18" charset="0"/>
              </a:defRPr>
            </a:lvl9pPr>
          </a:lstStyle>
          <a:p>
            <a:fld id="{8BE2D89D-FCC6-4A91-8DC8-ABBDA80EED75}" type="slidenum">
              <a:rPr lang="en-US" sz="1200"/>
              <a:pPr/>
              <a:t>44</a:t>
            </a:fld>
            <a:endParaRPr lang="en-US" sz="1200"/>
          </a:p>
        </p:txBody>
      </p:sp>
    </p:spTree>
    <p:extLst>
      <p:ext uri="{BB962C8B-B14F-4D97-AF65-F5344CB8AC3E}">
        <p14:creationId xmlns:p14="http://schemas.microsoft.com/office/powerpoint/2010/main" val="358466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832032-AF1B-4481-A027-2B2C10CF39FA}" type="datetime1">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478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12E16-B97E-4EEE-AAE1-1D64993100B1}" type="datetime1">
              <a:rPr lang="en-US" smtClean="0"/>
              <a:t>8/6/2020</a:t>
            </a:fld>
            <a:endParaRPr lang="en-US"/>
          </a:p>
        </p:txBody>
      </p:sp>
      <p:sp>
        <p:nvSpPr>
          <p:cNvPr id="5" name="Footer Placeholder 4"/>
          <p:cNvSpPr>
            <a:spLocks noGrp="1"/>
          </p:cNvSpPr>
          <p:nvPr>
            <p:ph type="ftr" sz="quarter" idx="11"/>
          </p:nvPr>
        </p:nvSpPr>
        <p:spPr/>
        <p:txBody>
          <a:bodyPr/>
          <a:lstStyle/>
          <a:p>
            <a:pPr algn="ctr"/>
            <a:r>
              <a:rPr lang="en-US"/>
              <a:t>CSE-4503: Microprocessors and Assembly Language    Islamic University of Technology (IUT)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730090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12E16-B97E-4EEE-AAE1-1D64993100B1}" type="datetime1">
              <a:rPr lang="en-US" smtClean="0"/>
              <a:t>8/6/2020</a:t>
            </a:fld>
            <a:endParaRPr lang="en-US"/>
          </a:p>
        </p:txBody>
      </p:sp>
      <p:sp>
        <p:nvSpPr>
          <p:cNvPr id="5" name="Footer Placeholder 4"/>
          <p:cNvSpPr>
            <a:spLocks noGrp="1"/>
          </p:cNvSpPr>
          <p:nvPr>
            <p:ph type="ftr" sz="quarter" idx="11"/>
          </p:nvPr>
        </p:nvSpPr>
        <p:spPr/>
        <p:txBody>
          <a:bodyPr/>
          <a:lstStyle/>
          <a:p>
            <a:pPr algn="ctr"/>
            <a:r>
              <a:rPr lang="en-US"/>
              <a:t>CSE-4503: Microprocessors and Assembly Language    Islamic University of Technology (IUT)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374703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1083" y="0"/>
            <a:ext cx="8724766" cy="533400"/>
          </a:xfrm>
        </p:spPr>
        <p:txBody>
          <a:bodyPr/>
          <a:lstStyle/>
          <a:p>
            <a:r>
              <a:rPr lang="en-US"/>
              <a:t>Click to edit Master title style</a:t>
            </a:r>
          </a:p>
        </p:txBody>
      </p:sp>
      <p:sp>
        <p:nvSpPr>
          <p:cNvPr id="3" name="Text Placeholder 2"/>
          <p:cNvSpPr>
            <a:spLocks noGrp="1"/>
          </p:cNvSpPr>
          <p:nvPr>
            <p:ph type="body" sz="half" idx="1"/>
          </p:nvPr>
        </p:nvSpPr>
        <p:spPr>
          <a:xfrm>
            <a:off x="211083" y="609600"/>
            <a:ext cx="4292022"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827" y="609600"/>
            <a:ext cx="4292022"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ACOE255</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64514A6-287B-4DF6-96F3-18855F0465B9}" type="slidenum">
              <a:rPr lang="en-US" altLang="en-US"/>
              <a:pPr/>
              <a:t>‹#›</a:t>
            </a:fld>
            <a:endParaRPr lang="en-US" altLang="en-US"/>
          </a:p>
        </p:txBody>
      </p:sp>
    </p:spTree>
    <p:extLst>
      <p:ext uri="{BB962C8B-B14F-4D97-AF65-F5344CB8AC3E}">
        <p14:creationId xmlns:p14="http://schemas.microsoft.com/office/powerpoint/2010/main" val="181385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D2BE6-DDD2-4E5E-BDD7-0B8149424422}" type="datetime1">
              <a:rPr lang="en-US" smtClean="0"/>
              <a:t>8/6/2020</a:t>
            </a:fld>
            <a:endParaRPr lang="en-US"/>
          </a:p>
        </p:txBody>
      </p:sp>
      <p:sp>
        <p:nvSpPr>
          <p:cNvPr id="5" name="Footer Placeholder 4"/>
          <p:cNvSpPr>
            <a:spLocks noGrp="1"/>
          </p:cNvSpPr>
          <p:nvPr>
            <p:ph type="ftr" sz="quarter" idx="11"/>
          </p:nvPr>
        </p:nvSpPr>
        <p:spPr/>
        <p:txBody>
          <a:bodyPr/>
          <a:lstStyle/>
          <a:p>
            <a:pPr algn="ctr"/>
            <a:r>
              <a:rPr lang="en-US"/>
              <a:t>CSE-4503: Microprocessors and Assembly Language    Islamic University of Technology (IUT)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175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12E16-B97E-4EEE-AAE1-1D64993100B1}" type="datetime1">
              <a:rPr lang="en-US" smtClean="0"/>
              <a:t>8/6/2020</a:t>
            </a:fld>
            <a:endParaRPr lang="en-US"/>
          </a:p>
        </p:txBody>
      </p:sp>
      <p:sp>
        <p:nvSpPr>
          <p:cNvPr id="5" name="Footer Placeholder 4"/>
          <p:cNvSpPr>
            <a:spLocks noGrp="1"/>
          </p:cNvSpPr>
          <p:nvPr>
            <p:ph type="ftr" sz="quarter" idx="11"/>
          </p:nvPr>
        </p:nvSpPr>
        <p:spPr/>
        <p:txBody>
          <a:bodyPr/>
          <a:lstStyle/>
          <a:p>
            <a:pPr algn="ctr"/>
            <a:r>
              <a:rPr lang="en-US"/>
              <a:t>CSE-4503: Microprocessors and Assembly Language    Islamic University of Technology (IUT)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309417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12E16-B97E-4EEE-AAE1-1D64993100B1}" type="datetime1">
              <a:rPr lang="en-US" smtClean="0"/>
              <a:t>8/6/2020</a:t>
            </a:fld>
            <a:endParaRPr lang="en-US"/>
          </a:p>
        </p:txBody>
      </p:sp>
      <p:sp>
        <p:nvSpPr>
          <p:cNvPr id="6" name="Footer Placeholder 5"/>
          <p:cNvSpPr>
            <a:spLocks noGrp="1"/>
          </p:cNvSpPr>
          <p:nvPr>
            <p:ph type="ftr" sz="quarter" idx="11"/>
          </p:nvPr>
        </p:nvSpPr>
        <p:spPr/>
        <p:txBody>
          <a:bodyPr/>
          <a:lstStyle/>
          <a:p>
            <a:pPr algn="ctr"/>
            <a:r>
              <a:rPr lang="en-US"/>
              <a:t>CSE-4503: Microprocessors and Assembly Language    Islamic University of Technology (IUT)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933332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12E16-B97E-4EEE-AAE1-1D64993100B1}" type="datetime1">
              <a:rPr lang="en-US" smtClean="0"/>
              <a:t>8/6/2020</a:t>
            </a:fld>
            <a:endParaRPr lang="en-US"/>
          </a:p>
        </p:txBody>
      </p:sp>
      <p:sp>
        <p:nvSpPr>
          <p:cNvPr id="8" name="Footer Placeholder 7"/>
          <p:cNvSpPr>
            <a:spLocks noGrp="1"/>
          </p:cNvSpPr>
          <p:nvPr>
            <p:ph type="ftr" sz="quarter" idx="11"/>
          </p:nvPr>
        </p:nvSpPr>
        <p:spPr/>
        <p:txBody>
          <a:bodyPr/>
          <a:lstStyle/>
          <a:p>
            <a:pPr algn="ctr"/>
            <a:r>
              <a:rPr lang="en-US"/>
              <a:t>CSE-4503: Microprocessors and Assembly Language    Islamic University of Technology (IUT)</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585643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Dr. Jia Uddin, CSE, BRAC University</a:t>
            </a:r>
          </a:p>
        </p:txBody>
      </p:sp>
      <p:sp>
        <p:nvSpPr>
          <p:cNvPr id="5" name="Slide Number Placeholder 4"/>
          <p:cNvSpPr>
            <a:spLocks noGrp="1"/>
          </p:cNvSpPr>
          <p:nvPr>
            <p:ph type="sldNum" sz="quarter" idx="12"/>
          </p:nvPr>
        </p:nvSpPr>
        <p:spPr/>
        <p:txBody>
          <a:bodyPr/>
          <a:lstStyle/>
          <a:p>
            <a:pPr>
              <a:defRPr/>
            </a:pPr>
            <a:fld id="{E3BC1F8C-DD34-41DE-BF3E-5C5D826A6E06}" type="slidenum">
              <a:rPr lang="en-US" smtClean="0"/>
              <a:pPr>
                <a:defRPr/>
              </a:pPr>
              <a:t>‹#›</a:t>
            </a:fld>
            <a:endParaRPr lang="en-US"/>
          </a:p>
        </p:txBody>
      </p:sp>
    </p:spTree>
    <p:extLst>
      <p:ext uri="{BB962C8B-B14F-4D97-AF65-F5344CB8AC3E}">
        <p14:creationId xmlns:p14="http://schemas.microsoft.com/office/powerpoint/2010/main" val="93640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Dr. Jia Uddin, CSE, BRAC University</a:t>
            </a:r>
          </a:p>
        </p:txBody>
      </p:sp>
      <p:sp>
        <p:nvSpPr>
          <p:cNvPr id="4" name="Slide Number Placeholder 3"/>
          <p:cNvSpPr>
            <a:spLocks noGrp="1"/>
          </p:cNvSpPr>
          <p:nvPr>
            <p:ph type="sldNum" sz="quarter" idx="12"/>
          </p:nvPr>
        </p:nvSpPr>
        <p:spPr/>
        <p:txBody>
          <a:bodyPr/>
          <a:lstStyle/>
          <a:p>
            <a:pPr>
              <a:defRPr/>
            </a:pPr>
            <a:fld id="{6CA1A363-03E0-4F23-8215-08432EB1D6C4}" type="slidenum">
              <a:rPr lang="en-US" smtClean="0"/>
              <a:pPr>
                <a:defRPr/>
              </a:pPr>
              <a:t>‹#›</a:t>
            </a:fld>
            <a:endParaRPr lang="en-US"/>
          </a:p>
        </p:txBody>
      </p:sp>
    </p:spTree>
    <p:extLst>
      <p:ext uri="{BB962C8B-B14F-4D97-AF65-F5344CB8AC3E}">
        <p14:creationId xmlns:p14="http://schemas.microsoft.com/office/powerpoint/2010/main" val="462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12E16-B97E-4EEE-AAE1-1D64993100B1}" type="datetime1">
              <a:rPr lang="en-US" smtClean="0"/>
              <a:t>8/6/2020</a:t>
            </a:fld>
            <a:endParaRPr lang="en-US"/>
          </a:p>
        </p:txBody>
      </p:sp>
      <p:sp>
        <p:nvSpPr>
          <p:cNvPr id="6" name="Footer Placeholder 5"/>
          <p:cNvSpPr>
            <a:spLocks noGrp="1"/>
          </p:cNvSpPr>
          <p:nvPr>
            <p:ph type="ftr" sz="quarter" idx="11"/>
          </p:nvPr>
        </p:nvSpPr>
        <p:spPr/>
        <p:txBody>
          <a:bodyPr/>
          <a:lstStyle/>
          <a:p>
            <a:pPr algn="ctr"/>
            <a:r>
              <a:rPr lang="en-US"/>
              <a:t>CSE-4503: Microprocessors and Assembly Language    Islamic University of Technology (IUT)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07018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12E16-B97E-4EEE-AAE1-1D64993100B1}" type="datetime1">
              <a:rPr lang="en-US" smtClean="0"/>
              <a:t>8/6/2020</a:t>
            </a:fld>
            <a:endParaRPr lang="en-US"/>
          </a:p>
        </p:txBody>
      </p:sp>
      <p:sp>
        <p:nvSpPr>
          <p:cNvPr id="6" name="Footer Placeholder 5"/>
          <p:cNvSpPr>
            <a:spLocks noGrp="1"/>
          </p:cNvSpPr>
          <p:nvPr>
            <p:ph type="ftr" sz="quarter" idx="11"/>
          </p:nvPr>
        </p:nvSpPr>
        <p:spPr/>
        <p:txBody>
          <a:bodyPr/>
          <a:lstStyle/>
          <a:p>
            <a:pPr algn="ctr"/>
            <a:r>
              <a:rPr lang="en-US"/>
              <a:t>CSE-4503: Microprocessors and Assembly Language    Islamic University of Technology (IUT)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901559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12E16-B97E-4EEE-AAE1-1D64993100B1}" type="datetime1">
              <a:rPr lang="en-US" smtClean="0"/>
              <a:t>8/6/2020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ctr"/>
            <a:r>
              <a:rPr lang="en-US"/>
              <a:t>CSE-4503: Microprocessors and Assembly Language    Islamic University of Technology (IUT)</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2325496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535995"/>
            <a:ext cx="6858000" cy="762000"/>
          </a:xfrm>
        </p:spPr>
        <p:txBody>
          <a:bodyPr>
            <a:noAutofit/>
          </a:bodyPr>
          <a:lstStyle/>
          <a:p>
            <a:pPr lvl="0" algn="ctr"/>
            <a:r>
              <a:rPr lang="en-US" b="1" dirty="0">
                <a:solidFill>
                  <a:schemeClr val="tx1"/>
                </a:solidFill>
              </a:rPr>
              <a:t>Course ID:</a:t>
            </a:r>
            <a:r>
              <a:rPr lang="en-US" dirty="0">
                <a:solidFill>
                  <a:schemeClr val="tx1"/>
                </a:solidFill>
              </a:rPr>
              <a:t> CSE341</a:t>
            </a:r>
          </a:p>
          <a:p>
            <a:pPr lvl="0" algn="ctr">
              <a:spcBef>
                <a:spcPts val="0"/>
              </a:spcBef>
            </a:pPr>
            <a:r>
              <a:rPr lang="en-US" b="1" dirty="0">
                <a:solidFill>
                  <a:schemeClr val="tx1"/>
                </a:solidFill>
              </a:rPr>
              <a:t>Course Title:</a:t>
            </a:r>
            <a:r>
              <a:rPr lang="en-US" dirty="0">
                <a:solidFill>
                  <a:schemeClr val="tx1"/>
                </a:solidFill>
              </a:rPr>
              <a:t> Microprocessors</a:t>
            </a:r>
          </a:p>
        </p:txBody>
      </p:sp>
      <p:sp>
        <p:nvSpPr>
          <p:cNvPr id="4" name="TextBox 3"/>
          <p:cNvSpPr txBox="1"/>
          <p:nvPr/>
        </p:nvSpPr>
        <p:spPr>
          <a:xfrm>
            <a:off x="0" y="3581400"/>
            <a:ext cx="9144000" cy="584775"/>
          </a:xfrm>
          <a:prstGeom prst="rect">
            <a:avLst/>
          </a:prstGeom>
          <a:noFill/>
        </p:spPr>
        <p:txBody>
          <a:bodyPr wrap="square" rtlCol="0">
            <a:spAutoFit/>
          </a:bodyPr>
          <a:lstStyle/>
          <a:p>
            <a:pPr algn="ctr"/>
            <a:r>
              <a:rPr lang="en-US" sz="3200" dirty="0">
                <a:solidFill>
                  <a:schemeClr val="accent4"/>
                </a:solidFill>
              </a:rPr>
              <a:t>Interrupts</a:t>
            </a:r>
          </a:p>
        </p:txBody>
      </p:sp>
      <p:sp>
        <p:nvSpPr>
          <p:cNvPr id="5" name="Title 1"/>
          <p:cNvSpPr txBox="1">
            <a:spLocks/>
          </p:cNvSpPr>
          <p:nvPr/>
        </p:nvSpPr>
        <p:spPr>
          <a:xfrm>
            <a:off x="1143000" y="219651"/>
            <a:ext cx="6858000" cy="1422113"/>
          </a:xfrm>
          <a:prstGeom prst="rect">
            <a:avLst/>
          </a:prstGeom>
        </p:spPr>
        <p:txBody>
          <a:bodyPr vert="horz"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0"/>
              </a:spcBef>
            </a:pPr>
            <a:br>
              <a:rPr lang="en-US" sz="1600" dirty="0"/>
            </a:br>
            <a:br>
              <a:rPr lang="en-US" sz="1600" dirty="0"/>
            </a:br>
            <a:r>
              <a:rPr lang="en-US" sz="2400" dirty="0"/>
              <a:t>Department of Computer Science &amp; Engineering</a:t>
            </a:r>
            <a:br>
              <a:rPr lang="en-US" sz="2400" dirty="0"/>
            </a:br>
            <a:r>
              <a:rPr lang="en-US" sz="2400" dirty="0"/>
              <a:t>BRAC University.</a:t>
            </a:r>
            <a:endParaRPr lang="en-US" sz="1600" dirty="0"/>
          </a:p>
        </p:txBody>
      </p:sp>
      <p:pic>
        <p:nvPicPr>
          <p:cNvPr id="6" name="Picture 5">
            <a:extLst>
              <a:ext uri="{FF2B5EF4-FFF2-40B4-BE49-F238E27FC236}">
                <a16:creationId xmlns:a16="http://schemas.microsoft.com/office/drawing/2014/main" id="{219BB6EC-CA36-4F35-BBA7-894955F523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200" y="2011584"/>
            <a:ext cx="2133600" cy="1422400"/>
          </a:xfrm>
          <a:prstGeom prst="rect">
            <a:avLst/>
          </a:prstGeom>
        </p:spPr>
      </p:pic>
    </p:spTree>
    <p:extLst>
      <p:ext uri="{BB962C8B-B14F-4D97-AF65-F5344CB8AC3E}">
        <p14:creationId xmlns:p14="http://schemas.microsoft.com/office/powerpoint/2010/main" val="53923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4"/>
                </a:solidFill>
              </a:rPr>
              <a:t>Classifications of 8086 Interrupts</a:t>
            </a:r>
          </a:p>
        </p:txBody>
      </p:sp>
      <p:sp>
        <p:nvSpPr>
          <p:cNvPr id="4" name="Content Placeholder 3"/>
          <p:cNvSpPr>
            <a:spLocks noGrp="1"/>
          </p:cNvSpPr>
          <p:nvPr>
            <p:ph idx="1"/>
          </p:nvPr>
        </p:nvSpPr>
        <p:spPr/>
        <p:txBody>
          <a:bodyPr>
            <a:normAutofit fontScale="92500" lnSpcReduction="20000"/>
          </a:bodyPr>
          <a:lstStyle/>
          <a:p>
            <a:pPr algn="just">
              <a:lnSpc>
                <a:spcPct val="90000"/>
              </a:lnSpc>
              <a:buFont typeface="Wingdings" panose="05000000000000000000" pitchFamily="2" charset="2"/>
              <a:buChar char="Ø"/>
            </a:pPr>
            <a:r>
              <a:rPr lang="en-US" sz="2800" dirty="0"/>
              <a:t>An 8086 interrupt can come from any of the </a:t>
            </a:r>
            <a:r>
              <a:rPr lang="en-US" sz="2800" b="1" i="1" dirty="0"/>
              <a:t>three </a:t>
            </a:r>
            <a:r>
              <a:rPr lang="en-US" sz="2800" dirty="0"/>
              <a:t>sources:</a:t>
            </a:r>
          </a:p>
          <a:p>
            <a:pPr marL="990600" lvl="1" indent="-533400" algn="just">
              <a:lnSpc>
                <a:spcPct val="90000"/>
              </a:lnSpc>
            </a:pPr>
            <a:r>
              <a:rPr lang="en-US" sz="2800" dirty="0">
                <a:solidFill>
                  <a:schemeClr val="tx1"/>
                </a:solidFill>
              </a:rPr>
              <a:t>An </a:t>
            </a:r>
            <a:r>
              <a:rPr lang="en-US" sz="2800" b="1" i="1" dirty="0">
                <a:solidFill>
                  <a:schemeClr val="tx1"/>
                </a:solidFill>
              </a:rPr>
              <a:t>external signal</a:t>
            </a:r>
            <a:r>
              <a:rPr lang="en-US" sz="2800" dirty="0">
                <a:solidFill>
                  <a:schemeClr val="tx1"/>
                </a:solidFill>
              </a:rPr>
              <a:t> applied to NMI or INTR pin.</a:t>
            </a:r>
          </a:p>
          <a:p>
            <a:pPr marL="1371600" lvl="2" indent="-457200" algn="just">
              <a:lnSpc>
                <a:spcPct val="90000"/>
              </a:lnSpc>
              <a:buFontTx/>
              <a:buChar char="–"/>
            </a:pPr>
            <a:r>
              <a:rPr lang="en-US" sz="2800" dirty="0"/>
              <a:t>known as </a:t>
            </a:r>
            <a:r>
              <a:rPr lang="en-US" sz="2800" b="1" i="1" dirty="0"/>
              <a:t>hardware interruption </a:t>
            </a:r>
          </a:p>
          <a:p>
            <a:pPr marL="1371600" lvl="2" indent="-457200" algn="just">
              <a:lnSpc>
                <a:spcPct val="90000"/>
              </a:lnSpc>
              <a:buFontTx/>
              <a:buChar char="–"/>
            </a:pPr>
            <a:r>
              <a:rPr lang="en-US" sz="2800" i="1" dirty="0"/>
              <a:t>It is a</a:t>
            </a:r>
            <a:r>
              <a:rPr lang="en-US" sz="2800" b="1" i="1" dirty="0"/>
              <a:t> user-defined interrupt</a:t>
            </a:r>
          </a:p>
          <a:p>
            <a:pPr marL="1371600" lvl="2" indent="-457200" algn="just">
              <a:lnSpc>
                <a:spcPct val="90000"/>
              </a:lnSpc>
              <a:buFontTx/>
              <a:buChar char="–"/>
            </a:pPr>
            <a:endParaRPr lang="en-US" sz="1000" dirty="0"/>
          </a:p>
          <a:p>
            <a:pPr marL="990600" lvl="1" indent="-533400" algn="just">
              <a:lnSpc>
                <a:spcPct val="90000"/>
              </a:lnSpc>
            </a:pPr>
            <a:r>
              <a:rPr lang="en-US" sz="2800" dirty="0">
                <a:solidFill>
                  <a:schemeClr val="tx1"/>
                </a:solidFill>
              </a:rPr>
              <a:t>Execution of interrupt instruction </a:t>
            </a:r>
            <a:r>
              <a:rPr lang="en-US" sz="2800" b="1" i="1" dirty="0">
                <a:solidFill>
                  <a:schemeClr val="tx1"/>
                </a:solidFill>
              </a:rPr>
              <a:t>INT. </a:t>
            </a:r>
          </a:p>
          <a:p>
            <a:pPr marL="1371600" lvl="2" indent="-457200" algn="just">
              <a:lnSpc>
                <a:spcPct val="90000"/>
              </a:lnSpc>
              <a:buFontTx/>
              <a:buChar char="–"/>
            </a:pPr>
            <a:r>
              <a:rPr lang="en-US" sz="2800" dirty="0"/>
              <a:t>referred as </a:t>
            </a:r>
            <a:r>
              <a:rPr lang="en-US" sz="2800" b="1" i="1" dirty="0"/>
              <a:t>software interruption</a:t>
            </a:r>
          </a:p>
          <a:p>
            <a:pPr marL="1371600" lvl="2" indent="-457200" algn="just">
              <a:lnSpc>
                <a:spcPct val="90000"/>
              </a:lnSpc>
              <a:buFontTx/>
              <a:buChar char="–"/>
            </a:pPr>
            <a:r>
              <a:rPr lang="en-US" sz="2800" i="1" dirty="0"/>
              <a:t>It is also a </a:t>
            </a:r>
            <a:r>
              <a:rPr lang="en-US" sz="2800" b="1" i="1" dirty="0"/>
              <a:t>user-defined interrupt</a:t>
            </a:r>
            <a:endParaRPr lang="en-US" sz="2800" i="1" dirty="0"/>
          </a:p>
          <a:p>
            <a:pPr marL="1371600" lvl="2" indent="-457200" algn="just">
              <a:lnSpc>
                <a:spcPct val="90000"/>
              </a:lnSpc>
              <a:buFontTx/>
              <a:buChar char="–"/>
            </a:pPr>
            <a:endParaRPr lang="en-US" sz="1000" dirty="0"/>
          </a:p>
          <a:p>
            <a:pPr marL="990600" lvl="1" indent="-533400" algn="just">
              <a:lnSpc>
                <a:spcPct val="90000"/>
              </a:lnSpc>
            </a:pPr>
            <a:r>
              <a:rPr lang="en-US" sz="2800" dirty="0">
                <a:solidFill>
                  <a:schemeClr val="tx1"/>
                </a:solidFill>
              </a:rPr>
              <a:t>Some error condition produced by execution of an instruction, e.g., trying to divide some number by zero.</a:t>
            </a:r>
          </a:p>
          <a:p>
            <a:pPr marL="1264920" lvl="2" indent="-533400" algn="just">
              <a:lnSpc>
                <a:spcPct val="90000"/>
              </a:lnSpc>
            </a:pPr>
            <a:r>
              <a:rPr lang="en-US" sz="2500" dirty="0"/>
              <a:t>It is known as </a:t>
            </a:r>
            <a:r>
              <a:rPr lang="en-US" sz="2500" b="1" i="1" dirty="0"/>
              <a:t>pre-defined interrupt</a:t>
            </a:r>
            <a:endParaRPr lang="en-US" sz="2500" dirty="0">
              <a:solidFill>
                <a:schemeClr val="tx1"/>
              </a:solidFill>
            </a:endParaRPr>
          </a:p>
          <a:p>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4"/>
                </a:solidFill>
              </a:rPr>
              <a:t>Interrupt Vectors and Vector Table</a:t>
            </a:r>
          </a:p>
        </p:txBody>
      </p:sp>
      <p:sp>
        <p:nvSpPr>
          <p:cNvPr id="4" name="Content Placeholder 3"/>
          <p:cNvSpPr>
            <a:spLocks noGrp="1"/>
          </p:cNvSpPr>
          <p:nvPr>
            <p:ph idx="1"/>
          </p:nvPr>
        </p:nvSpPr>
        <p:spPr/>
        <p:txBody>
          <a:bodyPr>
            <a:noAutofit/>
          </a:bodyPr>
          <a:lstStyle/>
          <a:p>
            <a:r>
              <a:rPr lang="en-US" sz="2200" dirty="0"/>
              <a:t>All interrupts (vectored or otherwise) are mapped onto a memory area called the </a:t>
            </a:r>
            <a:r>
              <a:rPr lang="en-US" sz="2200" b="1" dirty="0"/>
              <a:t>Interrupt Vector Table (IVT)</a:t>
            </a:r>
            <a:r>
              <a:rPr lang="en-US" sz="2200" dirty="0"/>
              <a:t>.</a:t>
            </a:r>
          </a:p>
          <a:p>
            <a:pPr lvl="1"/>
            <a:r>
              <a:rPr lang="en-US" sz="2200" dirty="0">
                <a:solidFill>
                  <a:schemeClr val="tx1"/>
                </a:solidFill>
              </a:rPr>
              <a:t>The IVT is usually located in the first 1 Kbyte of memory segment (from 00000 H - 003FF H).</a:t>
            </a:r>
          </a:p>
          <a:p>
            <a:pPr lvl="1"/>
            <a:r>
              <a:rPr lang="en-US" sz="2200" dirty="0">
                <a:solidFill>
                  <a:schemeClr val="tx1"/>
                </a:solidFill>
              </a:rPr>
              <a:t>The purpose of the IVT is to hold the vectors that redirect the microprocessor to the right place when an interrupt arrives.</a:t>
            </a:r>
          </a:p>
          <a:p>
            <a:r>
              <a:rPr lang="en-US" sz="2200" dirty="0"/>
              <a:t>An </a:t>
            </a:r>
            <a:r>
              <a:rPr lang="en-US" sz="2200" b="1" dirty="0"/>
              <a:t>interrupt vector </a:t>
            </a:r>
            <a:r>
              <a:rPr lang="en-US" sz="2200" dirty="0"/>
              <a:t>is a </a:t>
            </a:r>
            <a:r>
              <a:rPr lang="en-US" sz="2200" b="1" dirty="0"/>
              <a:t>pointer</a:t>
            </a:r>
            <a:r>
              <a:rPr lang="en-US" sz="2200" dirty="0"/>
              <a:t> to where the ISR is stored in memory.</a:t>
            </a:r>
          </a:p>
          <a:p>
            <a:r>
              <a:rPr lang="en-US" sz="2200" dirty="0"/>
              <a:t>The starting address of an ISR is often called </a:t>
            </a:r>
          </a:p>
          <a:p>
            <a:pPr lvl="1"/>
            <a:r>
              <a:rPr lang="en-US" sz="2200" dirty="0">
                <a:solidFill>
                  <a:schemeClr val="tx1"/>
                </a:solidFill>
              </a:rPr>
              <a:t>the </a:t>
            </a:r>
            <a:r>
              <a:rPr lang="en-US" sz="2200" b="1" i="1" dirty="0">
                <a:solidFill>
                  <a:schemeClr val="tx1"/>
                </a:solidFill>
              </a:rPr>
              <a:t>interrupt vector</a:t>
            </a:r>
            <a:r>
              <a:rPr lang="en-US" sz="2200" dirty="0">
                <a:solidFill>
                  <a:schemeClr val="tx1"/>
                </a:solidFill>
              </a:rPr>
              <a:t> or the</a:t>
            </a:r>
            <a:r>
              <a:rPr lang="en-US" sz="2200" b="1" i="1" dirty="0">
                <a:solidFill>
                  <a:schemeClr val="tx1"/>
                </a:solidFill>
              </a:rPr>
              <a:t> interrupt pointer.</a:t>
            </a:r>
          </a:p>
          <a:p>
            <a:r>
              <a:rPr lang="en-US" sz="2200" dirty="0"/>
              <a:t>So the Table is referred to as </a:t>
            </a:r>
          </a:p>
          <a:p>
            <a:pPr lvl="1"/>
            <a:r>
              <a:rPr lang="en-US" sz="2200" b="1" i="1" dirty="0">
                <a:solidFill>
                  <a:schemeClr val="tx1"/>
                </a:solidFill>
              </a:rPr>
              <a:t>interrupt-vector table</a:t>
            </a:r>
            <a:r>
              <a:rPr lang="en-US" sz="2200" dirty="0">
                <a:solidFill>
                  <a:schemeClr val="tx1"/>
                </a:solidFill>
              </a:rPr>
              <a:t> or </a:t>
            </a:r>
            <a:r>
              <a:rPr lang="en-US" sz="2200" b="1" i="1" dirty="0">
                <a:solidFill>
                  <a:schemeClr val="tx1"/>
                </a:solidFill>
              </a:rPr>
              <a:t>interrupt-pointer table.</a:t>
            </a:r>
            <a:endParaRPr lang="en-US" sz="2200"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219950" cy="1325563"/>
          </a:xfrm>
        </p:spPr>
        <p:txBody>
          <a:bodyPr/>
          <a:lstStyle/>
          <a:p>
            <a:pPr algn="ctr"/>
            <a:r>
              <a:rPr lang="en-US" b="1" dirty="0">
                <a:solidFill>
                  <a:schemeClr val="accent4"/>
                </a:solidFill>
              </a:rPr>
              <a:t>Interrupt Types based on ISR ID</a:t>
            </a:r>
          </a:p>
        </p:txBody>
      </p:sp>
      <p:sp>
        <p:nvSpPr>
          <p:cNvPr id="4" name="Content Placeholder 3"/>
          <p:cNvSpPr>
            <a:spLocks noGrp="1"/>
          </p:cNvSpPr>
          <p:nvPr>
            <p:ph idx="1"/>
          </p:nvPr>
        </p:nvSpPr>
        <p:spPr/>
        <p:txBody>
          <a:bodyPr>
            <a:normAutofit fontScale="92500" lnSpcReduction="10000"/>
          </a:bodyPr>
          <a:lstStyle/>
          <a:p>
            <a:pPr algn="just"/>
            <a:r>
              <a:rPr lang="en-US" sz="2400" dirty="0"/>
              <a:t>Note that </a:t>
            </a:r>
          </a:p>
          <a:p>
            <a:pPr lvl="1" algn="just"/>
            <a:r>
              <a:rPr lang="en-US" dirty="0">
                <a:solidFill>
                  <a:schemeClr val="tx1"/>
                </a:solidFill>
              </a:rPr>
              <a:t>The </a:t>
            </a:r>
            <a:r>
              <a:rPr lang="en-US" b="1" dirty="0">
                <a:solidFill>
                  <a:schemeClr val="tx1"/>
                </a:solidFill>
              </a:rPr>
              <a:t>IP</a:t>
            </a:r>
            <a:r>
              <a:rPr lang="en-US" dirty="0">
                <a:solidFill>
                  <a:schemeClr val="tx1"/>
                </a:solidFill>
              </a:rPr>
              <a:t> value is put in as the </a:t>
            </a:r>
            <a:r>
              <a:rPr lang="en-US" b="1" dirty="0">
                <a:solidFill>
                  <a:schemeClr val="tx1"/>
                </a:solidFill>
              </a:rPr>
              <a:t>low word</a:t>
            </a:r>
            <a:r>
              <a:rPr lang="en-US" dirty="0">
                <a:solidFill>
                  <a:schemeClr val="tx1"/>
                </a:solidFill>
              </a:rPr>
              <a:t> of the vector</a:t>
            </a:r>
          </a:p>
          <a:p>
            <a:pPr lvl="1" algn="just"/>
            <a:r>
              <a:rPr lang="en-US" b="1" dirty="0">
                <a:solidFill>
                  <a:schemeClr val="tx1"/>
                </a:solidFill>
              </a:rPr>
              <a:t>CS</a:t>
            </a:r>
            <a:r>
              <a:rPr lang="en-US" dirty="0">
                <a:solidFill>
                  <a:schemeClr val="tx1"/>
                </a:solidFill>
              </a:rPr>
              <a:t> as </a:t>
            </a:r>
            <a:r>
              <a:rPr lang="en-US" b="1" dirty="0">
                <a:solidFill>
                  <a:schemeClr val="tx1"/>
                </a:solidFill>
              </a:rPr>
              <a:t>high word</a:t>
            </a:r>
            <a:r>
              <a:rPr lang="en-US" dirty="0">
                <a:solidFill>
                  <a:schemeClr val="tx1"/>
                </a:solidFill>
              </a:rPr>
              <a:t> of the vector</a:t>
            </a:r>
            <a:endParaRPr lang="en-US" b="1" dirty="0">
              <a:solidFill>
                <a:schemeClr val="tx1"/>
              </a:solidFill>
            </a:endParaRPr>
          </a:p>
          <a:p>
            <a:pPr algn="just"/>
            <a:r>
              <a:rPr lang="en-US" sz="2400" dirty="0"/>
              <a:t>4 bytes are required to store the CS and IP values for each interrupt service procedure, the </a:t>
            </a:r>
            <a:r>
              <a:rPr lang="en-US" sz="2400" b="1" i="1" dirty="0"/>
              <a:t>interrupt-vector table</a:t>
            </a:r>
            <a:r>
              <a:rPr lang="en-US" sz="2400" dirty="0"/>
              <a:t> can hold starting addresses for up to 256 interrupt procedures.</a:t>
            </a:r>
          </a:p>
          <a:p>
            <a:pPr algn="just"/>
            <a:r>
              <a:rPr lang="en-US" sz="2400" dirty="0"/>
              <a:t>Each </a:t>
            </a:r>
            <a:r>
              <a:rPr lang="en-US" sz="2400" b="1" i="1" dirty="0"/>
              <a:t>Double Word </a:t>
            </a:r>
            <a:r>
              <a:rPr lang="en-US" sz="2400" dirty="0"/>
              <a:t>interrupt vector is identified by a number from 0 to 255</a:t>
            </a:r>
          </a:p>
          <a:p>
            <a:pPr algn="just"/>
            <a:r>
              <a:rPr lang="en-US" sz="2400" i="1" dirty="0"/>
              <a:t>INTEL</a:t>
            </a:r>
            <a:r>
              <a:rPr lang="en-US" sz="2400" dirty="0"/>
              <a:t> calls this number the </a:t>
            </a:r>
            <a:r>
              <a:rPr lang="en-US" sz="2400" b="1" i="1" dirty="0"/>
              <a:t>TYPE</a:t>
            </a:r>
            <a:r>
              <a:rPr lang="en-US" sz="2400" dirty="0"/>
              <a:t> of the interrupt</a:t>
            </a:r>
          </a:p>
          <a:p>
            <a:pPr algn="just"/>
            <a:r>
              <a:rPr lang="en-US" sz="2400" dirty="0"/>
              <a:t>CS = 2 bytes, IP = 2 Bytes, so total 4 bytes are needed for Interrupt and there are total 256 interrupts, where 256 x 4 = 1024 Bytes = 1 KB are located in the starting part of memory</a:t>
            </a:r>
          </a:p>
          <a:p>
            <a:pPr algn="just"/>
            <a:r>
              <a:rPr lang="en-US" sz="2400" dirty="0"/>
              <a:t>CS:IP = 0000:0000   to   0000:03FF</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5413"/>
            <a:ext cx="7886700" cy="819475"/>
          </a:xfrm>
        </p:spPr>
        <p:txBody>
          <a:bodyPr/>
          <a:lstStyle/>
          <a:p>
            <a:pPr algn="ctr"/>
            <a:r>
              <a:rPr lang="en-US" b="1" dirty="0">
                <a:solidFill>
                  <a:schemeClr val="accent4"/>
                </a:solidFill>
              </a:rPr>
              <a:t>Interrupt Types based on ISR ID</a:t>
            </a:r>
          </a:p>
        </p:txBody>
      </p:sp>
      <p:graphicFrame>
        <p:nvGraphicFramePr>
          <p:cNvPr id="9" name="Group 671"/>
          <p:cNvGraphicFramePr>
            <a:graphicFrameLocks noGrp="1"/>
          </p:cNvGraphicFramePr>
          <p:nvPr>
            <p:ph idx="1"/>
            <p:extLst>
              <p:ext uri="{D42A27DB-BD31-4B8C-83A1-F6EECF244321}">
                <p14:modId xmlns:p14="http://schemas.microsoft.com/office/powerpoint/2010/main" val="1229257581"/>
              </p:ext>
            </p:extLst>
          </p:nvPr>
        </p:nvGraphicFramePr>
        <p:xfrm>
          <a:off x="762000" y="1219200"/>
          <a:ext cx="7620000" cy="5120640"/>
        </p:xfrm>
        <a:graphic>
          <a:graphicData uri="http://schemas.openxmlformats.org/drawingml/2006/table">
            <a:tbl>
              <a:tblPr/>
              <a:tblGrid>
                <a:gridCol w="2438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AVAILABLE</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003FFH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255</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FOR USER</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rPr>
                        <a:t>...</a:t>
                      </a:r>
                      <a:endParaRPr kumimoji="0" lang="en-US" sz="1500" b="0" i="0" u="none" strike="noStrike" cap="none" normalizeH="0" baseline="0" dirty="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(224)</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00080H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32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31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RESERVED (27)</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00014H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00010H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INTO   OVERFLOW</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Predefined/</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0000CH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INT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Dedicated/Internal</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TYPE 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Interrupts  Pointers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00008H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NON-MASKABLE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00004H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SINGLE STEP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CS Base 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IP Offset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00000H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DIVIDE ERROR</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 Box 4"/>
          <p:cNvSpPr txBox="1">
            <a:spLocks noChangeArrowheads="1"/>
          </p:cNvSpPr>
          <p:nvPr/>
        </p:nvSpPr>
        <p:spPr bwMode="auto">
          <a:xfrm>
            <a:off x="5867400" y="3276600"/>
            <a:ext cx="2667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8" name="Text Box 134"/>
          <p:cNvSpPr txBox="1">
            <a:spLocks noChangeArrowheads="1"/>
          </p:cNvSpPr>
          <p:nvPr/>
        </p:nvSpPr>
        <p:spPr bwMode="auto">
          <a:xfrm>
            <a:off x="1066800" y="4495800"/>
            <a:ext cx="1371600" cy="366713"/>
          </a:xfrm>
          <a:prstGeom prst="rect">
            <a:avLst/>
          </a:prstGeom>
          <a:noFill/>
          <a:ln w="9525">
            <a:noFill/>
            <a:miter lim="800000"/>
            <a:headEnd/>
            <a:tailEnd/>
          </a:ln>
          <a:effectLst/>
        </p:spPr>
        <p:txBody>
          <a:bodyPr>
            <a:spAutoFit/>
          </a:bodyPr>
          <a:lstStyle/>
          <a:p>
            <a:pPr>
              <a:spcBef>
                <a:spcPct val="50000"/>
              </a:spcBef>
            </a:pPr>
            <a:endParaRPr lang="en-US"/>
          </a:p>
        </p:txBody>
      </p:sp>
      <p:grpSp>
        <p:nvGrpSpPr>
          <p:cNvPr id="10" name="Group 672"/>
          <p:cNvGrpSpPr>
            <a:grpSpLocks/>
          </p:cNvGrpSpPr>
          <p:nvPr/>
        </p:nvGrpSpPr>
        <p:grpSpPr bwMode="auto">
          <a:xfrm>
            <a:off x="3505200" y="1143000"/>
            <a:ext cx="554038" cy="5000625"/>
            <a:chOff x="2378" y="66"/>
            <a:chExt cx="349" cy="4119"/>
          </a:xfrm>
        </p:grpSpPr>
        <p:sp>
          <p:nvSpPr>
            <p:cNvPr id="11" name="AutoShape 381"/>
            <p:cNvSpPr>
              <a:spLocks/>
            </p:cNvSpPr>
            <p:nvPr/>
          </p:nvSpPr>
          <p:spPr bwMode="auto">
            <a:xfrm>
              <a:off x="2378" y="1785"/>
              <a:ext cx="336" cy="2400"/>
            </a:xfrm>
            <a:prstGeom prst="leftBrace">
              <a:avLst>
                <a:gd name="adj1" fmla="val 59524"/>
                <a:gd name="adj2" fmla="val 50000"/>
              </a:avLst>
            </a:prstGeom>
            <a:noFill/>
            <a:ln w="9525">
              <a:solidFill>
                <a:schemeClr val="tx1"/>
              </a:solidFill>
              <a:round/>
              <a:headEnd/>
              <a:tailEnd/>
            </a:ln>
            <a:effectLst/>
          </p:spPr>
          <p:txBody>
            <a:bodyPr wrap="none" anchor="ctr"/>
            <a:lstStyle/>
            <a:p>
              <a:endParaRPr lang="en-US"/>
            </a:p>
          </p:txBody>
        </p:sp>
        <p:sp>
          <p:nvSpPr>
            <p:cNvPr id="12" name="AutoShape 545"/>
            <p:cNvSpPr>
              <a:spLocks/>
            </p:cNvSpPr>
            <p:nvPr/>
          </p:nvSpPr>
          <p:spPr bwMode="auto">
            <a:xfrm>
              <a:off x="2439" y="912"/>
              <a:ext cx="288" cy="816"/>
            </a:xfrm>
            <a:prstGeom prst="leftBrace">
              <a:avLst>
                <a:gd name="adj1" fmla="val 23611"/>
                <a:gd name="adj2" fmla="val 50000"/>
              </a:avLst>
            </a:prstGeom>
            <a:noFill/>
            <a:ln w="9525">
              <a:solidFill>
                <a:schemeClr val="tx1"/>
              </a:solidFill>
              <a:round/>
              <a:headEnd/>
              <a:tailEnd/>
            </a:ln>
            <a:effectLst/>
          </p:spPr>
          <p:txBody>
            <a:bodyPr wrap="none" anchor="ctr"/>
            <a:lstStyle/>
            <a:p>
              <a:endParaRPr lang="en-US"/>
            </a:p>
          </p:txBody>
        </p:sp>
        <p:sp>
          <p:nvSpPr>
            <p:cNvPr id="13" name="AutoShape 546"/>
            <p:cNvSpPr>
              <a:spLocks/>
            </p:cNvSpPr>
            <p:nvPr/>
          </p:nvSpPr>
          <p:spPr bwMode="auto">
            <a:xfrm>
              <a:off x="2439" y="66"/>
              <a:ext cx="288" cy="846"/>
            </a:xfrm>
            <a:prstGeom prst="leftBrace">
              <a:avLst>
                <a:gd name="adj1" fmla="val 24479"/>
                <a:gd name="adj2" fmla="val 50000"/>
              </a:avLst>
            </a:prstGeom>
            <a:noFill/>
            <a:ln w="9525">
              <a:solidFill>
                <a:schemeClr val="tx1"/>
              </a:solidFill>
              <a:round/>
              <a:headEnd/>
              <a:tailEnd/>
            </a:ln>
            <a:effectLst/>
          </p:spPr>
          <p:txBody>
            <a:bodyPr wrap="none" anchor="ctr"/>
            <a:lstStyle/>
            <a:p>
              <a:endParaRPr lang="en-US"/>
            </a:p>
          </p:txBody>
        </p:sp>
      </p:grpSp>
      <p:sp>
        <p:nvSpPr>
          <p:cNvPr id="14"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36949"/>
          </a:xfrm>
        </p:spPr>
        <p:txBody>
          <a:bodyPr/>
          <a:lstStyle/>
          <a:p>
            <a:pPr algn="ctr"/>
            <a:r>
              <a:rPr lang="en-US" b="1" dirty="0">
                <a:solidFill>
                  <a:schemeClr val="accent4"/>
                </a:solidFill>
              </a:rPr>
              <a:t>How Interrupt is serviced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 Box 4"/>
          <p:cNvSpPr txBox="1">
            <a:spLocks noChangeArrowheads="1"/>
          </p:cNvSpPr>
          <p:nvPr/>
        </p:nvSpPr>
        <p:spPr bwMode="auto">
          <a:xfrm>
            <a:off x="5867400" y="3276600"/>
            <a:ext cx="2667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7" name="Text Box 33"/>
          <p:cNvSpPr txBox="1">
            <a:spLocks noChangeArrowheads="1"/>
          </p:cNvSpPr>
          <p:nvPr/>
        </p:nvSpPr>
        <p:spPr bwMode="auto">
          <a:xfrm>
            <a:off x="2971800" y="3505200"/>
            <a:ext cx="39624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8" name="Text Box 134"/>
          <p:cNvSpPr txBox="1">
            <a:spLocks noChangeArrowheads="1"/>
          </p:cNvSpPr>
          <p:nvPr/>
        </p:nvSpPr>
        <p:spPr bwMode="auto">
          <a:xfrm>
            <a:off x="1066800" y="4495800"/>
            <a:ext cx="13716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14"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pic>
        <p:nvPicPr>
          <p:cNvPr id="16" name="Picture 15">
            <a:extLst>
              <a:ext uri="{FF2B5EF4-FFF2-40B4-BE49-F238E27FC236}">
                <a16:creationId xmlns:a16="http://schemas.microsoft.com/office/drawing/2014/main" id="{E24E368A-03BB-4631-89DA-771E26D3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31920"/>
            <a:ext cx="7023093" cy="4954275"/>
          </a:xfrm>
          <a:prstGeom prst="rect">
            <a:avLst/>
          </a:prstGeom>
        </p:spPr>
      </p:pic>
    </p:spTree>
    <p:extLst>
      <p:ext uri="{BB962C8B-B14F-4D97-AF65-F5344CB8AC3E}">
        <p14:creationId xmlns:p14="http://schemas.microsoft.com/office/powerpoint/2010/main" val="384728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accent4"/>
                </a:solidFill>
              </a:rPr>
              <a:t>Function of 8086 during Interrupts</a:t>
            </a:r>
          </a:p>
        </p:txBody>
      </p:sp>
      <p:sp>
        <p:nvSpPr>
          <p:cNvPr id="4" name="Content Placeholder 3"/>
          <p:cNvSpPr>
            <a:spLocks noGrp="1"/>
          </p:cNvSpPr>
          <p:nvPr>
            <p:ph idx="1"/>
          </p:nvPr>
        </p:nvSpPr>
        <p:spPr/>
        <p:txBody>
          <a:bodyPr>
            <a:normAutofit fontScale="92500" lnSpcReduction="20000"/>
          </a:bodyPr>
          <a:lstStyle/>
          <a:p>
            <a:pPr marL="609600" indent="-609600" algn="just"/>
            <a:r>
              <a:rPr lang="en-US" sz="2400" dirty="0"/>
              <a:t>At the end of each instruction cycle, 8086 checks to see if any interrupts have been requested.</a:t>
            </a:r>
          </a:p>
          <a:p>
            <a:pPr marL="609600" indent="-609600" algn="just"/>
            <a:r>
              <a:rPr lang="en-US" sz="2400" dirty="0"/>
              <a:t>If yes, then 8086 responds to the interrupt by stepping through the following series of major actions:</a:t>
            </a:r>
          </a:p>
          <a:p>
            <a:pPr marL="883920" lvl="1" indent="-609600" algn="just"/>
            <a:r>
              <a:rPr lang="en-US" dirty="0">
                <a:solidFill>
                  <a:schemeClr val="tx1"/>
                </a:solidFill>
              </a:rPr>
              <a:t>It decremented SP by 2 and pushes </a:t>
            </a:r>
            <a:r>
              <a:rPr lang="en-US" b="1" i="1" dirty="0">
                <a:solidFill>
                  <a:schemeClr val="tx1"/>
                </a:solidFill>
              </a:rPr>
              <a:t>Flag register</a:t>
            </a:r>
            <a:r>
              <a:rPr lang="en-US" dirty="0">
                <a:solidFill>
                  <a:schemeClr val="tx1"/>
                </a:solidFill>
              </a:rPr>
              <a:t> on the stack.</a:t>
            </a:r>
          </a:p>
          <a:p>
            <a:pPr marL="883920" lvl="1" indent="-609600" algn="just"/>
            <a:r>
              <a:rPr lang="en-US" dirty="0">
                <a:solidFill>
                  <a:schemeClr val="tx1"/>
                </a:solidFill>
              </a:rPr>
              <a:t>It disables 8086 </a:t>
            </a:r>
            <a:r>
              <a:rPr lang="en-US" b="1" dirty="0">
                <a:solidFill>
                  <a:schemeClr val="tx1"/>
                </a:solidFill>
              </a:rPr>
              <a:t>INTR</a:t>
            </a:r>
            <a:r>
              <a:rPr lang="en-US" dirty="0">
                <a:solidFill>
                  <a:schemeClr val="tx1"/>
                </a:solidFill>
              </a:rPr>
              <a:t> input by clearing </a:t>
            </a:r>
            <a:r>
              <a:rPr lang="en-US" b="1" dirty="0">
                <a:solidFill>
                  <a:schemeClr val="tx1"/>
                </a:solidFill>
              </a:rPr>
              <a:t>IF (Interrupt) flag</a:t>
            </a:r>
            <a:r>
              <a:rPr lang="en-US" dirty="0">
                <a:solidFill>
                  <a:schemeClr val="tx1"/>
                </a:solidFill>
              </a:rPr>
              <a:t> in Flag register</a:t>
            </a:r>
          </a:p>
          <a:p>
            <a:pPr marL="883920" lvl="1" indent="-609600" algn="just"/>
            <a:r>
              <a:rPr lang="en-US" dirty="0">
                <a:solidFill>
                  <a:schemeClr val="tx1"/>
                </a:solidFill>
              </a:rPr>
              <a:t>It resets the </a:t>
            </a:r>
            <a:r>
              <a:rPr lang="en-US" b="1" dirty="0">
                <a:solidFill>
                  <a:schemeClr val="tx1"/>
                </a:solidFill>
              </a:rPr>
              <a:t>TF (Trap) flag</a:t>
            </a:r>
            <a:r>
              <a:rPr lang="en-US" dirty="0">
                <a:solidFill>
                  <a:schemeClr val="tx1"/>
                </a:solidFill>
              </a:rPr>
              <a:t> in Flag register</a:t>
            </a:r>
          </a:p>
          <a:p>
            <a:pPr marL="883920" lvl="1" indent="-609600" algn="just"/>
            <a:r>
              <a:rPr lang="en-US" dirty="0">
                <a:solidFill>
                  <a:schemeClr val="tx1"/>
                </a:solidFill>
              </a:rPr>
              <a:t>It decremented SP again by 2 and pushes current </a:t>
            </a:r>
            <a:r>
              <a:rPr lang="en-US" b="1" dirty="0">
                <a:solidFill>
                  <a:schemeClr val="tx1"/>
                </a:solidFill>
              </a:rPr>
              <a:t>CS (Code Segment)</a:t>
            </a:r>
            <a:r>
              <a:rPr lang="en-US" dirty="0">
                <a:solidFill>
                  <a:schemeClr val="tx1"/>
                </a:solidFill>
              </a:rPr>
              <a:t> contents on the stack.</a:t>
            </a:r>
          </a:p>
          <a:p>
            <a:pPr marL="883920" lvl="1" indent="-609600" algn="just"/>
            <a:r>
              <a:rPr lang="en-US" dirty="0">
                <a:solidFill>
                  <a:schemeClr val="tx1"/>
                </a:solidFill>
              </a:rPr>
              <a:t>It decremented SP again by 2 and pushes current </a:t>
            </a:r>
            <a:r>
              <a:rPr lang="en-US" b="1" dirty="0">
                <a:solidFill>
                  <a:schemeClr val="tx1"/>
                </a:solidFill>
              </a:rPr>
              <a:t>IP (Instruction Pointer)</a:t>
            </a:r>
            <a:r>
              <a:rPr lang="en-US" dirty="0">
                <a:solidFill>
                  <a:schemeClr val="tx1"/>
                </a:solidFill>
              </a:rPr>
              <a:t> contents on the stack.</a:t>
            </a:r>
          </a:p>
          <a:p>
            <a:pPr marL="883920" lvl="1" indent="-609600" algn="just"/>
            <a:r>
              <a:rPr lang="en-US" dirty="0">
                <a:solidFill>
                  <a:schemeClr val="tx1"/>
                </a:solidFill>
              </a:rPr>
              <a:t>It does an indirect far </a:t>
            </a:r>
            <a:r>
              <a:rPr lang="en-US" b="1" dirty="0">
                <a:solidFill>
                  <a:schemeClr val="tx1"/>
                </a:solidFill>
              </a:rPr>
              <a:t>Jump</a:t>
            </a:r>
            <a:r>
              <a:rPr lang="en-US" dirty="0">
                <a:solidFill>
                  <a:schemeClr val="tx1"/>
                </a:solidFill>
              </a:rPr>
              <a:t> to the start of the procedure written to respond to the interrupt.</a:t>
            </a:r>
          </a:p>
          <a:p>
            <a:pPr lvl="1"/>
            <a:endParaRPr lang="en-US" sz="21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accent4"/>
                </a:solidFill>
              </a:rPr>
              <a:t>Function of 8086 during Interrupts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grpSp>
        <p:nvGrpSpPr>
          <p:cNvPr id="6" name="Group 23"/>
          <p:cNvGrpSpPr>
            <a:grpSpLocks/>
          </p:cNvGrpSpPr>
          <p:nvPr/>
        </p:nvGrpSpPr>
        <p:grpSpPr bwMode="auto">
          <a:xfrm>
            <a:off x="762000" y="1690689"/>
            <a:ext cx="7620000" cy="4539808"/>
            <a:chOff x="96" y="48"/>
            <a:chExt cx="5615" cy="3862"/>
          </a:xfrm>
        </p:grpSpPr>
        <p:sp>
          <p:nvSpPr>
            <p:cNvPr id="7" name="Rectangle 6"/>
            <p:cNvSpPr>
              <a:spLocks noChangeArrowheads="1"/>
            </p:cNvSpPr>
            <p:nvPr/>
          </p:nvSpPr>
          <p:spPr bwMode="auto">
            <a:xfrm>
              <a:off x="1604" y="48"/>
              <a:ext cx="1708" cy="2119"/>
            </a:xfrm>
            <a:prstGeom prst="rect">
              <a:avLst/>
            </a:prstGeom>
            <a:noFill/>
            <a:ln w="9525">
              <a:solidFill>
                <a:schemeClr val="tx1"/>
              </a:solidFill>
              <a:miter lim="800000"/>
              <a:headEnd/>
              <a:tailEnd/>
            </a:ln>
            <a:effectLst/>
          </p:spPr>
          <p:txBody>
            <a:bodyPr wrap="none" anchor="ctr"/>
            <a:lstStyle/>
            <a:p>
              <a:r>
                <a:rPr lang="en-US" sz="2000" dirty="0"/>
                <a:t>1. Push FLAGS</a:t>
              </a:r>
            </a:p>
            <a:p>
              <a:r>
                <a:rPr lang="en-US" sz="2000" dirty="0"/>
                <a:t>2. Clear IF</a:t>
              </a:r>
            </a:p>
            <a:p>
              <a:r>
                <a:rPr lang="en-US" sz="2000" dirty="0"/>
                <a:t>3. Clear TF</a:t>
              </a:r>
            </a:p>
            <a:p>
              <a:r>
                <a:rPr lang="en-US" sz="2000" dirty="0"/>
                <a:t>4. Push CS</a:t>
              </a:r>
            </a:p>
            <a:p>
              <a:r>
                <a:rPr lang="en-US" sz="2000" dirty="0"/>
                <a:t>5. Push IP</a:t>
              </a:r>
            </a:p>
            <a:p>
              <a:r>
                <a:rPr lang="en-US" sz="2000" dirty="0"/>
                <a:t>6. Fetch ISR</a:t>
              </a:r>
            </a:p>
            <a:p>
              <a:r>
                <a:rPr lang="en-US" sz="2000" dirty="0"/>
                <a:t>    address</a:t>
              </a:r>
            </a:p>
          </p:txBody>
        </p:sp>
        <p:sp>
          <p:nvSpPr>
            <p:cNvPr id="8" name="Text Box 9"/>
            <p:cNvSpPr txBox="1">
              <a:spLocks noChangeArrowheads="1"/>
            </p:cNvSpPr>
            <p:nvPr/>
          </p:nvSpPr>
          <p:spPr bwMode="auto">
            <a:xfrm>
              <a:off x="96" y="240"/>
              <a:ext cx="1036" cy="602"/>
            </a:xfrm>
            <a:prstGeom prst="rect">
              <a:avLst/>
            </a:prstGeom>
            <a:noFill/>
            <a:ln w="9525">
              <a:solidFill>
                <a:schemeClr val="tx1"/>
              </a:solidFill>
              <a:miter lim="800000"/>
              <a:headEnd/>
              <a:tailEnd/>
            </a:ln>
            <a:effectLst/>
          </p:spPr>
          <p:txBody>
            <a:bodyPr/>
            <a:lstStyle/>
            <a:p>
              <a:pPr algn="ctr"/>
              <a:r>
                <a:rPr lang="en-US" sz="2000"/>
                <a:t>main</a:t>
              </a:r>
            </a:p>
            <a:p>
              <a:pPr algn="ctr"/>
              <a:r>
                <a:rPr lang="en-US" sz="2000"/>
                <a:t>Program</a:t>
              </a:r>
            </a:p>
          </p:txBody>
        </p:sp>
        <p:sp>
          <p:nvSpPr>
            <p:cNvPr id="9" name="Text Box 10"/>
            <p:cNvSpPr txBox="1">
              <a:spLocks noChangeArrowheads="1"/>
            </p:cNvSpPr>
            <p:nvPr/>
          </p:nvSpPr>
          <p:spPr bwMode="auto">
            <a:xfrm>
              <a:off x="3984" y="144"/>
              <a:ext cx="1727" cy="871"/>
            </a:xfrm>
            <a:prstGeom prst="rect">
              <a:avLst/>
            </a:prstGeom>
            <a:noFill/>
            <a:ln w="9525">
              <a:solidFill>
                <a:schemeClr val="tx1"/>
              </a:solidFill>
              <a:miter lim="800000"/>
              <a:headEnd/>
              <a:tailEnd/>
            </a:ln>
            <a:effectLst/>
          </p:spPr>
          <p:txBody>
            <a:bodyPr/>
            <a:lstStyle/>
            <a:p>
              <a:pPr>
                <a:spcBef>
                  <a:spcPct val="50000"/>
                </a:spcBef>
              </a:pPr>
              <a:r>
                <a:rPr lang="en-US" sz="2000" dirty="0"/>
                <a:t>Interrupt Service Routine (ISR)</a:t>
              </a:r>
            </a:p>
          </p:txBody>
        </p:sp>
        <p:sp>
          <p:nvSpPr>
            <p:cNvPr id="10" name="Line 11"/>
            <p:cNvSpPr>
              <a:spLocks noChangeShapeType="1"/>
            </p:cNvSpPr>
            <p:nvPr/>
          </p:nvSpPr>
          <p:spPr bwMode="auto">
            <a:xfrm flipV="1">
              <a:off x="3312" y="576"/>
              <a:ext cx="612" cy="1344"/>
            </a:xfrm>
            <a:prstGeom prst="line">
              <a:avLst/>
            </a:prstGeom>
            <a:noFill/>
            <a:ln w="9525">
              <a:solidFill>
                <a:schemeClr val="tx1"/>
              </a:solidFill>
              <a:round/>
              <a:headEnd/>
              <a:tailEnd type="triangle" w="med" len="med"/>
            </a:ln>
            <a:effectLst/>
          </p:spPr>
          <p:txBody>
            <a:bodyPr/>
            <a:lstStyle/>
            <a:p>
              <a:endParaRPr lang="en-US" sz="2000"/>
            </a:p>
          </p:txBody>
        </p:sp>
        <p:sp>
          <p:nvSpPr>
            <p:cNvPr id="11" name="Text Box 13"/>
            <p:cNvSpPr txBox="1">
              <a:spLocks noChangeArrowheads="1"/>
            </p:cNvSpPr>
            <p:nvPr/>
          </p:nvSpPr>
          <p:spPr bwMode="auto">
            <a:xfrm>
              <a:off x="3984" y="1008"/>
              <a:ext cx="1727" cy="2605"/>
            </a:xfrm>
            <a:prstGeom prst="rect">
              <a:avLst/>
            </a:prstGeom>
            <a:noFill/>
            <a:ln w="9525">
              <a:solidFill>
                <a:schemeClr val="tx1"/>
              </a:solidFill>
              <a:miter lim="800000"/>
              <a:headEnd/>
              <a:tailEnd/>
            </a:ln>
            <a:effectLst/>
          </p:spPr>
          <p:txBody>
            <a:bodyPr/>
            <a:lstStyle/>
            <a:p>
              <a:pPr>
                <a:spcBef>
                  <a:spcPct val="50000"/>
                </a:spcBef>
              </a:pPr>
              <a:r>
                <a:rPr lang="en-US" sz="2000" b="1" dirty="0"/>
                <a:t>PUSH registers</a:t>
              </a:r>
            </a:p>
            <a:p>
              <a:pPr>
                <a:spcBef>
                  <a:spcPct val="50000"/>
                </a:spcBef>
              </a:pPr>
              <a:r>
                <a:rPr lang="en-US" sz="2000" dirty="0"/>
                <a:t>...</a:t>
              </a:r>
            </a:p>
            <a:p>
              <a:pPr>
                <a:spcBef>
                  <a:spcPct val="50000"/>
                </a:spcBef>
              </a:pPr>
              <a:r>
                <a:rPr lang="en-US" sz="2000" dirty="0"/>
                <a:t>...</a:t>
              </a:r>
            </a:p>
            <a:p>
              <a:pPr>
                <a:spcBef>
                  <a:spcPct val="50000"/>
                </a:spcBef>
              </a:pPr>
              <a:r>
                <a:rPr lang="en-US" sz="2000" dirty="0"/>
                <a:t>...</a:t>
              </a:r>
            </a:p>
            <a:p>
              <a:pPr>
                <a:spcBef>
                  <a:spcPct val="50000"/>
                </a:spcBef>
              </a:pPr>
              <a:r>
                <a:rPr lang="en-US" sz="2000" dirty="0"/>
                <a:t>....</a:t>
              </a:r>
            </a:p>
            <a:p>
              <a:pPr>
                <a:spcBef>
                  <a:spcPct val="50000"/>
                </a:spcBef>
              </a:pPr>
              <a:r>
                <a:rPr lang="en-US" sz="2000" dirty="0"/>
                <a:t>...</a:t>
              </a:r>
            </a:p>
            <a:p>
              <a:pPr>
                <a:spcBef>
                  <a:spcPct val="50000"/>
                </a:spcBef>
              </a:pPr>
              <a:r>
                <a:rPr lang="en-US" sz="2000" b="1" dirty="0"/>
                <a:t>POP registers</a:t>
              </a:r>
            </a:p>
            <a:p>
              <a:pPr>
                <a:spcBef>
                  <a:spcPct val="50000"/>
                </a:spcBef>
              </a:pPr>
              <a:r>
                <a:rPr lang="en-US" sz="2000" b="1" dirty="0"/>
                <a:t>IRET</a:t>
              </a:r>
            </a:p>
          </p:txBody>
        </p:sp>
        <p:sp>
          <p:nvSpPr>
            <p:cNvPr id="12" name="Text Box 14"/>
            <p:cNvSpPr txBox="1">
              <a:spLocks noChangeArrowheads="1"/>
            </p:cNvSpPr>
            <p:nvPr/>
          </p:nvSpPr>
          <p:spPr bwMode="auto">
            <a:xfrm>
              <a:off x="1632" y="2400"/>
              <a:ext cx="1632" cy="1141"/>
            </a:xfrm>
            <a:prstGeom prst="rect">
              <a:avLst/>
            </a:prstGeom>
            <a:noFill/>
            <a:ln w="9525">
              <a:solidFill>
                <a:schemeClr val="tx1"/>
              </a:solidFill>
              <a:miter lim="800000"/>
              <a:headEnd/>
              <a:tailEnd/>
            </a:ln>
            <a:effectLst/>
          </p:spPr>
          <p:txBody>
            <a:bodyPr>
              <a:spAutoFit/>
            </a:bodyPr>
            <a:lstStyle/>
            <a:p>
              <a:pPr>
                <a:spcBef>
                  <a:spcPct val="50000"/>
                </a:spcBef>
              </a:pPr>
              <a:r>
                <a:rPr lang="en-US" sz="2000"/>
                <a:t>POP IP</a:t>
              </a:r>
            </a:p>
            <a:p>
              <a:pPr>
                <a:spcBef>
                  <a:spcPct val="50000"/>
                </a:spcBef>
              </a:pPr>
              <a:r>
                <a:rPr lang="en-US" sz="2000"/>
                <a:t>POP CS</a:t>
              </a:r>
            </a:p>
            <a:p>
              <a:pPr>
                <a:spcBef>
                  <a:spcPct val="50000"/>
                </a:spcBef>
              </a:pPr>
              <a:r>
                <a:rPr lang="en-US" sz="2000"/>
                <a:t>POP FLAGS</a:t>
              </a:r>
            </a:p>
          </p:txBody>
        </p:sp>
        <p:sp>
          <p:nvSpPr>
            <p:cNvPr id="13" name="Line 15"/>
            <p:cNvSpPr>
              <a:spLocks noChangeShapeType="1"/>
            </p:cNvSpPr>
            <p:nvPr/>
          </p:nvSpPr>
          <p:spPr bwMode="auto">
            <a:xfrm flipH="1" flipV="1">
              <a:off x="3293" y="2496"/>
              <a:ext cx="677" cy="728"/>
            </a:xfrm>
            <a:prstGeom prst="line">
              <a:avLst/>
            </a:prstGeom>
            <a:noFill/>
            <a:ln w="9525">
              <a:solidFill>
                <a:schemeClr val="tx1"/>
              </a:solidFill>
              <a:round/>
              <a:headEnd/>
              <a:tailEnd type="triangle" w="med" len="med"/>
            </a:ln>
            <a:effectLst/>
          </p:spPr>
          <p:txBody>
            <a:bodyPr/>
            <a:lstStyle/>
            <a:p>
              <a:endParaRPr lang="en-US" sz="2000"/>
            </a:p>
          </p:txBody>
        </p:sp>
        <p:sp>
          <p:nvSpPr>
            <p:cNvPr id="14" name="Line 17"/>
            <p:cNvSpPr>
              <a:spLocks noChangeShapeType="1"/>
            </p:cNvSpPr>
            <p:nvPr/>
          </p:nvSpPr>
          <p:spPr bwMode="auto">
            <a:xfrm>
              <a:off x="601" y="2187"/>
              <a:ext cx="36" cy="1723"/>
            </a:xfrm>
            <a:prstGeom prst="line">
              <a:avLst/>
            </a:prstGeom>
            <a:noFill/>
            <a:ln w="9525">
              <a:solidFill>
                <a:schemeClr val="tx1"/>
              </a:solidFill>
              <a:round/>
              <a:headEnd/>
              <a:tailEnd type="triangle" w="med" len="med"/>
            </a:ln>
            <a:effectLst/>
          </p:spPr>
          <p:txBody>
            <a:bodyPr/>
            <a:lstStyle/>
            <a:p>
              <a:endParaRPr lang="en-US" sz="2000"/>
            </a:p>
          </p:txBody>
        </p:sp>
        <p:sp>
          <p:nvSpPr>
            <p:cNvPr id="15" name="Line 19"/>
            <p:cNvSpPr>
              <a:spLocks noChangeShapeType="1"/>
            </p:cNvSpPr>
            <p:nvPr/>
          </p:nvSpPr>
          <p:spPr bwMode="auto">
            <a:xfrm flipH="1" flipV="1">
              <a:off x="601" y="2252"/>
              <a:ext cx="1031" cy="1108"/>
            </a:xfrm>
            <a:prstGeom prst="line">
              <a:avLst/>
            </a:prstGeom>
            <a:noFill/>
            <a:ln w="9525">
              <a:solidFill>
                <a:schemeClr val="tx1"/>
              </a:solidFill>
              <a:round/>
              <a:headEnd/>
              <a:tailEnd type="triangle" w="med" len="med"/>
            </a:ln>
            <a:effectLst/>
          </p:spPr>
          <p:txBody>
            <a:bodyPr/>
            <a:lstStyle/>
            <a:p>
              <a:endParaRPr lang="en-US" sz="2000"/>
            </a:p>
          </p:txBody>
        </p:sp>
        <p:sp>
          <p:nvSpPr>
            <p:cNvPr id="16" name="Line 21"/>
            <p:cNvSpPr>
              <a:spLocks noChangeShapeType="1"/>
            </p:cNvSpPr>
            <p:nvPr/>
          </p:nvSpPr>
          <p:spPr bwMode="auto">
            <a:xfrm>
              <a:off x="576" y="864"/>
              <a:ext cx="0" cy="1296"/>
            </a:xfrm>
            <a:prstGeom prst="line">
              <a:avLst/>
            </a:prstGeom>
            <a:noFill/>
            <a:ln w="9525">
              <a:solidFill>
                <a:schemeClr val="tx1"/>
              </a:solidFill>
              <a:round/>
              <a:headEnd/>
              <a:tailEnd type="triangle" w="med" len="med"/>
            </a:ln>
            <a:effectLst/>
          </p:spPr>
          <p:txBody>
            <a:bodyPr/>
            <a:lstStyle/>
            <a:p>
              <a:endParaRPr lang="en-US" sz="2000"/>
            </a:p>
          </p:txBody>
        </p:sp>
        <p:sp>
          <p:nvSpPr>
            <p:cNvPr id="17" name="Line 22"/>
            <p:cNvSpPr>
              <a:spLocks noChangeShapeType="1"/>
            </p:cNvSpPr>
            <p:nvPr/>
          </p:nvSpPr>
          <p:spPr bwMode="auto">
            <a:xfrm flipV="1">
              <a:off x="576" y="288"/>
              <a:ext cx="1008" cy="1824"/>
            </a:xfrm>
            <a:prstGeom prst="line">
              <a:avLst/>
            </a:prstGeom>
            <a:noFill/>
            <a:ln w="9525">
              <a:solidFill>
                <a:schemeClr val="tx1"/>
              </a:solidFill>
              <a:round/>
              <a:headEnd/>
              <a:tailEnd type="triangle" w="med" len="med"/>
            </a:ln>
            <a:effectLst/>
          </p:spPr>
          <p:txBody>
            <a:bodyPr/>
            <a:lstStyle/>
            <a:p>
              <a:endParaRPr lang="en-US" sz="2000"/>
            </a:p>
          </p:txBody>
        </p:sp>
      </p:grpSp>
      <p:sp>
        <p:nvSpPr>
          <p:cNvPr id="18"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03286"/>
          </a:xfrm>
        </p:spPr>
        <p:txBody>
          <a:bodyPr>
            <a:normAutofit/>
          </a:bodyPr>
          <a:lstStyle/>
          <a:p>
            <a:pPr algn="ctr"/>
            <a:r>
              <a:rPr lang="en-US" b="1" dirty="0">
                <a:solidFill>
                  <a:schemeClr val="accent4"/>
                </a:solidFill>
              </a:rPr>
              <a:t>Calculation</a:t>
            </a:r>
          </a:p>
        </p:txBody>
      </p:sp>
      <p:sp>
        <p:nvSpPr>
          <p:cNvPr id="4" name="Content Placeholder 3"/>
          <p:cNvSpPr>
            <a:spLocks noGrp="1"/>
          </p:cNvSpPr>
          <p:nvPr>
            <p:ph idx="1"/>
          </p:nvPr>
        </p:nvSpPr>
        <p:spPr>
          <a:xfrm>
            <a:off x="628650" y="1447800"/>
            <a:ext cx="7886700" cy="4729163"/>
          </a:xfrm>
        </p:spPr>
        <p:txBody>
          <a:bodyPr>
            <a:normAutofit fontScale="92500"/>
          </a:bodyPr>
          <a:lstStyle/>
          <a:p>
            <a:pPr algn="l"/>
            <a:r>
              <a:rPr lang="en-US" sz="2400" b="0" i="0" u="none" strike="noStrike" baseline="0" dirty="0">
                <a:latin typeface="Times New Roman" panose="02020603050405020304" pitchFamily="18" charset="0"/>
              </a:rPr>
              <a:t>Now we know that the interrupt number (</a:t>
            </a:r>
            <a:r>
              <a:rPr lang="en-US" sz="2400" b="0" i="0" u="none" strike="noStrike" baseline="0" dirty="0" err="1">
                <a:latin typeface="Times New Roman" panose="02020603050405020304" pitchFamily="18" charset="0"/>
              </a:rPr>
              <a:t>nn</a:t>
            </a:r>
            <a:r>
              <a:rPr lang="en-US" sz="2400" b="0" i="0" u="none" strike="noStrike" baseline="0" dirty="0">
                <a:latin typeface="Times New Roman" panose="02020603050405020304" pitchFamily="18" charset="0"/>
              </a:rPr>
              <a:t>) is 60. So we can easily get the effective address from the interrupt vector table. For any interrupt number there are 4 line address first two for IP and last two for CS.</a:t>
            </a:r>
          </a:p>
          <a:p>
            <a:pPr algn="l"/>
            <a:r>
              <a:rPr lang="en-US" sz="2400" b="0" i="0" u="none" strike="noStrike" baseline="0" dirty="0">
                <a:latin typeface="Times New Roman" panose="02020603050405020304" pitchFamily="18" charset="0"/>
              </a:rPr>
              <a:t>The equation to get effective address from IP:CS is,</a:t>
            </a:r>
          </a:p>
          <a:p>
            <a:pPr marL="0" indent="0" algn="l">
              <a:buNone/>
            </a:pPr>
            <a:r>
              <a:rPr lang="en-US" sz="2400" b="0" i="0" u="none" strike="noStrike" baseline="0" dirty="0">
                <a:latin typeface="Times New Roman" panose="02020603050405020304" pitchFamily="18" charset="0"/>
              </a:rPr>
              <a:t>                                     IP = (</a:t>
            </a:r>
            <a:r>
              <a:rPr lang="en-US" sz="2400" b="0" i="0" u="none" strike="noStrike" baseline="0" dirty="0" err="1">
                <a:latin typeface="Times New Roman" panose="02020603050405020304" pitchFamily="18" charset="0"/>
              </a:rPr>
              <a:t>nn</a:t>
            </a:r>
            <a:r>
              <a:rPr lang="en-US" sz="2400" b="0" i="0" u="none" strike="noStrike" baseline="0" dirty="0">
                <a:latin typeface="Times New Roman" panose="02020603050405020304" pitchFamily="18" charset="0"/>
              </a:rPr>
              <a:t> x 4) and CS = (</a:t>
            </a:r>
            <a:r>
              <a:rPr lang="en-US" sz="2400" b="0" i="0" u="none" strike="noStrike" baseline="0" dirty="0" err="1">
                <a:latin typeface="Times New Roman" panose="02020603050405020304" pitchFamily="18" charset="0"/>
              </a:rPr>
              <a:t>nn</a:t>
            </a:r>
            <a:r>
              <a:rPr lang="en-US" sz="2400" b="0" i="0" u="none" strike="noStrike" baseline="0" dirty="0">
                <a:latin typeface="Times New Roman" panose="02020603050405020304" pitchFamily="18" charset="0"/>
              </a:rPr>
              <a:t> x 4) + 2</a:t>
            </a:r>
          </a:p>
          <a:p>
            <a:pPr algn="l"/>
            <a:r>
              <a:rPr lang="en-US" sz="2400" b="0" i="0" u="none" strike="noStrike" baseline="0" dirty="0">
                <a:latin typeface="Times New Roman" panose="02020603050405020304" pitchFamily="18" charset="0"/>
              </a:rPr>
              <a:t>So for 60, the RAM location of IP is (60 x 4 ) = 0240h &amp; 0241h and the RAM location of CS is 0242h &amp; 0243h that contains the value of IP &amp; CS such as 012h &amp; 0E8h respectively. </a:t>
            </a:r>
          </a:p>
          <a:p>
            <a:pPr algn="l"/>
            <a:r>
              <a:rPr lang="en-US" sz="2400" b="0" i="0" u="none" strike="noStrike" baseline="0" dirty="0">
                <a:latin typeface="Times New Roman" panose="02020603050405020304" pitchFamily="18" charset="0"/>
              </a:rPr>
              <a:t>Now from CS:IP we get the physical address where the interrupt service routine exist. Here the 20 bit physical address is 0E92h. Through this address we get the ISR and it will execute until the IRET which declare the last instruction of ISR.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3308958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6078"/>
          </a:xfrm>
        </p:spPr>
        <p:txBody>
          <a:bodyPr>
            <a:normAutofit/>
          </a:bodyPr>
          <a:lstStyle/>
          <a:p>
            <a:pPr algn="ctr"/>
            <a:r>
              <a:rPr lang="en-US" b="1" dirty="0">
                <a:solidFill>
                  <a:schemeClr val="accent4"/>
                </a:solidFill>
              </a:rPr>
              <a:t>Calculation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pic>
        <p:nvPicPr>
          <p:cNvPr id="9" name="Picture 8">
            <a:extLst>
              <a:ext uri="{FF2B5EF4-FFF2-40B4-BE49-F238E27FC236}">
                <a16:creationId xmlns:a16="http://schemas.microsoft.com/office/drawing/2014/main" id="{0A016208-79F0-4B88-9B0D-00155F927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1121205"/>
            <a:ext cx="7580352" cy="5174822"/>
          </a:xfrm>
          <a:prstGeom prst="rect">
            <a:avLst/>
          </a:prstGeom>
        </p:spPr>
      </p:pic>
      <p:sp>
        <p:nvSpPr>
          <p:cNvPr id="10" name="TextBox 9">
            <a:extLst>
              <a:ext uri="{FF2B5EF4-FFF2-40B4-BE49-F238E27FC236}">
                <a16:creationId xmlns:a16="http://schemas.microsoft.com/office/drawing/2014/main" id="{F08500CB-9D8F-4BF6-8BE9-0B11BC34F890}"/>
              </a:ext>
            </a:extLst>
          </p:cNvPr>
          <p:cNvSpPr txBox="1"/>
          <p:nvPr/>
        </p:nvSpPr>
        <p:spPr>
          <a:xfrm>
            <a:off x="2057400" y="3429000"/>
            <a:ext cx="685800" cy="369332"/>
          </a:xfrm>
          <a:prstGeom prst="rect">
            <a:avLst/>
          </a:prstGeom>
          <a:noFill/>
        </p:spPr>
        <p:txBody>
          <a:bodyPr wrap="square" rtlCol="0">
            <a:spAutoFit/>
          </a:bodyPr>
          <a:lstStyle/>
          <a:p>
            <a:r>
              <a:rPr lang="en-US" dirty="0"/>
              <a:t>012h</a:t>
            </a:r>
          </a:p>
        </p:txBody>
      </p:sp>
      <p:sp>
        <p:nvSpPr>
          <p:cNvPr id="11" name="TextBox 10">
            <a:extLst>
              <a:ext uri="{FF2B5EF4-FFF2-40B4-BE49-F238E27FC236}">
                <a16:creationId xmlns:a16="http://schemas.microsoft.com/office/drawing/2014/main" id="{8D1209AD-6C8C-4E90-9A96-A1F490A4FE87}"/>
              </a:ext>
            </a:extLst>
          </p:cNvPr>
          <p:cNvSpPr txBox="1"/>
          <p:nvPr/>
        </p:nvSpPr>
        <p:spPr>
          <a:xfrm>
            <a:off x="2057400" y="3733679"/>
            <a:ext cx="685800" cy="369332"/>
          </a:xfrm>
          <a:prstGeom prst="rect">
            <a:avLst/>
          </a:prstGeom>
          <a:noFill/>
        </p:spPr>
        <p:txBody>
          <a:bodyPr wrap="square" rtlCol="0">
            <a:spAutoFit/>
          </a:bodyPr>
          <a:lstStyle/>
          <a:p>
            <a:r>
              <a:rPr lang="en-US" dirty="0"/>
              <a:t>0E8h</a:t>
            </a:r>
          </a:p>
        </p:txBody>
      </p:sp>
      <p:sp>
        <p:nvSpPr>
          <p:cNvPr id="12" name="TextBox 11">
            <a:extLst>
              <a:ext uri="{FF2B5EF4-FFF2-40B4-BE49-F238E27FC236}">
                <a16:creationId xmlns:a16="http://schemas.microsoft.com/office/drawing/2014/main" id="{4F393B73-1D3F-412D-9F31-BFB23EF36B4E}"/>
              </a:ext>
            </a:extLst>
          </p:cNvPr>
          <p:cNvSpPr txBox="1"/>
          <p:nvPr/>
        </p:nvSpPr>
        <p:spPr>
          <a:xfrm>
            <a:off x="5257800" y="2438400"/>
            <a:ext cx="769763" cy="923330"/>
          </a:xfrm>
          <a:prstGeom prst="rect">
            <a:avLst/>
          </a:prstGeom>
          <a:noFill/>
        </p:spPr>
        <p:txBody>
          <a:bodyPr wrap="none" rtlCol="0">
            <a:spAutoFit/>
          </a:bodyPr>
          <a:lstStyle/>
          <a:p>
            <a:r>
              <a:rPr lang="en-US" dirty="0"/>
              <a:t>00E80</a:t>
            </a:r>
          </a:p>
          <a:p>
            <a:r>
              <a:rPr lang="en-US" dirty="0"/>
              <a:t>00012</a:t>
            </a:r>
          </a:p>
          <a:p>
            <a:r>
              <a:rPr lang="en-US" dirty="0"/>
              <a:t>00E92</a:t>
            </a:r>
          </a:p>
        </p:txBody>
      </p:sp>
      <p:cxnSp>
        <p:nvCxnSpPr>
          <p:cNvPr id="14" name="Straight Connector 13">
            <a:extLst>
              <a:ext uri="{FF2B5EF4-FFF2-40B4-BE49-F238E27FC236}">
                <a16:creationId xmlns:a16="http://schemas.microsoft.com/office/drawing/2014/main" id="{89B5FEFA-7229-4E41-85D8-5E7EACD513BE}"/>
              </a:ext>
            </a:extLst>
          </p:cNvPr>
          <p:cNvCxnSpPr/>
          <p:nvPr/>
        </p:nvCxnSpPr>
        <p:spPr>
          <a:xfrm>
            <a:off x="5334000" y="3048000"/>
            <a:ext cx="609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7924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4"/>
                </a:solidFill>
              </a:rPr>
              <a:t>Why Interrupt is Necessary?</a:t>
            </a:r>
          </a:p>
        </p:txBody>
      </p:sp>
      <p:sp>
        <p:nvSpPr>
          <p:cNvPr id="4" name="Content Placeholder 3"/>
          <p:cNvSpPr>
            <a:spLocks noGrp="1"/>
          </p:cNvSpPr>
          <p:nvPr>
            <p:ph idx="1"/>
          </p:nvPr>
        </p:nvSpPr>
        <p:spPr/>
        <p:txBody>
          <a:bodyPr/>
          <a:lstStyle/>
          <a:p>
            <a:r>
              <a:rPr lang="en-US" b="1" dirty="0">
                <a:cs typeface="Arial" charset="0"/>
              </a:rPr>
              <a:t>First Type: </a:t>
            </a:r>
            <a:r>
              <a:rPr lang="en-US" sz="2400" dirty="0"/>
              <a:t>POLLED I/O  or PROGRAMMED I/O </a:t>
            </a:r>
            <a:r>
              <a:rPr lang="en-US" dirty="0">
                <a:cs typeface="Arial" charset="0"/>
              </a:rPr>
              <a:t>communication between MP and I/O devices.</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grpSp>
        <p:nvGrpSpPr>
          <p:cNvPr id="6" name="Group 14"/>
          <p:cNvGrpSpPr>
            <a:grpSpLocks/>
          </p:cNvGrpSpPr>
          <p:nvPr/>
        </p:nvGrpSpPr>
        <p:grpSpPr bwMode="auto">
          <a:xfrm>
            <a:off x="1028700" y="2519475"/>
            <a:ext cx="7086600" cy="1616076"/>
            <a:chOff x="480" y="864"/>
            <a:chExt cx="4464" cy="1018"/>
          </a:xfrm>
        </p:grpSpPr>
        <p:sp>
          <p:nvSpPr>
            <p:cNvPr id="7" name="Rectangle 6"/>
            <p:cNvSpPr>
              <a:spLocks noChangeArrowheads="1"/>
            </p:cNvSpPr>
            <p:nvPr/>
          </p:nvSpPr>
          <p:spPr bwMode="auto">
            <a:xfrm>
              <a:off x="480" y="1152"/>
              <a:ext cx="672" cy="72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µP</a:t>
              </a:r>
            </a:p>
          </p:txBody>
        </p:sp>
        <p:sp>
          <p:nvSpPr>
            <p:cNvPr id="8" name="AutoShape 7"/>
            <p:cNvSpPr>
              <a:spLocks noChangeArrowheads="1"/>
            </p:cNvSpPr>
            <p:nvPr/>
          </p:nvSpPr>
          <p:spPr bwMode="auto">
            <a:xfrm>
              <a:off x="1347" y="1152"/>
              <a:ext cx="3597" cy="211"/>
            </a:xfrm>
            <a:prstGeom prst="leftRightArrow">
              <a:avLst>
                <a:gd name="adj1" fmla="val 50000"/>
                <a:gd name="adj2" fmla="val 340948"/>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9" name="Rectangle 8"/>
            <p:cNvSpPr>
              <a:spLocks noChangeArrowheads="1"/>
            </p:cNvSpPr>
            <p:nvPr/>
          </p:nvSpPr>
          <p:spPr bwMode="auto">
            <a:xfrm>
              <a:off x="1776" y="1488"/>
              <a:ext cx="1056" cy="394"/>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I/O</a:t>
              </a:r>
            </a:p>
            <a:p>
              <a:pPr algn="ctr"/>
              <a:r>
                <a:rPr lang="en-US" sz="2400" dirty="0"/>
                <a:t>device1</a:t>
              </a:r>
            </a:p>
          </p:txBody>
        </p:sp>
        <p:sp>
          <p:nvSpPr>
            <p:cNvPr id="10" name="AutoShape 10"/>
            <p:cNvSpPr>
              <a:spLocks noChangeArrowheads="1"/>
            </p:cNvSpPr>
            <p:nvPr/>
          </p:nvSpPr>
          <p:spPr bwMode="auto">
            <a:xfrm>
              <a:off x="2257" y="1306"/>
              <a:ext cx="95" cy="182"/>
            </a:xfrm>
            <a:prstGeom prst="upDownArrow">
              <a:avLst>
                <a:gd name="adj1" fmla="val 50000"/>
                <a:gd name="adj2" fmla="val 41231"/>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11" name="AutoShape 11"/>
            <p:cNvSpPr>
              <a:spLocks noChangeArrowheads="1"/>
            </p:cNvSpPr>
            <p:nvPr/>
          </p:nvSpPr>
          <p:spPr bwMode="auto">
            <a:xfrm>
              <a:off x="3817" y="1306"/>
              <a:ext cx="119" cy="182"/>
            </a:xfrm>
            <a:prstGeom prst="upDownArrow">
              <a:avLst>
                <a:gd name="adj1" fmla="val 50000"/>
                <a:gd name="adj2" fmla="val 41231"/>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12" name="Text Box 12"/>
            <p:cNvSpPr txBox="1">
              <a:spLocks noChangeArrowheads="1"/>
            </p:cNvSpPr>
            <p:nvPr/>
          </p:nvSpPr>
          <p:spPr bwMode="auto">
            <a:xfrm>
              <a:off x="2688" y="864"/>
              <a:ext cx="768" cy="291"/>
            </a:xfrm>
            <a:prstGeom prst="rect">
              <a:avLst/>
            </a:prstGeom>
            <a:noFill/>
            <a:ln w="9525">
              <a:noFill/>
              <a:miter lim="800000"/>
              <a:headEnd/>
              <a:tailEnd/>
            </a:ln>
            <a:effectLst/>
          </p:spPr>
          <p:txBody>
            <a:bodyPr>
              <a:spAutoFit/>
            </a:bodyPr>
            <a:lstStyle/>
            <a:p>
              <a:pPr>
                <a:spcBef>
                  <a:spcPct val="50000"/>
                </a:spcBef>
              </a:pPr>
              <a:r>
                <a:rPr lang="en-US" sz="2400" dirty="0"/>
                <a:t>BUS</a:t>
              </a:r>
            </a:p>
          </p:txBody>
        </p:sp>
        <p:sp>
          <p:nvSpPr>
            <p:cNvPr id="13" name="Text Box 13"/>
            <p:cNvSpPr txBox="1">
              <a:spLocks noChangeArrowheads="1"/>
            </p:cNvSpPr>
            <p:nvPr/>
          </p:nvSpPr>
          <p:spPr bwMode="auto">
            <a:xfrm>
              <a:off x="2976" y="1536"/>
              <a:ext cx="336" cy="291"/>
            </a:xfrm>
            <a:prstGeom prst="rect">
              <a:avLst/>
            </a:prstGeom>
            <a:noFill/>
            <a:ln w="9525">
              <a:noFill/>
              <a:miter lim="800000"/>
              <a:headEnd/>
              <a:tailEnd/>
            </a:ln>
            <a:effectLst/>
          </p:spPr>
          <p:txBody>
            <a:bodyPr>
              <a:spAutoFit/>
            </a:bodyPr>
            <a:lstStyle/>
            <a:p>
              <a:pPr>
                <a:spcBef>
                  <a:spcPct val="50000"/>
                </a:spcBef>
              </a:pPr>
              <a:r>
                <a:rPr lang="en-US" sz="2400"/>
                <a:t>...</a:t>
              </a:r>
            </a:p>
          </p:txBody>
        </p:sp>
      </p:grpSp>
      <p:sp>
        <p:nvSpPr>
          <p:cNvPr id="14" name="Line 36"/>
          <p:cNvSpPr>
            <a:spLocks noChangeShapeType="1"/>
          </p:cNvSpPr>
          <p:nvPr/>
        </p:nvSpPr>
        <p:spPr bwMode="auto">
          <a:xfrm flipV="1">
            <a:off x="6781800" y="4038599"/>
            <a:ext cx="0" cy="533400"/>
          </a:xfrm>
          <a:prstGeom prst="line">
            <a:avLst/>
          </a:prstGeom>
          <a:noFill/>
          <a:ln w="9525">
            <a:solidFill>
              <a:schemeClr val="tx1"/>
            </a:solidFill>
            <a:round/>
            <a:headEnd/>
            <a:tailEnd type="triangle" w="med" len="med"/>
          </a:ln>
          <a:effectLst/>
        </p:spPr>
        <p:txBody>
          <a:bodyPr/>
          <a:lstStyle/>
          <a:p>
            <a:endParaRPr lang="en-US" sz="2400"/>
          </a:p>
        </p:txBody>
      </p:sp>
      <p:sp>
        <p:nvSpPr>
          <p:cNvPr id="15" name="Line 25"/>
          <p:cNvSpPr>
            <a:spLocks noChangeShapeType="1"/>
          </p:cNvSpPr>
          <p:nvPr/>
        </p:nvSpPr>
        <p:spPr bwMode="auto">
          <a:xfrm flipV="1">
            <a:off x="5181600" y="3962399"/>
            <a:ext cx="0" cy="381000"/>
          </a:xfrm>
          <a:prstGeom prst="line">
            <a:avLst/>
          </a:prstGeom>
          <a:noFill/>
          <a:ln w="9525">
            <a:solidFill>
              <a:schemeClr val="tx1"/>
            </a:solidFill>
            <a:round/>
            <a:headEnd/>
            <a:tailEnd type="triangle" w="med" len="med"/>
          </a:ln>
          <a:effectLst/>
        </p:spPr>
        <p:txBody>
          <a:bodyPr/>
          <a:lstStyle/>
          <a:p>
            <a:endParaRPr lang="en-US" sz="2400"/>
          </a:p>
        </p:txBody>
      </p:sp>
      <p:grpSp>
        <p:nvGrpSpPr>
          <p:cNvPr id="16" name="Group 40"/>
          <p:cNvGrpSpPr>
            <a:grpSpLocks/>
          </p:cNvGrpSpPr>
          <p:nvPr/>
        </p:nvGrpSpPr>
        <p:grpSpPr bwMode="auto">
          <a:xfrm>
            <a:off x="1371600" y="3973513"/>
            <a:ext cx="6324600" cy="614363"/>
            <a:chOff x="624" y="1824"/>
            <a:chExt cx="3984" cy="387"/>
          </a:xfrm>
        </p:grpSpPr>
        <p:grpSp>
          <p:nvGrpSpPr>
            <p:cNvPr id="17" name="Group 21"/>
            <p:cNvGrpSpPr>
              <a:grpSpLocks/>
            </p:cNvGrpSpPr>
            <p:nvPr/>
          </p:nvGrpSpPr>
          <p:grpSpPr bwMode="auto">
            <a:xfrm>
              <a:off x="912" y="1824"/>
              <a:ext cx="1680" cy="291"/>
              <a:chOff x="912" y="1872"/>
              <a:chExt cx="1680" cy="291"/>
            </a:xfrm>
          </p:grpSpPr>
          <p:grpSp>
            <p:nvGrpSpPr>
              <p:cNvPr id="24" name="Group 19"/>
              <p:cNvGrpSpPr>
                <a:grpSpLocks/>
              </p:cNvGrpSpPr>
              <p:nvPr/>
            </p:nvGrpSpPr>
            <p:grpSpPr bwMode="auto">
              <a:xfrm>
                <a:off x="912" y="1872"/>
                <a:ext cx="1200" cy="192"/>
                <a:chOff x="912" y="1872"/>
                <a:chExt cx="1200" cy="192"/>
              </a:xfrm>
            </p:grpSpPr>
            <p:sp>
              <p:nvSpPr>
                <p:cNvPr id="26" name="Line 16"/>
                <p:cNvSpPr>
                  <a:spLocks noChangeShapeType="1"/>
                </p:cNvSpPr>
                <p:nvPr/>
              </p:nvSpPr>
              <p:spPr bwMode="auto">
                <a:xfrm>
                  <a:off x="912" y="1872"/>
                  <a:ext cx="0" cy="192"/>
                </a:xfrm>
                <a:prstGeom prst="line">
                  <a:avLst/>
                </a:prstGeom>
                <a:noFill/>
                <a:ln w="9525">
                  <a:solidFill>
                    <a:schemeClr val="tx1"/>
                  </a:solidFill>
                  <a:round/>
                  <a:headEnd/>
                  <a:tailEnd/>
                </a:ln>
                <a:effectLst/>
              </p:spPr>
              <p:txBody>
                <a:bodyPr/>
                <a:lstStyle/>
                <a:p>
                  <a:endParaRPr lang="en-US" sz="2400"/>
                </a:p>
              </p:txBody>
            </p:sp>
            <p:sp>
              <p:nvSpPr>
                <p:cNvPr id="27" name="Line 17"/>
                <p:cNvSpPr>
                  <a:spLocks noChangeShapeType="1"/>
                </p:cNvSpPr>
                <p:nvPr/>
              </p:nvSpPr>
              <p:spPr bwMode="auto">
                <a:xfrm>
                  <a:off x="912" y="2064"/>
                  <a:ext cx="1200" cy="0"/>
                </a:xfrm>
                <a:prstGeom prst="line">
                  <a:avLst/>
                </a:prstGeom>
                <a:noFill/>
                <a:ln w="9525">
                  <a:solidFill>
                    <a:schemeClr val="tx1"/>
                  </a:solidFill>
                  <a:round/>
                  <a:headEnd/>
                  <a:tailEnd/>
                </a:ln>
                <a:effectLst/>
              </p:spPr>
              <p:txBody>
                <a:bodyPr/>
                <a:lstStyle/>
                <a:p>
                  <a:endParaRPr lang="en-US" sz="2400"/>
                </a:p>
              </p:txBody>
            </p:sp>
            <p:sp>
              <p:nvSpPr>
                <p:cNvPr id="28" name="Line 18"/>
                <p:cNvSpPr>
                  <a:spLocks noChangeShapeType="1"/>
                </p:cNvSpPr>
                <p:nvPr/>
              </p:nvSpPr>
              <p:spPr bwMode="auto">
                <a:xfrm flipV="1">
                  <a:off x="2112" y="1872"/>
                  <a:ext cx="0" cy="192"/>
                </a:xfrm>
                <a:prstGeom prst="line">
                  <a:avLst/>
                </a:prstGeom>
                <a:noFill/>
                <a:ln w="9525">
                  <a:solidFill>
                    <a:schemeClr val="tx1"/>
                  </a:solidFill>
                  <a:round/>
                  <a:headEnd/>
                  <a:tailEnd type="triangle" w="med" len="med"/>
                </a:ln>
                <a:effectLst/>
              </p:spPr>
              <p:txBody>
                <a:bodyPr/>
                <a:lstStyle/>
                <a:p>
                  <a:endParaRPr lang="en-US" sz="2400"/>
                </a:p>
              </p:txBody>
            </p:sp>
          </p:grpSp>
          <p:sp>
            <p:nvSpPr>
              <p:cNvPr id="25" name="Text Box 20"/>
              <p:cNvSpPr txBox="1">
                <a:spLocks noChangeArrowheads="1"/>
              </p:cNvSpPr>
              <p:nvPr/>
            </p:nvSpPr>
            <p:spPr bwMode="auto">
              <a:xfrm>
                <a:off x="2112" y="1872"/>
                <a:ext cx="480" cy="291"/>
              </a:xfrm>
              <a:prstGeom prst="rect">
                <a:avLst/>
              </a:prstGeom>
              <a:noFill/>
              <a:ln w="9525">
                <a:noFill/>
                <a:miter lim="800000"/>
                <a:headEnd/>
                <a:tailEnd/>
              </a:ln>
              <a:effectLst/>
            </p:spPr>
            <p:txBody>
              <a:bodyPr>
                <a:spAutoFit/>
              </a:bodyPr>
              <a:lstStyle/>
              <a:p>
                <a:pPr>
                  <a:spcBef>
                    <a:spcPct val="50000"/>
                  </a:spcBef>
                </a:pPr>
                <a:r>
                  <a:rPr lang="en-US" sz="2400"/>
                  <a:t>You?</a:t>
                </a:r>
              </a:p>
            </p:txBody>
          </p:sp>
        </p:grpSp>
        <p:sp>
          <p:nvSpPr>
            <p:cNvPr id="18" name="Line 23"/>
            <p:cNvSpPr>
              <a:spLocks noChangeShapeType="1"/>
            </p:cNvSpPr>
            <p:nvPr/>
          </p:nvSpPr>
          <p:spPr bwMode="auto">
            <a:xfrm>
              <a:off x="768" y="1824"/>
              <a:ext cx="0" cy="240"/>
            </a:xfrm>
            <a:prstGeom prst="line">
              <a:avLst/>
            </a:prstGeom>
            <a:noFill/>
            <a:ln w="9525">
              <a:solidFill>
                <a:schemeClr val="tx1"/>
              </a:solidFill>
              <a:round/>
              <a:headEnd/>
              <a:tailEnd/>
            </a:ln>
            <a:effectLst/>
          </p:spPr>
          <p:txBody>
            <a:bodyPr/>
            <a:lstStyle/>
            <a:p>
              <a:endParaRPr lang="en-US" sz="2400"/>
            </a:p>
          </p:txBody>
        </p:sp>
        <p:sp>
          <p:nvSpPr>
            <p:cNvPr id="19" name="Line 24"/>
            <p:cNvSpPr>
              <a:spLocks noChangeShapeType="1"/>
            </p:cNvSpPr>
            <p:nvPr/>
          </p:nvSpPr>
          <p:spPr bwMode="auto">
            <a:xfrm flipV="1">
              <a:off x="768" y="2064"/>
              <a:ext cx="2304" cy="0"/>
            </a:xfrm>
            <a:prstGeom prst="line">
              <a:avLst/>
            </a:prstGeom>
            <a:noFill/>
            <a:ln w="9525">
              <a:solidFill>
                <a:schemeClr val="tx1"/>
              </a:solidFill>
              <a:round/>
              <a:headEnd/>
              <a:tailEnd/>
            </a:ln>
            <a:effectLst/>
          </p:spPr>
          <p:txBody>
            <a:bodyPr/>
            <a:lstStyle/>
            <a:p>
              <a:endParaRPr lang="en-US" sz="2400"/>
            </a:p>
          </p:txBody>
        </p:sp>
        <p:sp>
          <p:nvSpPr>
            <p:cNvPr id="20" name="Line 34"/>
            <p:cNvSpPr>
              <a:spLocks noChangeShapeType="1"/>
            </p:cNvSpPr>
            <p:nvPr/>
          </p:nvSpPr>
          <p:spPr bwMode="auto">
            <a:xfrm>
              <a:off x="624" y="1824"/>
              <a:ext cx="0" cy="384"/>
            </a:xfrm>
            <a:prstGeom prst="line">
              <a:avLst/>
            </a:prstGeom>
            <a:noFill/>
            <a:ln w="9525">
              <a:solidFill>
                <a:schemeClr val="tx1"/>
              </a:solidFill>
              <a:round/>
              <a:headEnd/>
              <a:tailEnd/>
            </a:ln>
            <a:effectLst/>
          </p:spPr>
          <p:txBody>
            <a:bodyPr/>
            <a:lstStyle/>
            <a:p>
              <a:endParaRPr lang="en-US" sz="2400"/>
            </a:p>
          </p:txBody>
        </p:sp>
        <p:sp>
          <p:nvSpPr>
            <p:cNvPr id="21" name="Line 35"/>
            <p:cNvSpPr>
              <a:spLocks noChangeShapeType="1"/>
            </p:cNvSpPr>
            <p:nvPr/>
          </p:nvSpPr>
          <p:spPr bwMode="auto">
            <a:xfrm>
              <a:off x="624" y="2208"/>
              <a:ext cx="3456" cy="0"/>
            </a:xfrm>
            <a:prstGeom prst="line">
              <a:avLst/>
            </a:prstGeom>
            <a:noFill/>
            <a:ln w="9525">
              <a:solidFill>
                <a:schemeClr val="tx1"/>
              </a:solidFill>
              <a:round/>
              <a:headEnd/>
              <a:tailEnd/>
            </a:ln>
            <a:effectLst/>
          </p:spPr>
          <p:txBody>
            <a:bodyPr/>
            <a:lstStyle/>
            <a:p>
              <a:endParaRPr lang="en-US" sz="2400"/>
            </a:p>
          </p:txBody>
        </p:sp>
        <p:sp>
          <p:nvSpPr>
            <p:cNvPr id="22" name="Text Box 37"/>
            <p:cNvSpPr txBox="1">
              <a:spLocks noChangeArrowheads="1"/>
            </p:cNvSpPr>
            <p:nvPr/>
          </p:nvSpPr>
          <p:spPr bwMode="auto">
            <a:xfrm>
              <a:off x="3024" y="1833"/>
              <a:ext cx="528" cy="291"/>
            </a:xfrm>
            <a:prstGeom prst="rect">
              <a:avLst/>
            </a:prstGeom>
            <a:noFill/>
            <a:ln w="9525">
              <a:noFill/>
              <a:miter lim="800000"/>
              <a:headEnd/>
              <a:tailEnd/>
            </a:ln>
            <a:effectLst/>
          </p:spPr>
          <p:txBody>
            <a:bodyPr>
              <a:spAutoFit/>
            </a:bodyPr>
            <a:lstStyle/>
            <a:p>
              <a:pPr>
                <a:spcBef>
                  <a:spcPct val="50000"/>
                </a:spcBef>
              </a:pPr>
              <a:r>
                <a:rPr lang="en-US" sz="2400" dirty="0"/>
                <a:t>You?</a:t>
              </a:r>
            </a:p>
          </p:txBody>
        </p:sp>
        <p:sp>
          <p:nvSpPr>
            <p:cNvPr id="23" name="Text Box 38"/>
            <p:cNvSpPr txBox="1">
              <a:spLocks noChangeArrowheads="1"/>
            </p:cNvSpPr>
            <p:nvPr/>
          </p:nvSpPr>
          <p:spPr bwMode="auto">
            <a:xfrm>
              <a:off x="4032" y="1920"/>
              <a:ext cx="576" cy="291"/>
            </a:xfrm>
            <a:prstGeom prst="rect">
              <a:avLst/>
            </a:prstGeom>
            <a:noFill/>
            <a:ln w="9525">
              <a:noFill/>
              <a:miter lim="800000"/>
              <a:headEnd/>
              <a:tailEnd/>
            </a:ln>
            <a:effectLst/>
          </p:spPr>
          <p:txBody>
            <a:bodyPr>
              <a:spAutoFit/>
            </a:bodyPr>
            <a:lstStyle/>
            <a:p>
              <a:pPr>
                <a:spcBef>
                  <a:spcPct val="50000"/>
                </a:spcBef>
              </a:pPr>
              <a:r>
                <a:rPr lang="en-US" sz="2400"/>
                <a:t>You?</a:t>
              </a:r>
            </a:p>
          </p:txBody>
        </p:sp>
      </p:grpSp>
      <p:sp>
        <p:nvSpPr>
          <p:cNvPr id="29" name="Rectangle 9"/>
          <p:cNvSpPr>
            <a:spLocks noChangeArrowheads="1"/>
          </p:cNvSpPr>
          <p:nvPr/>
        </p:nvSpPr>
        <p:spPr bwMode="auto">
          <a:xfrm>
            <a:off x="5472112" y="3260725"/>
            <a:ext cx="1766888" cy="625475"/>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I/O </a:t>
            </a:r>
          </a:p>
          <a:p>
            <a:pPr algn="ctr"/>
            <a:r>
              <a:rPr lang="en-US" sz="2400" dirty="0"/>
              <a:t>device  n</a:t>
            </a:r>
          </a:p>
        </p:txBody>
      </p:sp>
      <p:sp>
        <p:nvSpPr>
          <p:cNvPr id="30" name="Rectangle 3"/>
          <p:cNvSpPr txBox="1">
            <a:spLocks noChangeArrowheads="1"/>
          </p:cNvSpPr>
          <p:nvPr/>
        </p:nvSpPr>
        <p:spPr>
          <a:xfrm>
            <a:off x="457200" y="4648200"/>
            <a:ext cx="8229600" cy="1600200"/>
          </a:xfrm>
          <a:prstGeom prst="rect">
            <a:avLst/>
          </a:prstGeom>
        </p:spPr>
        <p:txBody>
          <a:bodyPr vert="horz">
            <a:normAutofit lnSpcReduction="10000"/>
          </a:bodyPr>
          <a:lstStyle/>
          <a:p>
            <a:pPr marL="274320" marR="0" lvl="0" indent="-274320" algn="l" defTabSz="914400" rtl="0" eaLnBrk="1" fontAlgn="auto" latinLnBrk="0" hangingPunct="1">
              <a:lnSpc>
                <a:spcPct val="90000"/>
              </a:lnSpc>
              <a:spcBef>
                <a:spcPts val="600"/>
              </a:spcBef>
              <a:spcAft>
                <a:spcPts val="0"/>
              </a:spcAft>
              <a:buClr>
                <a:schemeClr val="accent1"/>
              </a:buClr>
              <a:buSzPct val="76000"/>
              <a:buFontTx/>
              <a:buNone/>
              <a:tabLst/>
              <a:defRPr/>
            </a:pPr>
            <a:endParaRPr kumimoji="0" lang="en-US" sz="2400" b="0" i="0" u="none" strike="noStrike" kern="1200" cap="none" spc="0" normalizeH="0" baseline="0" noProof="0" dirty="0">
              <a:ln>
                <a:noFill/>
              </a:ln>
              <a:effectLst/>
              <a:uLnTx/>
              <a:uFillTx/>
              <a:latin typeface="+mn-lt"/>
              <a:ea typeface="+mn-ea"/>
              <a:cs typeface="+mn-cs"/>
            </a:endParaRPr>
          </a:p>
          <a:p>
            <a:pPr marL="274320" marR="0" lvl="0" indent="-274320" defTabSz="914400" rtl="0" eaLnBrk="1" fontAlgn="auto" latinLnBrk="0" hangingPunct="1">
              <a:lnSpc>
                <a:spcPct val="90000"/>
              </a:lnSpc>
              <a:spcBef>
                <a:spcPts val="600"/>
              </a:spcBef>
              <a:spcAft>
                <a:spcPts val="0"/>
              </a:spcAft>
              <a:buClr>
                <a:schemeClr val="accent1"/>
              </a:buClr>
              <a:buSzPct val="76000"/>
              <a:buFontTx/>
              <a:buNone/>
              <a:tabLst/>
              <a:defRPr/>
            </a:pPr>
            <a:r>
              <a:rPr kumimoji="0" lang="en-US" sz="2400" b="1" i="0" u="none" strike="noStrike" kern="1200" cap="none" spc="0" normalizeH="0" baseline="0" noProof="0" dirty="0">
                <a:ln>
                  <a:noFill/>
                </a:ln>
                <a:effectLst/>
                <a:uLnTx/>
                <a:uFillTx/>
                <a:latin typeface="+mn-lt"/>
                <a:ea typeface="+mn-ea"/>
                <a:cs typeface="+mn-cs"/>
              </a:rPr>
              <a:t>Disadvantages of Second</a:t>
            </a:r>
            <a:r>
              <a:rPr kumimoji="0" lang="en-US" sz="2400" b="1" i="0" u="none" strike="noStrike" kern="1200" cap="none" spc="0" normalizeH="0" noProof="0" dirty="0">
                <a:ln>
                  <a:noFill/>
                </a:ln>
                <a:effectLst/>
                <a:uLnTx/>
                <a:uFillTx/>
                <a:latin typeface="+mn-lt"/>
                <a:ea typeface="+mn-ea"/>
                <a:cs typeface="+mn-cs"/>
              </a:rPr>
              <a:t> Type Communication</a:t>
            </a:r>
            <a:r>
              <a:rPr kumimoji="0" lang="en-US" sz="2400" b="1" i="0" u="none" strike="noStrike" kern="1200" cap="none" spc="0" normalizeH="0" baseline="0" noProof="0" dirty="0">
                <a:ln>
                  <a:noFill/>
                </a:ln>
                <a:effectLst/>
                <a:uLnTx/>
                <a:uFillTx/>
                <a:latin typeface="+mn-lt"/>
                <a:ea typeface="+mn-ea"/>
                <a:cs typeface="+mn-cs"/>
              </a:rPr>
              <a:t>:</a:t>
            </a:r>
          </a:p>
          <a:p>
            <a:pPr marL="548640" marR="0" lvl="1" indent="-274320" defTabSz="914400" rtl="0" eaLnBrk="1" fontAlgn="auto" latinLnBrk="0" hangingPunct="1">
              <a:lnSpc>
                <a:spcPct val="90000"/>
              </a:lnSpc>
              <a:spcBef>
                <a:spcPts val="500"/>
              </a:spcBef>
              <a:spcAft>
                <a:spcPts val="0"/>
              </a:spcAft>
              <a:buClr>
                <a:schemeClr val="accent2"/>
              </a:buClr>
              <a:buSzPct val="76000"/>
              <a:buFont typeface="Wingdings 3"/>
              <a:buChar char=""/>
              <a:tabLst/>
              <a:defRPr/>
            </a:pPr>
            <a:r>
              <a:rPr kumimoji="0" lang="en-US" sz="2400" b="0" i="0" u="none" strike="noStrike" kern="1200" cap="none" spc="0" normalizeH="0" baseline="0" noProof="0" dirty="0">
                <a:ln>
                  <a:noFill/>
                </a:ln>
                <a:effectLst/>
                <a:uLnTx/>
                <a:uFillTx/>
                <a:latin typeface="+mn-lt"/>
                <a:ea typeface="+mn-ea"/>
                <a:cs typeface="+mn-cs"/>
              </a:rPr>
              <a:t>not fast enough</a:t>
            </a:r>
          </a:p>
          <a:p>
            <a:pPr marL="548640" marR="0" lvl="1" indent="-274320" defTabSz="914400" rtl="0" eaLnBrk="1" fontAlgn="auto" latinLnBrk="0" hangingPunct="1">
              <a:lnSpc>
                <a:spcPct val="90000"/>
              </a:lnSpc>
              <a:spcBef>
                <a:spcPts val="500"/>
              </a:spcBef>
              <a:spcAft>
                <a:spcPts val="0"/>
              </a:spcAft>
              <a:buClr>
                <a:schemeClr val="accent2"/>
              </a:buClr>
              <a:buSzPct val="76000"/>
              <a:buFont typeface="Wingdings 3"/>
              <a:buChar char=""/>
              <a:tabLst/>
              <a:defRPr/>
            </a:pPr>
            <a:r>
              <a:rPr kumimoji="0" lang="en-US" sz="2400" b="0" i="0" u="none" strike="noStrike" kern="1200" cap="none" spc="0" normalizeH="0" baseline="0" noProof="0" dirty="0">
                <a:ln>
                  <a:noFill/>
                </a:ln>
                <a:effectLst/>
                <a:uLnTx/>
                <a:uFillTx/>
                <a:latin typeface="+mn-lt"/>
                <a:ea typeface="+mn-ea"/>
                <a:cs typeface="+mn-cs"/>
              </a:rPr>
              <a:t>waste too much microprocessor time</a:t>
            </a:r>
          </a:p>
        </p:txBody>
      </p:sp>
      <p:sp>
        <p:nvSpPr>
          <p:cNvPr id="31"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checkerboard(across)">
                                      <p:cBhvr>
                                        <p:cTn id="7" dur="500"/>
                                        <p:tgtEl>
                                          <p:spTgt spid="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checkerboard(across)">
                                      <p:cBhvr>
                                        <p:cTn id="12" dur="500"/>
                                        <p:tgtEl>
                                          <p:spTgt spid="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
                                            <p:txEl>
                                              <p:pRg st="3" end="3"/>
                                            </p:txEl>
                                          </p:spTgt>
                                        </p:tgtEl>
                                        <p:attrNameLst>
                                          <p:attrName>style.visibility</p:attrName>
                                        </p:attrNameLst>
                                      </p:cBhvr>
                                      <p:to>
                                        <p:strVal val="visible"/>
                                      </p:to>
                                    </p:set>
                                    <p:animEffect transition="in" filter="checkerboard(across)">
                                      <p:cBhvr>
                                        <p:cTn id="17"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4"/>
                </a:solidFill>
              </a:rPr>
              <a:t>Lecture References:</a:t>
            </a:r>
          </a:p>
        </p:txBody>
      </p:sp>
      <p:sp>
        <p:nvSpPr>
          <p:cNvPr id="4" name="Content Placeholder 3"/>
          <p:cNvSpPr>
            <a:spLocks noGrp="1"/>
          </p:cNvSpPr>
          <p:nvPr>
            <p:ph idx="1"/>
          </p:nvPr>
        </p:nvSpPr>
        <p:spPr/>
        <p:txBody>
          <a:bodyPr>
            <a:normAutofit/>
          </a:bodyPr>
          <a:lstStyle/>
          <a:p>
            <a:r>
              <a:rPr lang="en-US" dirty="0"/>
              <a:t>Book:</a:t>
            </a:r>
          </a:p>
          <a:p>
            <a:pPr lvl="1"/>
            <a:r>
              <a:rPr lang="en-GB" i="1" dirty="0">
                <a:solidFill>
                  <a:schemeClr val="tx1"/>
                </a:solidFill>
              </a:rPr>
              <a:t>Microprocessors and Interfacing: Programming and Hardware, </a:t>
            </a:r>
            <a:r>
              <a:rPr lang="en-GB" b="1" dirty="0">
                <a:solidFill>
                  <a:schemeClr val="tx1"/>
                </a:solidFill>
              </a:rPr>
              <a:t>Author: </a:t>
            </a:r>
            <a:r>
              <a:rPr lang="en-GB" dirty="0">
                <a:solidFill>
                  <a:schemeClr val="tx1"/>
                </a:solidFill>
              </a:rPr>
              <a:t>Douglas V. Hall</a:t>
            </a:r>
          </a:p>
          <a:p>
            <a:pPr lvl="1"/>
            <a:r>
              <a:rPr lang="en-US" i="1" dirty="0">
                <a:solidFill>
                  <a:schemeClr val="tx1"/>
                </a:solidFill>
              </a:rPr>
              <a:t>Microprocessor and Microcomputer – Based System Design</a:t>
            </a:r>
            <a:r>
              <a:rPr lang="en-US" dirty="0">
                <a:solidFill>
                  <a:schemeClr val="tx1"/>
                </a:solidFill>
              </a:rPr>
              <a:t>, </a:t>
            </a:r>
            <a:r>
              <a:rPr lang="en-US" b="1" dirty="0">
                <a:solidFill>
                  <a:schemeClr val="tx1"/>
                </a:solidFill>
              </a:rPr>
              <a:t>Author:</a:t>
            </a:r>
            <a:r>
              <a:rPr lang="en-US" dirty="0">
                <a:solidFill>
                  <a:schemeClr val="tx1"/>
                </a:solidFill>
              </a:rPr>
              <a:t> Mohamed </a:t>
            </a:r>
            <a:r>
              <a:rPr lang="en-US" dirty="0" err="1">
                <a:solidFill>
                  <a:schemeClr val="tx1"/>
                </a:solidFill>
              </a:rPr>
              <a:t>Rafiquzzaman</a:t>
            </a:r>
            <a:endParaRPr lang="en-US" sz="2100" dirty="0">
              <a:solidFill>
                <a:schemeClr val="tx1"/>
              </a:solidFill>
            </a:endParaRP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4"/>
                </a:solidFill>
              </a:rPr>
              <a:t>Why Interrupt is Necessary?</a:t>
            </a:r>
          </a:p>
        </p:txBody>
      </p:sp>
      <p:sp>
        <p:nvSpPr>
          <p:cNvPr id="4" name="Content Placeholder 3"/>
          <p:cNvSpPr>
            <a:spLocks noGrp="1"/>
          </p:cNvSpPr>
          <p:nvPr>
            <p:ph idx="1"/>
          </p:nvPr>
        </p:nvSpPr>
        <p:spPr/>
        <p:txBody>
          <a:bodyPr/>
          <a:lstStyle/>
          <a:p>
            <a:r>
              <a:rPr lang="en-US" b="1" dirty="0">
                <a:cs typeface="Arial" charset="0"/>
              </a:rPr>
              <a:t>Third Type: </a:t>
            </a:r>
            <a:r>
              <a:rPr lang="en-US" sz="2800" dirty="0"/>
              <a:t>INTERRUPTED I/O </a:t>
            </a:r>
            <a:r>
              <a:rPr lang="en-US" dirty="0">
                <a:cs typeface="Arial" charset="0"/>
              </a:rPr>
              <a:t>communication between MP and I/O devices.</a:t>
            </a:r>
            <a:endParaRPr lang="en-US"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6" name="Text Box 18"/>
          <p:cNvSpPr txBox="1">
            <a:spLocks noChangeArrowheads="1"/>
          </p:cNvSpPr>
          <p:nvPr/>
        </p:nvSpPr>
        <p:spPr bwMode="auto">
          <a:xfrm>
            <a:off x="1371600" y="3124200"/>
            <a:ext cx="609600" cy="400110"/>
          </a:xfrm>
          <a:prstGeom prst="rect">
            <a:avLst/>
          </a:prstGeom>
          <a:noFill/>
          <a:ln w="9525">
            <a:noFill/>
            <a:miter lim="800000"/>
            <a:headEnd/>
            <a:tailEnd/>
          </a:ln>
          <a:effectLst/>
        </p:spPr>
        <p:txBody>
          <a:bodyPr>
            <a:spAutoFit/>
          </a:bodyPr>
          <a:lstStyle/>
          <a:p>
            <a:pPr>
              <a:spcBef>
                <a:spcPct val="50000"/>
              </a:spcBef>
            </a:pPr>
            <a:r>
              <a:rPr lang="en-US" sz="2000"/>
              <a:t>INT</a:t>
            </a:r>
          </a:p>
        </p:txBody>
      </p:sp>
      <p:grpSp>
        <p:nvGrpSpPr>
          <p:cNvPr id="7" name="Group 25"/>
          <p:cNvGrpSpPr>
            <a:grpSpLocks/>
          </p:cNvGrpSpPr>
          <p:nvPr/>
        </p:nvGrpSpPr>
        <p:grpSpPr bwMode="auto">
          <a:xfrm>
            <a:off x="1062696" y="2588382"/>
            <a:ext cx="7010400" cy="2228850"/>
            <a:chOff x="528" y="1668"/>
            <a:chExt cx="4416" cy="1404"/>
          </a:xfrm>
        </p:grpSpPr>
        <p:grpSp>
          <p:nvGrpSpPr>
            <p:cNvPr id="8" name="Group 4"/>
            <p:cNvGrpSpPr>
              <a:grpSpLocks/>
            </p:cNvGrpSpPr>
            <p:nvPr/>
          </p:nvGrpSpPr>
          <p:grpSpPr bwMode="auto">
            <a:xfrm>
              <a:off x="528" y="1668"/>
              <a:ext cx="4416" cy="972"/>
              <a:chOff x="528" y="996"/>
              <a:chExt cx="4416" cy="972"/>
            </a:xfrm>
          </p:grpSpPr>
          <p:sp>
            <p:nvSpPr>
              <p:cNvPr id="20" name="Rectangle 5"/>
              <p:cNvSpPr>
                <a:spLocks noChangeArrowheads="1"/>
              </p:cNvSpPr>
              <p:nvPr/>
            </p:nvSpPr>
            <p:spPr bwMode="auto">
              <a:xfrm>
                <a:off x="528" y="1104"/>
                <a:ext cx="672" cy="864"/>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µP</a:t>
                </a:r>
              </a:p>
              <a:p>
                <a:pPr algn="ctr"/>
                <a:endParaRPr lang="en-US" sz="2000"/>
              </a:p>
              <a:p>
                <a:pPr algn="ctr"/>
                <a:r>
                  <a:rPr lang="en-US" sz="2000"/>
                  <a:t>INT</a:t>
                </a:r>
              </a:p>
            </p:txBody>
          </p:sp>
          <p:sp>
            <p:nvSpPr>
              <p:cNvPr id="21" name="AutoShape 6"/>
              <p:cNvSpPr>
                <a:spLocks noChangeArrowheads="1"/>
              </p:cNvSpPr>
              <p:nvPr/>
            </p:nvSpPr>
            <p:spPr bwMode="auto">
              <a:xfrm>
                <a:off x="1347" y="1152"/>
                <a:ext cx="3597" cy="211"/>
              </a:xfrm>
              <a:prstGeom prst="leftRightArrow">
                <a:avLst>
                  <a:gd name="adj1" fmla="val 50000"/>
                  <a:gd name="adj2" fmla="val 340948"/>
                </a:avLst>
              </a:prstGeom>
              <a:solidFill>
                <a:schemeClr val="accent1"/>
              </a:solidFill>
              <a:ln w="9525">
                <a:solidFill>
                  <a:schemeClr val="tx1"/>
                </a:solidFill>
                <a:miter lim="800000"/>
                <a:headEnd/>
                <a:tailEnd/>
              </a:ln>
              <a:effectLst/>
            </p:spPr>
            <p:txBody>
              <a:bodyPr wrap="none" anchor="ctr"/>
              <a:lstStyle/>
              <a:p>
                <a:pPr algn="ctr"/>
                <a:endParaRPr lang="en-US" sz="2000"/>
              </a:p>
            </p:txBody>
          </p:sp>
          <p:sp>
            <p:nvSpPr>
              <p:cNvPr id="22" name="Rectangle 7"/>
              <p:cNvSpPr>
                <a:spLocks noChangeArrowheads="1"/>
              </p:cNvSpPr>
              <p:nvPr/>
            </p:nvSpPr>
            <p:spPr bwMode="auto">
              <a:xfrm>
                <a:off x="1824" y="1574"/>
                <a:ext cx="1008" cy="346"/>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I/O</a:t>
                </a:r>
              </a:p>
              <a:p>
                <a:pPr algn="ctr"/>
                <a:r>
                  <a:rPr lang="en-US" sz="2000"/>
                  <a:t>device1</a:t>
                </a:r>
              </a:p>
            </p:txBody>
          </p:sp>
          <p:sp>
            <p:nvSpPr>
              <p:cNvPr id="23" name="Rectangle 8"/>
              <p:cNvSpPr>
                <a:spLocks noChangeArrowheads="1"/>
              </p:cNvSpPr>
              <p:nvPr/>
            </p:nvSpPr>
            <p:spPr bwMode="auto">
              <a:xfrm>
                <a:off x="3351" y="1574"/>
                <a:ext cx="1113" cy="394"/>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I/O </a:t>
                </a:r>
              </a:p>
              <a:p>
                <a:pPr algn="ctr"/>
                <a:r>
                  <a:rPr lang="en-US" sz="2000"/>
                  <a:t>device  n</a:t>
                </a:r>
              </a:p>
            </p:txBody>
          </p:sp>
          <p:sp>
            <p:nvSpPr>
              <p:cNvPr id="24" name="AutoShape 9"/>
              <p:cNvSpPr>
                <a:spLocks noChangeArrowheads="1"/>
              </p:cNvSpPr>
              <p:nvPr/>
            </p:nvSpPr>
            <p:spPr bwMode="auto">
              <a:xfrm>
                <a:off x="2257" y="1306"/>
                <a:ext cx="130" cy="268"/>
              </a:xfrm>
              <a:prstGeom prst="upDownArrow">
                <a:avLst>
                  <a:gd name="adj1" fmla="val 50000"/>
                  <a:gd name="adj2" fmla="val 41231"/>
                </a:avLst>
              </a:prstGeom>
              <a:solidFill>
                <a:schemeClr val="accent1"/>
              </a:solidFill>
              <a:ln w="9525">
                <a:solidFill>
                  <a:schemeClr val="tx1"/>
                </a:solidFill>
                <a:miter lim="800000"/>
                <a:headEnd/>
                <a:tailEnd/>
              </a:ln>
              <a:effectLst/>
            </p:spPr>
            <p:txBody>
              <a:bodyPr wrap="none" anchor="ctr"/>
              <a:lstStyle/>
              <a:p>
                <a:endParaRPr lang="en-US" sz="2000"/>
              </a:p>
            </p:txBody>
          </p:sp>
          <p:sp>
            <p:nvSpPr>
              <p:cNvPr id="25" name="AutoShape 10"/>
              <p:cNvSpPr>
                <a:spLocks noChangeArrowheads="1"/>
              </p:cNvSpPr>
              <p:nvPr/>
            </p:nvSpPr>
            <p:spPr bwMode="auto">
              <a:xfrm>
                <a:off x="3817" y="1306"/>
                <a:ext cx="130" cy="268"/>
              </a:xfrm>
              <a:prstGeom prst="upDownArrow">
                <a:avLst>
                  <a:gd name="adj1" fmla="val 50000"/>
                  <a:gd name="adj2" fmla="val 41231"/>
                </a:avLst>
              </a:prstGeom>
              <a:solidFill>
                <a:schemeClr val="accent1"/>
              </a:solidFill>
              <a:ln w="9525">
                <a:solidFill>
                  <a:schemeClr val="tx1"/>
                </a:solidFill>
                <a:miter lim="800000"/>
                <a:headEnd/>
                <a:tailEnd/>
              </a:ln>
              <a:effectLst/>
            </p:spPr>
            <p:txBody>
              <a:bodyPr wrap="none" anchor="ctr"/>
              <a:lstStyle/>
              <a:p>
                <a:endParaRPr lang="en-US" sz="2000"/>
              </a:p>
            </p:txBody>
          </p:sp>
          <p:sp>
            <p:nvSpPr>
              <p:cNvPr id="26" name="Text Box 11"/>
              <p:cNvSpPr txBox="1">
                <a:spLocks noChangeArrowheads="1"/>
              </p:cNvSpPr>
              <p:nvPr/>
            </p:nvSpPr>
            <p:spPr bwMode="auto">
              <a:xfrm>
                <a:off x="2736" y="996"/>
                <a:ext cx="768" cy="252"/>
              </a:xfrm>
              <a:prstGeom prst="rect">
                <a:avLst/>
              </a:prstGeom>
              <a:noFill/>
              <a:ln w="9525">
                <a:noFill/>
                <a:miter lim="800000"/>
                <a:headEnd/>
                <a:tailEnd/>
              </a:ln>
              <a:effectLst/>
            </p:spPr>
            <p:txBody>
              <a:bodyPr>
                <a:spAutoFit/>
              </a:bodyPr>
              <a:lstStyle/>
              <a:p>
                <a:pPr algn="ctr">
                  <a:spcBef>
                    <a:spcPct val="50000"/>
                  </a:spcBef>
                </a:pPr>
                <a:r>
                  <a:rPr lang="en-US" sz="2000" dirty="0"/>
                  <a:t>BUS</a:t>
                </a:r>
              </a:p>
            </p:txBody>
          </p:sp>
          <p:sp>
            <p:nvSpPr>
              <p:cNvPr id="27" name="Text Box 12"/>
              <p:cNvSpPr txBox="1">
                <a:spLocks noChangeArrowheads="1"/>
              </p:cNvSpPr>
              <p:nvPr/>
            </p:nvSpPr>
            <p:spPr bwMode="auto">
              <a:xfrm>
                <a:off x="2976" y="1536"/>
                <a:ext cx="336" cy="252"/>
              </a:xfrm>
              <a:prstGeom prst="rect">
                <a:avLst/>
              </a:prstGeom>
              <a:noFill/>
              <a:ln w="9525">
                <a:noFill/>
                <a:miter lim="800000"/>
                <a:headEnd/>
                <a:tailEnd/>
              </a:ln>
              <a:effectLst/>
            </p:spPr>
            <p:txBody>
              <a:bodyPr>
                <a:spAutoFit/>
              </a:bodyPr>
              <a:lstStyle/>
              <a:p>
                <a:pPr>
                  <a:spcBef>
                    <a:spcPct val="50000"/>
                  </a:spcBef>
                </a:pPr>
                <a:r>
                  <a:rPr lang="en-US" sz="2000"/>
                  <a:t>...</a:t>
                </a:r>
              </a:p>
            </p:txBody>
          </p:sp>
        </p:grpSp>
        <p:grpSp>
          <p:nvGrpSpPr>
            <p:cNvPr id="9" name="Group 24"/>
            <p:cNvGrpSpPr>
              <a:grpSpLocks/>
            </p:cNvGrpSpPr>
            <p:nvPr/>
          </p:nvGrpSpPr>
          <p:grpSpPr bwMode="auto">
            <a:xfrm>
              <a:off x="864" y="2640"/>
              <a:ext cx="3696" cy="432"/>
              <a:chOff x="864" y="2640"/>
              <a:chExt cx="3696" cy="432"/>
            </a:xfrm>
          </p:grpSpPr>
          <p:grpSp>
            <p:nvGrpSpPr>
              <p:cNvPr id="10" name="Group 23"/>
              <p:cNvGrpSpPr>
                <a:grpSpLocks/>
              </p:cNvGrpSpPr>
              <p:nvPr/>
            </p:nvGrpSpPr>
            <p:grpSpPr bwMode="auto">
              <a:xfrm>
                <a:off x="2112" y="2640"/>
                <a:ext cx="2064" cy="432"/>
                <a:chOff x="2112" y="1824"/>
                <a:chExt cx="2064" cy="432"/>
              </a:xfrm>
            </p:grpSpPr>
            <p:sp>
              <p:nvSpPr>
                <p:cNvPr id="17" name="Line 15"/>
                <p:cNvSpPr>
                  <a:spLocks noChangeShapeType="1"/>
                </p:cNvSpPr>
                <p:nvPr/>
              </p:nvSpPr>
              <p:spPr bwMode="auto">
                <a:xfrm>
                  <a:off x="4176" y="1824"/>
                  <a:ext cx="0" cy="432"/>
                </a:xfrm>
                <a:prstGeom prst="line">
                  <a:avLst/>
                </a:prstGeom>
                <a:noFill/>
                <a:ln w="9525">
                  <a:solidFill>
                    <a:schemeClr val="tx1"/>
                  </a:solidFill>
                  <a:round/>
                  <a:headEnd/>
                  <a:tailEnd type="triangle" w="med" len="med"/>
                </a:ln>
                <a:effectLst/>
              </p:spPr>
              <p:txBody>
                <a:bodyPr/>
                <a:lstStyle/>
                <a:p>
                  <a:endParaRPr lang="en-US" sz="2000"/>
                </a:p>
              </p:txBody>
            </p:sp>
            <p:sp>
              <p:nvSpPr>
                <p:cNvPr id="18" name="Line 16"/>
                <p:cNvSpPr>
                  <a:spLocks noChangeShapeType="1"/>
                </p:cNvSpPr>
                <p:nvPr/>
              </p:nvSpPr>
              <p:spPr bwMode="auto">
                <a:xfrm>
                  <a:off x="2976" y="1824"/>
                  <a:ext cx="0" cy="432"/>
                </a:xfrm>
                <a:prstGeom prst="line">
                  <a:avLst/>
                </a:prstGeom>
                <a:noFill/>
                <a:ln w="9525">
                  <a:solidFill>
                    <a:schemeClr val="tx1"/>
                  </a:solidFill>
                  <a:round/>
                  <a:headEnd/>
                  <a:tailEnd type="triangle" w="med" len="med"/>
                </a:ln>
                <a:effectLst/>
              </p:spPr>
              <p:txBody>
                <a:bodyPr/>
                <a:lstStyle/>
                <a:p>
                  <a:endParaRPr lang="en-US" sz="2000"/>
                </a:p>
              </p:txBody>
            </p:sp>
            <p:sp>
              <p:nvSpPr>
                <p:cNvPr id="19" name="Line 17"/>
                <p:cNvSpPr>
                  <a:spLocks noChangeShapeType="1"/>
                </p:cNvSpPr>
                <p:nvPr/>
              </p:nvSpPr>
              <p:spPr bwMode="auto">
                <a:xfrm>
                  <a:off x="2112" y="1824"/>
                  <a:ext cx="0" cy="432"/>
                </a:xfrm>
                <a:prstGeom prst="line">
                  <a:avLst/>
                </a:prstGeom>
                <a:noFill/>
                <a:ln w="9525">
                  <a:solidFill>
                    <a:schemeClr val="tx1"/>
                  </a:solidFill>
                  <a:round/>
                  <a:headEnd/>
                  <a:tailEnd type="triangle" w="med" len="med"/>
                </a:ln>
                <a:effectLst/>
              </p:spPr>
              <p:txBody>
                <a:bodyPr/>
                <a:lstStyle/>
                <a:p>
                  <a:endParaRPr lang="en-US" sz="2000"/>
                </a:p>
              </p:txBody>
            </p:sp>
          </p:grpSp>
          <p:grpSp>
            <p:nvGrpSpPr>
              <p:cNvPr id="11" name="Group 22"/>
              <p:cNvGrpSpPr>
                <a:grpSpLocks/>
              </p:cNvGrpSpPr>
              <p:nvPr/>
            </p:nvGrpSpPr>
            <p:grpSpPr bwMode="auto">
              <a:xfrm>
                <a:off x="864" y="2640"/>
                <a:ext cx="3696" cy="432"/>
                <a:chOff x="864" y="1824"/>
                <a:chExt cx="3696" cy="432"/>
              </a:xfrm>
            </p:grpSpPr>
            <p:sp>
              <p:nvSpPr>
                <p:cNvPr id="12" name="Line 13"/>
                <p:cNvSpPr>
                  <a:spLocks noChangeShapeType="1"/>
                </p:cNvSpPr>
                <p:nvPr/>
              </p:nvSpPr>
              <p:spPr bwMode="auto">
                <a:xfrm flipV="1">
                  <a:off x="864" y="1824"/>
                  <a:ext cx="0" cy="432"/>
                </a:xfrm>
                <a:prstGeom prst="line">
                  <a:avLst/>
                </a:prstGeom>
                <a:noFill/>
                <a:ln w="9525">
                  <a:solidFill>
                    <a:schemeClr val="tx1"/>
                  </a:solidFill>
                  <a:round/>
                  <a:headEnd/>
                  <a:tailEnd type="triangle" w="med" len="med"/>
                </a:ln>
                <a:effectLst/>
              </p:spPr>
              <p:txBody>
                <a:bodyPr/>
                <a:lstStyle/>
                <a:p>
                  <a:endParaRPr lang="en-US" sz="2000"/>
                </a:p>
              </p:txBody>
            </p:sp>
            <p:sp>
              <p:nvSpPr>
                <p:cNvPr id="13" name="Line 14"/>
                <p:cNvSpPr>
                  <a:spLocks noChangeShapeType="1"/>
                </p:cNvSpPr>
                <p:nvPr/>
              </p:nvSpPr>
              <p:spPr bwMode="auto">
                <a:xfrm>
                  <a:off x="864" y="2256"/>
                  <a:ext cx="3312" cy="0"/>
                </a:xfrm>
                <a:prstGeom prst="line">
                  <a:avLst/>
                </a:prstGeom>
                <a:noFill/>
                <a:ln w="9525">
                  <a:solidFill>
                    <a:schemeClr val="tx1"/>
                  </a:solidFill>
                  <a:round/>
                  <a:headEnd/>
                  <a:tailEnd/>
                </a:ln>
                <a:effectLst/>
              </p:spPr>
              <p:txBody>
                <a:bodyPr/>
                <a:lstStyle/>
                <a:p>
                  <a:endParaRPr lang="en-US" sz="2000"/>
                </a:p>
              </p:txBody>
            </p:sp>
            <p:sp>
              <p:nvSpPr>
                <p:cNvPr id="14" name="Text Box 19"/>
                <p:cNvSpPr txBox="1">
                  <a:spLocks noChangeArrowheads="1"/>
                </p:cNvSpPr>
                <p:nvPr/>
              </p:nvSpPr>
              <p:spPr bwMode="auto">
                <a:xfrm>
                  <a:off x="4176" y="1920"/>
                  <a:ext cx="384" cy="252"/>
                </a:xfrm>
                <a:prstGeom prst="rect">
                  <a:avLst/>
                </a:prstGeom>
                <a:noFill/>
                <a:ln w="9525">
                  <a:noFill/>
                  <a:miter lim="800000"/>
                  <a:headEnd/>
                  <a:tailEnd/>
                </a:ln>
                <a:effectLst/>
              </p:spPr>
              <p:txBody>
                <a:bodyPr>
                  <a:spAutoFit/>
                </a:bodyPr>
                <a:lstStyle/>
                <a:p>
                  <a:pPr>
                    <a:spcBef>
                      <a:spcPct val="50000"/>
                    </a:spcBef>
                  </a:pPr>
                  <a:r>
                    <a:rPr lang="en-US" sz="2000"/>
                    <a:t>INT</a:t>
                  </a:r>
                </a:p>
              </p:txBody>
            </p:sp>
            <p:sp>
              <p:nvSpPr>
                <p:cNvPr id="15" name="Text Box 20"/>
                <p:cNvSpPr txBox="1">
                  <a:spLocks noChangeArrowheads="1"/>
                </p:cNvSpPr>
                <p:nvPr/>
              </p:nvSpPr>
              <p:spPr bwMode="auto">
                <a:xfrm>
                  <a:off x="2976" y="1920"/>
                  <a:ext cx="384" cy="252"/>
                </a:xfrm>
                <a:prstGeom prst="rect">
                  <a:avLst/>
                </a:prstGeom>
                <a:noFill/>
                <a:ln w="9525">
                  <a:noFill/>
                  <a:miter lim="800000"/>
                  <a:headEnd/>
                  <a:tailEnd/>
                </a:ln>
                <a:effectLst/>
              </p:spPr>
              <p:txBody>
                <a:bodyPr>
                  <a:spAutoFit/>
                </a:bodyPr>
                <a:lstStyle/>
                <a:p>
                  <a:pPr>
                    <a:spcBef>
                      <a:spcPct val="50000"/>
                    </a:spcBef>
                  </a:pPr>
                  <a:r>
                    <a:rPr lang="en-US" sz="2000"/>
                    <a:t>INT</a:t>
                  </a:r>
                </a:p>
              </p:txBody>
            </p:sp>
            <p:sp>
              <p:nvSpPr>
                <p:cNvPr id="16" name="Text Box 21"/>
                <p:cNvSpPr txBox="1">
                  <a:spLocks noChangeArrowheads="1"/>
                </p:cNvSpPr>
                <p:nvPr/>
              </p:nvSpPr>
              <p:spPr bwMode="auto">
                <a:xfrm>
                  <a:off x="2112" y="1920"/>
                  <a:ext cx="384" cy="252"/>
                </a:xfrm>
                <a:prstGeom prst="rect">
                  <a:avLst/>
                </a:prstGeom>
                <a:noFill/>
                <a:ln w="9525">
                  <a:noFill/>
                  <a:miter lim="800000"/>
                  <a:headEnd/>
                  <a:tailEnd/>
                </a:ln>
                <a:effectLst/>
              </p:spPr>
              <p:txBody>
                <a:bodyPr>
                  <a:spAutoFit/>
                </a:bodyPr>
                <a:lstStyle/>
                <a:p>
                  <a:pPr>
                    <a:spcBef>
                      <a:spcPct val="50000"/>
                    </a:spcBef>
                  </a:pPr>
                  <a:r>
                    <a:rPr lang="en-US" sz="2000"/>
                    <a:t>INT</a:t>
                  </a:r>
                </a:p>
              </p:txBody>
            </p:sp>
          </p:grpSp>
        </p:grpSp>
      </p:grpSp>
      <p:sp>
        <p:nvSpPr>
          <p:cNvPr id="28" name="Text Box 26"/>
          <p:cNvSpPr txBox="1">
            <a:spLocks noChangeArrowheads="1"/>
          </p:cNvSpPr>
          <p:nvPr/>
        </p:nvSpPr>
        <p:spPr bwMode="auto">
          <a:xfrm>
            <a:off x="338796" y="5105400"/>
            <a:ext cx="8458200" cy="461665"/>
          </a:xfrm>
          <a:prstGeom prst="rect">
            <a:avLst/>
          </a:prstGeom>
          <a:noFill/>
          <a:ln w="9525">
            <a:noFill/>
            <a:miter lim="800000"/>
            <a:headEnd/>
            <a:tailEnd/>
          </a:ln>
          <a:effectLst/>
        </p:spPr>
        <p:txBody>
          <a:bodyPr>
            <a:spAutoFit/>
          </a:bodyPr>
          <a:lstStyle/>
          <a:p>
            <a:pPr algn="ctr">
              <a:spcBef>
                <a:spcPct val="50000"/>
              </a:spcBef>
            </a:pPr>
            <a:r>
              <a:rPr lang="en-US" sz="2400" dirty="0"/>
              <a:t>Interrupts are particularly useful when I/O devices are slow</a:t>
            </a:r>
          </a:p>
        </p:txBody>
      </p:sp>
      <p:sp>
        <p:nvSpPr>
          <p:cNvPr id="29"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accent4"/>
                </a:solidFill>
              </a:rPr>
              <a:t>Polling and Interrupt</a:t>
            </a:r>
          </a:p>
        </p:txBody>
      </p:sp>
      <p:sp>
        <p:nvSpPr>
          <p:cNvPr id="4" name="Content Placeholder 3"/>
          <p:cNvSpPr>
            <a:spLocks noGrp="1"/>
          </p:cNvSpPr>
          <p:nvPr>
            <p:ph idx="1"/>
          </p:nvPr>
        </p:nvSpPr>
        <p:spPr>
          <a:xfrm>
            <a:off x="628650" y="1371600"/>
            <a:ext cx="7886700" cy="4924427"/>
          </a:xfrm>
        </p:spPr>
        <p:txBody>
          <a:bodyPr>
            <a:normAutofit fontScale="92500" lnSpcReduction="10000"/>
          </a:bodyPr>
          <a:lstStyle/>
          <a:p>
            <a:r>
              <a:rPr lang="en-US" sz="2400" dirty="0"/>
              <a:t>Both are methods to notify processor that I/O device needs attention</a:t>
            </a:r>
          </a:p>
          <a:p>
            <a:r>
              <a:rPr lang="en-US" sz="2400" dirty="0"/>
              <a:t> </a:t>
            </a:r>
            <a:r>
              <a:rPr lang="en-US" sz="2400" b="1" dirty="0">
                <a:solidFill>
                  <a:schemeClr val="accent4"/>
                </a:solidFill>
              </a:rPr>
              <a:t>Polling</a:t>
            </a:r>
          </a:p>
          <a:p>
            <a:pPr lvl="1"/>
            <a:r>
              <a:rPr lang="en-US" dirty="0">
                <a:solidFill>
                  <a:schemeClr val="tx1"/>
                </a:solidFill>
              </a:rPr>
              <a:t>simple, but slow</a:t>
            </a:r>
          </a:p>
          <a:p>
            <a:pPr lvl="1"/>
            <a:r>
              <a:rPr lang="en-US" dirty="0">
                <a:solidFill>
                  <a:schemeClr val="tx1"/>
                </a:solidFill>
              </a:rPr>
              <a:t>processor check status of I/O device regularly to see if it needs attention</a:t>
            </a:r>
          </a:p>
          <a:p>
            <a:pPr lvl="1"/>
            <a:r>
              <a:rPr lang="en-US" i="1" dirty="0">
                <a:solidFill>
                  <a:schemeClr val="tx1"/>
                </a:solidFill>
              </a:rPr>
              <a:t>similar to checking a telephone without bells</a:t>
            </a:r>
            <a:r>
              <a:rPr lang="en-US" dirty="0">
                <a:solidFill>
                  <a:schemeClr val="tx1"/>
                </a:solidFill>
              </a:rPr>
              <a:t>!</a:t>
            </a:r>
          </a:p>
          <a:p>
            <a:pPr lvl="1"/>
            <a:r>
              <a:rPr lang="en-US" dirty="0"/>
              <a:t>Handled by CPU</a:t>
            </a:r>
            <a:endParaRPr lang="en-US" dirty="0">
              <a:solidFill>
                <a:schemeClr val="tx1"/>
              </a:solidFill>
            </a:endParaRPr>
          </a:p>
          <a:p>
            <a:r>
              <a:rPr lang="en-US" sz="2400" dirty="0">
                <a:solidFill>
                  <a:schemeClr val="accent4"/>
                </a:solidFill>
              </a:rPr>
              <a:t> </a:t>
            </a:r>
            <a:r>
              <a:rPr lang="en-US" sz="2400" b="1" dirty="0">
                <a:solidFill>
                  <a:schemeClr val="accent4"/>
                </a:solidFill>
              </a:rPr>
              <a:t>Interrupt</a:t>
            </a:r>
          </a:p>
          <a:p>
            <a:pPr lvl="1"/>
            <a:r>
              <a:rPr lang="en-US" dirty="0">
                <a:solidFill>
                  <a:schemeClr val="tx1"/>
                </a:solidFill>
              </a:rPr>
              <a:t>fast, but more complicated</a:t>
            </a:r>
          </a:p>
          <a:p>
            <a:pPr lvl="1"/>
            <a:r>
              <a:rPr lang="en-US" dirty="0">
                <a:solidFill>
                  <a:schemeClr val="tx1"/>
                </a:solidFill>
              </a:rPr>
              <a:t>processor is notified by I/O device (interrupted) when device needs attention</a:t>
            </a:r>
          </a:p>
          <a:p>
            <a:pPr lvl="1"/>
            <a:r>
              <a:rPr lang="en-US" dirty="0">
                <a:solidFill>
                  <a:schemeClr val="tx1"/>
                </a:solidFill>
              </a:rPr>
              <a:t>Handled by Interrupt - handl</a:t>
            </a:r>
            <a:r>
              <a:rPr lang="en-US" dirty="0"/>
              <a:t>er</a:t>
            </a:r>
            <a:endParaRPr lang="en-US" dirty="0">
              <a:solidFill>
                <a:schemeClr val="tx1"/>
              </a:solidFill>
            </a:endParaRPr>
          </a:p>
          <a:p>
            <a:pPr lvl="1"/>
            <a:r>
              <a:rPr lang="en-US" i="1" dirty="0">
                <a:solidFill>
                  <a:schemeClr val="tx1"/>
                </a:solidFill>
              </a:rPr>
              <a:t>similar to a telephone with bells</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5413"/>
            <a:ext cx="7886700" cy="819475"/>
          </a:xfrm>
        </p:spPr>
        <p:txBody>
          <a:bodyPr/>
          <a:lstStyle/>
          <a:p>
            <a:pPr algn="ctr"/>
            <a:r>
              <a:rPr lang="en-US" b="1" dirty="0">
                <a:solidFill>
                  <a:schemeClr val="accent4"/>
                </a:solidFill>
              </a:rPr>
              <a:t>Interrupt Types based on ISR ID</a:t>
            </a:r>
          </a:p>
        </p:txBody>
      </p:sp>
      <p:graphicFrame>
        <p:nvGraphicFramePr>
          <p:cNvPr id="9" name="Group 671"/>
          <p:cNvGraphicFramePr>
            <a:graphicFrameLocks noGrp="1"/>
          </p:cNvGraphicFramePr>
          <p:nvPr>
            <p:ph idx="1"/>
          </p:nvPr>
        </p:nvGraphicFramePr>
        <p:xfrm>
          <a:off x="762000" y="1219200"/>
          <a:ext cx="7620000" cy="5120640"/>
        </p:xfrm>
        <a:graphic>
          <a:graphicData uri="http://schemas.openxmlformats.org/drawingml/2006/table">
            <a:tbl>
              <a:tblPr/>
              <a:tblGrid>
                <a:gridCol w="2438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AVAILABLE</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003FFH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255</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FOR USER</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rPr>
                        <a:t>...</a:t>
                      </a:r>
                      <a:endParaRPr kumimoji="0" lang="en-US" sz="1500" b="0" i="0" u="none" strike="noStrike" cap="none" normalizeH="0" baseline="0" dirty="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(224)</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00080H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32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31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RESERVED (27)</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00014H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00010H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INTO   OVERFLOW</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Predefined/</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0000CH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INT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Dedicated/Internal</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TYPE 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Interrupts  Pointers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00008H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NON-MASKABLE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00004H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SINGLE STEP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CS Base 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TYPE 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Arial" charset="0"/>
                        </a:rPr>
                        <a:t>IP Offset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00000H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rPr>
                        <a:t>DIVIDE ERROR</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6" name="Text Box 4"/>
          <p:cNvSpPr txBox="1">
            <a:spLocks noChangeArrowheads="1"/>
          </p:cNvSpPr>
          <p:nvPr/>
        </p:nvSpPr>
        <p:spPr bwMode="auto">
          <a:xfrm>
            <a:off x="5867400" y="3276600"/>
            <a:ext cx="2667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8" name="Text Box 134"/>
          <p:cNvSpPr txBox="1">
            <a:spLocks noChangeArrowheads="1"/>
          </p:cNvSpPr>
          <p:nvPr/>
        </p:nvSpPr>
        <p:spPr bwMode="auto">
          <a:xfrm>
            <a:off x="1066800" y="4495800"/>
            <a:ext cx="1371600" cy="366713"/>
          </a:xfrm>
          <a:prstGeom prst="rect">
            <a:avLst/>
          </a:prstGeom>
          <a:noFill/>
          <a:ln w="9525">
            <a:noFill/>
            <a:miter lim="800000"/>
            <a:headEnd/>
            <a:tailEnd/>
          </a:ln>
          <a:effectLst/>
        </p:spPr>
        <p:txBody>
          <a:bodyPr>
            <a:spAutoFit/>
          </a:bodyPr>
          <a:lstStyle/>
          <a:p>
            <a:pPr>
              <a:spcBef>
                <a:spcPct val="50000"/>
              </a:spcBef>
            </a:pPr>
            <a:endParaRPr lang="en-US"/>
          </a:p>
        </p:txBody>
      </p:sp>
      <p:grpSp>
        <p:nvGrpSpPr>
          <p:cNvPr id="10" name="Group 672"/>
          <p:cNvGrpSpPr>
            <a:grpSpLocks/>
          </p:cNvGrpSpPr>
          <p:nvPr/>
        </p:nvGrpSpPr>
        <p:grpSpPr bwMode="auto">
          <a:xfrm>
            <a:off x="3505200" y="1143000"/>
            <a:ext cx="554038" cy="5000625"/>
            <a:chOff x="2378" y="66"/>
            <a:chExt cx="349" cy="4119"/>
          </a:xfrm>
        </p:grpSpPr>
        <p:sp>
          <p:nvSpPr>
            <p:cNvPr id="11" name="AutoShape 381"/>
            <p:cNvSpPr>
              <a:spLocks/>
            </p:cNvSpPr>
            <p:nvPr/>
          </p:nvSpPr>
          <p:spPr bwMode="auto">
            <a:xfrm>
              <a:off x="2378" y="1785"/>
              <a:ext cx="336" cy="2400"/>
            </a:xfrm>
            <a:prstGeom prst="leftBrace">
              <a:avLst>
                <a:gd name="adj1" fmla="val 59524"/>
                <a:gd name="adj2" fmla="val 50000"/>
              </a:avLst>
            </a:prstGeom>
            <a:noFill/>
            <a:ln w="9525">
              <a:solidFill>
                <a:schemeClr val="tx1"/>
              </a:solidFill>
              <a:round/>
              <a:headEnd/>
              <a:tailEnd/>
            </a:ln>
            <a:effectLst/>
          </p:spPr>
          <p:txBody>
            <a:bodyPr wrap="none" anchor="ctr"/>
            <a:lstStyle/>
            <a:p>
              <a:endParaRPr lang="en-US"/>
            </a:p>
          </p:txBody>
        </p:sp>
        <p:sp>
          <p:nvSpPr>
            <p:cNvPr id="12" name="AutoShape 545"/>
            <p:cNvSpPr>
              <a:spLocks/>
            </p:cNvSpPr>
            <p:nvPr/>
          </p:nvSpPr>
          <p:spPr bwMode="auto">
            <a:xfrm>
              <a:off x="2439" y="912"/>
              <a:ext cx="288" cy="816"/>
            </a:xfrm>
            <a:prstGeom prst="leftBrace">
              <a:avLst>
                <a:gd name="adj1" fmla="val 23611"/>
                <a:gd name="adj2" fmla="val 50000"/>
              </a:avLst>
            </a:prstGeom>
            <a:noFill/>
            <a:ln w="9525">
              <a:solidFill>
                <a:schemeClr val="tx1"/>
              </a:solidFill>
              <a:round/>
              <a:headEnd/>
              <a:tailEnd/>
            </a:ln>
            <a:effectLst/>
          </p:spPr>
          <p:txBody>
            <a:bodyPr wrap="none" anchor="ctr"/>
            <a:lstStyle/>
            <a:p>
              <a:endParaRPr lang="en-US"/>
            </a:p>
          </p:txBody>
        </p:sp>
        <p:sp>
          <p:nvSpPr>
            <p:cNvPr id="13" name="AutoShape 546"/>
            <p:cNvSpPr>
              <a:spLocks/>
            </p:cNvSpPr>
            <p:nvPr/>
          </p:nvSpPr>
          <p:spPr bwMode="auto">
            <a:xfrm>
              <a:off x="2439" y="66"/>
              <a:ext cx="288" cy="846"/>
            </a:xfrm>
            <a:prstGeom prst="leftBrace">
              <a:avLst>
                <a:gd name="adj1" fmla="val 24479"/>
                <a:gd name="adj2" fmla="val 50000"/>
              </a:avLst>
            </a:prstGeom>
            <a:noFill/>
            <a:ln w="9525">
              <a:solidFill>
                <a:schemeClr val="tx1"/>
              </a:solidFill>
              <a:round/>
              <a:headEnd/>
              <a:tailEnd/>
            </a:ln>
            <a:effectLst/>
          </p:spPr>
          <p:txBody>
            <a:bodyPr wrap="none" anchor="ctr"/>
            <a:lstStyle/>
            <a:p>
              <a:endParaRPr lang="en-US"/>
            </a:p>
          </p:txBody>
        </p:sp>
      </p:grpSp>
      <p:sp>
        <p:nvSpPr>
          <p:cNvPr id="14"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640326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77286"/>
          </a:xfrm>
        </p:spPr>
        <p:txBody>
          <a:bodyPr/>
          <a:lstStyle/>
          <a:p>
            <a:r>
              <a:rPr lang="en-US" b="1" dirty="0">
                <a:solidFill>
                  <a:schemeClr val="accent4"/>
                </a:solidFill>
              </a:rPr>
              <a:t>Divide by zero interrupt- Type 0</a:t>
            </a:r>
          </a:p>
        </p:txBody>
      </p:sp>
      <p:sp>
        <p:nvSpPr>
          <p:cNvPr id="4" name="Content Placeholder 3"/>
          <p:cNvSpPr>
            <a:spLocks noGrp="1"/>
          </p:cNvSpPr>
          <p:nvPr>
            <p:ph idx="1"/>
          </p:nvPr>
        </p:nvSpPr>
        <p:spPr>
          <a:xfrm>
            <a:off x="304800" y="1414639"/>
            <a:ext cx="8382000" cy="5134610"/>
          </a:xfrm>
        </p:spPr>
        <p:txBody>
          <a:bodyPr>
            <a:normAutofit/>
          </a:bodyPr>
          <a:lstStyle/>
          <a:p>
            <a:r>
              <a:rPr lang="en-US" sz="2000" dirty="0">
                <a:latin typeface="Calibri" panose="020F0502020204030204" pitchFamily="34" charset="0"/>
                <a:cs typeface="Calibri" panose="020F0502020204030204" pitchFamily="34" charset="0"/>
              </a:rPr>
              <a:t>It occurs  automatically when the result of DIV or IDIV is too large</a:t>
            </a:r>
          </a:p>
          <a:p>
            <a:r>
              <a:rPr lang="en-US" sz="2000" dirty="0">
                <a:latin typeface="Calibri" panose="020F0502020204030204" pitchFamily="34" charset="0"/>
                <a:cs typeface="Calibri" panose="020F0502020204030204" pitchFamily="34" charset="0"/>
              </a:rPr>
              <a:t>Example:</a:t>
            </a:r>
          </a:p>
          <a:p>
            <a:pPr marL="0" indent="0">
              <a:buNone/>
            </a:pPr>
            <a:r>
              <a:rPr lang="en-US" sz="2000" dirty="0">
                <a:latin typeface="Calibri" panose="020F0502020204030204" pitchFamily="34" charset="0"/>
                <a:cs typeface="Calibri" panose="020F0502020204030204" pitchFamily="34" charset="0"/>
              </a:rPr>
              <a:t>     DIV BL		//This will do AX÷BL</a:t>
            </a:r>
          </a:p>
          <a:p>
            <a:pPr marL="0" indent="0">
              <a:buNone/>
            </a:pPr>
            <a:r>
              <a:rPr lang="en-US" sz="2000" dirty="0">
                <a:latin typeface="Calibri" panose="020F0502020204030204" pitchFamily="34" charset="0"/>
                <a:cs typeface="Calibri" panose="020F0502020204030204" pitchFamily="34" charset="0"/>
              </a:rPr>
              <a:t>		//will put result in AL(quotient) and AH(reminder)</a:t>
            </a:r>
          </a:p>
          <a:p>
            <a:pPr marL="0" indent="0">
              <a:buNone/>
            </a:pPr>
            <a:r>
              <a:rPr lang="en-US" sz="2000" dirty="0">
                <a:latin typeface="Calibri" panose="020F0502020204030204" pitchFamily="34" charset="0"/>
                <a:cs typeface="Calibri" panose="020F0502020204030204" pitchFamily="34" charset="0"/>
              </a:rPr>
              <a:t>If AX was 4000H and BL was 02H,</a:t>
            </a:r>
          </a:p>
          <a:p>
            <a:pPr marL="0" indent="0">
              <a:buNone/>
            </a:pPr>
            <a:r>
              <a:rPr lang="en-US" sz="2000" dirty="0">
                <a:latin typeface="Calibri" panose="020F0502020204030204" pitchFamily="34" charset="0"/>
                <a:cs typeface="Calibri" panose="020F0502020204030204" pitchFamily="34" charset="0"/>
              </a:rPr>
              <a:t>The quotient is 2000H and reminder is 00H.</a:t>
            </a:r>
          </a:p>
          <a:p>
            <a:pPr marL="0" indent="0">
              <a:buNone/>
            </a:pPr>
            <a:r>
              <a:rPr lang="en-US" sz="2000" dirty="0">
                <a:latin typeface="Calibri" panose="020F0502020204030204" pitchFamily="34" charset="0"/>
                <a:cs typeface="Calibri" panose="020F0502020204030204" pitchFamily="34" charset="0"/>
              </a:rPr>
              <a:t>µP can put 00H in AH(reminder)</a:t>
            </a:r>
          </a:p>
          <a:p>
            <a:pPr marL="0" indent="0">
              <a:buNone/>
            </a:pPr>
            <a:r>
              <a:rPr lang="en-US" sz="2000" dirty="0">
                <a:latin typeface="Calibri" panose="020F0502020204030204" pitchFamily="34" charset="0"/>
                <a:cs typeface="Calibri" panose="020F0502020204030204" pitchFamily="34" charset="0"/>
              </a:rPr>
              <a:t>But it cannot put 2000H in AL(quotient)</a:t>
            </a:r>
          </a:p>
          <a:p>
            <a:pPr marL="0" indent="0">
              <a:buNone/>
            </a:pPr>
            <a:r>
              <a:rPr lang="en-US" sz="2000" dirty="0">
                <a:latin typeface="Calibri" panose="020F0502020204030204" pitchFamily="34" charset="0"/>
                <a:cs typeface="Calibri" panose="020F0502020204030204" pitchFamily="34" charset="0"/>
              </a:rPr>
              <a:t>This condition is called divide error!</a:t>
            </a:r>
          </a:p>
          <a:p>
            <a:pPr marL="0" indent="0">
              <a:buNone/>
            </a:pPr>
            <a:r>
              <a:rPr lang="en-US" sz="2000" dirty="0">
                <a:latin typeface="Calibri" panose="020F0502020204030204" pitchFamily="34" charset="0"/>
                <a:cs typeface="Calibri" panose="020F0502020204030204" pitchFamily="34" charset="0"/>
              </a:rPr>
              <a:t>Again by mistake, we do a division operation where divisor is 0, such as AX = 4000H and BL = 00H, then the result will be infinity and it is the largest number that can not be stored in AL or AX whatever. </a:t>
            </a:r>
          </a:p>
          <a:p>
            <a:pPr marL="0" indent="0">
              <a:buNone/>
            </a:pPr>
            <a:r>
              <a:rPr lang="en-US" sz="2000" dirty="0">
                <a:latin typeface="Calibri" panose="020F0502020204030204" pitchFamily="34" charset="0"/>
                <a:cs typeface="Calibri" panose="020F0502020204030204" pitchFamily="34" charset="0"/>
              </a:rPr>
              <a:t>This is also divide by 0 error or Type 0 interrupt.</a:t>
            </a: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576185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4"/>
                </a:solidFill>
              </a:rPr>
              <a:t>Single Step Interrupt- Type 1</a:t>
            </a:r>
          </a:p>
        </p:txBody>
      </p:sp>
      <p:sp>
        <p:nvSpPr>
          <p:cNvPr id="4" name="Content Placeholder 3"/>
          <p:cNvSpPr>
            <a:spLocks noGrp="1"/>
          </p:cNvSpPr>
          <p:nvPr>
            <p:ph idx="1"/>
          </p:nvPr>
        </p:nvSpPr>
        <p:spPr>
          <a:xfrm>
            <a:off x="266700" y="1620097"/>
            <a:ext cx="8610600" cy="5134610"/>
          </a:xfrm>
        </p:spPr>
        <p:txBody>
          <a:bodyPr>
            <a:noAutofit/>
          </a:bodyPr>
          <a:lstStyle/>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In single step mode, a system will </a:t>
            </a:r>
            <a:r>
              <a:rPr lang="en-US" sz="2000" b="1" dirty="0">
                <a:latin typeface="Calibri" panose="020F0502020204030204" pitchFamily="34" charset="0"/>
                <a:cs typeface="Calibri" panose="020F0502020204030204" pitchFamily="34" charset="0"/>
              </a:rPr>
              <a:t>stop after it executes each instructions </a:t>
            </a:r>
            <a:r>
              <a:rPr lang="en-US" sz="2000" dirty="0">
                <a:latin typeface="Calibri" panose="020F0502020204030204" pitchFamily="34" charset="0"/>
                <a:cs typeface="Calibri" panose="020F0502020204030204" pitchFamily="34" charset="0"/>
              </a:rPr>
              <a:t>and wait for further direction</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If the 8086 </a:t>
            </a:r>
            <a:r>
              <a:rPr lang="en-US" sz="2000" b="1" dirty="0">
                <a:latin typeface="Calibri" panose="020F0502020204030204" pitchFamily="34" charset="0"/>
                <a:cs typeface="Calibri" panose="020F0502020204030204" pitchFamily="34" charset="0"/>
              </a:rPr>
              <a:t>trap flag </a:t>
            </a:r>
            <a:r>
              <a:rPr lang="en-US" sz="2000" dirty="0">
                <a:latin typeface="Calibri" panose="020F0502020204030204" pitchFamily="34" charset="0"/>
                <a:cs typeface="Calibri" panose="020F0502020204030204" pitchFamily="34" charset="0"/>
              </a:rPr>
              <a:t>is set, the 8086 will automatically do a type 1 interrupt after each instruction executes</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trap flag is reset when the 8086 does a type 1 interrupt, so the single step mode will be disabled during the interrupt-service procedure</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Tasks for implementing single stepping:</a:t>
            </a:r>
          </a:p>
          <a:p>
            <a:pPr lvl="1" algn="just">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Set the trap flag</a:t>
            </a:r>
          </a:p>
          <a:p>
            <a:pPr lvl="1" algn="just">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Write an interrupt service procedure which saves all registers on the stack</a:t>
            </a:r>
          </a:p>
          <a:p>
            <a:pPr lvl="1" algn="just">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The stack where they can later be examined</a:t>
            </a:r>
          </a:p>
          <a:p>
            <a:pPr lvl="1" algn="just">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Load the starting address of the type 1 interrupt service procedure into address 00004H and 00006H </a:t>
            </a: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464403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82674"/>
          </a:xfrm>
        </p:spPr>
        <p:txBody>
          <a:bodyPr/>
          <a:lstStyle/>
          <a:p>
            <a:r>
              <a:rPr lang="en-US" b="1" dirty="0">
                <a:solidFill>
                  <a:schemeClr val="accent4"/>
                </a:solidFill>
              </a:rPr>
              <a:t>Non-Maskable Interrupt- Type 2</a:t>
            </a:r>
          </a:p>
        </p:txBody>
      </p:sp>
      <p:sp>
        <p:nvSpPr>
          <p:cNvPr id="4" name="Content Placeholder 3"/>
          <p:cNvSpPr>
            <a:spLocks noGrp="1"/>
          </p:cNvSpPr>
          <p:nvPr>
            <p:ph idx="1"/>
          </p:nvPr>
        </p:nvSpPr>
        <p:spPr>
          <a:xfrm>
            <a:off x="266700" y="1620097"/>
            <a:ext cx="8610600" cy="5134610"/>
          </a:xfrm>
        </p:spPr>
        <p:txBody>
          <a:bodyPr>
            <a:noAutofit/>
          </a:bodyPr>
          <a:lstStyle/>
          <a:p>
            <a:pPr algn="just"/>
            <a:r>
              <a:rPr lang="en-US" sz="2400" dirty="0">
                <a:solidFill>
                  <a:schemeClr val="tx1"/>
                </a:solidFill>
                <a:latin typeface="Calibri" panose="020F0502020204030204" pitchFamily="34" charset="0"/>
                <a:cs typeface="Calibri" panose="020F0502020204030204" pitchFamily="34" charset="0"/>
              </a:rPr>
              <a:t>The 8086 will automatically do a type 2 interrupt response when it receives a low to high transition on its NMI input pin</a:t>
            </a:r>
          </a:p>
          <a:p>
            <a:pPr algn="just"/>
            <a:r>
              <a:rPr lang="en-US" sz="2400" dirty="0">
                <a:latin typeface="Calibri" panose="020F0502020204030204" pitchFamily="34" charset="0"/>
                <a:cs typeface="Calibri" panose="020F0502020204030204" pitchFamily="34" charset="0"/>
              </a:rPr>
              <a:t>The 8086 gets the CS value for the start of the type 2 interrupt service procedure from address 0000AH and the IP value for the start of the procedure from address 00008H</a:t>
            </a:r>
          </a:p>
          <a:p>
            <a:pPr algn="just"/>
            <a:r>
              <a:rPr lang="en-US" sz="2400" b="1" dirty="0">
                <a:solidFill>
                  <a:schemeClr val="tx1"/>
                </a:solidFill>
                <a:latin typeface="Calibri" panose="020F0502020204030204" pitchFamily="34" charset="0"/>
                <a:cs typeface="Calibri" panose="020F0502020204030204" pitchFamily="34" charset="0"/>
              </a:rPr>
              <a:t>The type 2 interrupt response cannot be disabled </a:t>
            </a:r>
            <a:r>
              <a:rPr lang="en-US" sz="2400" dirty="0">
                <a:solidFill>
                  <a:schemeClr val="tx1"/>
                </a:solidFill>
                <a:latin typeface="Calibri" panose="020F0502020204030204" pitchFamily="34" charset="0"/>
                <a:cs typeface="Calibri" panose="020F0502020204030204" pitchFamily="34" charset="0"/>
              </a:rPr>
              <a:t>by any program instruction that’s why we use it to signal the 8086 that some condition in an external system must be taken care of</a:t>
            </a:r>
          </a:p>
          <a:p>
            <a:pPr algn="just"/>
            <a:r>
              <a:rPr lang="en-US" sz="2400" b="1" dirty="0">
                <a:latin typeface="Calibri" panose="020F0502020204030204" pitchFamily="34" charset="0"/>
                <a:cs typeface="Calibri" panose="020F0502020204030204" pitchFamily="34" charset="0"/>
              </a:rPr>
              <a:t>The type 2 interrupt is useful to save program data in case of a system power failure</a:t>
            </a:r>
          </a:p>
          <a:p>
            <a:pPr algn="just"/>
            <a:endParaRPr lang="en-US" sz="2000" dirty="0">
              <a:solidFill>
                <a:schemeClr val="tx1"/>
              </a:solidFill>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292679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4"/>
                </a:solidFill>
              </a:rPr>
              <a:t>Breakpoint Interrupt- Type 3</a:t>
            </a:r>
          </a:p>
        </p:txBody>
      </p:sp>
      <p:sp>
        <p:nvSpPr>
          <p:cNvPr id="4" name="Content Placeholder 3"/>
          <p:cNvSpPr>
            <a:spLocks noGrp="1"/>
          </p:cNvSpPr>
          <p:nvPr>
            <p:ph idx="1"/>
          </p:nvPr>
        </p:nvSpPr>
        <p:spPr>
          <a:xfrm>
            <a:off x="266700" y="1620097"/>
            <a:ext cx="8610600" cy="5134610"/>
          </a:xfrm>
        </p:spPr>
        <p:txBody>
          <a:bodyPr>
            <a:noAutofit/>
          </a:bodyPr>
          <a:lstStyle/>
          <a:p>
            <a:pPr algn="just"/>
            <a:r>
              <a:rPr lang="en-US" sz="2400" dirty="0">
                <a:solidFill>
                  <a:schemeClr val="tx1"/>
                </a:solidFill>
                <a:latin typeface="Calibri" panose="020F0502020204030204" pitchFamily="34" charset="0"/>
                <a:cs typeface="Calibri" panose="020F0502020204030204" pitchFamily="34" charset="0"/>
              </a:rPr>
              <a:t>The main use of type 3 interrupt is </a:t>
            </a:r>
            <a:r>
              <a:rPr lang="en-US" sz="2400" b="1" dirty="0">
                <a:solidFill>
                  <a:schemeClr val="tx1"/>
                </a:solidFill>
                <a:latin typeface="Calibri" panose="020F0502020204030204" pitchFamily="34" charset="0"/>
                <a:cs typeface="Calibri" panose="020F0502020204030204" pitchFamily="34" charset="0"/>
              </a:rPr>
              <a:t>to implement a breakpoint function </a:t>
            </a:r>
            <a:r>
              <a:rPr lang="en-US" sz="2400" dirty="0">
                <a:solidFill>
                  <a:schemeClr val="tx1"/>
                </a:solidFill>
                <a:latin typeface="Calibri" panose="020F0502020204030204" pitchFamily="34" charset="0"/>
                <a:cs typeface="Calibri" panose="020F0502020204030204" pitchFamily="34" charset="0"/>
              </a:rPr>
              <a:t>in a system</a:t>
            </a:r>
          </a:p>
          <a:p>
            <a:pPr algn="just"/>
            <a:r>
              <a:rPr lang="en-US" sz="2400" dirty="0">
                <a:latin typeface="Calibri" panose="020F0502020204030204" pitchFamily="34" charset="0"/>
                <a:cs typeface="Calibri" panose="020F0502020204030204" pitchFamily="34" charset="0"/>
              </a:rPr>
              <a:t>Unlike the single step feature, which stops execution after each instruction, the breakpoint feature </a:t>
            </a:r>
            <a:r>
              <a:rPr lang="en-US" sz="2400" b="1" dirty="0">
                <a:latin typeface="Calibri" panose="020F0502020204030204" pitchFamily="34" charset="0"/>
                <a:cs typeface="Calibri" panose="020F0502020204030204" pitchFamily="34" charset="0"/>
              </a:rPr>
              <a:t>executes all the instruction up to the inserted breakpoint </a:t>
            </a:r>
            <a:r>
              <a:rPr lang="en-US" sz="2400" dirty="0">
                <a:latin typeface="Calibri" panose="020F0502020204030204" pitchFamily="34" charset="0"/>
                <a:cs typeface="Calibri" panose="020F0502020204030204" pitchFamily="34" charset="0"/>
              </a:rPr>
              <a:t>and then stops execution</a:t>
            </a:r>
          </a:p>
          <a:p>
            <a:pPr algn="just"/>
            <a:r>
              <a:rPr lang="en-US" sz="2400" dirty="0">
                <a:latin typeface="Calibri" panose="020F0502020204030204" pitchFamily="34" charset="0"/>
                <a:cs typeface="Calibri" panose="020F0502020204030204" pitchFamily="34" charset="0"/>
              </a:rPr>
              <a:t>The 8086 gets the CS value for the start of the type 3 interrupt service procedure from address 0000EH and the IP value for the start of the procedure from address 0000CH</a:t>
            </a:r>
          </a:p>
          <a:p>
            <a:pPr algn="just"/>
            <a:r>
              <a:rPr lang="en-US" sz="2400" b="1" dirty="0">
                <a:latin typeface="Calibri" panose="020F0502020204030204" pitchFamily="34" charset="0"/>
                <a:cs typeface="Calibri" panose="020F0502020204030204" pitchFamily="34" charset="0"/>
              </a:rPr>
              <a:t>It is useful in debugging large programs when single stepping is inefficient </a:t>
            </a:r>
          </a:p>
          <a:p>
            <a:pPr algn="just"/>
            <a:endParaRPr lang="en-US" sz="2000" dirty="0">
              <a:latin typeface="Calibri" panose="020F0502020204030204" pitchFamily="34" charset="0"/>
              <a:cs typeface="Calibri" panose="020F0502020204030204" pitchFamily="34" charset="0"/>
            </a:endParaRPr>
          </a:p>
          <a:p>
            <a:pPr algn="just"/>
            <a:endParaRPr lang="en-US" sz="2000" dirty="0">
              <a:solidFill>
                <a:schemeClr val="tx1"/>
              </a:solidFill>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595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82674"/>
          </a:xfrm>
        </p:spPr>
        <p:txBody>
          <a:bodyPr/>
          <a:lstStyle/>
          <a:p>
            <a:pPr algn="ctr"/>
            <a:r>
              <a:rPr lang="en-US" b="1" dirty="0">
                <a:solidFill>
                  <a:schemeClr val="accent4"/>
                </a:solidFill>
              </a:rPr>
              <a:t>Overflow Interrupt- Type 4</a:t>
            </a:r>
          </a:p>
        </p:txBody>
      </p:sp>
      <p:sp>
        <p:nvSpPr>
          <p:cNvPr id="4" name="Content Placeholder 3"/>
          <p:cNvSpPr>
            <a:spLocks noGrp="1"/>
          </p:cNvSpPr>
          <p:nvPr>
            <p:ph idx="1"/>
          </p:nvPr>
        </p:nvSpPr>
        <p:spPr>
          <a:xfrm>
            <a:off x="266700" y="1620097"/>
            <a:ext cx="8610600" cy="5134610"/>
          </a:xfrm>
        </p:spPr>
        <p:txBody>
          <a:bodyPr>
            <a:noAutofit/>
          </a:bodyPr>
          <a:lstStyle/>
          <a:p>
            <a:pPr algn="just">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The 8086 </a:t>
            </a:r>
            <a:r>
              <a:rPr lang="en-US" sz="2000" b="1" dirty="0">
                <a:solidFill>
                  <a:schemeClr val="tx1"/>
                </a:solidFill>
                <a:latin typeface="Calibri" panose="020F0502020204030204" pitchFamily="34" charset="0"/>
                <a:cs typeface="Calibri" panose="020F0502020204030204" pitchFamily="34" charset="0"/>
              </a:rPr>
              <a:t>overflow flag (OF) will be set if the signed result of an arithmetic operation on two signed numbers is too large to be represented or memory location</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8086 will get the CS value for the start of the type 4 interrupt service procedure from address 00012H and the IP value for the start of the procedure from address 00010H</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It is </a:t>
            </a:r>
            <a:r>
              <a:rPr lang="en-US" sz="2000" b="1" dirty="0">
                <a:latin typeface="Calibri" panose="020F0502020204030204" pitchFamily="34" charset="0"/>
                <a:cs typeface="Calibri" panose="020F0502020204030204" pitchFamily="34" charset="0"/>
              </a:rPr>
              <a:t>useful to detect overflow error </a:t>
            </a:r>
            <a:r>
              <a:rPr lang="en-US" sz="2000" dirty="0">
                <a:latin typeface="Calibri" panose="020F0502020204030204" pitchFamily="34" charset="0"/>
                <a:cs typeface="Calibri" panose="020F0502020204030204" pitchFamily="34" charset="0"/>
              </a:rPr>
              <a:t>in signed arithmetic operations</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There are </a:t>
            </a:r>
            <a:r>
              <a:rPr lang="en-US" sz="2000" b="1" dirty="0">
                <a:latin typeface="Calibri" panose="020F0502020204030204" pitchFamily="34" charset="0"/>
                <a:cs typeface="Calibri" panose="020F0502020204030204" pitchFamily="34" charset="0"/>
              </a:rPr>
              <a:t>two ways to detect  and respond </a:t>
            </a:r>
            <a:r>
              <a:rPr lang="en-US" sz="2000" dirty="0">
                <a:latin typeface="Calibri" panose="020F0502020204030204" pitchFamily="34" charset="0"/>
                <a:cs typeface="Calibri" panose="020F0502020204030204" pitchFamily="34" charset="0"/>
              </a:rPr>
              <a:t>to an overflow error in a program</a:t>
            </a:r>
          </a:p>
          <a:p>
            <a:pPr lvl="1" algn="just"/>
            <a:r>
              <a:rPr lang="en-US" sz="2000" b="1" dirty="0">
                <a:solidFill>
                  <a:schemeClr val="tx1"/>
                </a:solidFill>
                <a:latin typeface="Calibri" panose="020F0502020204030204" pitchFamily="34" charset="0"/>
                <a:cs typeface="Calibri" panose="020F0502020204030204" pitchFamily="34" charset="0"/>
              </a:rPr>
              <a:t>Put the jump if overflow instruction (JO) </a:t>
            </a:r>
            <a:r>
              <a:rPr lang="en-US" sz="2000" dirty="0">
                <a:solidFill>
                  <a:schemeClr val="tx1"/>
                </a:solidFill>
                <a:latin typeface="Calibri" panose="020F0502020204030204" pitchFamily="34" charset="0"/>
                <a:cs typeface="Calibri" panose="020F0502020204030204" pitchFamily="34" charset="0"/>
              </a:rPr>
              <a:t>immediately after the arithmetic instruction</a:t>
            </a:r>
          </a:p>
          <a:p>
            <a:pPr lvl="1" algn="just">
              <a:buClr>
                <a:srgbClr val="9FB8CD"/>
              </a:buClr>
            </a:pPr>
            <a:r>
              <a:rPr lang="en-US" sz="2000" b="1" dirty="0">
                <a:solidFill>
                  <a:schemeClr val="tx1"/>
                </a:solidFill>
                <a:latin typeface="Calibri" panose="020F0502020204030204" pitchFamily="34" charset="0"/>
                <a:cs typeface="Calibri" panose="020F0502020204030204" pitchFamily="34" charset="0"/>
              </a:rPr>
              <a:t>Put the interrupt on overflow instruction (INTO) </a:t>
            </a:r>
            <a:r>
              <a:rPr lang="en-US" sz="2000" dirty="0">
                <a:solidFill>
                  <a:schemeClr val="tx1"/>
                </a:solidFill>
                <a:latin typeface="Calibri" panose="020F0502020204030204" pitchFamily="34" charset="0"/>
                <a:cs typeface="Calibri" panose="020F0502020204030204" pitchFamily="34" charset="0"/>
              </a:rPr>
              <a:t>immediately after the arithmetic instruction</a:t>
            </a:r>
          </a:p>
          <a:p>
            <a:pPr marL="274320" lvl="1" indent="0" algn="just">
              <a:buClr>
                <a:srgbClr val="9FB8CD"/>
              </a:buClr>
              <a:buNone/>
            </a:pPr>
            <a:endParaRPr lang="en-US" sz="1800" dirty="0">
              <a:solidFill>
                <a:schemeClr val="tx1"/>
              </a:solidFill>
              <a:latin typeface="Calibri" panose="020F0502020204030204" pitchFamily="34" charset="0"/>
              <a:cs typeface="Calibri" panose="020F0502020204030204" pitchFamily="34" charset="0"/>
            </a:endParaRPr>
          </a:p>
          <a:p>
            <a:pPr lvl="1" algn="just">
              <a:buClr>
                <a:srgbClr val="9FB8CD"/>
              </a:buClr>
            </a:pPr>
            <a:endParaRPr lang="en-US" sz="1700" dirty="0">
              <a:solidFill>
                <a:srgbClr val="464653"/>
              </a:solidFill>
              <a:latin typeface="Calibri" panose="020F0502020204030204" pitchFamily="34" charset="0"/>
              <a:cs typeface="Calibri" panose="020F0502020204030204" pitchFamily="34" charset="0"/>
            </a:endParaRPr>
          </a:p>
          <a:p>
            <a:pPr lvl="1" algn="just"/>
            <a:endParaRPr lang="en-US" sz="800" dirty="0">
              <a:latin typeface="Calibri" panose="020F0502020204030204" pitchFamily="34" charset="0"/>
              <a:cs typeface="Calibri" panose="020F0502020204030204" pitchFamily="34" charset="0"/>
            </a:endParaRPr>
          </a:p>
          <a:p>
            <a:pPr algn="just"/>
            <a:endParaRPr lang="en-US" sz="2000" dirty="0">
              <a:solidFill>
                <a:schemeClr val="tx1"/>
              </a:solidFill>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202100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4"/>
                </a:solidFill>
              </a:rPr>
              <a:t>Summary of 8086 Interrupt Function …</a:t>
            </a:r>
          </a:p>
        </p:txBody>
      </p:sp>
      <p:sp>
        <p:nvSpPr>
          <p:cNvPr id="4" name="Content Placeholder 3"/>
          <p:cNvSpPr>
            <a:spLocks noGrp="1"/>
          </p:cNvSpPr>
          <p:nvPr>
            <p:ph idx="1"/>
          </p:nvPr>
        </p:nvSpPr>
        <p:spPr/>
        <p:txBody>
          <a:bodyPr/>
          <a:lstStyle/>
          <a:p>
            <a:r>
              <a:rPr lang="en-US" b="1" dirty="0"/>
              <a:t>What happens if two or more interrupts occur at the same time?</a:t>
            </a:r>
          </a:p>
          <a:p>
            <a:pPr lvl="1"/>
            <a:r>
              <a:rPr lang="en-US" sz="2400" dirty="0">
                <a:solidFill>
                  <a:schemeClr val="tx1"/>
                </a:solidFill>
              </a:rPr>
              <a:t>Higher priority interrupts will be served first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6" name="Group 21"/>
          <p:cNvGraphicFramePr>
            <a:graphicFrameLocks/>
          </p:cNvGraphicFramePr>
          <p:nvPr>
            <p:extLst>
              <p:ext uri="{D42A27DB-BD31-4B8C-83A1-F6EECF244321}">
                <p14:modId xmlns:p14="http://schemas.microsoft.com/office/powerpoint/2010/main" val="4086673036"/>
              </p:ext>
            </p:extLst>
          </p:nvPr>
        </p:nvGraphicFramePr>
        <p:xfrm>
          <a:off x="1790700" y="3429000"/>
          <a:ext cx="5562600" cy="2590800"/>
        </p:xfrm>
        <a:graphic>
          <a:graphicData uri="http://schemas.openxmlformats.org/drawingml/2006/table">
            <a:tbl>
              <a:tblPr/>
              <a:tblGrid>
                <a:gridCol w="3733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Interrupt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Priority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41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DIVIDE ERROR, </a:t>
                      </a:r>
                      <a:r>
                        <a:rPr kumimoji="0" lang="en-US" sz="2000" b="0" i="0" u="none" strike="noStrike" cap="none" normalizeH="0" baseline="0" dirty="0" err="1">
                          <a:ln>
                            <a:noFill/>
                          </a:ln>
                          <a:solidFill>
                            <a:schemeClr val="tx1"/>
                          </a:solidFill>
                          <a:effectLst/>
                          <a:latin typeface="Arial" charset="0"/>
                        </a:rPr>
                        <a:t>INTn</a:t>
                      </a:r>
                      <a:r>
                        <a:rPr kumimoji="0" lang="en-US" sz="2000" b="0" i="0" u="none" strike="noStrike" cap="none" normalizeH="0" baseline="0" dirty="0">
                          <a:ln>
                            <a:noFill/>
                          </a:ln>
                          <a:solidFill>
                            <a:schemeClr val="tx1"/>
                          </a:solidFill>
                          <a:effectLst/>
                          <a:latin typeface="Arial" charset="0"/>
                        </a:rPr>
                        <a:t>, INT0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NMI</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INTR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SINGLE STEP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HIGHEST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LOWEST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normAutofit/>
          </a:bodyPr>
          <a:lstStyle/>
          <a:p>
            <a:pPr algn="ctr"/>
            <a:r>
              <a:rPr lang="en-US" sz="3600" b="1" dirty="0">
                <a:solidFill>
                  <a:schemeClr val="accent4"/>
                </a:solidFill>
              </a:rPr>
              <a:t>Flow Chart for Divide Error Routine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pic>
        <p:nvPicPr>
          <p:cNvPr id="10" name="Picture 9">
            <a:extLst>
              <a:ext uri="{FF2B5EF4-FFF2-40B4-BE49-F238E27FC236}">
                <a16:creationId xmlns:a16="http://schemas.microsoft.com/office/drawing/2014/main" id="{519354D4-A384-4C42-BBFD-13AB96BB2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997" y="1233181"/>
            <a:ext cx="3514953" cy="4737992"/>
          </a:xfrm>
          <a:prstGeom prst="rect">
            <a:avLst/>
          </a:prstGeom>
        </p:spPr>
      </p:pic>
    </p:spTree>
    <p:extLst>
      <p:ext uri="{BB962C8B-B14F-4D97-AF65-F5344CB8AC3E}">
        <p14:creationId xmlns:p14="http://schemas.microsoft.com/office/powerpoint/2010/main" val="275277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4"/>
                </a:solidFill>
              </a:rPr>
              <a:t>Interrupt</a:t>
            </a:r>
          </a:p>
        </p:txBody>
      </p:sp>
      <p:sp>
        <p:nvSpPr>
          <p:cNvPr id="4" name="Content Placeholder 3"/>
          <p:cNvSpPr>
            <a:spLocks noGrp="1"/>
          </p:cNvSpPr>
          <p:nvPr>
            <p:ph idx="1"/>
          </p:nvPr>
        </p:nvSpPr>
        <p:spPr/>
        <p:txBody>
          <a:bodyPr>
            <a:normAutofit fontScale="92500" lnSpcReduction="10000"/>
          </a:bodyPr>
          <a:lstStyle/>
          <a:p>
            <a:pPr>
              <a:lnSpc>
                <a:spcPct val="80000"/>
              </a:lnSpc>
              <a:buFont typeface="Wingdings" panose="05000000000000000000" pitchFamily="2" charset="2"/>
              <a:buChar char="Ø"/>
            </a:pPr>
            <a:r>
              <a:rPr lang="en-US" sz="2800" dirty="0"/>
              <a:t>Interrupt is a process where a normal program execution to be interrupted by some external signal or by a special instruction in the program. </a:t>
            </a:r>
          </a:p>
          <a:p>
            <a:pPr>
              <a:lnSpc>
                <a:spcPct val="80000"/>
              </a:lnSpc>
              <a:buFont typeface="Wingdings" panose="05000000000000000000" pitchFamily="2" charset="2"/>
              <a:buChar char="Ø"/>
            </a:pPr>
            <a:endParaRPr lang="en-US" sz="2800" dirty="0"/>
          </a:p>
          <a:p>
            <a:pPr>
              <a:lnSpc>
                <a:spcPct val="80000"/>
              </a:lnSpc>
              <a:buFont typeface="Wingdings" panose="05000000000000000000" pitchFamily="2" charset="2"/>
              <a:buChar char="Ø"/>
            </a:pPr>
            <a:r>
              <a:rPr lang="en-US" sz="2800" dirty="0"/>
              <a:t>Microprocessor pay attention to the interrupt stopping the current execution.</a:t>
            </a:r>
          </a:p>
          <a:p>
            <a:pPr lvl="1">
              <a:lnSpc>
                <a:spcPct val="80000"/>
              </a:lnSpc>
              <a:buFont typeface="Wingdings" panose="05000000000000000000" pitchFamily="2" charset="2"/>
              <a:buChar char="Ø"/>
            </a:pPr>
            <a:endParaRPr lang="en-US" sz="1000" dirty="0">
              <a:solidFill>
                <a:schemeClr val="tx1"/>
              </a:solidFill>
            </a:endParaRPr>
          </a:p>
          <a:p>
            <a:pPr>
              <a:buFont typeface="Wingdings" panose="05000000000000000000" pitchFamily="2" charset="2"/>
              <a:buChar char="Ø"/>
            </a:pPr>
            <a:r>
              <a:rPr lang="en-US" sz="2400" b="1" dirty="0">
                <a:solidFill>
                  <a:schemeClr val="accent4"/>
                </a:solidFill>
              </a:rPr>
              <a:t>What happens when MP is interrupted ?</a:t>
            </a:r>
          </a:p>
          <a:p>
            <a:pPr lvl="1"/>
            <a:r>
              <a:rPr lang="en-US" sz="2200" dirty="0">
                <a:solidFill>
                  <a:schemeClr val="tx1"/>
                </a:solidFill>
              </a:rPr>
              <a:t>When the Microprocessor receives an interrupt signal, it suspends the currently executing program and jumps to an </a:t>
            </a:r>
            <a:r>
              <a:rPr lang="en-US" sz="2200" b="1" dirty="0">
                <a:solidFill>
                  <a:schemeClr val="tx1"/>
                </a:solidFill>
              </a:rPr>
              <a:t>Interrupt Service Routine </a:t>
            </a:r>
            <a:r>
              <a:rPr lang="en-US" sz="2200" dirty="0">
                <a:solidFill>
                  <a:schemeClr val="tx1"/>
                </a:solidFill>
              </a:rPr>
              <a:t>(ISR) to respond to the incoming interrupt.</a:t>
            </a:r>
          </a:p>
          <a:p>
            <a:pPr lvl="1"/>
            <a:r>
              <a:rPr lang="en-US" sz="2200" dirty="0">
                <a:solidFill>
                  <a:schemeClr val="tx1"/>
                </a:solidFill>
              </a:rPr>
              <a:t>Each interrupt will have its own ISR.</a:t>
            </a:r>
          </a:p>
          <a:p>
            <a:pPr lvl="1" algn="just"/>
            <a:r>
              <a:rPr lang="en-US" sz="2200" dirty="0">
                <a:solidFill>
                  <a:schemeClr val="tx1"/>
                </a:solidFill>
              </a:rPr>
              <a:t>After finishing the second program/interrupt, automatically return to the first program and start execution from where it was left</a:t>
            </a:r>
          </a:p>
          <a:p>
            <a:pPr>
              <a:lnSpc>
                <a:spcPct val="80000"/>
              </a:lnSpc>
            </a:pPr>
            <a:endParaRPr lang="en-US" sz="1000" dirty="0"/>
          </a:p>
          <a:p>
            <a:pPr>
              <a:lnSpc>
                <a:spcPct val="80000"/>
              </a:lnSpc>
            </a:pP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txBox="1">
            <a:spLocks/>
          </p:cNvSpPr>
          <p:nvPr/>
        </p:nvSpPr>
        <p:spPr>
          <a:xfrm>
            <a:off x="1676400" y="6356351"/>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168766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4"/>
                </a:solidFill>
              </a:rPr>
              <a:t>8259A</a:t>
            </a:r>
            <a:br>
              <a:rPr lang="en-US" b="1" dirty="0">
                <a:solidFill>
                  <a:schemeClr val="accent4"/>
                </a:solidFill>
              </a:rPr>
            </a:br>
            <a:r>
              <a:rPr lang="en-US" b="1" dirty="0">
                <a:solidFill>
                  <a:schemeClr val="accent4"/>
                </a:solidFill>
              </a:rPr>
              <a:t>Priority Interrupt Controller (PIC)</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3385"/>
            <a:ext cx="7886700" cy="4175818"/>
          </a:xfrm>
        </p:spPr>
      </p:pic>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949658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pPr algn="ctr"/>
            <a:r>
              <a:rPr lang="en-US" altLang="en-US" dirty="0">
                <a:solidFill>
                  <a:schemeClr val="accent4"/>
                </a:solidFill>
              </a:rPr>
              <a:t>How 8086 INTR input works</a:t>
            </a:r>
            <a:endParaRPr lang="en-US" dirty="0">
              <a:solidFill>
                <a:schemeClr val="accent4"/>
              </a:solidFill>
            </a:endParaRPr>
          </a:p>
        </p:txBody>
      </p:sp>
      <p:sp>
        <p:nvSpPr>
          <p:cNvPr id="4" name="Content Placeholder 3"/>
          <p:cNvSpPr>
            <a:spLocks noGrp="1"/>
          </p:cNvSpPr>
          <p:nvPr>
            <p:ph idx="1"/>
          </p:nvPr>
        </p:nvSpPr>
        <p:spPr>
          <a:xfrm>
            <a:off x="266700" y="1620097"/>
            <a:ext cx="8610600" cy="5134610"/>
          </a:xfrm>
        </p:spPr>
        <p:txBody>
          <a:bodyPr>
            <a:noAutofit/>
          </a:bodyPr>
          <a:lstStyle/>
          <a:p>
            <a:pPr marL="0" indent="0" algn="just">
              <a:buNone/>
            </a:pPr>
            <a:r>
              <a:rPr lang="en-US" sz="2000" dirty="0">
                <a:latin typeface="Calibri" panose="020F0502020204030204" pitchFamily="34" charset="0"/>
                <a:cs typeface="Calibri" panose="020F0502020204030204" pitchFamily="34" charset="0"/>
              </a:rPr>
              <a:t>If the 8086 Interrupt flag is set and the INTR input receives a high signal, the 8086 will:</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Send out two interrupt acknowledgement pulses on its INTA pin to the INTA pin of 8259 PIC. The INTA pulses tell the 8259A to send the desired interrupt type to the 8086 on the data bus.</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Multiply the interrupt type it receives from the 8259A by 4 to produce an address in the Interrupt Vector Table. INT60 means 60 X 4  = 240h</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Push the flags on the stack</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Clear IF and TF</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Push the return address on the stack.</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Get the starting address for the interrupt procedure from the IVT and load thar address in CS and IP.</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Execute the interrupt service procedure.</a:t>
            </a: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758131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4"/>
                </a:solidFill>
              </a:rPr>
              <a:t>8259A Internal Block Diagram</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524000"/>
            <a:ext cx="7886700" cy="4565203"/>
          </a:xfrm>
        </p:spPr>
      </p:pic>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91416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fontScale="90000"/>
          </a:bodyPr>
          <a:lstStyle/>
          <a:p>
            <a:pPr algn="ctr"/>
            <a:r>
              <a:rPr lang="en-US" b="1" dirty="0">
                <a:solidFill>
                  <a:schemeClr val="accent4"/>
                </a:solidFill>
              </a:rPr>
              <a:t>Connection with 8086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3429000"/>
            <a:ext cx="6153150" cy="2724545"/>
          </a:xfrm>
        </p:spPr>
      </p:pic>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pic>
        <p:nvPicPr>
          <p:cNvPr id="6" name="Picture 5">
            <a:extLst>
              <a:ext uri="{FF2B5EF4-FFF2-40B4-BE49-F238E27FC236}">
                <a16:creationId xmlns:a16="http://schemas.microsoft.com/office/drawing/2014/main" id="{64646742-1374-4741-9DA6-14E27EDD6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754540" y="683037"/>
            <a:ext cx="1940301" cy="2914981"/>
          </a:xfrm>
          <a:prstGeom prst="rect">
            <a:avLst/>
          </a:prstGeom>
        </p:spPr>
      </p:pic>
      <p:cxnSp>
        <p:nvCxnSpPr>
          <p:cNvPr id="9" name="Straight Arrow Connector 8">
            <a:extLst>
              <a:ext uri="{FF2B5EF4-FFF2-40B4-BE49-F238E27FC236}">
                <a16:creationId xmlns:a16="http://schemas.microsoft.com/office/drawing/2014/main" id="{53523A30-7E3E-417F-BCBA-CD440B24D879}"/>
              </a:ext>
            </a:extLst>
          </p:cNvPr>
          <p:cNvCxnSpPr/>
          <p:nvPr/>
        </p:nvCxnSpPr>
        <p:spPr>
          <a:xfrm flipV="1">
            <a:off x="6781800" y="3110678"/>
            <a:ext cx="0" cy="318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599BF4C1-A47C-42D8-AE42-BF0FC2E1093D}"/>
              </a:ext>
            </a:extLst>
          </p:cNvPr>
          <p:cNvCxnSpPr>
            <a:cxnSpLocks/>
          </p:cNvCxnSpPr>
          <p:nvPr/>
        </p:nvCxnSpPr>
        <p:spPr>
          <a:xfrm rot="10800000" flipV="1">
            <a:off x="4905375" y="1422597"/>
            <a:ext cx="2105025" cy="19050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7F3F2C12-1C46-4528-AC02-73AB2744A32E}"/>
              </a:ext>
            </a:extLst>
          </p:cNvPr>
          <p:cNvCxnSpPr/>
          <p:nvPr/>
        </p:nvCxnSpPr>
        <p:spPr>
          <a:xfrm flipV="1">
            <a:off x="7010400" y="1422596"/>
            <a:ext cx="0" cy="101404"/>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9A0DB6-B16B-4300-9C4D-6CB06585841A}"/>
              </a:ext>
            </a:extLst>
          </p:cNvPr>
          <p:cNvSpPr txBox="1"/>
          <p:nvPr/>
        </p:nvSpPr>
        <p:spPr>
          <a:xfrm>
            <a:off x="7362538" y="1981200"/>
            <a:ext cx="915635" cy="523220"/>
          </a:xfrm>
          <a:prstGeom prst="rect">
            <a:avLst/>
          </a:prstGeom>
          <a:noFill/>
        </p:spPr>
        <p:txBody>
          <a:bodyPr wrap="none" rtlCol="0">
            <a:spAutoFit/>
          </a:bodyPr>
          <a:lstStyle/>
          <a:p>
            <a:r>
              <a:rPr lang="en-US" sz="2800" dirty="0"/>
              <a:t>8086</a:t>
            </a:r>
          </a:p>
        </p:txBody>
      </p:sp>
      <p:sp>
        <p:nvSpPr>
          <p:cNvPr id="16" name="TextBox 15">
            <a:extLst>
              <a:ext uri="{FF2B5EF4-FFF2-40B4-BE49-F238E27FC236}">
                <a16:creationId xmlns:a16="http://schemas.microsoft.com/office/drawing/2014/main" id="{AD81217A-3677-495F-92D3-BAA50FE058DA}"/>
              </a:ext>
            </a:extLst>
          </p:cNvPr>
          <p:cNvSpPr txBox="1"/>
          <p:nvPr/>
        </p:nvSpPr>
        <p:spPr>
          <a:xfrm>
            <a:off x="7362538" y="5724800"/>
            <a:ext cx="915635" cy="523220"/>
          </a:xfrm>
          <a:prstGeom prst="rect">
            <a:avLst/>
          </a:prstGeom>
          <a:noFill/>
        </p:spPr>
        <p:txBody>
          <a:bodyPr wrap="none" rtlCol="0">
            <a:spAutoFit/>
          </a:bodyPr>
          <a:lstStyle/>
          <a:p>
            <a:r>
              <a:rPr lang="en-US" sz="2800" dirty="0"/>
              <a:t>8259</a:t>
            </a:r>
          </a:p>
        </p:txBody>
      </p:sp>
    </p:spTree>
    <p:extLst>
      <p:ext uri="{BB962C8B-B14F-4D97-AF65-F5344CB8AC3E}">
        <p14:creationId xmlns:p14="http://schemas.microsoft.com/office/powerpoint/2010/main" val="2270309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lstStyle/>
          <a:p>
            <a:pPr algn="ctr"/>
            <a:r>
              <a:rPr lang="en-US" dirty="0">
                <a:solidFill>
                  <a:schemeClr val="accent4"/>
                </a:solidFill>
              </a:rPr>
              <a:t>Registers</a:t>
            </a: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6" name="Content Placeholder 5">
            <a:extLst>
              <a:ext uri="{FF2B5EF4-FFF2-40B4-BE49-F238E27FC236}">
                <a16:creationId xmlns:a16="http://schemas.microsoft.com/office/drawing/2014/main" id="{26787102-7015-47AF-8325-1C5D8B42B971}"/>
              </a:ext>
            </a:extLst>
          </p:cNvPr>
          <p:cNvSpPr>
            <a:spLocks noGrp="1"/>
          </p:cNvSpPr>
          <p:nvPr>
            <p:ph idx="1"/>
          </p:nvPr>
        </p:nvSpPr>
        <p:spPr>
          <a:xfrm>
            <a:off x="628650" y="1066801"/>
            <a:ext cx="7886700" cy="5110162"/>
          </a:xfrm>
        </p:spPr>
        <p:txBody>
          <a:bodyPr/>
          <a:lstStyle/>
          <a:p>
            <a:r>
              <a:rPr lang="en-US" dirty="0"/>
              <a:t>IRR:</a:t>
            </a:r>
          </a:p>
          <a:p>
            <a:endParaRPr lang="en-US" dirty="0"/>
          </a:p>
          <a:p>
            <a:endParaRPr lang="en-US" dirty="0"/>
          </a:p>
          <a:p>
            <a:r>
              <a:rPr lang="en-US" dirty="0"/>
              <a:t>ISR:</a:t>
            </a:r>
          </a:p>
          <a:p>
            <a:endParaRPr lang="en-US" dirty="0"/>
          </a:p>
          <a:p>
            <a:endParaRPr lang="en-US" dirty="0"/>
          </a:p>
          <a:p>
            <a:r>
              <a:rPr lang="en-US" dirty="0"/>
              <a:t>IMR:</a:t>
            </a:r>
          </a:p>
          <a:p>
            <a:pPr marL="0" indent="0">
              <a:buNone/>
            </a:pPr>
            <a:r>
              <a:rPr lang="en-US" dirty="0"/>
              <a:t>     </a:t>
            </a:r>
          </a:p>
        </p:txBody>
      </p:sp>
      <p:graphicFrame>
        <p:nvGraphicFramePr>
          <p:cNvPr id="7" name="Table 8">
            <a:extLst>
              <a:ext uri="{FF2B5EF4-FFF2-40B4-BE49-F238E27FC236}">
                <a16:creationId xmlns:a16="http://schemas.microsoft.com/office/drawing/2014/main" id="{9E70B997-9F54-461C-8404-7E7E32CA68DB}"/>
              </a:ext>
            </a:extLst>
          </p:cNvPr>
          <p:cNvGraphicFramePr>
            <a:graphicFrameLocks noGrp="1"/>
          </p:cNvGraphicFramePr>
          <p:nvPr>
            <p:extLst>
              <p:ext uri="{D42A27DB-BD31-4B8C-83A1-F6EECF244321}">
                <p14:modId xmlns:p14="http://schemas.microsoft.com/office/powerpoint/2010/main" val="3515703903"/>
              </p:ext>
            </p:extLst>
          </p:nvPr>
        </p:nvGraphicFramePr>
        <p:xfrm>
          <a:off x="1524000" y="1740766"/>
          <a:ext cx="6096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1136838931"/>
                    </a:ext>
                  </a:extLst>
                </a:gridCol>
                <a:gridCol w="762000">
                  <a:extLst>
                    <a:ext uri="{9D8B030D-6E8A-4147-A177-3AD203B41FA5}">
                      <a16:colId xmlns:a16="http://schemas.microsoft.com/office/drawing/2014/main" val="370214326"/>
                    </a:ext>
                  </a:extLst>
                </a:gridCol>
                <a:gridCol w="762000">
                  <a:extLst>
                    <a:ext uri="{9D8B030D-6E8A-4147-A177-3AD203B41FA5}">
                      <a16:colId xmlns:a16="http://schemas.microsoft.com/office/drawing/2014/main" val="4007901031"/>
                    </a:ext>
                  </a:extLst>
                </a:gridCol>
                <a:gridCol w="762000">
                  <a:extLst>
                    <a:ext uri="{9D8B030D-6E8A-4147-A177-3AD203B41FA5}">
                      <a16:colId xmlns:a16="http://schemas.microsoft.com/office/drawing/2014/main" val="2017111878"/>
                    </a:ext>
                  </a:extLst>
                </a:gridCol>
                <a:gridCol w="762000">
                  <a:extLst>
                    <a:ext uri="{9D8B030D-6E8A-4147-A177-3AD203B41FA5}">
                      <a16:colId xmlns:a16="http://schemas.microsoft.com/office/drawing/2014/main" val="1746595659"/>
                    </a:ext>
                  </a:extLst>
                </a:gridCol>
                <a:gridCol w="762000">
                  <a:extLst>
                    <a:ext uri="{9D8B030D-6E8A-4147-A177-3AD203B41FA5}">
                      <a16:colId xmlns:a16="http://schemas.microsoft.com/office/drawing/2014/main" val="4027591817"/>
                    </a:ext>
                  </a:extLst>
                </a:gridCol>
                <a:gridCol w="762000">
                  <a:extLst>
                    <a:ext uri="{9D8B030D-6E8A-4147-A177-3AD203B41FA5}">
                      <a16:colId xmlns:a16="http://schemas.microsoft.com/office/drawing/2014/main" val="716892389"/>
                    </a:ext>
                  </a:extLst>
                </a:gridCol>
                <a:gridCol w="762000">
                  <a:extLst>
                    <a:ext uri="{9D8B030D-6E8A-4147-A177-3AD203B41FA5}">
                      <a16:colId xmlns:a16="http://schemas.microsoft.com/office/drawing/2014/main" val="2222544391"/>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47078803"/>
                  </a:ext>
                </a:extLst>
              </a:tr>
            </a:tbl>
          </a:graphicData>
        </a:graphic>
      </p:graphicFrame>
      <p:sp>
        <p:nvSpPr>
          <p:cNvPr id="9" name="TextBox 8">
            <a:extLst>
              <a:ext uri="{FF2B5EF4-FFF2-40B4-BE49-F238E27FC236}">
                <a16:creationId xmlns:a16="http://schemas.microsoft.com/office/drawing/2014/main" id="{4D817F13-60CB-4CFA-B980-968D4FCFEAB6}"/>
              </a:ext>
            </a:extLst>
          </p:cNvPr>
          <p:cNvSpPr txBox="1"/>
          <p:nvPr/>
        </p:nvSpPr>
        <p:spPr>
          <a:xfrm>
            <a:off x="1752600" y="2438400"/>
            <a:ext cx="484428" cy="369332"/>
          </a:xfrm>
          <a:prstGeom prst="rect">
            <a:avLst/>
          </a:prstGeom>
          <a:noFill/>
        </p:spPr>
        <p:txBody>
          <a:bodyPr wrap="none" rtlCol="0">
            <a:spAutoFit/>
          </a:bodyPr>
          <a:lstStyle/>
          <a:p>
            <a:r>
              <a:rPr lang="en-US" dirty="0"/>
              <a:t>IR7</a:t>
            </a:r>
          </a:p>
        </p:txBody>
      </p:sp>
      <p:sp>
        <p:nvSpPr>
          <p:cNvPr id="11" name="TextBox 10">
            <a:extLst>
              <a:ext uri="{FF2B5EF4-FFF2-40B4-BE49-F238E27FC236}">
                <a16:creationId xmlns:a16="http://schemas.microsoft.com/office/drawing/2014/main" id="{B41595FE-89DA-4D69-A21A-25C4340CFD33}"/>
              </a:ext>
            </a:extLst>
          </p:cNvPr>
          <p:cNvSpPr txBox="1"/>
          <p:nvPr/>
        </p:nvSpPr>
        <p:spPr>
          <a:xfrm>
            <a:off x="2362200" y="2438400"/>
            <a:ext cx="484428" cy="369332"/>
          </a:xfrm>
          <a:prstGeom prst="rect">
            <a:avLst/>
          </a:prstGeom>
          <a:noFill/>
        </p:spPr>
        <p:txBody>
          <a:bodyPr wrap="none" rtlCol="0">
            <a:spAutoFit/>
          </a:bodyPr>
          <a:lstStyle/>
          <a:p>
            <a:r>
              <a:rPr lang="en-US" dirty="0"/>
              <a:t>IR6</a:t>
            </a:r>
          </a:p>
        </p:txBody>
      </p:sp>
      <p:sp>
        <p:nvSpPr>
          <p:cNvPr id="13" name="TextBox 12">
            <a:extLst>
              <a:ext uri="{FF2B5EF4-FFF2-40B4-BE49-F238E27FC236}">
                <a16:creationId xmlns:a16="http://schemas.microsoft.com/office/drawing/2014/main" id="{4AD3F333-54B0-4AD9-8C9D-366EE11CD249}"/>
              </a:ext>
            </a:extLst>
          </p:cNvPr>
          <p:cNvSpPr txBox="1"/>
          <p:nvPr/>
        </p:nvSpPr>
        <p:spPr>
          <a:xfrm>
            <a:off x="3118764" y="2438400"/>
            <a:ext cx="484428" cy="369332"/>
          </a:xfrm>
          <a:prstGeom prst="rect">
            <a:avLst/>
          </a:prstGeom>
          <a:noFill/>
        </p:spPr>
        <p:txBody>
          <a:bodyPr wrap="none" rtlCol="0">
            <a:spAutoFit/>
          </a:bodyPr>
          <a:lstStyle/>
          <a:p>
            <a:r>
              <a:rPr lang="en-US" dirty="0"/>
              <a:t>IR5</a:t>
            </a:r>
          </a:p>
        </p:txBody>
      </p:sp>
      <p:sp>
        <p:nvSpPr>
          <p:cNvPr id="15" name="TextBox 14">
            <a:extLst>
              <a:ext uri="{FF2B5EF4-FFF2-40B4-BE49-F238E27FC236}">
                <a16:creationId xmlns:a16="http://schemas.microsoft.com/office/drawing/2014/main" id="{7EE96E46-68ED-4681-9CCB-7BD37A33A28D}"/>
              </a:ext>
            </a:extLst>
          </p:cNvPr>
          <p:cNvSpPr txBox="1"/>
          <p:nvPr/>
        </p:nvSpPr>
        <p:spPr>
          <a:xfrm>
            <a:off x="3917493" y="2438400"/>
            <a:ext cx="484428" cy="369332"/>
          </a:xfrm>
          <a:prstGeom prst="rect">
            <a:avLst/>
          </a:prstGeom>
          <a:noFill/>
        </p:spPr>
        <p:txBody>
          <a:bodyPr wrap="none" rtlCol="0">
            <a:spAutoFit/>
          </a:bodyPr>
          <a:lstStyle/>
          <a:p>
            <a:r>
              <a:rPr lang="en-US" dirty="0"/>
              <a:t>IR4</a:t>
            </a:r>
          </a:p>
        </p:txBody>
      </p:sp>
      <p:sp>
        <p:nvSpPr>
          <p:cNvPr id="17" name="TextBox 16">
            <a:extLst>
              <a:ext uri="{FF2B5EF4-FFF2-40B4-BE49-F238E27FC236}">
                <a16:creationId xmlns:a16="http://schemas.microsoft.com/office/drawing/2014/main" id="{B47191C8-6310-462C-9919-275994E88825}"/>
              </a:ext>
            </a:extLst>
          </p:cNvPr>
          <p:cNvSpPr txBox="1"/>
          <p:nvPr/>
        </p:nvSpPr>
        <p:spPr>
          <a:xfrm>
            <a:off x="4716222" y="2438400"/>
            <a:ext cx="484428" cy="369332"/>
          </a:xfrm>
          <a:prstGeom prst="rect">
            <a:avLst/>
          </a:prstGeom>
          <a:noFill/>
        </p:spPr>
        <p:txBody>
          <a:bodyPr wrap="none" rtlCol="0">
            <a:spAutoFit/>
          </a:bodyPr>
          <a:lstStyle/>
          <a:p>
            <a:r>
              <a:rPr lang="en-US" dirty="0"/>
              <a:t>IR3</a:t>
            </a:r>
          </a:p>
        </p:txBody>
      </p:sp>
      <p:sp>
        <p:nvSpPr>
          <p:cNvPr id="19" name="TextBox 18">
            <a:extLst>
              <a:ext uri="{FF2B5EF4-FFF2-40B4-BE49-F238E27FC236}">
                <a16:creationId xmlns:a16="http://schemas.microsoft.com/office/drawing/2014/main" id="{9E090C47-CA3C-4D5E-BF61-B1997BCC3E71}"/>
              </a:ext>
            </a:extLst>
          </p:cNvPr>
          <p:cNvSpPr txBox="1"/>
          <p:nvPr/>
        </p:nvSpPr>
        <p:spPr>
          <a:xfrm>
            <a:off x="5493688" y="2438400"/>
            <a:ext cx="484428" cy="369332"/>
          </a:xfrm>
          <a:prstGeom prst="rect">
            <a:avLst/>
          </a:prstGeom>
          <a:noFill/>
        </p:spPr>
        <p:txBody>
          <a:bodyPr wrap="none" rtlCol="0">
            <a:spAutoFit/>
          </a:bodyPr>
          <a:lstStyle/>
          <a:p>
            <a:r>
              <a:rPr lang="en-US" dirty="0"/>
              <a:t>IR2</a:t>
            </a:r>
          </a:p>
        </p:txBody>
      </p:sp>
      <p:sp>
        <p:nvSpPr>
          <p:cNvPr id="21" name="TextBox 20">
            <a:extLst>
              <a:ext uri="{FF2B5EF4-FFF2-40B4-BE49-F238E27FC236}">
                <a16:creationId xmlns:a16="http://schemas.microsoft.com/office/drawing/2014/main" id="{22D1246F-CAFA-47D8-A972-EBA82DD1B242}"/>
              </a:ext>
            </a:extLst>
          </p:cNvPr>
          <p:cNvSpPr txBox="1"/>
          <p:nvPr/>
        </p:nvSpPr>
        <p:spPr>
          <a:xfrm>
            <a:off x="6271154" y="2438400"/>
            <a:ext cx="484428" cy="369332"/>
          </a:xfrm>
          <a:prstGeom prst="rect">
            <a:avLst/>
          </a:prstGeom>
          <a:noFill/>
        </p:spPr>
        <p:txBody>
          <a:bodyPr wrap="none" rtlCol="0">
            <a:spAutoFit/>
          </a:bodyPr>
          <a:lstStyle/>
          <a:p>
            <a:r>
              <a:rPr lang="en-US" dirty="0"/>
              <a:t>IR1</a:t>
            </a:r>
          </a:p>
        </p:txBody>
      </p:sp>
      <p:sp>
        <p:nvSpPr>
          <p:cNvPr id="23" name="TextBox 22">
            <a:extLst>
              <a:ext uri="{FF2B5EF4-FFF2-40B4-BE49-F238E27FC236}">
                <a16:creationId xmlns:a16="http://schemas.microsoft.com/office/drawing/2014/main" id="{882D809C-4835-429F-B7B0-6C4A132814BA}"/>
              </a:ext>
            </a:extLst>
          </p:cNvPr>
          <p:cNvSpPr txBox="1"/>
          <p:nvPr/>
        </p:nvSpPr>
        <p:spPr>
          <a:xfrm>
            <a:off x="6994814" y="2438400"/>
            <a:ext cx="484428" cy="369332"/>
          </a:xfrm>
          <a:prstGeom prst="rect">
            <a:avLst/>
          </a:prstGeom>
          <a:noFill/>
        </p:spPr>
        <p:txBody>
          <a:bodyPr wrap="none" rtlCol="0">
            <a:spAutoFit/>
          </a:bodyPr>
          <a:lstStyle/>
          <a:p>
            <a:r>
              <a:rPr lang="en-US" dirty="0"/>
              <a:t>IR0</a:t>
            </a:r>
          </a:p>
        </p:txBody>
      </p:sp>
      <p:graphicFrame>
        <p:nvGraphicFramePr>
          <p:cNvPr id="25" name="Table 8">
            <a:extLst>
              <a:ext uri="{FF2B5EF4-FFF2-40B4-BE49-F238E27FC236}">
                <a16:creationId xmlns:a16="http://schemas.microsoft.com/office/drawing/2014/main" id="{0E1A4022-B1AD-496B-9B95-87AE1A1601DF}"/>
              </a:ext>
            </a:extLst>
          </p:cNvPr>
          <p:cNvGraphicFramePr>
            <a:graphicFrameLocks noGrp="1"/>
          </p:cNvGraphicFramePr>
          <p:nvPr>
            <p:extLst>
              <p:ext uri="{D42A27DB-BD31-4B8C-83A1-F6EECF244321}">
                <p14:modId xmlns:p14="http://schemas.microsoft.com/office/powerpoint/2010/main" val="3294000029"/>
              </p:ext>
            </p:extLst>
          </p:nvPr>
        </p:nvGraphicFramePr>
        <p:xfrm>
          <a:off x="1524000" y="3239961"/>
          <a:ext cx="6096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1136838931"/>
                    </a:ext>
                  </a:extLst>
                </a:gridCol>
                <a:gridCol w="762000">
                  <a:extLst>
                    <a:ext uri="{9D8B030D-6E8A-4147-A177-3AD203B41FA5}">
                      <a16:colId xmlns:a16="http://schemas.microsoft.com/office/drawing/2014/main" val="370214326"/>
                    </a:ext>
                  </a:extLst>
                </a:gridCol>
                <a:gridCol w="762000">
                  <a:extLst>
                    <a:ext uri="{9D8B030D-6E8A-4147-A177-3AD203B41FA5}">
                      <a16:colId xmlns:a16="http://schemas.microsoft.com/office/drawing/2014/main" val="4007901031"/>
                    </a:ext>
                  </a:extLst>
                </a:gridCol>
                <a:gridCol w="762000">
                  <a:extLst>
                    <a:ext uri="{9D8B030D-6E8A-4147-A177-3AD203B41FA5}">
                      <a16:colId xmlns:a16="http://schemas.microsoft.com/office/drawing/2014/main" val="2017111878"/>
                    </a:ext>
                  </a:extLst>
                </a:gridCol>
                <a:gridCol w="762000">
                  <a:extLst>
                    <a:ext uri="{9D8B030D-6E8A-4147-A177-3AD203B41FA5}">
                      <a16:colId xmlns:a16="http://schemas.microsoft.com/office/drawing/2014/main" val="1746595659"/>
                    </a:ext>
                  </a:extLst>
                </a:gridCol>
                <a:gridCol w="762000">
                  <a:extLst>
                    <a:ext uri="{9D8B030D-6E8A-4147-A177-3AD203B41FA5}">
                      <a16:colId xmlns:a16="http://schemas.microsoft.com/office/drawing/2014/main" val="4027591817"/>
                    </a:ext>
                  </a:extLst>
                </a:gridCol>
                <a:gridCol w="762000">
                  <a:extLst>
                    <a:ext uri="{9D8B030D-6E8A-4147-A177-3AD203B41FA5}">
                      <a16:colId xmlns:a16="http://schemas.microsoft.com/office/drawing/2014/main" val="716892389"/>
                    </a:ext>
                  </a:extLst>
                </a:gridCol>
                <a:gridCol w="762000">
                  <a:extLst>
                    <a:ext uri="{9D8B030D-6E8A-4147-A177-3AD203B41FA5}">
                      <a16:colId xmlns:a16="http://schemas.microsoft.com/office/drawing/2014/main" val="2222544391"/>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47078803"/>
                  </a:ext>
                </a:extLst>
              </a:tr>
            </a:tbl>
          </a:graphicData>
        </a:graphic>
      </p:graphicFrame>
      <p:sp>
        <p:nvSpPr>
          <p:cNvPr id="27" name="TextBox 26">
            <a:extLst>
              <a:ext uri="{FF2B5EF4-FFF2-40B4-BE49-F238E27FC236}">
                <a16:creationId xmlns:a16="http://schemas.microsoft.com/office/drawing/2014/main" id="{41B5CF08-E4C9-4941-8B5E-D01CEBFCBAAE}"/>
              </a:ext>
            </a:extLst>
          </p:cNvPr>
          <p:cNvSpPr txBox="1"/>
          <p:nvPr/>
        </p:nvSpPr>
        <p:spPr>
          <a:xfrm>
            <a:off x="1752600" y="3873037"/>
            <a:ext cx="590226" cy="369332"/>
          </a:xfrm>
          <a:prstGeom prst="rect">
            <a:avLst/>
          </a:prstGeom>
          <a:noFill/>
        </p:spPr>
        <p:txBody>
          <a:bodyPr wrap="none" rtlCol="0">
            <a:spAutoFit/>
          </a:bodyPr>
          <a:lstStyle/>
          <a:p>
            <a:r>
              <a:rPr lang="en-US" dirty="0"/>
              <a:t>ISR7</a:t>
            </a:r>
          </a:p>
        </p:txBody>
      </p:sp>
      <p:sp>
        <p:nvSpPr>
          <p:cNvPr id="31" name="TextBox 30">
            <a:extLst>
              <a:ext uri="{FF2B5EF4-FFF2-40B4-BE49-F238E27FC236}">
                <a16:creationId xmlns:a16="http://schemas.microsoft.com/office/drawing/2014/main" id="{4235E974-5CD6-44D5-BC98-E5EA1E10AEEC}"/>
              </a:ext>
            </a:extLst>
          </p:cNvPr>
          <p:cNvSpPr txBox="1"/>
          <p:nvPr/>
        </p:nvSpPr>
        <p:spPr>
          <a:xfrm>
            <a:off x="2362200" y="3873037"/>
            <a:ext cx="590226" cy="369332"/>
          </a:xfrm>
          <a:prstGeom prst="rect">
            <a:avLst/>
          </a:prstGeom>
          <a:noFill/>
        </p:spPr>
        <p:txBody>
          <a:bodyPr wrap="none" rtlCol="0">
            <a:spAutoFit/>
          </a:bodyPr>
          <a:lstStyle/>
          <a:p>
            <a:r>
              <a:rPr lang="en-US" dirty="0"/>
              <a:t>ISR6</a:t>
            </a:r>
          </a:p>
        </p:txBody>
      </p:sp>
      <p:sp>
        <p:nvSpPr>
          <p:cNvPr id="33" name="TextBox 32">
            <a:extLst>
              <a:ext uri="{FF2B5EF4-FFF2-40B4-BE49-F238E27FC236}">
                <a16:creationId xmlns:a16="http://schemas.microsoft.com/office/drawing/2014/main" id="{57EB3C58-5A9F-4B6F-B1D2-CE1151D02E92}"/>
              </a:ext>
            </a:extLst>
          </p:cNvPr>
          <p:cNvSpPr txBox="1"/>
          <p:nvPr/>
        </p:nvSpPr>
        <p:spPr>
          <a:xfrm>
            <a:off x="3118764" y="3858364"/>
            <a:ext cx="590226" cy="369332"/>
          </a:xfrm>
          <a:prstGeom prst="rect">
            <a:avLst/>
          </a:prstGeom>
          <a:noFill/>
        </p:spPr>
        <p:txBody>
          <a:bodyPr wrap="none" rtlCol="0">
            <a:spAutoFit/>
          </a:bodyPr>
          <a:lstStyle/>
          <a:p>
            <a:r>
              <a:rPr lang="en-US" dirty="0"/>
              <a:t>ISR5</a:t>
            </a:r>
          </a:p>
        </p:txBody>
      </p:sp>
      <p:sp>
        <p:nvSpPr>
          <p:cNvPr id="35" name="TextBox 34">
            <a:extLst>
              <a:ext uri="{FF2B5EF4-FFF2-40B4-BE49-F238E27FC236}">
                <a16:creationId xmlns:a16="http://schemas.microsoft.com/office/drawing/2014/main" id="{38173401-7399-46BC-9793-BF55ABF8EA0E}"/>
              </a:ext>
            </a:extLst>
          </p:cNvPr>
          <p:cNvSpPr txBox="1"/>
          <p:nvPr/>
        </p:nvSpPr>
        <p:spPr>
          <a:xfrm>
            <a:off x="3966465" y="3873037"/>
            <a:ext cx="590226" cy="369332"/>
          </a:xfrm>
          <a:prstGeom prst="rect">
            <a:avLst/>
          </a:prstGeom>
          <a:noFill/>
        </p:spPr>
        <p:txBody>
          <a:bodyPr wrap="none" rtlCol="0">
            <a:spAutoFit/>
          </a:bodyPr>
          <a:lstStyle/>
          <a:p>
            <a:r>
              <a:rPr lang="en-US" dirty="0"/>
              <a:t>ISR4</a:t>
            </a:r>
          </a:p>
        </p:txBody>
      </p:sp>
      <p:sp>
        <p:nvSpPr>
          <p:cNvPr id="37" name="TextBox 36">
            <a:extLst>
              <a:ext uri="{FF2B5EF4-FFF2-40B4-BE49-F238E27FC236}">
                <a16:creationId xmlns:a16="http://schemas.microsoft.com/office/drawing/2014/main" id="{D2E42036-BAAA-42A8-8A80-D041822E96B4}"/>
              </a:ext>
            </a:extLst>
          </p:cNvPr>
          <p:cNvSpPr txBox="1"/>
          <p:nvPr/>
        </p:nvSpPr>
        <p:spPr>
          <a:xfrm>
            <a:off x="4716222" y="3858364"/>
            <a:ext cx="590226" cy="369332"/>
          </a:xfrm>
          <a:prstGeom prst="rect">
            <a:avLst/>
          </a:prstGeom>
          <a:noFill/>
        </p:spPr>
        <p:txBody>
          <a:bodyPr wrap="none" rtlCol="0">
            <a:spAutoFit/>
          </a:bodyPr>
          <a:lstStyle/>
          <a:p>
            <a:r>
              <a:rPr lang="en-US" dirty="0"/>
              <a:t>ISR3</a:t>
            </a:r>
          </a:p>
        </p:txBody>
      </p:sp>
      <p:sp>
        <p:nvSpPr>
          <p:cNvPr id="39" name="TextBox 38">
            <a:extLst>
              <a:ext uri="{FF2B5EF4-FFF2-40B4-BE49-F238E27FC236}">
                <a16:creationId xmlns:a16="http://schemas.microsoft.com/office/drawing/2014/main" id="{4F2423CD-4D2E-40E3-AA33-05F1CBABAD65}"/>
              </a:ext>
            </a:extLst>
          </p:cNvPr>
          <p:cNvSpPr txBox="1"/>
          <p:nvPr/>
        </p:nvSpPr>
        <p:spPr>
          <a:xfrm>
            <a:off x="5486280" y="3873037"/>
            <a:ext cx="590226" cy="369332"/>
          </a:xfrm>
          <a:prstGeom prst="rect">
            <a:avLst/>
          </a:prstGeom>
          <a:noFill/>
        </p:spPr>
        <p:txBody>
          <a:bodyPr wrap="none" rtlCol="0">
            <a:spAutoFit/>
          </a:bodyPr>
          <a:lstStyle/>
          <a:p>
            <a:r>
              <a:rPr lang="en-US" dirty="0"/>
              <a:t>ISR2</a:t>
            </a:r>
          </a:p>
        </p:txBody>
      </p:sp>
      <p:sp>
        <p:nvSpPr>
          <p:cNvPr id="41" name="TextBox 40">
            <a:extLst>
              <a:ext uri="{FF2B5EF4-FFF2-40B4-BE49-F238E27FC236}">
                <a16:creationId xmlns:a16="http://schemas.microsoft.com/office/drawing/2014/main" id="{49E51205-F364-4021-8902-74E2C4BB9D99}"/>
              </a:ext>
            </a:extLst>
          </p:cNvPr>
          <p:cNvSpPr txBox="1"/>
          <p:nvPr/>
        </p:nvSpPr>
        <p:spPr>
          <a:xfrm>
            <a:off x="6277600" y="3873037"/>
            <a:ext cx="590226" cy="369332"/>
          </a:xfrm>
          <a:prstGeom prst="rect">
            <a:avLst/>
          </a:prstGeom>
          <a:noFill/>
        </p:spPr>
        <p:txBody>
          <a:bodyPr wrap="none" rtlCol="0">
            <a:spAutoFit/>
          </a:bodyPr>
          <a:lstStyle/>
          <a:p>
            <a:r>
              <a:rPr lang="en-US" dirty="0"/>
              <a:t>ISR1</a:t>
            </a:r>
          </a:p>
        </p:txBody>
      </p:sp>
      <p:sp>
        <p:nvSpPr>
          <p:cNvPr id="43" name="TextBox 42">
            <a:extLst>
              <a:ext uri="{FF2B5EF4-FFF2-40B4-BE49-F238E27FC236}">
                <a16:creationId xmlns:a16="http://schemas.microsoft.com/office/drawing/2014/main" id="{639A5E7D-C35B-40EA-ADB2-399AB5099F16}"/>
              </a:ext>
            </a:extLst>
          </p:cNvPr>
          <p:cNvSpPr txBox="1"/>
          <p:nvPr/>
        </p:nvSpPr>
        <p:spPr>
          <a:xfrm>
            <a:off x="7002222" y="3858364"/>
            <a:ext cx="590226" cy="369332"/>
          </a:xfrm>
          <a:prstGeom prst="rect">
            <a:avLst/>
          </a:prstGeom>
          <a:noFill/>
        </p:spPr>
        <p:txBody>
          <a:bodyPr wrap="none" rtlCol="0">
            <a:spAutoFit/>
          </a:bodyPr>
          <a:lstStyle/>
          <a:p>
            <a:r>
              <a:rPr lang="en-US" dirty="0"/>
              <a:t>ISR0</a:t>
            </a:r>
          </a:p>
        </p:txBody>
      </p:sp>
      <p:graphicFrame>
        <p:nvGraphicFramePr>
          <p:cNvPr id="45" name="Table 8">
            <a:extLst>
              <a:ext uri="{FF2B5EF4-FFF2-40B4-BE49-F238E27FC236}">
                <a16:creationId xmlns:a16="http://schemas.microsoft.com/office/drawing/2014/main" id="{ED060FF3-FFB3-42BD-A214-E10FFFC431E5}"/>
              </a:ext>
            </a:extLst>
          </p:cNvPr>
          <p:cNvGraphicFramePr>
            <a:graphicFrameLocks noGrp="1"/>
          </p:cNvGraphicFramePr>
          <p:nvPr>
            <p:extLst>
              <p:ext uri="{D42A27DB-BD31-4B8C-83A1-F6EECF244321}">
                <p14:modId xmlns:p14="http://schemas.microsoft.com/office/powerpoint/2010/main" val="1084145540"/>
              </p:ext>
            </p:extLst>
          </p:nvPr>
        </p:nvGraphicFramePr>
        <p:xfrm>
          <a:off x="1524000" y="4723218"/>
          <a:ext cx="6096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1136838931"/>
                    </a:ext>
                  </a:extLst>
                </a:gridCol>
                <a:gridCol w="762000">
                  <a:extLst>
                    <a:ext uri="{9D8B030D-6E8A-4147-A177-3AD203B41FA5}">
                      <a16:colId xmlns:a16="http://schemas.microsoft.com/office/drawing/2014/main" val="370214326"/>
                    </a:ext>
                  </a:extLst>
                </a:gridCol>
                <a:gridCol w="762000">
                  <a:extLst>
                    <a:ext uri="{9D8B030D-6E8A-4147-A177-3AD203B41FA5}">
                      <a16:colId xmlns:a16="http://schemas.microsoft.com/office/drawing/2014/main" val="4007901031"/>
                    </a:ext>
                  </a:extLst>
                </a:gridCol>
                <a:gridCol w="762000">
                  <a:extLst>
                    <a:ext uri="{9D8B030D-6E8A-4147-A177-3AD203B41FA5}">
                      <a16:colId xmlns:a16="http://schemas.microsoft.com/office/drawing/2014/main" val="2017111878"/>
                    </a:ext>
                  </a:extLst>
                </a:gridCol>
                <a:gridCol w="762000">
                  <a:extLst>
                    <a:ext uri="{9D8B030D-6E8A-4147-A177-3AD203B41FA5}">
                      <a16:colId xmlns:a16="http://schemas.microsoft.com/office/drawing/2014/main" val="1746595659"/>
                    </a:ext>
                  </a:extLst>
                </a:gridCol>
                <a:gridCol w="762000">
                  <a:extLst>
                    <a:ext uri="{9D8B030D-6E8A-4147-A177-3AD203B41FA5}">
                      <a16:colId xmlns:a16="http://schemas.microsoft.com/office/drawing/2014/main" val="4027591817"/>
                    </a:ext>
                  </a:extLst>
                </a:gridCol>
                <a:gridCol w="762000">
                  <a:extLst>
                    <a:ext uri="{9D8B030D-6E8A-4147-A177-3AD203B41FA5}">
                      <a16:colId xmlns:a16="http://schemas.microsoft.com/office/drawing/2014/main" val="716892389"/>
                    </a:ext>
                  </a:extLst>
                </a:gridCol>
                <a:gridCol w="762000">
                  <a:extLst>
                    <a:ext uri="{9D8B030D-6E8A-4147-A177-3AD203B41FA5}">
                      <a16:colId xmlns:a16="http://schemas.microsoft.com/office/drawing/2014/main" val="2222544391"/>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47078803"/>
                  </a:ext>
                </a:extLst>
              </a:tr>
            </a:tbl>
          </a:graphicData>
        </a:graphic>
      </p:graphicFrame>
      <p:sp>
        <p:nvSpPr>
          <p:cNvPr id="47" name="TextBox 46">
            <a:extLst>
              <a:ext uri="{FF2B5EF4-FFF2-40B4-BE49-F238E27FC236}">
                <a16:creationId xmlns:a16="http://schemas.microsoft.com/office/drawing/2014/main" id="{007A6796-5E51-4DD0-99BB-D35BC54923D3}"/>
              </a:ext>
            </a:extLst>
          </p:cNvPr>
          <p:cNvSpPr txBox="1"/>
          <p:nvPr/>
        </p:nvSpPr>
        <p:spPr>
          <a:xfrm>
            <a:off x="1727651" y="5220248"/>
            <a:ext cx="484428" cy="369332"/>
          </a:xfrm>
          <a:prstGeom prst="rect">
            <a:avLst/>
          </a:prstGeom>
          <a:noFill/>
        </p:spPr>
        <p:txBody>
          <a:bodyPr wrap="none" rtlCol="0">
            <a:spAutoFit/>
          </a:bodyPr>
          <a:lstStyle/>
          <a:p>
            <a:r>
              <a:rPr lang="en-US" dirty="0"/>
              <a:t>IR7</a:t>
            </a:r>
          </a:p>
        </p:txBody>
      </p:sp>
      <p:sp>
        <p:nvSpPr>
          <p:cNvPr id="49" name="TextBox 48">
            <a:extLst>
              <a:ext uri="{FF2B5EF4-FFF2-40B4-BE49-F238E27FC236}">
                <a16:creationId xmlns:a16="http://schemas.microsoft.com/office/drawing/2014/main" id="{DCF093B2-D468-47C6-BE7D-210344C721E5}"/>
              </a:ext>
            </a:extLst>
          </p:cNvPr>
          <p:cNvSpPr txBox="1"/>
          <p:nvPr/>
        </p:nvSpPr>
        <p:spPr>
          <a:xfrm>
            <a:off x="2366241" y="5220248"/>
            <a:ext cx="484428" cy="369332"/>
          </a:xfrm>
          <a:prstGeom prst="rect">
            <a:avLst/>
          </a:prstGeom>
          <a:noFill/>
        </p:spPr>
        <p:txBody>
          <a:bodyPr wrap="none" rtlCol="0">
            <a:spAutoFit/>
          </a:bodyPr>
          <a:lstStyle/>
          <a:p>
            <a:r>
              <a:rPr lang="en-US" dirty="0"/>
              <a:t>IR6</a:t>
            </a:r>
          </a:p>
        </p:txBody>
      </p:sp>
      <p:sp>
        <p:nvSpPr>
          <p:cNvPr id="51" name="TextBox 50">
            <a:extLst>
              <a:ext uri="{FF2B5EF4-FFF2-40B4-BE49-F238E27FC236}">
                <a16:creationId xmlns:a16="http://schemas.microsoft.com/office/drawing/2014/main" id="{9869F1E5-F764-430B-8992-98F21764C443}"/>
              </a:ext>
            </a:extLst>
          </p:cNvPr>
          <p:cNvSpPr txBox="1"/>
          <p:nvPr/>
        </p:nvSpPr>
        <p:spPr>
          <a:xfrm>
            <a:off x="3047838" y="5220248"/>
            <a:ext cx="484428" cy="369332"/>
          </a:xfrm>
          <a:prstGeom prst="rect">
            <a:avLst/>
          </a:prstGeom>
          <a:noFill/>
        </p:spPr>
        <p:txBody>
          <a:bodyPr wrap="none" rtlCol="0">
            <a:spAutoFit/>
          </a:bodyPr>
          <a:lstStyle/>
          <a:p>
            <a:r>
              <a:rPr lang="en-US" dirty="0"/>
              <a:t>IR5</a:t>
            </a:r>
          </a:p>
        </p:txBody>
      </p:sp>
      <p:sp>
        <p:nvSpPr>
          <p:cNvPr id="53" name="TextBox 52">
            <a:extLst>
              <a:ext uri="{FF2B5EF4-FFF2-40B4-BE49-F238E27FC236}">
                <a16:creationId xmlns:a16="http://schemas.microsoft.com/office/drawing/2014/main" id="{24DE7854-17C1-4DBC-B283-740426A71F08}"/>
              </a:ext>
            </a:extLst>
          </p:cNvPr>
          <p:cNvSpPr txBox="1"/>
          <p:nvPr/>
        </p:nvSpPr>
        <p:spPr>
          <a:xfrm>
            <a:off x="3818908" y="5220248"/>
            <a:ext cx="484428" cy="369332"/>
          </a:xfrm>
          <a:prstGeom prst="rect">
            <a:avLst/>
          </a:prstGeom>
          <a:noFill/>
        </p:spPr>
        <p:txBody>
          <a:bodyPr wrap="none" rtlCol="0">
            <a:spAutoFit/>
          </a:bodyPr>
          <a:lstStyle/>
          <a:p>
            <a:r>
              <a:rPr lang="en-US" dirty="0"/>
              <a:t>IR4</a:t>
            </a:r>
          </a:p>
        </p:txBody>
      </p:sp>
      <p:sp>
        <p:nvSpPr>
          <p:cNvPr id="55" name="TextBox 54">
            <a:extLst>
              <a:ext uri="{FF2B5EF4-FFF2-40B4-BE49-F238E27FC236}">
                <a16:creationId xmlns:a16="http://schemas.microsoft.com/office/drawing/2014/main" id="{6A9D2EBE-25AE-41A6-9C8D-66BB8778E436}"/>
              </a:ext>
            </a:extLst>
          </p:cNvPr>
          <p:cNvSpPr txBox="1"/>
          <p:nvPr/>
        </p:nvSpPr>
        <p:spPr>
          <a:xfrm>
            <a:off x="4670536" y="5220248"/>
            <a:ext cx="484428" cy="369332"/>
          </a:xfrm>
          <a:prstGeom prst="rect">
            <a:avLst/>
          </a:prstGeom>
          <a:noFill/>
        </p:spPr>
        <p:txBody>
          <a:bodyPr wrap="none" rtlCol="0">
            <a:spAutoFit/>
          </a:bodyPr>
          <a:lstStyle/>
          <a:p>
            <a:r>
              <a:rPr lang="en-US" dirty="0"/>
              <a:t>IR3</a:t>
            </a:r>
          </a:p>
        </p:txBody>
      </p:sp>
      <p:sp>
        <p:nvSpPr>
          <p:cNvPr id="57" name="TextBox 56">
            <a:extLst>
              <a:ext uri="{FF2B5EF4-FFF2-40B4-BE49-F238E27FC236}">
                <a16:creationId xmlns:a16="http://schemas.microsoft.com/office/drawing/2014/main" id="{560B43CB-13F2-4079-88A8-C3970A81AC33}"/>
              </a:ext>
            </a:extLst>
          </p:cNvPr>
          <p:cNvSpPr txBox="1"/>
          <p:nvPr/>
        </p:nvSpPr>
        <p:spPr>
          <a:xfrm>
            <a:off x="5414567" y="5205575"/>
            <a:ext cx="484428" cy="369332"/>
          </a:xfrm>
          <a:prstGeom prst="rect">
            <a:avLst/>
          </a:prstGeom>
          <a:noFill/>
        </p:spPr>
        <p:txBody>
          <a:bodyPr wrap="none" rtlCol="0">
            <a:spAutoFit/>
          </a:bodyPr>
          <a:lstStyle/>
          <a:p>
            <a:r>
              <a:rPr lang="en-US" dirty="0"/>
              <a:t>IR2</a:t>
            </a:r>
          </a:p>
        </p:txBody>
      </p:sp>
      <p:sp>
        <p:nvSpPr>
          <p:cNvPr id="59" name="TextBox 58">
            <a:extLst>
              <a:ext uri="{FF2B5EF4-FFF2-40B4-BE49-F238E27FC236}">
                <a16:creationId xmlns:a16="http://schemas.microsoft.com/office/drawing/2014/main" id="{AD651AFD-73E7-4A8D-A042-9DD1F708A060}"/>
              </a:ext>
            </a:extLst>
          </p:cNvPr>
          <p:cNvSpPr txBox="1"/>
          <p:nvPr/>
        </p:nvSpPr>
        <p:spPr>
          <a:xfrm>
            <a:off x="6181609" y="5205575"/>
            <a:ext cx="484428" cy="369332"/>
          </a:xfrm>
          <a:prstGeom prst="rect">
            <a:avLst/>
          </a:prstGeom>
          <a:noFill/>
        </p:spPr>
        <p:txBody>
          <a:bodyPr wrap="none" rtlCol="0">
            <a:spAutoFit/>
          </a:bodyPr>
          <a:lstStyle/>
          <a:p>
            <a:r>
              <a:rPr lang="en-US" dirty="0"/>
              <a:t>IR1</a:t>
            </a:r>
          </a:p>
        </p:txBody>
      </p:sp>
      <p:sp>
        <p:nvSpPr>
          <p:cNvPr id="61" name="TextBox 60">
            <a:extLst>
              <a:ext uri="{FF2B5EF4-FFF2-40B4-BE49-F238E27FC236}">
                <a16:creationId xmlns:a16="http://schemas.microsoft.com/office/drawing/2014/main" id="{AF6D9DC6-DE00-423F-AEC3-FA0D250A43F7}"/>
              </a:ext>
            </a:extLst>
          </p:cNvPr>
          <p:cNvSpPr txBox="1"/>
          <p:nvPr/>
        </p:nvSpPr>
        <p:spPr>
          <a:xfrm>
            <a:off x="6963226" y="5220248"/>
            <a:ext cx="484428" cy="369332"/>
          </a:xfrm>
          <a:prstGeom prst="rect">
            <a:avLst/>
          </a:prstGeom>
          <a:noFill/>
        </p:spPr>
        <p:txBody>
          <a:bodyPr wrap="none" rtlCol="0">
            <a:spAutoFit/>
          </a:bodyPr>
          <a:lstStyle/>
          <a:p>
            <a:r>
              <a:rPr lang="en-US" dirty="0"/>
              <a:t>IR0</a:t>
            </a:r>
          </a:p>
        </p:txBody>
      </p:sp>
    </p:spTree>
    <p:extLst>
      <p:ext uri="{BB962C8B-B14F-4D97-AF65-F5344CB8AC3E}">
        <p14:creationId xmlns:p14="http://schemas.microsoft.com/office/powerpoint/2010/main" val="3631050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The 8259A System Connections</a:t>
            </a:r>
            <a:endParaRPr lang="en-US" dirty="0">
              <a:solidFill>
                <a:schemeClr val="tx1"/>
              </a:solidFill>
            </a:endParaRPr>
          </a:p>
        </p:txBody>
      </p:sp>
      <p:sp>
        <p:nvSpPr>
          <p:cNvPr id="4" name="Content Placeholder 3"/>
          <p:cNvSpPr>
            <a:spLocks noGrp="1"/>
          </p:cNvSpPr>
          <p:nvPr>
            <p:ph idx="1"/>
          </p:nvPr>
        </p:nvSpPr>
        <p:spPr>
          <a:xfrm>
            <a:off x="266700" y="1620097"/>
            <a:ext cx="8610600" cy="5134610"/>
          </a:xfrm>
        </p:spPr>
        <p:txBody>
          <a:bodyPr>
            <a:noAutofit/>
          </a:bodyPr>
          <a:lstStyle/>
          <a:p>
            <a:pPr algn="just"/>
            <a:r>
              <a:rPr lang="en-US" sz="2000" dirty="0">
                <a:solidFill>
                  <a:schemeClr val="tx1"/>
                </a:solidFill>
                <a:latin typeface="Calibri" panose="020F0502020204030204" pitchFamily="34" charset="0"/>
                <a:cs typeface="Calibri" panose="020F0502020204030204" pitchFamily="34" charset="0"/>
              </a:rPr>
              <a:t>The 8259A is used to increase the number of interrupts </a:t>
            </a:r>
          </a:p>
          <a:p>
            <a:pPr algn="just"/>
            <a:r>
              <a:rPr lang="en-US" sz="2000" dirty="0">
                <a:solidFill>
                  <a:schemeClr val="tx1"/>
                </a:solidFill>
                <a:latin typeface="Calibri" panose="020F0502020204030204" pitchFamily="34" charset="0"/>
                <a:cs typeface="Calibri" panose="020F0502020204030204" pitchFamily="34" charset="0"/>
              </a:rPr>
              <a:t>The 8 bit data bus allows 8086 to send control words to the 8259A and read a status word from the 8259A and also allows to send interrupt types to the 8086</a:t>
            </a:r>
          </a:p>
          <a:p>
            <a:pPr algn="just"/>
            <a:r>
              <a:rPr lang="en-US" sz="2000" dirty="0">
                <a:latin typeface="Calibri" panose="020F0502020204030204" pitchFamily="34" charset="0"/>
                <a:cs typeface="Calibri" panose="020F0502020204030204" pitchFamily="34" charset="0"/>
              </a:rPr>
              <a:t>The RD’ and WR’ inputs control the transfer</a:t>
            </a:r>
            <a:endParaRPr lang="en-US" sz="2000" dirty="0">
              <a:solidFill>
                <a:schemeClr val="tx1"/>
              </a:solidFill>
              <a:latin typeface="Calibri" panose="020F0502020204030204" pitchFamily="34" charset="0"/>
              <a:cs typeface="Calibri" panose="020F0502020204030204" pitchFamily="34" charset="0"/>
            </a:endParaRPr>
          </a:p>
          <a:p>
            <a:pPr algn="just"/>
            <a:r>
              <a:rPr lang="en-US" sz="2000" dirty="0">
                <a:solidFill>
                  <a:schemeClr val="tx1"/>
                </a:solidFill>
                <a:latin typeface="Calibri" panose="020F0502020204030204" pitchFamily="34" charset="0"/>
                <a:cs typeface="Calibri" panose="020F0502020204030204" pitchFamily="34" charset="0"/>
              </a:rPr>
              <a:t>When an interrupt occurs corresponding bit becomes 1 in (IR0-IR7), it checks IRR to know which interrupt has occurred, it checks IMR to know which interrupts are masked and it checks ISR to know which interrupts are in service</a:t>
            </a:r>
          </a:p>
          <a:p>
            <a:pPr algn="just"/>
            <a:r>
              <a:rPr lang="en-US" sz="2000" dirty="0">
                <a:solidFill>
                  <a:schemeClr val="tx1"/>
                </a:solidFill>
                <a:latin typeface="Calibri" panose="020F0502020204030204" pitchFamily="34" charset="0"/>
                <a:cs typeface="Calibri" panose="020F0502020204030204" pitchFamily="34" charset="0"/>
              </a:rPr>
              <a:t>If the interrupt occurs is in higher priority, not masked and its in higher priority than the interrupt which was in service then its validate and it will be send to the </a:t>
            </a:r>
            <a:r>
              <a:rPr lang="en-US" sz="2000" dirty="0">
                <a:latin typeface="Calibri" panose="020F0502020204030204" pitchFamily="34" charset="0"/>
                <a:cs typeface="Calibri" panose="020F0502020204030204" pitchFamily="34" charset="0"/>
              </a:rPr>
              <a:t>µ</a:t>
            </a:r>
            <a:r>
              <a:rPr lang="en-US" sz="2000" dirty="0">
                <a:solidFill>
                  <a:schemeClr val="tx1"/>
                </a:solidFill>
                <a:latin typeface="Calibri" panose="020F0502020204030204" pitchFamily="34" charset="0"/>
                <a:cs typeface="Calibri" panose="020F0502020204030204" pitchFamily="34" charset="0"/>
              </a:rPr>
              <a:t>p on INTR</a:t>
            </a:r>
          </a:p>
          <a:p>
            <a:pPr algn="just"/>
            <a:endParaRPr lang="en-US" sz="2000" dirty="0">
              <a:solidFill>
                <a:schemeClr val="tx1"/>
              </a:solidFill>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066675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221441" y="228600"/>
            <a:ext cx="8724766" cy="533400"/>
          </a:xfrm>
        </p:spPr>
        <p:txBody>
          <a:bodyPr>
            <a:normAutofit fontScale="90000"/>
          </a:bodyPr>
          <a:lstStyle/>
          <a:p>
            <a:r>
              <a:rPr lang="en-US" altLang="en-US" dirty="0"/>
              <a:t>The 8259A Priority Interrupt Controller</a:t>
            </a:r>
            <a:endParaRPr lang="el-GR" altLang="en-US" dirty="0"/>
          </a:p>
        </p:txBody>
      </p:sp>
      <p:sp>
        <p:nvSpPr>
          <p:cNvPr id="4101" name="Rectangle 3"/>
          <p:cNvSpPr>
            <a:spLocks noGrp="1" noChangeArrowheads="1"/>
          </p:cNvSpPr>
          <p:nvPr>
            <p:ph type="body" sz="half" idx="1"/>
          </p:nvPr>
        </p:nvSpPr>
        <p:spPr>
          <a:xfrm>
            <a:off x="328449" y="1287802"/>
            <a:ext cx="8510751" cy="5417798"/>
          </a:xfrm>
        </p:spPr>
        <p:txBody>
          <a:bodyPr>
            <a:normAutofit fontScale="85000" lnSpcReduction="20000"/>
          </a:bodyPr>
          <a:lstStyle/>
          <a:p>
            <a:r>
              <a:rPr lang="en-US" altLang="en-US" dirty="0"/>
              <a:t>Adds 8 vectored priority encoded interrupts to the microprocessor</a:t>
            </a:r>
          </a:p>
          <a:p>
            <a:r>
              <a:rPr lang="en-US" altLang="en-US" dirty="0"/>
              <a:t>Can be expanded without additional hardware to accept up to 64 IRQ (one 8259A master, and one slave)</a:t>
            </a:r>
          </a:p>
          <a:p>
            <a:r>
              <a:rPr lang="en-US" altLang="en-US" dirty="0"/>
              <a:t>D0-D7: Bidirectional data connections</a:t>
            </a:r>
          </a:p>
          <a:p>
            <a:r>
              <a:rPr lang="en-US" altLang="en-US" dirty="0"/>
              <a:t>IR0-IR7: Interrupt request inputs</a:t>
            </a:r>
          </a:p>
          <a:p>
            <a:r>
              <a:rPr lang="en-US" altLang="en-US" dirty="0"/>
              <a:t>WR</a:t>
            </a:r>
            <a:r>
              <a:rPr lang="el-GR" altLang="en-US" dirty="0"/>
              <a:t>΄</a:t>
            </a:r>
            <a:r>
              <a:rPr lang="en-US" altLang="en-US" dirty="0"/>
              <a:t>: Write input strobe</a:t>
            </a:r>
          </a:p>
          <a:p>
            <a:r>
              <a:rPr lang="en-US" altLang="en-US" dirty="0"/>
              <a:t>RD</a:t>
            </a:r>
            <a:r>
              <a:rPr lang="el-GR" altLang="en-US" dirty="0"/>
              <a:t>΄</a:t>
            </a:r>
            <a:r>
              <a:rPr lang="en-US" altLang="en-US" dirty="0"/>
              <a:t>: Read input connects to the IORC</a:t>
            </a:r>
          </a:p>
          <a:p>
            <a:r>
              <a:rPr lang="en-US" altLang="en-US" dirty="0"/>
              <a:t>INT: Output, connects to </a:t>
            </a:r>
            <a:r>
              <a:rPr lang="el-GR" altLang="en-US" dirty="0"/>
              <a:t>μ</a:t>
            </a:r>
            <a:r>
              <a:rPr lang="en-US" altLang="en-US" dirty="0"/>
              <a:t>P INTR pin</a:t>
            </a:r>
          </a:p>
          <a:p>
            <a:r>
              <a:rPr lang="en-US" altLang="en-US" dirty="0"/>
              <a:t>INTA</a:t>
            </a:r>
            <a:r>
              <a:rPr lang="el-GR" altLang="en-US" dirty="0"/>
              <a:t>΄</a:t>
            </a:r>
            <a:r>
              <a:rPr lang="en-US" altLang="en-US" dirty="0"/>
              <a:t>: Input, connects to </a:t>
            </a:r>
            <a:r>
              <a:rPr lang="el-GR" altLang="en-US" dirty="0"/>
              <a:t>μ</a:t>
            </a:r>
            <a:r>
              <a:rPr lang="en-US" altLang="en-US" dirty="0"/>
              <a:t>P INTA</a:t>
            </a:r>
            <a:r>
              <a:rPr lang="el-GR" altLang="en-US" dirty="0"/>
              <a:t>΄</a:t>
            </a:r>
            <a:r>
              <a:rPr lang="en-US" altLang="en-US" dirty="0"/>
              <a:t> pin</a:t>
            </a:r>
          </a:p>
          <a:p>
            <a:r>
              <a:rPr lang="en-US" altLang="en-US" dirty="0"/>
              <a:t>A0: Command word select</a:t>
            </a:r>
          </a:p>
          <a:p>
            <a:r>
              <a:rPr lang="en-US" altLang="en-US" dirty="0"/>
              <a:t>CS</a:t>
            </a:r>
            <a:r>
              <a:rPr lang="el-GR" altLang="en-US" dirty="0"/>
              <a:t>΄</a:t>
            </a:r>
            <a:r>
              <a:rPr lang="en-US" altLang="en-US" dirty="0"/>
              <a:t>: Chip select input</a:t>
            </a:r>
          </a:p>
          <a:p>
            <a:r>
              <a:rPr lang="en-US" altLang="en-US" dirty="0"/>
              <a:t>SP/EN</a:t>
            </a:r>
            <a:r>
              <a:rPr lang="el-GR" altLang="en-US" dirty="0"/>
              <a:t>΄</a:t>
            </a:r>
            <a:r>
              <a:rPr lang="en-US" altLang="en-US" dirty="0"/>
              <a:t>: Slave program/enable buffer pin</a:t>
            </a:r>
          </a:p>
          <a:p>
            <a:r>
              <a:rPr lang="en-US" altLang="en-US" dirty="0"/>
              <a:t>CAS0-CAS2: Outputs from master to slave for cascading multiple 8259A chips</a:t>
            </a:r>
            <a:endParaRPr lang="el-GR" altLang="en-US" dirty="0"/>
          </a:p>
        </p:txBody>
      </p:sp>
      <p:graphicFrame>
        <p:nvGraphicFramePr>
          <p:cNvPr id="4098" name="Object 4"/>
          <p:cNvGraphicFramePr>
            <a:graphicFrameLocks noGrp="1" noChangeAspect="1"/>
          </p:cNvGraphicFramePr>
          <p:nvPr>
            <p:ph sz="half" idx="2"/>
            <p:extLst>
              <p:ext uri="{D42A27DB-BD31-4B8C-83A1-F6EECF244321}">
                <p14:modId xmlns:p14="http://schemas.microsoft.com/office/powerpoint/2010/main" val="573177122"/>
              </p:ext>
            </p:extLst>
          </p:nvPr>
        </p:nvGraphicFramePr>
        <p:xfrm>
          <a:off x="5486400" y="2295525"/>
          <a:ext cx="2917825" cy="2965450"/>
        </p:xfrm>
        <a:graphic>
          <a:graphicData uri="http://schemas.openxmlformats.org/presentationml/2006/ole">
            <mc:AlternateContent xmlns:mc="http://schemas.openxmlformats.org/markup-compatibility/2006">
              <mc:Choice xmlns:v="urn:schemas-microsoft-com:vml" Requires="v">
                <p:oleObj spid="_x0000_s1196" name="Visio" r:id="rId3" imgW="2917583" imgH="2965512" progId="Visio.Drawing.11">
                  <p:embed/>
                </p:oleObj>
              </mc:Choice>
              <mc:Fallback>
                <p:oleObj name="Visio" r:id="rId3" imgW="2917583" imgH="2965512" progId="Visio.Drawing.11">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295525"/>
                        <a:ext cx="2917825" cy="296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6">
                <a:solidFill>
                  <a:schemeClr val="tx1"/>
                </a:solidFill>
                <a:latin typeface="Times New Roman" panose="02020603050405020304" pitchFamily="18" charset="0"/>
              </a:defRPr>
            </a:lvl1pPr>
            <a:lvl2pPr marL="686040" indent="-263862">
              <a:defRPr sz="2216">
                <a:solidFill>
                  <a:schemeClr val="tx1"/>
                </a:solidFill>
                <a:latin typeface="Times New Roman" panose="02020603050405020304" pitchFamily="18" charset="0"/>
              </a:defRPr>
            </a:lvl2pPr>
            <a:lvl3pPr marL="1055446" indent="-211089">
              <a:defRPr sz="2216">
                <a:solidFill>
                  <a:schemeClr val="tx1"/>
                </a:solidFill>
                <a:latin typeface="Times New Roman" panose="02020603050405020304" pitchFamily="18" charset="0"/>
              </a:defRPr>
            </a:lvl3pPr>
            <a:lvl4pPr marL="1477625" indent="-211089">
              <a:defRPr sz="2216">
                <a:solidFill>
                  <a:schemeClr val="tx1"/>
                </a:solidFill>
                <a:latin typeface="Times New Roman" panose="02020603050405020304" pitchFamily="18" charset="0"/>
              </a:defRPr>
            </a:lvl4pPr>
            <a:lvl5pPr marL="1899803" indent="-211089">
              <a:defRPr sz="2216">
                <a:solidFill>
                  <a:schemeClr val="tx1"/>
                </a:solidFill>
                <a:latin typeface="Times New Roman" panose="02020603050405020304" pitchFamily="18" charset="0"/>
              </a:defRPr>
            </a:lvl5pPr>
            <a:lvl6pPr marL="2321982" indent="-211089" eaLnBrk="0" fontAlgn="base" hangingPunct="0">
              <a:spcBef>
                <a:spcPct val="0"/>
              </a:spcBef>
              <a:spcAft>
                <a:spcPct val="0"/>
              </a:spcAft>
              <a:defRPr sz="2216">
                <a:solidFill>
                  <a:schemeClr val="tx1"/>
                </a:solidFill>
                <a:latin typeface="Times New Roman" panose="02020603050405020304" pitchFamily="18" charset="0"/>
              </a:defRPr>
            </a:lvl6pPr>
            <a:lvl7pPr marL="2744160" indent="-211089" eaLnBrk="0" fontAlgn="base" hangingPunct="0">
              <a:spcBef>
                <a:spcPct val="0"/>
              </a:spcBef>
              <a:spcAft>
                <a:spcPct val="0"/>
              </a:spcAft>
              <a:defRPr sz="2216">
                <a:solidFill>
                  <a:schemeClr val="tx1"/>
                </a:solidFill>
                <a:latin typeface="Times New Roman" panose="02020603050405020304" pitchFamily="18" charset="0"/>
              </a:defRPr>
            </a:lvl7pPr>
            <a:lvl8pPr marL="3166339" indent="-211089" eaLnBrk="0" fontAlgn="base" hangingPunct="0">
              <a:spcBef>
                <a:spcPct val="0"/>
              </a:spcBef>
              <a:spcAft>
                <a:spcPct val="0"/>
              </a:spcAft>
              <a:defRPr sz="2216">
                <a:solidFill>
                  <a:schemeClr val="tx1"/>
                </a:solidFill>
                <a:latin typeface="Times New Roman" panose="02020603050405020304" pitchFamily="18" charset="0"/>
              </a:defRPr>
            </a:lvl8pPr>
            <a:lvl9pPr marL="3588517" indent="-211089" eaLnBrk="0" fontAlgn="base" hangingPunct="0">
              <a:spcBef>
                <a:spcPct val="0"/>
              </a:spcBef>
              <a:spcAft>
                <a:spcPct val="0"/>
              </a:spcAft>
              <a:defRPr sz="2216">
                <a:solidFill>
                  <a:schemeClr val="tx1"/>
                </a:solidFill>
                <a:latin typeface="Times New Roman" panose="02020603050405020304" pitchFamily="18" charset="0"/>
              </a:defRPr>
            </a:lvl9pPr>
          </a:lstStyle>
          <a:p>
            <a:fld id="{B6935211-BEC2-42F7-9808-8B1DCC340149}" type="slidenum">
              <a:rPr lang="en-US" altLang="en-US" sz="1293">
                <a:solidFill>
                  <a:srgbClr val="FF3300"/>
                </a:solidFill>
              </a:rPr>
              <a:pPr/>
              <a:t>36</a:t>
            </a:fld>
            <a:endParaRPr lang="en-US" altLang="en-US" sz="1293">
              <a:solidFill>
                <a:srgbClr val="FF3300"/>
              </a:solidFill>
            </a:endParaRPr>
          </a:p>
        </p:txBody>
      </p:sp>
      <p:sp>
        <p:nvSpPr>
          <p:cNvPr id="6"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2989726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rmAutofit fontScale="90000"/>
          </a:bodyPr>
          <a:lstStyle/>
          <a:p>
            <a:pPr algn="ctr"/>
            <a:r>
              <a:rPr lang="en-US" b="1" dirty="0">
                <a:solidFill>
                  <a:schemeClr val="accent4"/>
                </a:solidFill>
              </a:rPr>
              <a:t>Cascading with other 8259</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752600"/>
            <a:ext cx="4095750" cy="4175818"/>
          </a:xfrm>
        </p:spPr>
      </p:pic>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pic>
        <p:nvPicPr>
          <p:cNvPr id="6" name="Picture 5">
            <a:extLst>
              <a:ext uri="{FF2B5EF4-FFF2-40B4-BE49-F238E27FC236}">
                <a16:creationId xmlns:a16="http://schemas.microsoft.com/office/drawing/2014/main" id="{793EEC01-8939-4541-A4DB-8FE6F8ED7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140" y="1066801"/>
            <a:ext cx="1233910" cy="1447800"/>
          </a:xfrm>
          <a:prstGeom prst="rect">
            <a:avLst/>
          </a:prstGeom>
        </p:spPr>
      </p:pic>
      <p:pic>
        <p:nvPicPr>
          <p:cNvPr id="7" name="Picture 6">
            <a:extLst>
              <a:ext uri="{FF2B5EF4-FFF2-40B4-BE49-F238E27FC236}">
                <a16:creationId xmlns:a16="http://schemas.microsoft.com/office/drawing/2014/main" id="{3981433F-9854-4865-BF89-DB799BBB7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1068822"/>
            <a:ext cx="1233910" cy="1447800"/>
          </a:xfrm>
          <a:prstGeom prst="rect">
            <a:avLst/>
          </a:prstGeom>
        </p:spPr>
      </p:pic>
      <p:pic>
        <p:nvPicPr>
          <p:cNvPr id="11" name="Picture 10">
            <a:extLst>
              <a:ext uri="{FF2B5EF4-FFF2-40B4-BE49-F238E27FC236}">
                <a16:creationId xmlns:a16="http://schemas.microsoft.com/office/drawing/2014/main" id="{67DD8783-CA72-4216-A4BC-48C2F6B02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140" y="4480618"/>
            <a:ext cx="1233910" cy="1447800"/>
          </a:xfrm>
          <a:prstGeom prst="rect">
            <a:avLst/>
          </a:prstGeom>
        </p:spPr>
      </p:pic>
      <p:pic>
        <p:nvPicPr>
          <p:cNvPr id="13" name="Picture 12">
            <a:extLst>
              <a:ext uri="{FF2B5EF4-FFF2-40B4-BE49-F238E27FC236}">
                <a16:creationId xmlns:a16="http://schemas.microsoft.com/office/drawing/2014/main" id="{FAEAE920-442C-4147-A472-A3644A902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440" y="4480618"/>
            <a:ext cx="1233910" cy="1447800"/>
          </a:xfrm>
          <a:prstGeom prst="rect">
            <a:avLst/>
          </a:prstGeom>
        </p:spPr>
      </p:pic>
      <p:cxnSp>
        <p:nvCxnSpPr>
          <p:cNvPr id="15" name="Connector: Elbow 14">
            <a:extLst>
              <a:ext uri="{FF2B5EF4-FFF2-40B4-BE49-F238E27FC236}">
                <a16:creationId xmlns:a16="http://schemas.microsoft.com/office/drawing/2014/main" id="{EBCF8C48-E9E8-426E-9995-B4EA2A7D7CBE}"/>
              </a:ext>
            </a:extLst>
          </p:cNvPr>
          <p:cNvCxnSpPr>
            <a:cxnSpLocks/>
          </p:cNvCxnSpPr>
          <p:nvPr/>
        </p:nvCxnSpPr>
        <p:spPr>
          <a:xfrm rot="5400000">
            <a:off x="4404347" y="2377455"/>
            <a:ext cx="1630707" cy="1295400"/>
          </a:xfrm>
          <a:prstGeom prst="bentConnector3">
            <a:avLst>
              <a:gd name="adj1" fmla="val 99277"/>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2DAE255F-7E63-48F3-9251-6AC0E781DED8}"/>
              </a:ext>
            </a:extLst>
          </p:cNvPr>
          <p:cNvCxnSpPr/>
          <p:nvPr/>
        </p:nvCxnSpPr>
        <p:spPr>
          <a:xfrm rot="10800000" flipV="1">
            <a:off x="4572000" y="2209800"/>
            <a:ext cx="3505200" cy="190499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or: Elbow 21">
            <a:extLst>
              <a:ext uri="{FF2B5EF4-FFF2-40B4-BE49-F238E27FC236}">
                <a16:creationId xmlns:a16="http://schemas.microsoft.com/office/drawing/2014/main" id="{52E365DF-CC52-4F90-92F7-BC21D8E4EBB0}"/>
              </a:ext>
            </a:extLst>
          </p:cNvPr>
          <p:cNvCxnSpPr/>
          <p:nvPr/>
        </p:nvCxnSpPr>
        <p:spPr>
          <a:xfrm rot="16200000" flipV="1">
            <a:off x="4533900" y="4305299"/>
            <a:ext cx="1371600" cy="1295402"/>
          </a:xfrm>
          <a:prstGeom prst="bentConnector3">
            <a:avLst>
              <a:gd name="adj1" fmla="val 99495"/>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or: Elbow 24">
            <a:extLst>
              <a:ext uri="{FF2B5EF4-FFF2-40B4-BE49-F238E27FC236}">
                <a16:creationId xmlns:a16="http://schemas.microsoft.com/office/drawing/2014/main" id="{81207D47-CD8A-4B86-B7F3-C3EB3CE99CE4}"/>
              </a:ext>
            </a:extLst>
          </p:cNvPr>
          <p:cNvCxnSpPr/>
          <p:nvPr/>
        </p:nvCxnSpPr>
        <p:spPr>
          <a:xfrm rot="10800000">
            <a:off x="4572000" y="3655578"/>
            <a:ext cx="3748511" cy="198322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16101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ctr"/>
            <a:r>
              <a:rPr lang="en-US" dirty="0"/>
              <a:t>CSE – 341 : Microprocessors </a:t>
            </a:r>
          </a:p>
          <a:p>
            <a:pPr algn="ctr"/>
            <a:r>
              <a:rPr lang="en-US" dirty="0"/>
              <a:t>    BRAC University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11" name="Table 11">
            <a:extLst>
              <a:ext uri="{FF2B5EF4-FFF2-40B4-BE49-F238E27FC236}">
                <a16:creationId xmlns:a16="http://schemas.microsoft.com/office/drawing/2014/main" id="{F683D11D-72C8-4109-88FC-EFA4F32CFA45}"/>
              </a:ext>
            </a:extLst>
          </p:cNvPr>
          <p:cNvGraphicFramePr>
            <a:graphicFrameLocks noGrp="1"/>
          </p:cNvGraphicFramePr>
          <p:nvPr>
            <p:ph idx="1"/>
            <p:extLst>
              <p:ext uri="{D42A27DB-BD31-4B8C-83A1-F6EECF244321}">
                <p14:modId xmlns:p14="http://schemas.microsoft.com/office/powerpoint/2010/main" val="437127766"/>
              </p:ext>
            </p:extLst>
          </p:nvPr>
        </p:nvGraphicFramePr>
        <p:xfrm>
          <a:off x="2362200" y="1756410"/>
          <a:ext cx="4419599" cy="3345180"/>
        </p:xfrm>
        <a:graphic>
          <a:graphicData uri="http://schemas.openxmlformats.org/drawingml/2006/table">
            <a:tbl>
              <a:tblPr firstRow="1" bandRow="1">
                <a:tableStyleId>{5940675A-B579-460E-94D1-54222C63F5DA}</a:tableStyleId>
              </a:tblPr>
              <a:tblGrid>
                <a:gridCol w="1008557">
                  <a:extLst>
                    <a:ext uri="{9D8B030D-6E8A-4147-A177-3AD203B41FA5}">
                      <a16:colId xmlns:a16="http://schemas.microsoft.com/office/drawing/2014/main" val="1753540315"/>
                    </a:ext>
                  </a:extLst>
                </a:gridCol>
                <a:gridCol w="1116878">
                  <a:extLst>
                    <a:ext uri="{9D8B030D-6E8A-4147-A177-3AD203B41FA5}">
                      <a16:colId xmlns:a16="http://schemas.microsoft.com/office/drawing/2014/main" val="649049040"/>
                    </a:ext>
                  </a:extLst>
                </a:gridCol>
                <a:gridCol w="966107">
                  <a:extLst>
                    <a:ext uri="{9D8B030D-6E8A-4147-A177-3AD203B41FA5}">
                      <a16:colId xmlns:a16="http://schemas.microsoft.com/office/drawing/2014/main" val="2059568899"/>
                    </a:ext>
                  </a:extLst>
                </a:gridCol>
                <a:gridCol w="1328057">
                  <a:extLst>
                    <a:ext uri="{9D8B030D-6E8A-4147-A177-3AD203B41FA5}">
                      <a16:colId xmlns:a16="http://schemas.microsoft.com/office/drawing/2014/main" val="1331930522"/>
                    </a:ext>
                  </a:extLst>
                </a:gridCol>
              </a:tblGrid>
              <a:tr h="378460">
                <a:tc>
                  <a:txBody>
                    <a:bodyPr/>
                    <a:lstStyle/>
                    <a:p>
                      <a:pPr algn="ctr"/>
                      <a:r>
                        <a:rPr lang="en-US" dirty="0"/>
                        <a:t>CAS2</a:t>
                      </a:r>
                    </a:p>
                  </a:txBody>
                  <a:tcPr/>
                </a:tc>
                <a:tc>
                  <a:txBody>
                    <a:bodyPr/>
                    <a:lstStyle/>
                    <a:p>
                      <a:pPr algn="ctr"/>
                      <a:r>
                        <a:rPr lang="en-US" dirty="0"/>
                        <a:t>CAS1</a:t>
                      </a:r>
                    </a:p>
                  </a:txBody>
                  <a:tcPr/>
                </a:tc>
                <a:tc>
                  <a:txBody>
                    <a:bodyPr/>
                    <a:lstStyle/>
                    <a:p>
                      <a:pPr algn="ctr"/>
                      <a:r>
                        <a:rPr lang="en-US" dirty="0"/>
                        <a:t>CAS0</a:t>
                      </a:r>
                    </a:p>
                  </a:txBody>
                  <a:tcPr/>
                </a:tc>
                <a:tc>
                  <a:txBody>
                    <a:bodyPr/>
                    <a:lstStyle/>
                    <a:p>
                      <a:pPr algn="ctr"/>
                      <a:r>
                        <a:rPr lang="en-US" dirty="0"/>
                        <a:t>PIC</a:t>
                      </a:r>
                    </a:p>
                  </a:txBody>
                  <a:tcPr/>
                </a:tc>
                <a:extLst>
                  <a:ext uri="{0D108BD9-81ED-4DB2-BD59-A6C34878D82A}">
                    <a16:rowId xmlns:a16="http://schemas.microsoft.com/office/drawing/2014/main" val="268665083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PIC1</a:t>
                      </a:r>
                    </a:p>
                  </a:txBody>
                  <a:tcPr/>
                </a:tc>
                <a:extLst>
                  <a:ext uri="{0D108BD9-81ED-4DB2-BD59-A6C34878D82A}">
                    <a16:rowId xmlns:a16="http://schemas.microsoft.com/office/drawing/2014/main" val="3497157139"/>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PIC2</a:t>
                      </a:r>
                    </a:p>
                  </a:txBody>
                  <a:tcPr/>
                </a:tc>
                <a:extLst>
                  <a:ext uri="{0D108BD9-81ED-4DB2-BD59-A6C34878D82A}">
                    <a16:rowId xmlns:a16="http://schemas.microsoft.com/office/drawing/2014/main" val="66355313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PIC3</a:t>
                      </a:r>
                    </a:p>
                  </a:txBody>
                  <a:tcPr/>
                </a:tc>
                <a:extLst>
                  <a:ext uri="{0D108BD9-81ED-4DB2-BD59-A6C34878D82A}">
                    <a16:rowId xmlns:a16="http://schemas.microsoft.com/office/drawing/2014/main" val="362788618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PIC4</a:t>
                      </a:r>
                    </a:p>
                  </a:txBody>
                  <a:tcPr/>
                </a:tc>
                <a:extLst>
                  <a:ext uri="{0D108BD9-81ED-4DB2-BD59-A6C34878D82A}">
                    <a16:rowId xmlns:a16="http://schemas.microsoft.com/office/drawing/2014/main" val="2622853347"/>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PIC5</a:t>
                      </a:r>
                    </a:p>
                  </a:txBody>
                  <a:tcPr/>
                </a:tc>
                <a:extLst>
                  <a:ext uri="{0D108BD9-81ED-4DB2-BD59-A6C34878D82A}">
                    <a16:rowId xmlns:a16="http://schemas.microsoft.com/office/drawing/2014/main" val="2913293348"/>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PIC6</a:t>
                      </a:r>
                    </a:p>
                  </a:txBody>
                  <a:tcPr/>
                </a:tc>
                <a:extLst>
                  <a:ext uri="{0D108BD9-81ED-4DB2-BD59-A6C34878D82A}">
                    <a16:rowId xmlns:a16="http://schemas.microsoft.com/office/drawing/2014/main" val="63784253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PIC7</a:t>
                      </a:r>
                    </a:p>
                  </a:txBody>
                  <a:tcPr/>
                </a:tc>
                <a:extLst>
                  <a:ext uri="{0D108BD9-81ED-4DB2-BD59-A6C34878D82A}">
                    <a16:rowId xmlns:a16="http://schemas.microsoft.com/office/drawing/2014/main" val="1807205606"/>
                  </a:ext>
                </a:extLst>
              </a:tr>
              <a:tr h="370840">
                <a:tc>
                  <a:txBody>
                    <a:bodyPr/>
                    <a:lstStyle/>
                    <a:p>
                      <a:pPr algn="ctr"/>
                      <a:r>
                        <a:rPr lang="en-US" dirty="0"/>
                        <a:t>1 </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PIC8</a:t>
                      </a:r>
                    </a:p>
                  </a:txBody>
                  <a:tcPr/>
                </a:tc>
                <a:extLst>
                  <a:ext uri="{0D108BD9-81ED-4DB2-BD59-A6C34878D82A}">
                    <a16:rowId xmlns:a16="http://schemas.microsoft.com/office/drawing/2014/main" val="520988167"/>
                  </a:ext>
                </a:extLst>
              </a:tr>
            </a:tbl>
          </a:graphicData>
        </a:graphic>
      </p:graphicFrame>
      <p:sp>
        <p:nvSpPr>
          <p:cNvPr id="10" name="Title 1">
            <a:extLst>
              <a:ext uri="{FF2B5EF4-FFF2-40B4-BE49-F238E27FC236}">
                <a16:creationId xmlns:a16="http://schemas.microsoft.com/office/drawing/2014/main" id="{70AB13DE-6C6E-4C55-9FB0-9A7DD6A56C69}"/>
              </a:ext>
            </a:extLst>
          </p:cNvPr>
          <p:cNvSpPr>
            <a:spLocks noGrp="1"/>
          </p:cNvSpPr>
          <p:nvPr>
            <p:ph type="title"/>
          </p:nvPr>
        </p:nvSpPr>
        <p:spPr>
          <a:xfrm>
            <a:off x="628650" y="365127"/>
            <a:ext cx="7886700" cy="549274"/>
          </a:xfrm>
        </p:spPr>
        <p:txBody>
          <a:bodyPr>
            <a:normAutofit fontScale="90000"/>
          </a:bodyPr>
          <a:lstStyle/>
          <a:p>
            <a:pPr algn="ctr"/>
            <a:r>
              <a:rPr lang="en-US" b="1" dirty="0">
                <a:solidFill>
                  <a:schemeClr val="accent4"/>
                </a:solidFill>
              </a:rPr>
              <a:t>Cascading with other 8259</a:t>
            </a:r>
          </a:p>
        </p:txBody>
      </p:sp>
    </p:spTree>
    <p:extLst>
      <p:ext uri="{BB962C8B-B14F-4D97-AF65-F5344CB8AC3E}">
        <p14:creationId xmlns:p14="http://schemas.microsoft.com/office/powerpoint/2010/main" val="2020097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normAutofit/>
          </a:bodyPr>
          <a:lstStyle/>
          <a:p>
            <a:r>
              <a:rPr lang="en-US" altLang="en-US"/>
              <a:t>Connecting a single 8259A controller</a:t>
            </a:r>
            <a:endParaRPr lang="el-GR" altLang="en-US"/>
          </a:p>
        </p:txBody>
      </p:sp>
      <p:graphicFrame>
        <p:nvGraphicFramePr>
          <p:cNvPr id="5122" name="Object 4"/>
          <p:cNvGraphicFramePr>
            <a:graphicFrameLocks noGrp="1" noChangeAspect="1"/>
          </p:cNvGraphicFramePr>
          <p:nvPr>
            <p:ph idx="1"/>
            <p:extLst>
              <p:ext uri="{D42A27DB-BD31-4B8C-83A1-F6EECF244321}">
                <p14:modId xmlns:p14="http://schemas.microsoft.com/office/powerpoint/2010/main" val="1345986093"/>
              </p:ext>
            </p:extLst>
          </p:nvPr>
        </p:nvGraphicFramePr>
        <p:xfrm>
          <a:off x="2592388" y="1825625"/>
          <a:ext cx="3957637" cy="4351338"/>
        </p:xfrm>
        <a:graphic>
          <a:graphicData uri="http://schemas.openxmlformats.org/presentationml/2006/ole">
            <mc:AlternateContent xmlns:mc="http://schemas.openxmlformats.org/markup-compatibility/2006">
              <mc:Choice xmlns:v="urn:schemas-microsoft-com:vml" Requires="v">
                <p:oleObj spid="_x0000_s2218" name="Visio" r:id="rId3" imgW="6724442" imgH="7393619" progId="Visio.Drawing.11">
                  <p:embed/>
                </p:oleObj>
              </mc:Choice>
              <mc:Fallback>
                <p:oleObj name="Visio" r:id="rId3" imgW="6724442" imgH="7393619" progId="Visio.Drawing.11">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388" y="1825625"/>
                        <a:ext cx="3957637" cy="4351338"/>
                      </a:xfrm>
                      <a:prstGeom prst="rect">
                        <a:avLst/>
                      </a:prstGeom>
                      <a:noFill/>
                      <a:ln>
                        <a:noFill/>
                      </a:ln>
                      <a:effectLst/>
                    </p:spPr>
                  </p:pic>
                </p:oleObj>
              </mc:Fallback>
            </mc:AlternateContent>
          </a:graphicData>
        </a:graphic>
      </p:graphicFrame>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6">
                <a:solidFill>
                  <a:schemeClr val="tx1"/>
                </a:solidFill>
                <a:latin typeface="Times New Roman" panose="02020603050405020304" pitchFamily="18" charset="0"/>
              </a:defRPr>
            </a:lvl1pPr>
            <a:lvl2pPr marL="686040" indent="-263862">
              <a:defRPr sz="2216">
                <a:solidFill>
                  <a:schemeClr val="tx1"/>
                </a:solidFill>
                <a:latin typeface="Times New Roman" panose="02020603050405020304" pitchFamily="18" charset="0"/>
              </a:defRPr>
            </a:lvl2pPr>
            <a:lvl3pPr marL="1055446" indent="-211089">
              <a:defRPr sz="2216">
                <a:solidFill>
                  <a:schemeClr val="tx1"/>
                </a:solidFill>
                <a:latin typeface="Times New Roman" panose="02020603050405020304" pitchFamily="18" charset="0"/>
              </a:defRPr>
            </a:lvl3pPr>
            <a:lvl4pPr marL="1477625" indent="-211089">
              <a:defRPr sz="2216">
                <a:solidFill>
                  <a:schemeClr val="tx1"/>
                </a:solidFill>
                <a:latin typeface="Times New Roman" panose="02020603050405020304" pitchFamily="18" charset="0"/>
              </a:defRPr>
            </a:lvl4pPr>
            <a:lvl5pPr marL="1899803" indent="-211089">
              <a:defRPr sz="2216">
                <a:solidFill>
                  <a:schemeClr val="tx1"/>
                </a:solidFill>
                <a:latin typeface="Times New Roman" panose="02020603050405020304" pitchFamily="18" charset="0"/>
              </a:defRPr>
            </a:lvl5pPr>
            <a:lvl6pPr marL="2321982" indent="-211089" eaLnBrk="0" fontAlgn="base" hangingPunct="0">
              <a:spcBef>
                <a:spcPct val="0"/>
              </a:spcBef>
              <a:spcAft>
                <a:spcPct val="0"/>
              </a:spcAft>
              <a:defRPr sz="2216">
                <a:solidFill>
                  <a:schemeClr val="tx1"/>
                </a:solidFill>
                <a:latin typeface="Times New Roman" panose="02020603050405020304" pitchFamily="18" charset="0"/>
              </a:defRPr>
            </a:lvl6pPr>
            <a:lvl7pPr marL="2744160" indent="-211089" eaLnBrk="0" fontAlgn="base" hangingPunct="0">
              <a:spcBef>
                <a:spcPct val="0"/>
              </a:spcBef>
              <a:spcAft>
                <a:spcPct val="0"/>
              </a:spcAft>
              <a:defRPr sz="2216">
                <a:solidFill>
                  <a:schemeClr val="tx1"/>
                </a:solidFill>
                <a:latin typeface="Times New Roman" panose="02020603050405020304" pitchFamily="18" charset="0"/>
              </a:defRPr>
            </a:lvl7pPr>
            <a:lvl8pPr marL="3166339" indent="-211089" eaLnBrk="0" fontAlgn="base" hangingPunct="0">
              <a:spcBef>
                <a:spcPct val="0"/>
              </a:spcBef>
              <a:spcAft>
                <a:spcPct val="0"/>
              </a:spcAft>
              <a:defRPr sz="2216">
                <a:solidFill>
                  <a:schemeClr val="tx1"/>
                </a:solidFill>
                <a:latin typeface="Times New Roman" panose="02020603050405020304" pitchFamily="18" charset="0"/>
              </a:defRPr>
            </a:lvl8pPr>
            <a:lvl9pPr marL="3588517" indent="-211089" eaLnBrk="0" fontAlgn="base" hangingPunct="0">
              <a:spcBef>
                <a:spcPct val="0"/>
              </a:spcBef>
              <a:spcAft>
                <a:spcPct val="0"/>
              </a:spcAft>
              <a:defRPr sz="2216">
                <a:solidFill>
                  <a:schemeClr val="tx1"/>
                </a:solidFill>
                <a:latin typeface="Times New Roman" panose="02020603050405020304" pitchFamily="18" charset="0"/>
              </a:defRPr>
            </a:lvl9pPr>
          </a:lstStyle>
          <a:p>
            <a:fld id="{B06EDBD5-F970-455D-88AF-9ABFEFB2DBE0}" type="slidenum">
              <a:rPr lang="en-US" altLang="en-US" sz="1293">
                <a:solidFill>
                  <a:srgbClr val="FF3300"/>
                </a:solidFill>
              </a:rPr>
              <a:pPr/>
              <a:t>39</a:t>
            </a:fld>
            <a:endParaRPr lang="en-US" altLang="en-US" sz="1293">
              <a:solidFill>
                <a:srgbClr val="FF3300"/>
              </a:solidFill>
            </a:endParaRPr>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363945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4"/>
                </a:solidFill>
              </a:rPr>
              <a:t>Interrupt</a:t>
            </a:r>
          </a:p>
        </p:txBody>
      </p:sp>
      <p:sp>
        <p:nvSpPr>
          <p:cNvPr id="4" name="Content Placeholder 3"/>
          <p:cNvSpPr>
            <a:spLocks noGrp="1"/>
          </p:cNvSpPr>
          <p:nvPr>
            <p:ph idx="1"/>
          </p:nvPr>
        </p:nvSpPr>
        <p:spPr/>
        <p:txBody>
          <a:bodyPr>
            <a:normAutofit/>
          </a:bodyPr>
          <a:lstStyle/>
          <a:p>
            <a:pPr>
              <a:lnSpc>
                <a:spcPct val="80000"/>
              </a:lnSpc>
            </a:pPr>
            <a:r>
              <a:rPr lang="en-US" dirty="0"/>
              <a:t>The processor can be interrupted in the following ways: </a:t>
            </a:r>
          </a:p>
          <a:p>
            <a:pPr marL="457200" lvl="1" indent="0">
              <a:lnSpc>
                <a:spcPct val="80000"/>
              </a:lnSpc>
              <a:buNone/>
            </a:pPr>
            <a:r>
              <a:rPr lang="en-US" dirty="0" err="1"/>
              <a:t>i</a:t>
            </a:r>
            <a:r>
              <a:rPr lang="en-US" dirty="0"/>
              <a:t> ) by an external signal generated by a peripheral, such as Keyboard, Mouse, Printer, etc.</a:t>
            </a:r>
          </a:p>
          <a:p>
            <a:pPr marL="457200" lvl="1" indent="0">
              <a:lnSpc>
                <a:spcPct val="80000"/>
              </a:lnSpc>
              <a:buNone/>
            </a:pPr>
            <a:endParaRPr lang="en-US" dirty="0"/>
          </a:p>
          <a:p>
            <a:pPr marL="457200" lvl="1" indent="0">
              <a:lnSpc>
                <a:spcPct val="80000"/>
              </a:lnSpc>
              <a:buNone/>
            </a:pPr>
            <a:r>
              <a:rPr lang="en-US" dirty="0"/>
              <a:t>ii) by an internal signal generated by a special instruction in the program, </a:t>
            </a:r>
          </a:p>
          <a:p>
            <a:pPr marL="457200" lvl="1" indent="0">
              <a:lnSpc>
                <a:spcPct val="80000"/>
              </a:lnSpc>
              <a:buNone/>
            </a:pPr>
            <a:endParaRPr lang="en-US" dirty="0"/>
          </a:p>
          <a:p>
            <a:pPr marL="457200" lvl="1" indent="0">
              <a:lnSpc>
                <a:spcPct val="80000"/>
              </a:lnSpc>
              <a:buNone/>
            </a:pPr>
            <a:r>
              <a:rPr lang="en-US" dirty="0"/>
              <a:t>iii) by an internal signal generated due to an exceptional condition which occurs while executing an instruction.</a:t>
            </a:r>
          </a:p>
          <a:p>
            <a:pPr>
              <a:lnSpc>
                <a:spcPct val="80000"/>
              </a:lnSpc>
            </a:pP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txBox="1">
            <a:spLocks/>
          </p:cNvSpPr>
          <p:nvPr/>
        </p:nvSpPr>
        <p:spPr>
          <a:xfrm>
            <a:off x="1676400" y="6356351"/>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1619876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697480"/>
            <a:ext cx="5483352" cy="990600"/>
          </a:xfrm>
        </p:spPr>
        <p:txBody>
          <a:bodyPr/>
          <a:lstStyle/>
          <a:p>
            <a:r>
              <a:rPr lang="en-US" dirty="0">
                <a:solidFill>
                  <a:schemeClr val="tx1"/>
                </a:solidFill>
              </a:rPr>
              <a:t>Thank You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
        <p:nvSpPr>
          <p:cNvPr id="4" name="Content Placeholder 3"/>
          <p:cNvSpPr>
            <a:spLocks noGrp="1"/>
          </p:cNvSpPr>
          <p:nvPr>
            <p:ph sz="quarter" idx="1"/>
          </p:nvPr>
        </p:nvSpPr>
        <p:spPr/>
        <p:txBody>
          <a:bodyPr/>
          <a:lstStyle/>
          <a:p>
            <a:endParaRPr lang="en-US" dirty="0">
              <a:sym typeface="Wingdings" pitchFamily="2" charset="2"/>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3600"/>
              <a:t>The programmable peripheral Interface</a:t>
            </a:r>
          </a:p>
        </p:txBody>
      </p:sp>
      <p:sp>
        <p:nvSpPr>
          <p:cNvPr id="21507" name="Text Box 3"/>
          <p:cNvSpPr txBox="1">
            <a:spLocks noChangeArrowheads="1"/>
          </p:cNvSpPr>
          <p:nvPr/>
        </p:nvSpPr>
        <p:spPr bwMode="auto">
          <a:xfrm>
            <a:off x="457200" y="1295400"/>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US" sz="2400"/>
              <a:t>The 82C55 </a:t>
            </a:r>
            <a:r>
              <a:rPr lang="en-US" sz="2400" b="1"/>
              <a:t>programmable peripheral interface (PPI) </a:t>
            </a:r>
            <a:r>
              <a:rPr lang="en-US" sz="2400"/>
              <a:t>is a very popular low-cost interfacing component that is used found in many applications.</a:t>
            </a:r>
          </a:p>
        </p:txBody>
      </p:sp>
      <p:sp>
        <p:nvSpPr>
          <p:cNvPr id="21508" name="Text Box 4"/>
          <p:cNvSpPr txBox="1">
            <a:spLocks noChangeArrowheads="1"/>
          </p:cNvSpPr>
          <p:nvPr/>
        </p:nvSpPr>
        <p:spPr bwMode="auto">
          <a:xfrm>
            <a:off x="457200" y="2622550"/>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US" sz="2400"/>
              <a:t>Applications range from 7-segment display, stepper motor connection, counters to key pad management.</a:t>
            </a:r>
          </a:p>
        </p:txBody>
      </p:sp>
      <p:sp>
        <p:nvSpPr>
          <p:cNvPr id="21509" name="Text Box 5"/>
          <p:cNvSpPr txBox="1">
            <a:spLocks noChangeArrowheads="1"/>
          </p:cNvSpPr>
          <p:nvPr/>
        </p:nvSpPr>
        <p:spPr bwMode="auto">
          <a:xfrm>
            <a:off x="457200" y="3521075"/>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US" sz="2400" dirty="0"/>
              <a:t>This device is still in use today in P4 Computers and is used to interface and detect key presses on modern keyboards, parallel printers and other interfacing chipsets.</a:t>
            </a:r>
          </a:p>
        </p:txBody>
      </p:sp>
      <p:sp>
        <p:nvSpPr>
          <p:cNvPr id="21510" name="Text Box 6"/>
          <p:cNvSpPr txBox="1">
            <a:spLocks noChangeArrowheads="1"/>
          </p:cNvSpPr>
          <p:nvPr/>
        </p:nvSpPr>
        <p:spPr bwMode="auto">
          <a:xfrm>
            <a:off x="457200" y="4832350"/>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US" sz="2400"/>
              <a:t>For those of you who are doing computer interfacing course you will be extensively using this device to interface various devices with the PC.</a:t>
            </a:r>
          </a:p>
        </p:txBody>
      </p:sp>
    </p:spTree>
    <p:extLst>
      <p:ext uri="{BB962C8B-B14F-4D97-AF65-F5344CB8AC3E}">
        <p14:creationId xmlns:p14="http://schemas.microsoft.com/office/powerpoint/2010/main" val="3164431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7467600" cy="1143000"/>
          </a:xfrm>
        </p:spPr>
        <p:txBody>
          <a:bodyPr>
            <a:normAutofit fontScale="90000"/>
          </a:bodyPr>
          <a:lstStyle/>
          <a:p>
            <a:pPr fontAlgn="auto">
              <a:spcAft>
                <a:spcPts val="0"/>
              </a:spcAft>
              <a:defRPr/>
            </a:pPr>
            <a:r>
              <a:rPr lang="en-US" sz="3600" dirty="0"/>
              <a:t>82C55 Programmable Peripheral Interface</a:t>
            </a:r>
            <a:br>
              <a:rPr lang="en-US" sz="3600" dirty="0"/>
            </a:br>
            <a:endParaRPr lang="en-US" sz="3600" dirty="0"/>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543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781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1009650"/>
            <a:ext cx="62960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244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descr="Large confetti"/>
          <p:cNvSpPr>
            <a:spLocks noGrp="1" noChangeArrowheads="1"/>
          </p:cNvSpPr>
          <p:nvPr>
            <p:ph type="title"/>
          </p:nvPr>
        </p:nvSpPr>
        <p:spPr>
          <a:xfrm>
            <a:off x="914400" y="0"/>
            <a:ext cx="7772400" cy="1143000"/>
          </a:xfrm>
        </p:spPr>
        <p:txBody>
          <a:bodyPr/>
          <a:lstStyle/>
          <a:p>
            <a:pPr eaLnBrk="1" hangingPunct="1"/>
            <a:r>
              <a:rPr lang="en-US" dirty="0"/>
              <a:t>82C55 Features</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609600" y="1219200"/>
                <a:ext cx="7772400" cy="5257800"/>
              </a:xfrm>
            </p:spPr>
            <p:txBody>
              <a:bodyPr>
                <a:normAutofit fontScale="92500" lnSpcReduction="20000"/>
              </a:bodyPr>
              <a:lstStyle/>
              <a:p>
                <a:pPr eaLnBrk="1" hangingPunct="1"/>
                <a:r>
                  <a:rPr lang="en-US" sz="2800" dirty="0"/>
                  <a:t>It consists of 3 ports for I/O.</a:t>
                </a:r>
              </a:p>
              <a:p>
                <a:pPr eaLnBrk="1" hangingPunct="1"/>
                <a:r>
                  <a:rPr lang="en-US" sz="2800" dirty="0"/>
                  <a:t>Each port is 8-bit. So total 24 pins.</a:t>
                </a:r>
              </a:p>
              <a:p>
                <a:r>
                  <a:rPr lang="en-US" dirty="0"/>
                  <a:t>The I/O pins can be programmed in groups of 12 pins.</a:t>
                </a:r>
                <a:endParaRPr lang="en-US" sz="2800" dirty="0"/>
              </a:p>
              <a:p>
                <a:pPr eaLnBrk="1" hangingPunct="1"/>
                <a:r>
                  <a:rPr lang="en-US" sz="2800" dirty="0"/>
                  <a:t>Address </a:t>
                </a:r>
                <a:r>
                  <a:rPr lang="en-US" sz="2800" dirty="0">
                    <a:solidFill>
                      <a:srgbClr val="FF5050"/>
                    </a:solidFill>
                  </a:rPr>
                  <a:t>A0 and A1 (these are input of 8255 not 8086</a:t>
                </a:r>
                <a:r>
                  <a:rPr lang="en-US" sz="2800" dirty="0"/>
                  <a:t>) are used to select the port to read/write.</a:t>
                </a:r>
              </a:p>
              <a:p>
                <a:pPr eaLnBrk="1" hangingPunct="1"/>
                <a:r>
                  <a:rPr lang="en-US" sz="2800" dirty="0"/>
                  <a:t>Data are transferred through a 8-bit bidirectional data bus.</a:t>
                </a:r>
              </a:p>
              <a:p>
                <a:pPr eaLnBrk="1" hangingPunct="1"/>
                <a:r>
                  <a:rPr lang="en-US" sz="2800" dirty="0"/>
                  <a:t>Chip select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𝐶𝑆</m:t>
                        </m:r>
                      </m:e>
                    </m:acc>
                  </m:oMath>
                </a14:m>
                <a:r>
                  <a:rPr lang="en-US" sz="2800" dirty="0"/>
                  <a:t>)of the 8255 must be enabled.</a:t>
                </a:r>
              </a:p>
              <a:p>
                <a:r>
                  <a:rPr lang="en-US" dirty="0"/>
                  <a:t>There are three distinct modes of operation Mode 0, Mode 1 and Mode 2.</a:t>
                </a:r>
              </a:p>
              <a:p>
                <a:r>
                  <a:rPr lang="en-US" dirty="0"/>
                  <a:t>Group A connections consists of Port A(PA0-PA7) and the upper half of port C (PC4-PC7).</a:t>
                </a:r>
              </a:p>
              <a:p>
                <a:r>
                  <a:rPr lang="en-US" dirty="0"/>
                  <a:t>Group B connections consists of Port B (PB0-PB7) and the lower half of port C (PC0-PC3).</a:t>
                </a:r>
              </a:p>
              <a:p>
                <a:endParaRPr lang="en-US" dirty="0"/>
              </a:p>
              <a:p>
                <a:endParaRPr lang="en-US" dirty="0"/>
              </a:p>
              <a:p>
                <a:pPr eaLnBrk="1" hangingPunct="1"/>
                <a:endParaRPr lang="en-US" sz="2800" dirty="0"/>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609600" y="1219200"/>
                <a:ext cx="7772400" cy="5257800"/>
              </a:xfrm>
              <a:blipFill rotWithShape="0">
                <a:blip r:embed="rId3"/>
                <a:stretch>
                  <a:fillRect l="-1176" t="-2897" r="-549"/>
                </a:stretch>
              </a:blipFill>
            </p:spPr>
            <p:txBody>
              <a:bodyPr/>
              <a:lstStyle/>
              <a:p>
                <a:r>
                  <a:rPr lang="en-US">
                    <a:noFill/>
                  </a:rPr>
                  <a:t> </a:t>
                </a:r>
              </a:p>
            </p:txBody>
          </p:sp>
        </mc:Fallback>
      </mc:AlternateContent>
    </p:spTree>
    <p:extLst>
      <p:ext uri="{BB962C8B-B14F-4D97-AF65-F5344CB8AC3E}">
        <p14:creationId xmlns:p14="http://schemas.microsoft.com/office/powerpoint/2010/main" val="1898092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82C55 port selection table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35865188"/>
              </p:ext>
            </p:extLst>
          </p:nvPr>
        </p:nvGraphicFramePr>
        <p:xfrm>
          <a:off x="1447800" y="1690689"/>
          <a:ext cx="5867400" cy="3013710"/>
        </p:xfrm>
        <a:graphic>
          <a:graphicData uri="http://schemas.openxmlformats.org/drawingml/2006/table">
            <a:tbl>
              <a:tblPr/>
              <a:tblGrid>
                <a:gridCol w="1173480">
                  <a:extLst>
                    <a:ext uri="{9D8B030D-6E8A-4147-A177-3AD203B41FA5}">
                      <a16:colId xmlns:a16="http://schemas.microsoft.com/office/drawing/2014/main" val="20000"/>
                    </a:ext>
                  </a:extLst>
                </a:gridCol>
                <a:gridCol w="117348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20396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0">
                <a:tc>
                  <a:txBody>
                    <a:bodyPr/>
                    <a:lstStyle/>
                    <a:p>
                      <a:pPr algn="ctr" fontAlgn="base"/>
                      <a:r>
                        <a:rPr lang="en-US" b="1" cap="all" dirty="0">
                          <a:solidFill>
                            <a:srgbClr val="000000"/>
                          </a:solidFill>
                          <a:effectLst/>
                        </a:rPr>
                        <a:t>CS’</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b="1" cap="all">
                          <a:solidFill>
                            <a:srgbClr val="000000"/>
                          </a:solidFill>
                          <a:effectLst/>
                        </a:rPr>
                        <a:t>A1</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b="1" cap="all">
                          <a:solidFill>
                            <a:srgbClr val="000000"/>
                          </a:solidFill>
                          <a:effectLst/>
                        </a:rPr>
                        <a:t>A0</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b="1" cap="all" dirty="0">
                          <a:solidFill>
                            <a:srgbClr val="000000"/>
                          </a:solidFill>
                          <a:effectLst/>
                        </a:rPr>
                        <a:t>SELECTION</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b="1" cap="all" dirty="0">
                          <a:solidFill>
                            <a:srgbClr val="000000"/>
                          </a:solidFill>
                          <a:effectLst/>
                        </a:rPr>
                        <a:t>ADDRESS</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val="10000"/>
                  </a:ext>
                </a:extLst>
              </a:tr>
              <a:tr h="0">
                <a:tc>
                  <a:txBody>
                    <a:bodyPr/>
                    <a:lstStyle/>
                    <a:p>
                      <a:pPr algn="ctr" fontAlgn="base"/>
                      <a:r>
                        <a:rPr lang="en-US" b="0">
                          <a:effectLst/>
                        </a:rPr>
                        <a:t>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PORT A</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80 H</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fontAlgn="base"/>
                      <a:r>
                        <a:rPr lang="en-US" b="0">
                          <a:effectLst/>
                        </a:rPr>
                        <a:t>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PORT 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81 H</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ctr" fontAlgn="base"/>
                      <a:r>
                        <a:rPr lang="en-US" b="0">
                          <a:effectLst/>
                        </a:rPr>
                        <a:t>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PORT C</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82 H</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ctr" fontAlgn="base"/>
                      <a:r>
                        <a:rPr lang="en-US" b="0">
                          <a:effectLst/>
                        </a:rPr>
                        <a:t>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Control Register</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dirty="0">
                          <a:effectLst/>
                        </a:rPr>
                        <a:t>83 H</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lgn="ctr" fontAlgn="base"/>
                      <a:r>
                        <a:rPr lang="en-US" b="0">
                          <a:effectLst/>
                        </a:rPr>
                        <a:t>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b="0" dirty="0">
                          <a:effectLst/>
                        </a:rPr>
                        <a:t>X</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b="0">
                          <a:effectLst/>
                        </a:rPr>
                        <a:t>X</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b="0">
                          <a:effectLst/>
                        </a:rPr>
                        <a:t>No Seletion</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b="0" dirty="0">
                          <a:effectLst/>
                        </a:rPr>
                        <a:t>X</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7" name="TextBox 6"/>
          <p:cNvSpPr txBox="1"/>
          <p:nvPr/>
        </p:nvSpPr>
        <p:spPr>
          <a:xfrm>
            <a:off x="762000" y="5257800"/>
            <a:ext cx="6019800" cy="784830"/>
          </a:xfrm>
          <a:prstGeom prst="rect">
            <a:avLst/>
          </a:prstGeom>
          <a:noFill/>
        </p:spPr>
        <p:txBody>
          <a:bodyPr wrap="square" rtlCol="0">
            <a:spAutoFit/>
          </a:bodyPr>
          <a:lstStyle/>
          <a:p>
            <a:pPr algn="just">
              <a:spcBef>
                <a:spcPct val="50000"/>
              </a:spcBef>
            </a:pPr>
            <a:r>
              <a:rPr lang="en-US" dirty="0"/>
              <a:t>CS pin is used to select the device for reading or writing.</a:t>
            </a:r>
          </a:p>
          <a:p>
            <a:pPr algn="just">
              <a:spcBef>
                <a:spcPct val="50000"/>
              </a:spcBef>
            </a:pPr>
            <a:r>
              <a:rPr lang="en-US" dirty="0"/>
              <a:t>A0 and A1 select the specific port with 82C55 </a:t>
            </a:r>
          </a:p>
        </p:txBody>
      </p:sp>
    </p:spTree>
    <p:extLst>
      <p:ext uri="{BB962C8B-B14F-4D97-AF65-F5344CB8AC3E}">
        <p14:creationId xmlns:p14="http://schemas.microsoft.com/office/powerpoint/2010/main" val="511039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1"/>
          <p:cNvPicPr>
            <a:picLocks noChangeAspect="1"/>
          </p:cNvPicPr>
          <p:nvPr/>
        </p:nvPicPr>
        <p:blipFill>
          <a:blip r:embed="rId2">
            <a:extLst>
              <a:ext uri="{28A0092B-C50C-407E-A947-70E740481C1C}">
                <a14:useLocalDpi xmlns:a14="http://schemas.microsoft.com/office/drawing/2010/main" val="0"/>
              </a:ext>
            </a:extLst>
          </a:blip>
          <a:srcRect l="14063" t="25000" r="15625" b="21875"/>
          <a:stretch>
            <a:fillRect/>
          </a:stretch>
        </p:blipFill>
        <p:spPr bwMode="auto">
          <a:xfrm>
            <a:off x="152400" y="504825"/>
            <a:ext cx="88392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1574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82C55 operation modes</a:t>
            </a:r>
          </a:p>
        </p:txBody>
      </p:sp>
      <p:sp>
        <p:nvSpPr>
          <p:cNvPr id="3" name="Content Placeholder 2"/>
          <p:cNvSpPr>
            <a:spLocks noGrp="1"/>
          </p:cNvSpPr>
          <p:nvPr>
            <p:ph idx="1"/>
          </p:nvPr>
        </p:nvSpPr>
        <p:spPr/>
        <p:txBody>
          <a:bodyPr/>
          <a:lstStyle/>
          <a:p>
            <a:pPr marL="0" indent="0" fontAlgn="base">
              <a:buNone/>
            </a:pPr>
            <a:r>
              <a:rPr lang="en-US" dirty="0"/>
              <a:t>There are 2 modes in 8255 microprocessor:</a:t>
            </a:r>
          </a:p>
          <a:p>
            <a:pPr fontAlgn="base"/>
            <a:r>
              <a:rPr lang="en-US" b="1" dirty="0"/>
              <a:t>Bit set reset (BSR) mode –</a:t>
            </a:r>
            <a:r>
              <a:rPr lang="en-US" dirty="0"/>
              <a:t> This mode is used to set or reset the bits of port C only, and selected when the most significant bit (D7) in the control register is 0. Control Register is as follows:</a:t>
            </a:r>
          </a:p>
          <a:p>
            <a:endParaRPr lang="en-US" dirty="0"/>
          </a:p>
        </p:txBody>
      </p:sp>
      <p:sp>
        <p:nvSpPr>
          <p:cNvPr id="4" name="Footer Placeholder 3"/>
          <p:cNvSpPr>
            <a:spLocks noGrp="1"/>
          </p:cNvSpPr>
          <p:nvPr>
            <p:ph type="ftr" sz="quarter" idx="11"/>
          </p:nvPr>
        </p:nvSpPr>
        <p:spPr/>
        <p:txBody>
          <a:bodyPr/>
          <a:lstStyle/>
          <a:p>
            <a:pPr algn="ctr"/>
            <a:r>
              <a:rPr lang="en-US"/>
              <a:t>CSE-4503: Microprocessors and Assembly Language    Islamic University of Technology (IUT)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pic>
        <p:nvPicPr>
          <p:cNvPr id="6" name="Picture 5"/>
          <p:cNvPicPr>
            <a:picLocks noChangeAspect="1"/>
          </p:cNvPicPr>
          <p:nvPr/>
        </p:nvPicPr>
        <p:blipFill>
          <a:blip r:embed="rId2"/>
          <a:stretch>
            <a:fillRect/>
          </a:stretch>
        </p:blipFill>
        <p:spPr>
          <a:xfrm>
            <a:off x="2133600" y="4001294"/>
            <a:ext cx="4639740" cy="1347659"/>
          </a:xfrm>
          <a:prstGeom prst="rect">
            <a:avLst/>
          </a:prstGeom>
        </p:spPr>
      </p:pic>
    </p:spTree>
    <p:extLst>
      <p:ext uri="{BB962C8B-B14F-4D97-AF65-F5344CB8AC3E}">
        <p14:creationId xmlns:p14="http://schemas.microsoft.com/office/powerpoint/2010/main" val="374136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82C55 operation modes(Contd.)</a:t>
            </a:r>
          </a:p>
        </p:txBody>
      </p:sp>
      <p:sp>
        <p:nvSpPr>
          <p:cNvPr id="3" name="Content Placeholder 2"/>
          <p:cNvSpPr>
            <a:spLocks noGrp="1"/>
          </p:cNvSpPr>
          <p:nvPr>
            <p:ph idx="1"/>
          </p:nvPr>
        </p:nvSpPr>
        <p:spPr/>
        <p:txBody>
          <a:bodyPr/>
          <a:lstStyle/>
          <a:p>
            <a:r>
              <a:rPr lang="en-US" b="1" dirty="0"/>
              <a:t>Input/output mode (I/O) –</a:t>
            </a:r>
            <a:r>
              <a:rPr lang="en-US" dirty="0"/>
              <a:t> This mode is selected when the most significant bit (D7) in the control register is 1.</a:t>
            </a:r>
          </a:p>
          <a:p>
            <a:pPr lvl="1"/>
            <a:r>
              <a:rPr lang="en-US" b="1" dirty="0"/>
              <a:t>Mode 0 – Simple or basic I/O mode</a:t>
            </a:r>
          </a:p>
          <a:p>
            <a:pPr lvl="1"/>
            <a:r>
              <a:rPr lang="en-US" b="1" dirty="0"/>
              <a:t>Mode 1 – Handshake or </a:t>
            </a:r>
            <a:r>
              <a:rPr lang="en-US" b="1" dirty="0" err="1"/>
              <a:t>strobbed</a:t>
            </a:r>
            <a:r>
              <a:rPr lang="en-US" b="1" dirty="0"/>
              <a:t> I/O</a:t>
            </a:r>
          </a:p>
          <a:p>
            <a:pPr lvl="1"/>
            <a:r>
              <a:rPr lang="en-US" b="1" dirty="0"/>
              <a:t>Mode 2 – Bidirectional I/O</a:t>
            </a:r>
            <a:endParaRPr lang="en-US" dirty="0"/>
          </a:p>
        </p:txBody>
      </p:sp>
      <p:sp>
        <p:nvSpPr>
          <p:cNvPr id="4" name="Footer Placeholder 3"/>
          <p:cNvSpPr>
            <a:spLocks noGrp="1"/>
          </p:cNvSpPr>
          <p:nvPr>
            <p:ph type="ftr" sz="quarter" idx="11"/>
          </p:nvPr>
        </p:nvSpPr>
        <p:spPr/>
        <p:txBody>
          <a:bodyPr/>
          <a:lstStyle/>
          <a:p>
            <a:pPr algn="ctr"/>
            <a:r>
              <a:rPr lang="en-US"/>
              <a:t>CSE-4503: Microprocessors and Assembly Language    Islamic University of Technology (IUT)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654959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82C55 operation modes(Contd.)</a:t>
            </a:r>
          </a:p>
        </p:txBody>
      </p:sp>
      <p:sp>
        <p:nvSpPr>
          <p:cNvPr id="3" name="Content Placeholder 2"/>
          <p:cNvSpPr>
            <a:spLocks noGrp="1"/>
          </p:cNvSpPr>
          <p:nvPr>
            <p:ph idx="1"/>
          </p:nvPr>
        </p:nvSpPr>
        <p:spPr/>
        <p:txBody>
          <a:bodyPr>
            <a:normAutofit fontScale="85000" lnSpcReduction="20000"/>
          </a:bodyPr>
          <a:lstStyle/>
          <a:p>
            <a:pPr fontAlgn="base"/>
            <a:r>
              <a:rPr lang="en-US" b="1" dirty="0"/>
              <a:t>Mode 0 –</a:t>
            </a:r>
            <a:r>
              <a:rPr lang="en-US" dirty="0"/>
              <a:t>In this mode all the three ports (port A, B, C) can work as simple input function or simple output function. </a:t>
            </a:r>
          </a:p>
          <a:p>
            <a:pPr fontAlgn="base"/>
            <a:r>
              <a:rPr lang="en-US" b="1" dirty="0"/>
              <a:t>Mode 1 –</a:t>
            </a:r>
            <a:r>
              <a:rPr lang="en-US" dirty="0"/>
              <a:t> Handshake I/O mode or </a:t>
            </a:r>
            <a:r>
              <a:rPr lang="en-US" dirty="0" err="1"/>
              <a:t>strobbed</a:t>
            </a:r>
            <a:r>
              <a:rPr lang="en-US" dirty="0"/>
              <a:t> I/O mode. In this mode either port A or port B can work as simple input port or simple output port, and port C bits are used for handshake signals before actual data transmission.</a:t>
            </a:r>
          </a:p>
          <a:p>
            <a:pPr lvl="1" fontAlgn="base"/>
            <a:r>
              <a:rPr lang="en-US" dirty="0"/>
              <a:t>Example: A CPU wants to transfer data to a printer. In this case since speed of processor is very fast as compared to relatively slow printer, so before actual data transfer it will send handshake signals to the printer for synchronization of the speed of the CPU and the peripherals.</a:t>
            </a:r>
          </a:p>
          <a:p>
            <a:pPr fontAlgn="base"/>
            <a:r>
              <a:rPr lang="en-US" b="1" dirty="0"/>
              <a:t>Mode 2: </a:t>
            </a:r>
            <a:r>
              <a:rPr lang="en-US" dirty="0"/>
              <a:t>Bi-directional data bus mode. In this mode only port A works, and port B can work either in mode 0 or mode 1. 6 bits port C are used as handshake signals. It also has interrupt handling capacity.</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pPr algn="ctr"/>
            <a:r>
              <a:rPr lang="en-US"/>
              <a:t>CSE-4503: Microprocessors and Assembly Language    Islamic University of Technology (IUT)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26176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6192"/>
            <a:ext cx="7886700" cy="708816"/>
          </a:xfrm>
        </p:spPr>
        <p:txBody>
          <a:bodyPr/>
          <a:lstStyle/>
          <a:p>
            <a:pPr algn="ctr"/>
            <a:r>
              <a:rPr lang="en-US" b="1" dirty="0">
                <a:solidFill>
                  <a:schemeClr val="accent4"/>
                </a:solidFill>
              </a:rPr>
              <a:t>Classification of Interrupts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txBox="1">
            <a:spLocks/>
          </p:cNvSpPr>
          <p:nvPr/>
        </p:nvSpPr>
        <p:spPr>
          <a:xfrm>
            <a:off x="1676400" y="6356351"/>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pic>
        <p:nvPicPr>
          <p:cNvPr id="8" name="Picture 7">
            <a:extLst>
              <a:ext uri="{FF2B5EF4-FFF2-40B4-BE49-F238E27FC236}">
                <a16:creationId xmlns:a16="http://schemas.microsoft.com/office/drawing/2014/main" id="{0DAF96E1-D6B7-4F89-87BE-6F59941F0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33" y="1676400"/>
            <a:ext cx="7788333" cy="4191000"/>
          </a:xfrm>
          <a:prstGeom prst="rect">
            <a:avLst/>
          </a:prstGeom>
        </p:spPr>
      </p:pic>
    </p:spTree>
    <p:extLst>
      <p:ext uri="{BB962C8B-B14F-4D97-AF65-F5344CB8AC3E}">
        <p14:creationId xmlns:p14="http://schemas.microsoft.com/office/powerpoint/2010/main" val="1280645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33400" y="609600"/>
            <a:ext cx="807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dirty="0">
                <a:cs typeface="Arial" panose="020B0604020202020204" pitchFamily="34" charset="0"/>
              </a:rPr>
              <a:t>Programming 8255</a:t>
            </a:r>
          </a:p>
        </p:txBody>
      </p:sp>
      <p:sp>
        <p:nvSpPr>
          <p:cNvPr id="27651" name="Text Box 3"/>
          <p:cNvSpPr txBox="1">
            <a:spLocks noChangeArrowheads="1"/>
          </p:cNvSpPr>
          <p:nvPr/>
        </p:nvSpPr>
        <p:spPr bwMode="auto">
          <a:xfrm>
            <a:off x="533400" y="1371600"/>
            <a:ext cx="681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Char char="q"/>
            </a:pPr>
            <a:r>
              <a:rPr lang="en-US" sz="2000">
                <a:cs typeface="Arial" panose="020B0604020202020204" pitchFamily="34" charset="0"/>
              </a:rPr>
              <a:t> 8255 has three operation modes:  </a:t>
            </a:r>
            <a:r>
              <a:rPr lang="en-US" sz="2000" i="1">
                <a:cs typeface="Arial" panose="020B0604020202020204" pitchFamily="34" charset="0"/>
              </a:rPr>
              <a:t>mode 0, mode 1, and mode 2</a:t>
            </a:r>
            <a:endParaRPr lang="en-US" sz="2000">
              <a:cs typeface="Arial" panose="020B0604020202020204" pitchFamily="34" charset="0"/>
            </a:endParaRPr>
          </a:p>
        </p:txBody>
      </p:sp>
      <p:pic>
        <p:nvPicPr>
          <p:cNvPr id="27652" name="Picture 4" descr="8086_IO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239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939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normAutofit/>
          </a:bodyPr>
          <a:lstStyle/>
          <a:p>
            <a:r>
              <a:rPr lang="en-US" altLang="en-US"/>
              <a:t>Example - 82C55 Keyboard Interrupt Circuit</a:t>
            </a:r>
            <a:endParaRPr lang="el-GR" altLang="en-US"/>
          </a:p>
        </p:txBody>
      </p:sp>
      <p:graphicFrame>
        <p:nvGraphicFramePr>
          <p:cNvPr id="6146" name="Object 7"/>
          <p:cNvGraphicFramePr>
            <a:graphicFrameLocks noGrp="1" noChangeAspect="1"/>
          </p:cNvGraphicFramePr>
          <p:nvPr>
            <p:ph idx="1"/>
            <p:extLst>
              <p:ext uri="{D42A27DB-BD31-4B8C-83A1-F6EECF244321}">
                <p14:modId xmlns:p14="http://schemas.microsoft.com/office/powerpoint/2010/main" val="2692209915"/>
              </p:ext>
            </p:extLst>
          </p:nvPr>
        </p:nvGraphicFramePr>
        <p:xfrm>
          <a:off x="2482850" y="1825625"/>
          <a:ext cx="4178300" cy="4351338"/>
        </p:xfrm>
        <a:graphic>
          <a:graphicData uri="http://schemas.openxmlformats.org/presentationml/2006/ole">
            <mc:AlternateContent xmlns:mc="http://schemas.openxmlformats.org/markup-compatibility/2006">
              <mc:Choice xmlns:v="urn:schemas-microsoft-com:vml" Requires="v">
                <p:oleObj spid="_x0000_s3241" name="Visio" r:id="rId3" imgW="6413731" imgH="6679707" progId="Visio.Drawing.11">
                  <p:embed/>
                </p:oleObj>
              </mc:Choice>
              <mc:Fallback>
                <p:oleObj name="Visio" r:id="rId3" imgW="6413731" imgH="6679707" progId="Visio.Drawing.11">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2850" y="1825625"/>
                        <a:ext cx="4178300" cy="4351338"/>
                      </a:xfrm>
                      <a:prstGeom prst="rect">
                        <a:avLst/>
                      </a:prstGeom>
                      <a:noFill/>
                      <a:ln>
                        <a:noFill/>
                      </a:ln>
                      <a:effectLst/>
                    </p:spPr>
                  </p:pic>
                </p:oleObj>
              </mc:Fallback>
            </mc:AlternateContent>
          </a:graphicData>
        </a:graphic>
      </p:graphicFrame>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6">
                <a:solidFill>
                  <a:schemeClr val="tx1"/>
                </a:solidFill>
                <a:latin typeface="Times New Roman" panose="02020603050405020304" pitchFamily="18" charset="0"/>
              </a:defRPr>
            </a:lvl1pPr>
            <a:lvl2pPr marL="686040" indent="-263862">
              <a:defRPr sz="2216">
                <a:solidFill>
                  <a:schemeClr val="tx1"/>
                </a:solidFill>
                <a:latin typeface="Times New Roman" panose="02020603050405020304" pitchFamily="18" charset="0"/>
              </a:defRPr>
            </a:lvl2pPr>
            <a:lvl3pPr marL="1055446" indent="-211089">
              <a:defRPr sz="2216">
                <a:solidFill>
                  <a:schemeClr val="tx1"/>
                </a:solidFill>
                <a:latin typeface="Times New Roman" panose="02020603050405020304" pitchFamily="18" charset="0"/>
              </a:defRPr>
            </a:lvl3pPr>
            <a:lvl4pPr marL="1477625" indent="-211089">
              <a:defRPr sz="2216">
                <a:solidFill>
                  <a:schemeClr val="tx1"/>
                </a:solidFill>
                <a:latin typeface="Times New Roman" panose="02020603050405020304" pitchFamily="18" charset="0"/>
              </a:defRPr>
            </a:lvl4pPr>
            <a:lvl5pPr marL="1899803" indent="-211089">
              <a:defRPr sz="2216">
                <a:solidFill>
                  <a:schemeClr val="tx1"/>
                </a:solidFill>
                <a:latin typeface="Times New Roman" panose="02020603050405020304" pitchFamily="18" charset="0"/>
              </a:defRPr>
            </a:lvl5pPr>
            <a:lvl6pPr marL="2321982" indent="-211089" eaLnBrk="0" fontAlgn="base" hangingPunct="0">
              <a:spcBef>
                <a:spcPct val="0"/>
              </a:spcBef>
              <a:spcAft>
                <a:spcPct val="0"/>
              </a:spcAft>
              <a:defRPr sz="2216">
                <a:solidFill>
                  <a:schemeClr val="tx1"/>
                </a:solidFill>
                <a:latin typeface="Times New Roman" panose="02020603050405020304" pitchFamily="18" charset="0"/>
              </a:defRPr>
            </a:lvl6pPr>
            <a:lvl7pPr marL="2744160" indent="-211089" eaLnBrk="0" fontAlgn="base" hangingPunct="0">
              <a:spcBef>
                <a:spcPct val="0"/>
              </a:spcBef>
              <a:spcAft>
                <a:spcPct val="0"/>
              </a:spcAft>
              <a:defRPr sz="2216">
                <a:solidFill>
                  <a:schemeClr val="tx1"/>
                </a:solidFill>
                <a:latin typeface="Times New Roman" panose="02020603050405020304" pitchFamily="18" charset="0"/>
              </a:defRPr>
            </a:lvl7pPr>
            <a:lvl8pPr marL="3166339" indent="-211089" eaLnBrk="0" fontAlgn="base" hangingPunct="0">
              <a:spcBef>
                <a:spcPct val="0"/>
              </a:spcBef>
              <a:spcAft>
                <a:spcPct val="0"/>
              </a:spcAft>
              <a:defRPr sz="2216">
                <a:solidFill>
                  <a:schemeClr val="tx1"/>
                </a:solidFill>
                <a:latin typeface="Times New Roman" panose="02020603050405020304" pitchFamily="18" charset="0"/>
              </a:defRPr>
            </a:lvl8pPr>
            <a:lvl9pPr marL="3588517" indent="-211089" eaLnBrk="0" fontAlgn="base" hangingPunct="0">
              <a:spcBef>
                <a:spcPct val="0"/>
              </a:spcBef>
              <a:spcAft>
                <a:spcPct val="0"/>
              </a:spcAft>
              <a:defRPr sz="2216">
                <a:solidFill>
                  <a:schemeClr val="tx1"/>
                </a:solidFill>
                <a:latin typeface="Times New Roman" panose="02020603050405020304" pitchFamily="18" charset="0"/>
              </a:defRPr>
            </a:lvl9pPr>
          </a:lstStyle>
          <a:p>
            <a:fld id="{B4529C5E-2259-464C-8C21-6120F81DFF97}" type="slidenum">
              <a:rPr lang="en-US" altLang="en-US" sz="1293">
                <a:solidFill>
                  <a:srgbClr val="FF3300"/>
                </a:solidFill>
              </a:rPr>
              <a:pPr/>
              <a:t>51</a:t>
            </a:fld>
            <a:endParaRPr lang="en-US" altLang="en-US" sz="1293">
              <a:solidFill>
                <a:srgbClr val="FF3300"/>
              </a:solidFill>
            </a:endParaRPr>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393358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4"/>
                </a:solidFill>
              </a:rPr>
              <a:t>Hardware Interrupt</a:t>
            </a:r>
          </a:p>
        </p:txBody>
      </p:sp>
      <p:sp>
        <p:nvSpPr>
          <p:cNvPr id="4" name="Content Placeholder 3"/>
          <p:cNvSpPr>
            <a:spLocks noGrp="1"/>
          </p:cNvSpPr>
          <p:nvPr>
            <p:ph idx="1"/>
          </p:nvPr>
        </p:nvSpPr>
        <p:spPr/>
        <p:txBody>
          <a:bodyPr>
            <a:normAutofit/>
          </a:bodyPr>
          <a:lstStyle/>
          <a:p>
            <a:pPr marL="0" indent="0">
              <a:lnSpc>
                <a:spcPct val="80000"/>
              </a:lnSpc>
              <a:buNone/>
            </a:pPr>
            <a:r>
              <a:rPr lang="en-US" dirty="0">
                <a:solidFill>
                  <a:schemeClr val="accent4"/>
                </a:solidFill>
              </a:rPr>
              <a:t>Hardware Interrupts: </a:t>
            </a:r>
          </a:p>
          <a:p>
            <a:pPr>
              <a:lnSpc>
                <a:spcPct val="80000"/>
              </a:lnSpc>
            </a:pPr>
            <a:r>
              <a:rPr lang="en-US" sz="2400" dirty="0"/>
              <a:t>The interrupts initiated by external hardware by sending an appropriate signal to the interrupt pin of the processor is called hardware interrupt. </a:t>
            </a:r>
          </a:p>
          <a:p>
            <a:pPr>
              <a:lnSpc>
                <a:spcPct val="80000"/>
              </a:lnSpc>
            </a:pPr>
            <a:r>
              <a:rPr lang="en-US" sz="2400" dirty="0"/>
              <a:t>The 8086 processor has two interrupt pins INTR (18) and NMI (17). </a:t>
            </a:r>
          </a:p>
          <a:p>
            <a:pPr>
              <a:lnSpc>
                <a:spcPct val="80000"/>
              </a:lnSpc>
            </a:pPr>
            <a:r>
              <a:rPr lang="en-US" sz="2400" dirty="0"/>
              <a:t>The interrupts initiated by applying appropriate signal to these pins are called hardware interrupts of 8086.</a:t>
            </a:r>
          </a:p>
          <a:p>
            <a:pPr>
              <a:lnSpc>
                <a:spcPct val="80000"/>
              </a:lnSpc>
            </a:pPr>
            <a:r>
              <a:rPr lang="en-US" sz="2400" dirty="0"/>
              <a:t>Hardware Interrupts Used to handle external hardware peripherals such as key boards , mouse , hard disks , floppy disks , DVD drivers, printers, mouse, DVD drivers, floppy disks, key boards etc.</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txBox="1">
            <a:spLocks/>
          </p:cNvSpPr>
          <p:nvPr/>
        </p:nvSpPr>
        <p:spPr>
          <a:xfrm>
            <a:off x="1676400" y="6356351"/>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157783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4"/>
                </a:solidFill>
              </a:rPr>
              <a:t>Maskable and Non-Maskable</a:t>
            </a:r>
          </a:p>
        </p:txBody>
      </p:sp>
      <p:sp>
        <p:nvSpPr>
          <p:cNvPr id="4" name="Content Placeholder 3"/>
          <p:cNvSpPr>
            <a:spLocks noGrp="1"/>
          </p:cNvSpPr>
          <p:nvPr>
            <p:ph idx="1"/>
          </p:nvPr>
        </p:nvSpPr>
        <p:spPr>
          <a:xfrm>
            <a:off x="628650" y="1600200"/>
            <a:ext cx="7886700" cy="4576763"/>
          </a:xfrm>
        </p:spPr>
        <p:txBody>
          <a:bodyPr>
            <a:normAutofit lnSpcReduction="10000"/>
          </a:bodyPr>
          <a:lstStyle/>
          <a:p>
            <a:pPr marL="454025" lvl="2" indent="-342900" algn="just">
              <a:lnSpc>
                <a:spcPct val="80000"/>
              </a:lnSpc>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processor has the facility for accepting or rejecting hardware interrupts. </a:t>
            </a:r>
            <a:endParaRPr lang="en-US" sz="2400" u="sng" dirty="0"/>
          </a:p>
          <a:p>
            <a:pPr marL="568325" lvl="2" algn="just">
              <a:lnSpc>
                <a:spcPct val="80000"/>
              </a:lnSpc>
            </a:pPr>
            <a:r>
              <a:rPr lang="en-US" sz="2400" b="1" u="sng" dirty="0">
                <a:solidFill>
                  <a:schemeClr val="accent4"/>
                </a:solidFill>
              </a:rPr>
              <a:t>Maskable Interrupts</a:t>
            </a:r>
            <a:r>
              <a:rPr lang="en-US" sz="2400" b="1" dirty="0">
                <a:solidFill>
                  <a:schemeClr val="accent4"/>
                </a:solidFill>
              </a:rPr>
              <a:t> </a:t>
            </a:r>
            <a:r>
              <a:rPr lang="en-US" sz="2400" dirty="0"/>
              <a:t>(Can be delayed or Rejected)</a:t>
            </a:r>
            <a:r>
              <a:rPr lang="en-US" sz="2400" dirty="0">
                <a:effectLst/>
                <a:latin typeface="Calibri" panose="020F0502020204030204" pitchFamily="34" charset="0"/>
                <a:ea typeface="Calibri" panose="020F0502020204030204" pitchFamily="34" charset="0"/>
                <a:cs typeface="Times New Roman" panose="02020603050405020304" pitchFamily="18" charset="0"/>
              </a:rPr>
              <a:t> The interrupts whose request can be either accepted or rejected or delayed by the processor are called maskable interrupts. </a:t>
            </a:r>
          </a:p>
          <a:p>
            <a:pPr marL="568325" lvl="2" algn="just">
              <a:lnSpc>
                <a:spcPct val="80000"/>
              </a:lnSpc>
            </a:pPr>
            <a:r>
              <a:rPr lang="en-US" sz="2400" dirty="0">
                <a:latin typeface="Calibri" panose="020F0502020204030204" pitchFamily="34" charset="0"/>
                <a:ea typeface="Calibri" panose="020F0502020204030204" pitchFamily="34" charset="0"/>
                <a:cs typeface="Times New Roman" panose="02020603050405020304" pitchFamily="18" charset="0"/>
              </a:rPr>
              <a:t>Example: </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t>User-defined interrupts. In 8086 processor all the hardware interrupts initiated through INTR pin are maskable by clearing interrupt flag (IF). </a:t>
            </a:r>
          </a:p>
          <a:p>
            <a:pPr lvl="2" algn="just">
              <a:lnSpc>
                <a:spcPct val="80000"/>
              </a:lnSpc>
            </a:pPr>
            <a:endParaRPr lang="en-US" sz="2400" u="sng" dirty="0"/>
          </a:p>
          <a:p>
            <a:pPr marL="568325" lvl="2" algn="just">
              <a:lnSpc>
                <a:spcPct val="80000"/>
              </a:lnSpc>
            </a:pPr>
            <a:r>
              <a:rPr lang="en-US" sz="2400" b="1" u="sng" dirty="0">
                <a:solidFill>
                  <a:schemeClr val="accent4"/>
                </a:solidFill>
              </a:rPr>
              <a:t>Non-Maskable Interrupts</a:t>
            </a:r>
            <a:r>
              <a:rPr lang="en-US" sz="2400" b="1" dirty="0">
                <a:solidFill>
                  <a:schemeClr val="accent4"/>
                </a:solidFill>
              </a:rPr>
              <a:t> </a:t>
            </a:r>
            <a:r>
              <a:rPr lang="en-US" sz="2400" dirty="0"/>
              <a:t>(Can not be delayed or Rejected) The interrupts whose request has to be definitely accepted (or cannot be rejected) by the processor are called non-maskable interrupts. </a:t>
            </a:r>
          </a:p>
          <a:p>
            <a:pPr marL="568325" lvl="2" algn="just">
              <a:lnSpc>
                <a:spcPct val="80000"/>
              </a:lnSpc>
            </a:pPr>
            <a:r>
              <a:rPr lang="en-US" sz="2400" dirty="0"/>
              <a:t>Example: The interrupt initiated through NMI pin and all software interrupts are non-maskable.</a:t>
            </a:r>
          </a:p>
          <a:p>
            <a:pPr marL="568325" lvl="2">
              <a:lnSpc>
                <a:spcPct val="80000"/>
              </a:lnSpc>
            </a:pPr>
            <a:endParaRPr lang="en-US" sz="2400" dirty="0"/>
          </a:p>
          <a:p>
            <a:pPr>
              <a:lnSpc>
                <a:spcPct val="80000"/>
              </a:lnSpc>
            </a:pPr>
            <a:endParaRPr lang="en-US" sz="2400" dirty="0"/>
          </a:p>
          <a:p>
            <a:pPr>
              <a:lnSpc>
                <a:spcPct val="80000"/>
              </a:lnSpc>
            </a:pPr>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4"/>
                </a:solidFill>
              </a:rPr>
              <a:t>Examples</a:t>
            </a:r>
          </a:p>
        </p:txBody>
      </p:sp>
      <p:sp>
        <p:nvSpPr>
          <p:cNvPr id="4" name="Content Placeholder 3"/>
          <p:cNvSpPr>
            <a:spLocks noGrp="1"/>
          </p:cNvSpPr>
          <p:nvPr>
            <p:ph idx="1"/>
          </p:nvPr>
        </p:nvSpPr>
        <p:spPr/>
        <p:txBody>
          <a:bodyPr>
            <a:normAutofit/>
          </a:bodyPr>
          <a:lstStyle/>
          <a:p>
            <a:pPr marL="454025" lvl="2" indent="-342900" algn="just">
              <a:lnSpc>
                <a:spcPct val="80000"/>
              </a:lnSpc>
              <a:buFont typeface="Wingdings" panose="05000000000000000000" pitchFamily="2" charset="2"/>
              <a:buChar char="Ø"/>
            </a:pPr>
            <a:r>
              <a:rPr lang="en-US" sz="2400" b="0" i="0" dirty="0">
                <a:solidFill>
                  <a:srgbClr val="3B3835"/>
                </a:solidFill>
                <a:effectLst/>
              </a:rPr>
              <a:t>Non-Maskable Interrupts </a:t>
            </a:r>
          </a:p>
          <a:p>
            <a:pPr marL="911225" lvl="3" indent="-342900" algn="just">
              <a:lnSpc>
                <a:spcPct val="80000"/>
              </a:lnSpc>
            </a:pPr>
            <a:r>
              <a:rPr lang="en-US" sz="2400" b="0" i="0" dirty="0">
                <a:solidFill>
                  <a:srgbClr val="3B3835"/>
                </a:solidFill>
                <a:effectLst/>
              </a:rPr>
              <a:t>Used during power failure </a:t>
            </a:r>
          </a:p>
          <a:p>
            <a:pPr marL="911225" lvl="3" indent="-342900" algn="just">
              <a:lnSpc>
                <a:spcPct val="80000"/>
              </a:lnSpc>
            </a:pPr>
            <a:r>
              <a:rPr lang="en-US" sz="2400" b="0" i="0" dirty="0">
                <a:solidFill>
                  <a:srgbClr val="3B3835"/>
                </a:solidFill>
                <a:effectLst/>
              </a:rPr>
              <a:t>Used during critical response time </a:t>
            </a:r>
          </a:p>
          <a:p>
            <a:pPr marL="911225" lvl="3" indent="-342900" algn="just">
              <a:lnSpc>
                <a:spcPct val="80000"/>
              </a:lnSpc>
            </a:pPr>
            <a:r>
              <a:rPr lang="en-US" sz="2400" b="0" i="0" dirty="0">
                <a:solidFill>
                  <a:srgbClr val="3B3835"/>
                </a:solidFill>
                <a:effectLst/>
              </a:rPr>
              <a:t>Used during non-recoverable hardware errors </a:t>
            </a:r>
          </a:p>
          <a:p>
            <a:pPr marL="911225" lvl="3" indent="-342900" algn="just">
              <a:lnSpc>
                <a:spcPct val="80000"/>
              </a:lnSpc>
            </a:pPr>
            <a:r>
              <a:rPr lang="en-US" sz="2400" b="0" i="0" dirty="0">
                <a:solidFill>
                  <a:srgbClr val="3B3835"/>
                </a:solidFill>
                <a:effectLst/>
              </a:rPr>
              <a:t>Used during memory parity errors</a:t>
            </a:r>
            <a:endParaRPr lang="en-US" sz="2400" dirty="0"/>
          </a:p>
          <a:p>
            <a:pPr>
              <a:lnSpc>
                <a:spcPct val="80000"/>
              </a:lnSpc>
            </a:pPr>
            <a:endParaRPr lang="en-US" sz="2400" dirty="0"/>
          </a:p>
          <a:p>
            <a:pPr>
              <a:lnSpc>
                <a:spcPct val="80000"/>
              </a:lnSpc>
              <a:buFont typeface="Wingdings" panose="05000000000000000000" pitchFamily="2" charset="2"/>
              <a:buChar char="Ø"/>
            </a:pPr>
            <a:r>
              <a:rPr lang="en-US" sz="2400" dirty="0"/>
              <a:t> Maskable Interrupts</a:t>
            </a:r>
          </a:p>
          <a:p>
            <a:pPr lvl="1" indent="-117475">
              <a:lnSpc>
                <a:spcPct val="80000"/>
              </a:lnSpc>
            </a:pPr>
            <a:r>
              <a:rPr lang="en-US" dirty="0"/>
              <a:t>   Interrupt from mouse, keyboard or other peripherals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207705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i="0" dirty="0">
                <a:solidFill>
                  <a:schemeClr val="accent4"/>
                </a:solidFill>
                <a:effectLst/>
              </a:rPr>
              <a:t>Software Interrupts</a:t>
            </a:r>
            <a:endParaRPr lang="en-US" b="1" dirty="0">
              <a:solidFill>
                <a:schemeClr val="accent4"/>
              </a:solidFill>
            </a:endParaRPr>
          </a:p>
        </p:txBody>
      </p:sp>
      <p:sp>
        <p:nvSpPr>
          <p:cNvPr id="4" name="Content Placeholder 3"/>
          <p:cNvSpPr>
            <a:spLocks noGrp="1"/>
          </p:cNvSpPr>
          <p:nvPr>
            <p:ph idx="1"/>
          </p:nvPr>
        </p:nvSpPr>
        <p:spPr/>
        <p:txBody>
          <a:bodyPr>
            <a:normAutofit/>
          </a:bodyPr>
          <a:lstStyle/>
          <a:p>
            <a:pPr algn="l"/>
            <a:r>
              <a:rPr lang="en-US" sz="2400" b="0" i="0" dirty="0">
                <a:solidFill>
                  <a:srgbClr val="3B3835"/>
                </a:solidFill>
                <a:effectLst/>
              </a:rPr>
              <a:t>The software interrupts are program instructions. </a:t>
            </a:r>
          </a:p>
          <a:p>
            <a:pPr algn="l"/>
            <a:r>
              <a:rPr lang="en-US" sz="2400" b="0" i="0" dirty="0">
                <a:solidFill>
                  <a:srgbClr val="3B3835"/>
                </a:solidFill>
                <a:effectLst/>
              </a:rPr>
              <a:t>These instructions are inserted at desired locations in a program. </a:t>
            </a:r>
          </a:p>
          <a:p>
            <a:pPr algn="l"/>
            <a:r>
              <a:rPr lang="en-US" sz="2400" b="0" i="0" dirty="0">
                <a:solidFill>
                  <a:srgbClr val="3B3835"/>
                </a:solidFill>
                <a:effectLst/>
              </a:rPr>
              <a:t>While running a program, if software interrupt instruction is encountered then the processor initiates an interrupt. </a:t>
            </a:r>
          </a:p>
          <a:p>
            <a:pPr algn="l"/>
            <a:r>
              <a:rPr lang="en-US" sz="2400" b="0" i="0" dirty="0">
                <a:solidFill>
                  <a:srgbClr val="3B3835"/>
                </a:solidFill>
                <a:effectLst/>
              </a:rPr>
              <a:t>The 8086 processor has 256 types (00 to FF) or (00 to 255) of software interrupts. The software interrupt instruction is INT n, where n is the type number in the range 0 to 255.</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txBox="1">
            <a:spLocks/>
          </p:cNvSpPr>
          <p:nvPr/>
        </p:nvSpPr>
        <p:spPr>
          <a:xfrm>
            <a:off x="1676400" y="6356351"/>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8345371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3938</TotalTime>
  <Words>3757</Words>
  <Application>Microsoft Office PowerPoint</Application>
  <PresentationFormat>On-screen Show (4:3)</PresentationFormat>
  <Paragraphs>618</Paragraphs>
  <Slides>51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0" baseType="lpstr">
      <vt:lpstr>Arial</vt:lpstr>
      <vt:lpstr>Calibri</vt:lpstr>
      <vt:lpstr>Calibri Light</vt:lpstr>
      <vt:lpstr>Cambria Math</vt:lpstr>
      <vt:lpstr>Times New Roman</vt:lpstr>
      <vt:lpstr>Wingdings</vt:lpstr>
      <vt:lpstr>Wingdings 3</vt:lpstr>
      <vt:lpstr>Office Theme</vt:lpstr>
      <vt:lpstr>Visio</vt:lpstr>
      <vt:lpstr>PowerPoint Presentation</vt:lpstr>
      <vt:lpstr>Lecture References:</vt:lpstr>
      <vt:lpstr>Interrupt</vt:lpstr>
      <vt:lpstr>Interrupt</vt:lpstr>
      <vt:lpstr>Classification of Interrupts</vt:lpstr>
      <vt:lpstr>Hardware Interrupt</vt:lpstr>
      <vt:lpstr>Maskable and Non-Maskable</vt:lpstr>
      <vt:lpstr>Examples</vt:lpstr>
      <vt:lpstr>Software Interrupts</vt:lpstr>
      <vt:lpstr>Classifications of 8086 Interrupts</vt:lpstr>
      <vt:lpstr>Interrupt Vectors and Vector Table</vt:lpstr>
      <vt:lpstr>Interrupt Types based on ISR ID</vt:lpstr>
      <vt:lpstr>Interrupt Types based on ISR ID</vt:lpstr>
      <vt:lpstr>How Interrupt is serviced</vt:lpstr>
      <vt:lpstr>Function of 8086 during Interrupts</vt:lpstr>
      <vt:lpstr>Function of 8086 during Interrupts</vt:lpstr>
      <vt:lpstr>Calculation</vt:lpstr>
      <vt:lpstr>Calculation</vt:lpstr>
      <vt:lpstr>Why Interrupt is Necessary?</vt:lpstr>
      <vt:lpstr>Why Interrupt is Necessary?</vt:lpstr>
      <vt:lpstr>Polling and Interrupt</vt:lpstr>
      <vt:lpstr>Interrupt Types based on ISR ID</vt:lpstr>
      <vt:lpstr>Divide by zero interrupt- Type 0</vt:lpstr>
      <vt:lpstr>Single Step Interrupt- Type 1</vt:lpstr>
      <vt:lpstr>Non-Maskable Interrupt- Type 2</vt:lpstr>
      <vt:lpstr>Breakpoint Interrupt- Type 3</vt:lpstr>
      <vt:lpstr>Overflow Interrupt- Type 4</vt:lpstr>
      <vt:lpstr>Summary of 8086 Interrupt Function …</vt:lpstr>
      <vt:lpstr>Flow Chart for Divide Error Routine</vt:lpstr>
      <vt:lpstr>8259A Priority Interrupt Controller (PIC)</vt:lpstr>
      <vt:lpstr>How 8086 INTR input works</vt:lpstr>
      <vt:lpstr>8259A Internal Block Diagram</vt:lpstr>
      <vt:lpstr>Connection with 8086</vt:lpstr>
      <vt:lpstr>Registers</vt:lpstr>
      <vt:lpstr>The 8259A System Connections</vt:lpstr>
      <vt:lpstr>The 8259A Priority Interrupt Controller</vt:lpstr>
      <vt:lpstr>Cascading with other 8259</vt:lpstr>
      <vt:lpstr>Cascading with other 8259</vt:lpstr>
      <vt:lpstr>Connecting a single 8259A controller</vt:lpstr>
      <vt:lpstr>Thank You !!</vt:lpstr>
      <vt:lpstr>PowerPoint Presentation</vt:lpstr>
      <vt:lpstr>82C55 Programmable Peripheral Interface </vt:lpstr>
      <vt:lpstr>PowerPoint Presentation</vt:lpstr>
      <vt:lpstr>82C55 Features</vt:lpstr>
      <vt:lpstr>82C55 port selection table</vt:lpstr>
      <vt:lpstr>PowerPoint Presentation</vt:lpstr>
      <vt:lpstr>82C55 operation modes</vt:lpstr>
      <vt:lpstr>82C55 operation modes(Contd.)</vt:lpstr>
      <vt:lpstr>82C55 operation modes(Contd.)</vt:lpstr>
      <vt:lpstr>PowerPoint Presentation</vt:lpstr>
      <vt:lpstr>Example - 82C55 Keyboard Interrupt Circuit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Teacher:  Md. Obaidur Rahman, Ph.D. Assitant Professor, Department of CSE, DUET, Gazipur-1700.</dc:title>
  <dc:creator>Rupam</dc:creator>
  <cp:lastModifiedBy>Nazmus Sakeef</cp:lastModifiedBy>
  <cp:revision>414</cp:revision>
  <dcterms:created xsi:type="dcterms:W3CDTF">2006-08-16T00:00:00Z</dcterms:created>
  <dcterms:modified xsi:type="dcterms:W3CDTF">2020-08-06T13:33:36Z</dcterms:modified>
</cp:coreProperties>
</file>