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33"/>
  </p:notesMasterIdLst>
  <p:sldIdLst>
    <p:sldId id="302" r:id="rId3"/>
    <p:sldId id="257" r:id="rId4"/>
    <p:sldId id="258" r:id="rId5"/>
    <p:sldId id="259" r:id="rId6"/>
    <p:sldId id="260" r:id="rId7"/>
    <p:sldId id="261" r:id="rId8"/>
    <p:sldId id="262" r:id="rId9"/>
    <p:sldId id="264" r:id="rId10"/>
    <p:sldId id="265" r:id="rId11"/>
    <p:sldId id="266" r:id="rId12"/>
    <p:sldId id="267" r:id="rId13"/>
    <p:sldId id="269" r:id="rId14"/>
    <p:sldId id="271" r:id="rId15"/>
    <p:sldId id="272" r:id="rId16"/>
    <p:sldId id="273" r:id="rId17"/>
    <p:sldId id="303" r:id="rId18"/>
    <p:sldId id="274" r:id="rId19"/>
    <p:sldId id="306" r:id="rId20"/>
    <p:sldId id="307" r:id="rId21"/>
    <p:sldId id="280" r:id="rId22"/>
    <p:sldId id="281" r:id="rId23"/>
    <p:sldId id="282" r:id="rId24"/>
    <p:sldId id="283" r:id="rId25"/>
    <p:sldId id="284" r:id="rId26"/>
    <p:sldId id="277" r:id="rId27"/>
    <p:sldId id="309" r:id="rId28"/>
    <p:sldId id="311" r:id="rId29"/>
    <p:sldId id="310" r:id="rId30"/>
    <p:sldId id="312" r:id="rId31"/>
    <p:sldId id="301" r:id="rId32"/>
  </p:sldIdLst>
  <p:sldSz cx="9144000" cy="6858000" type="screen4x3"/>
  <p:notesSz cx="9144000" cy="6858000"/>
  <p:embeddedFontLst>
    <p:embeddedFont>
      <p:font typeface="Trebuchet MS" panose="020B060302020202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Georgia" panose="02040502050405020303" pitchFamily="18" charset="0"/>
      <p:regular r:id="rId42"/>
      <p:bold r:id="rId43"/>
      <p:italic r:id="rId44"/>
      <p:boldItalic r:id="rId45"/>
    </p:embeddedFont>
    <p:embeddedFont>
      <p:font typeface="Wingdings 3" panose="05040102010807070707" pitchFamily="18" charset="2"/>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gz0UFCbOC1lhC8L2U67U6zaO3X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42D0DD-F128-4B5A-B0A5-67567139CA77}">
  <a:tblStyle styleId="{0142D0DD-F128-4B5A-B0A5-67567139CA77}"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p:cViewPr varScale="1">
        <p:scale>
          <a:sx n="69" d="100"/>
          <a:sy n="69" d="100"/>
        </p:scale>
        <p:origin x="1416"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63"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64"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64151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CD7000-B82A-4E34-91D3-ED044FA0E6D3}" type="slidenum">
              <a:rPr lang="en-US" smtClean="0"/>
              <a:pPr/>
              <a:t>1</a:t>
            </a:fld>
            <a:endParaRPr lang="en-US"/>
          </a:p>
        </p:txBody>
      </p:sp>
    </p:spTree>
    <p:extLst>
      <p:ext uri="{BB962C8B-B14F-4D97-AF65-F5344CB8AC3E}">
        <p14:creationId xmlns:p14="http://schemas.microsoft.com/office/powerpoint/2010/main" val="2166404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6: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21</a:t>
            </a:fld>
            <a:endParaRPr sz="1200">
              <a:solidFill>
                <a:srgbClr val="000000"/>
              </a:solidFill>
              <a:latin typeface="Arial"/>
              <a:ea typeface="Arial"/>
              <a:cs typeface="Arial"/>
              <a:sym typeface="Arial"/>
            </a:endParaRPr>
          </a:p>
        </p:txBody>
      </p:sp>
      <p:sp>
        <p:nvSpPr>
          <p:cNvPr id="358" name="Google Shape;358;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26:notes"/>
          <p:cNvSpPr txBox="1">
            <a:spLocks noGrp="1"/>
          </p:cNvSpPr>
          <p:nvPr>
            <p:ph type="body" idx="1"/>
          </p:nvPr>
        </p:nvSpPr>
        <p:spPr>
          <a:xfrm>
            <a:off x="1316038" y="3198813"/>
            <a:ext cx="7234237" cy="3032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22</a:t>
            </a:fld>
            <a:endParaRPr sz="1200">
              <a:solidFill>
                <a:srgbClr val="000000"/>
              </a:solidFill>
              <a:latin typeface="Arial"/>
              <a:ea typeface="Arial"/>
              <a:cs typeface="Arial"/>
              <a:sym typeface="Arial"/>
            </a:endParaRPr>
          </a:p>
        </p:txBody>
      </p:sp>
      <p:sp>
        <p:nvSpPr>
          <p:cNvPr id="366" name="Google Shape;366;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27:notes"/>
          <p:cNvSpPr txBox="1">
            <a:spLocks noGrp="1"/>
          </p:cNvSpPr>
          <p:nvPr>
            <p:ph type="body" idx="1"/>
          </p:nvPr>
        </p:nvSpPr>
        <p:spPr>
          <a:xfrm>
            <a:off x="1316038" y="3198813"/>
            <a:ext cx="7234237" cy="3032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8: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23</a:t>
            </a:fld>
            <a:endParaRPr sz="1200">
              <a:solidFill>
                <a:srgbClr val="000000"/>
              </a:solidFill>
              <a:latin typeface="Arial"/>
              <a:ea typeface="Arial"/>
              <a:cs typeface="Arial"/>
              <a:sym typeface="Arial"/>
            </a:endParaRPr>
          </a:p>
        </p:txBody>
      </p:sp>
      <p:sp>
        <p:nvSpPr>
          <p:cNvPr id="375" name="Google Shape;375;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28:notes"/>
          <p:cNvSpPr txBox="1">
            <a:spLocks noGrp="1"/>
          </p:cNvSpPr>
          <p:nvPr>
            <p:ph type="body" idx="1"/>
          </p:nvPr>
        </p:nvSpPr>
        <p:spPr>
          <a:xfrm>
            <a:off x="1316038" y="3198813"/>
            <a:ext cx="7234237" cy="3032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9: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24</a:t>
            </a:fld>
            <a:endParaRPr sz="1200">
              <a:solidFill>
                <a:srgbClr val="000000"/>
              </a:solidFill>
              <a:latin typeface="Arial"/>
              <a:ea typeface="Arial"/>
              <a:cs typeface="Arial"/>
              <a:sym typeface="Arial"/>
            </a:endParaRPr>
          </a:p>
        </p:txBody>
      </p:sp>
      <p:sp>
        <p:nvSpPr>
          <p:cNvPr id="386" name="Google Shape;386;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29:notes"/>
          <p:cNvSpPr txBox="1">
            <a:spLocks noGrp="1"/>
          </p:cNvSpPr>
          <p:nvPr>
            <p:ph type="body" idx="1"/>
          </p:nvPr>
        </p:nvSpPr>
        <p:spPr>
          <a:xfrm>
            <a:off x="1316038" y="3198813"/>
            <a:ext cx="7234237" cy="3032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4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8"/>
          <p:cNvSpPr txBox="1">
            <a:spLocks noGrp="1"/>
          </p:cNvSpPr>
          <p:nvPr>
            <p:ph type="title"/>
          </p:nvPr>
        </p:nvSpPr>
        <p:spPr>
          <a:xfrm>
            <a:off x="535940" y="577341"/>
            <a:ext cx="4313555" cy="5137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8"/>
          <p:cNvSpPr txBox="1">
            <a:spLocks noGrp="1"/>
          </p:cNvSpPr>
          <p:nvPr>
            <p:ph type="body" idx="1"/>
          </p:nvPr>
        </p:nvSpPr>
        <p:spPr>
          <a:xfrm>
            <a:off x="694055" y="1239977"/>
            <a:ext cx="7755889" cy="47510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500" b="0" i="0">
                <a:solidFill>
                  <a:schemeClr val="dk1"/>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4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8"/>
          <p:cNvSpPr txBox="1">
            <a:spLocks noGrp="1"/>
          </p:cNvSpPr>
          <p:nvPr>
            <p:ph type="sldNum" idx="12"/>
          </p:nvPr>
        </p:nvSpPr>
        <p:spPr>
          <a:xfrm>
            <a:off x="678687" y="6396152"/>
            <a:ext cx="231140" cy="232409"/>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buNone/>
              <a:defRPr sz="1400" b="0" i="0">
                <a:solidFill>
                  <a:srgbClr val="464652"/>
                </a:solidFill>
                <a:latin typeface="Trebuchet MS"/>
                <a:ea typeface="Trebuchet MS"/>
                <a:cs typeface="Trebuchet MS"/>
                <a:sym typeface="Trebuchet MS"/>
              </a:defRPr>
            </a:lvl1pPr>
            <a:lvl2pPr marL="25400" marR="0" lvl="1" indent="0" algn="l">
              <a:lnSpc>
                <a:spcPct val="100000"/>
              </a:lnSpc>
              <a:spcBef>
                <a:spcPts val="0"/>
              </a:spcBef>
              <a:buNone/>
              <a:defRPr sz="1400" b="0" i="0">
                <a:solidFill>
                  <a:srgbClr val="464652"/>
                </a:solidFill>
                <a:latin typeface="Trebuchet MS"/>
                <a:ea typeface="Trebuchet MS"/>
                <a:cs typeface="Trebuchet MS"/>
                <a:sym typeface="Trebuchet MS"/>
              </a:defRPr>
            </a:lvl2pPr>
            <a:lvl3pPr marL="25400" marR="0" lvl="2" indent="0" algn="l">
              <a:lnSpc>
                <a:spcPct val="100000"/>
              </a:lnSpc>
              <a:spcBef>
                <a:spcPts val="0"/>
              </a:spcBef>
              <a:buNone/>
              <a:defRPr sz="1400" b="0" i="0">
                <a:solidFill>
                  <a:srgbClr val="464652"/>
                </a:solidFill>
                <a:latin typeface="Trebuchet MS"/>
                <a:ea typeface="Trebuchet MS"/>
                <a:cs typeface="Trebuchet MS"/>
                <a:sym typeface="Trebuchet MS"/>
              </a:defRPr>
            </a:lvl3pPr>
            <a:lvl4pPr marL="25400" marR="0" lvl="3" indent="0" algn="l">
              <a:lnSpc>
                <a:spcPct val="100000"/>
              </a:lnSpc>
              <a:spcBef>
                <a:spcPts val="0"/>
              </a:spcBef>
              <a:buNone/>
              <a:defRPr sz="1400" b="0" i="0">
                <a:solidFill>
                  <a:srgbClr val="464652"/>
                </a:solidFill>
                <a:latin typeface="Trebuchet MS"/>
                <a:ea typeface="Trebuchet MS"/>
                <a:cs typeface="Trebuchet MS"/>
                <a:sym typeface="Trebuchet MS"/>
              </a:defRPr>
            </a:lvl4pPr>
            <a:lvl5pPr marL="25400" marR="0" lvl="4" indent="0" algn="l">
              <a:lnSpc>
                <a:spcPct val="100000"/>
              </a:lnSpc>
              <a:spcBef>
                <a:spcPts val="0"/>
              </a:spcBef>
              <a:buNone/>
              <a:defRPr sz="1400" b="0" i="0">
                <a:solidFill>
                  <a:srgbClr val="464652"/>
                </a:solidFill>
                <a:latin typeface="Trebuchet MS"/>
                <a:ea typeface="Trebuchet MS"/>
                <a:cs typeface="Trebuchet MS"/>
                <a:sym typeface="Trebuchet MS"/>
              </a:defRPr>
            </a:lvl5pPr>
            <a:lvl6pPr marL="25400" marR="0" lvl="5" indent="0" algn="l">
              <a:lnSpc>
                <a:spcPct val="100000"/>
              </a:lnSpc>
              <a:spcBef>
                <a:spcPts val="0"/>
              </a:spcBef>
              <a:buNone/>
              <a:defRPr sz="1400" b="0" i="0">
                <a:solidFill>
                  <a:srgbClr val="464652"/>
                </a:solidFill>
                <a:latin typeface="Trebuchet MS"/>
                <a:ea typeface="Trebuchet MS"/>
                <a:cs typeface="Trebuchet MS"/>
                <a:sym typeface="Trebuchet MS"/>
              </a:defRPr>
            </a:lvl6pPr>
            <a:lvl7pPr marL="25400" marR="0" lvl="6" indent="0" algn="l">
              <a:lnSpc>
                <a:spcPct val="100000"/>
              </a:lnSpc>
              <a:spcBef>
                <a:spcPts val="0"/>
              </a:spcBef>
              <a:buNone/>
              <a:defRPr sz="1400" b="0" i="0">
                <a:solidFill>
                  <a:srgbClr val="464652"/>
                </a:solidFill>
                <a:latin typeface="Trebuchet MS"/>
                <a:ea typeface="Trebuchet MS"/>
                <a:cs typeface="Trebuchet MS"/>
                <a:sym typeface="Trebuchet MS"/>
              </a:defRPr>
            </a:lvl7pPr>
            <a:lvl8pPr marL="25400" marR="0" lvl="7" indent="0" algn="l">
              <a:lnSpc>
                <a:spcPct val="100000"/>
              </a:lnSpc>
              <a:spcBef>
                <a:spcPts val="0"/>
              </a:spcBef>
              <a:buNone/>
              <a:defRPr sz="1400" b="0" i="0">
                <a:solidFill>
                  <a:srgbClr val="464652"/>
                </a:solidFill>
                <a:latin typeface="Trebuchet MS"/>
                <a:ea typeface="Trebuchet MS"/>
                <a:cs typeface="Trebuchet MS"/>
                <a:sym typeface="Trebuchet MS"/>
              </a:defRPr>
            </a:lvl8pPr>
            <a:lvl9pPr marL="25400" marR="0" lvl="8" indent="0" algn="l">
              <a:lnSpc>
                <a:spcPct val="100000"/>
              </a:lnSpc>
              <a:spcBef>
                <a:spcPts val="0"/>
              </a:spcBef>
              <a:buNone/>
              <a:defRPr sz="1400" b="0" i="0">
                <a:solidFill>
                  <a:srgbClr val="464652"/>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5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5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5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5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9" name="Google Shape;89;p5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90" name="Google Shape;90;p5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5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92" name="Google Shape;92;p5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5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6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8" name="Google Shape;98;p6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6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3" name="Google Shape;103;p6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4" name="Google Shape;104;p6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5" name="Google Shape;105;p6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6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6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0" name="Google Shape;110;p62"/>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11" name="Google Shape;111;p6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2" name="Google Shape;112;p6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63"/>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7" name="Google Shape;117;p6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8" name="Google Shape;118;p6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6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6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3" name="Google Shape;123;p6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4" name="Google Shape;124;p6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6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
        <p:cNvGrpSpPr/>
        <p:nvPr/>
      </p:nvGrpSpPr>
      <p:grpSpPr>
        <a:xfrm>
          <a:off x="0" y="0"/>
          <a:ext cx="0" cy="0"/>
          <a:chOff x="0" y="0"/>
          <a:chExt cx="0" cy="0"/>
        </a:xfrm>
      </p:grpSpPr>
      <p:sp>
        <p:nvSpPr>
          <p:cNvPr id="25" name="Google Shape;25;p49"/>
          <p:cNvSpPr txBox="1">
            <a:spLocks noGrp="1"/>
          </p:cNvSpPr>
          <p:nvPr>
            <p:ph type="title"/>
          </p:nvPr>
        </p:nvSpPr>
        <p:spPr>
          <a:xfrm>
            <a:off x="535940" y="577341"/>
            <a:ext cx="4313555" cy="5137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9"/>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49"/>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4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9"/>
          <p:cNvSpPr txBox="1">
            <a:spLocks noGrp="1"/>
          </p:cNvSpPr>
          <p:nvPr>
            <p:ph type="sldNum" idx="12"/>
          </p:nvPr>
        </p:nvSpPr>
        <p:spPr>
          <a:xfrm>
            <a:off x="678687" y="6396152"/>
            <a:ext cx="231140" cy="232409"/>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buNone/>
              <a:defRPr sz="1400" b="0" i="0">
                <a:solidFill>
                  <a:srgbClr val="464652"/>
                </a:solidFill>
                <a:latin typeface="Trebuchet MS"/>
                <a:ea typeface="Trebuchet MS"/>
                <a:cs typeface="Trebuchet MS"/>
                <a:sym typeface="Trebuchet MS"/>
              </a:defRPr>
            </a:lvl1pPr>
            <a:lvl2pPr marL="25400" marR="0" lvl="1" indent="0" algn="l">
              <a:lnSpc>
                <a:spcPct val="100000"/>
              </a:lnSpc>
              <a:spcBef>
                <a:spcPts val="0"/>
              </a:spcBef>
              <a:buNone/>
              <a:defRPr sz="1400" b="0" i="0">
                <a:solidFill>
                  <a:srgbClr val="464652"/>
                </a:solidFill>
                <a:latin typeface="Trebuchet MS"/>
                <a:ea typeface="Trebuchet MS"/>
                <a:cs typeface="Trebuchet MS"/>
                <a:sym typeface="Trebuchet MS"/>
              </a:defRPr>
            </a:lvl2pPr>
            <a:lvl3pPr marL="25400" marR="0" lvl="2" indent="0" algn="l">
              <a:lnSpc>
                <a:spcPct val="100000"/>
              </a:lnSpc>
              <a:spcBef>
                <a:spcPts val="0"/>
              </a:spcBef>
              <a:buNone/>
              <a:defRPr sz="1400" b="0" i="0">
                <a:solidFill>
                  <a:srgbClr val="464652"/>
                </a:solidFill>
                <a:latin typeface="Trebuchet MS"/>
                <a:ea typeface="Trebuchet MS"/>
                <a:cs typeface="Trebuchet MS"/>
                <a:sym typeface="Trebuchet MS"/>
              </a:defRPr>
            </a:lvl3pPr>
            <a:lvl4pPr marL="25400" marR="0" lvl="3" indent="0" algn="l">
              <a:lnSpc>
                <a:spcPct val="100000"/>
              </a:lnSpc>
              <a:spcBef>
                <a:spcPts val="0"/>
              </a:spcBef>
              <a:buNone/>
              <a:defRPr sz="1400" b="0" i="0">
                <a:solidFill>
                  <a:srgbClr val="464652"/>
                </a:solidFill>
                <a:latin typeface="Trebuchet MS"/>
                <a:ea typeface="Trebuchet MS"/>
                <a:cs typeface="Trebuchet MS"/>
                <a:sym typeface="Trebuchet MS"/>
              </a:defRPr>
            </a:lvl4pPr>
            <a:lvl5pPr marL="25400" marR="0" lvl="4" indent="0" algn="l">
              <a:lnSpc>
                <a:spcPct val="100000"/>
              </a:lnSpc>
              <a:spcBef>
                <a:spcPts val="0"/>
              </a:spcBef>
              <a:buNone/>
              <a:defRPr sz="1400" b="0" i="0">
                <a:solidFill>
                  <a:srgbClr val="464652"/>
                </a:solidFill>
                <a:latin typeface="Trebuchet MS"/>
                <a:ea typeface="Trebuchet MS"/>
                <a:cs typeface="Trebuchet MS"/>
                <a:sym typeface="Trebuchet MS"/>
              </a:defRPr>
            </a:lvl5pPr>
            <a:lvl6pPr marL="25400" marR="0" lvl="5" indent="0" algn="l">
              <a:lnSpc>
                <a:spcPct val="100000"/>
              </a:lnSpc>
              <a:spcBef>
                <a:spcPts val="0"/>
              </a:spcBef>
              <a:buNone/>
              <a:defRPr sz="1400" b="0" i="0">
                <a:solidFill>
                  <a:srgbClr val="464652"/>
                </a:solidFill>
                <a:latin typeface="Trebuchet MS"/>
                <a:ea typeface="Trebuchet MS"/>
                <a:cs typeface="Trebuchet MS"/>
                <a:sym typeface="Trebuchet MS"/>
              </a:defRPr>
            </a:lvl6pPr>
            <a:lvl7pPr marL="25400" marR="0" lvl="6" indent="0" algn="l">
              <a:lnSpc>
                <a:spcPct val="100000"/>
              </a:lnSpc>
              <a:spcBef>
                <a:spcPts val="0"/>
              </a:spcBef>
              <a:buNone/>
              <a:defRPr sz="1400" b="0" i="0">
                <a:solidFill>
                  <a:srgbClr val="464652"/>
                </a:solidFill>
                <a:latin typeface="Trebuchet MS"/>
                <a:ea typeface="Trebuchet MS"/>
                <a:cs typeface="Trebuchet MS"/>
                <a:sym typeface="Trebuchet MS"/>
              </a:defRPr>
            </a:lvl7pPr>
            <a:lvl8pPr marL="25400" marR="0" lvl="7" indent="0" algn="l">
              <a:lnSpc>
                <a:spcPct val="100000"/>
              </a:lnSpc>
              <a:spcBef>
                <a:spcPts val="0"/>
              </a:spcBef>
              <a:buNone/>
              <a:defRPr sz="1400" b="0" i="0">
                <a:solidFill>
                  <a:srgbClr val="464652"/>
                </a:solidFill>
                <a:latin typeface="Trebuchet MS"/>
                <a:ea typeface="Trebuchet MS"/>
                <a:cs typeface="Trebuchet MS"/>
                <a:sym typeface="Trebuchet MS"/>
              </a:defRPr>
            </a:lvl8pPr>
            <a:lvl9pPr marL="25400" marR="0" lvl="8" indent="0" algn="l">
              <a:lnSpc>
                <a:spcPct val="100000"/>
              </a:lnSpc>
              <a:spcBef>
                <a:spcPts val="0"/>
              </a:spcBef>
              <a:buNone/>
              <a:defRPr sz="1400" b="0" i="0">
                <a:solidFill>
                  <a:srgbClr val="464652"/>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50"/>
          <p:cNvSpPr txBox="1">
            <a:spLocks noGrp="1"/>
          </p:cNvSpPr>
          <p:nvPr>
            <p:ph type="title"/>
          </p:nvPr>
        </p:nvSpPr>
        <p:spPr>
          <a:xfrm>
            <a:off x="535940" y="577341"/>
            <a:ext cx="4313555" cy="5137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678687" y="6396152"/>
            <a:ext cx="231140" cy="232409"/>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buNone/>
              <a:defRPr sz="1400" b="0" i="0">
                <a:solidFill>
                  <a:srgbClr val="464652"/>
                </a:solidFill>
                <a:latin typeface="Trebuchet MS"/>
                <a:ea typeface="Trebuchet MS"/>
                <a:cs typeface="Trebuchet MS"/>
                <a:sym typeface="Trebuchet MS"/>
              </a:defRPr>
            </a:lvl1pPr>
            <a:lvl2pPr marL="25400" marR="0" lvl="1" indent="0" algn="l">
              <a:lnSpc>
                <a:spcPct val="100000"/>
              </a:lnSpc>
              <a:spcBef>
                <a:spcPts val="0"/>
              </a:spcBef>
              <a:buNone/>
              <a:defRPr sz="1400" b="0" i="0">
                <a:solidFill>
                  <a:srgbClr val="464652"/>
                </a:solidFill>
                <a:latin typeface="Trebuchet MS"/>
                <a:ea typeface="Trebuchet MS"/>
                <a:cs typeface="Trebuchet MS"/>
                <a:sym typeface="Trebuchet MS"/>
              </a:defRPr>
            </a:lvl2pPr>
            <a:lvl3pPr marL="25400" marR="0" lvl="2" indent="0" algn="l">
              <a:lnSpc>
                <a:spcPct val="100000"/>
              </a:lnSpc>
              <a:spcBef>
                <a:spcPts val="0"/>
              </a:spcBef>
              <a:buNone/>
              <a:defRPr sz="1400" b="0" i="0">
                <a:solidFill>
                  <a:srgbClr val="464652"/>
                </a:solidFill>
                <a:latin typeface="Trebuchet MS"/>
                <a:ea typeface="Trebuchet MS"/>
                <a:cs typeface="Trebuchet MS"/>
                <a:sym typeface="Trebuchet MS"/>
              </a:defRPr>
            </a:lvl3pPr>
            <a:lvl4pPr marL="25400" marR="0" lvl="3" indent="0" algn="l">
              <a:lnSpc>
                <a:spcPct val="100000"/>
              </a:lnSpc>
              <a:spcBef>
                <a:spcPts val="0"/>
              </a:spcBef>
              <a:buNone/>
              <a:defRPr sz="1400" b="0" i="0">
                <a:solidFill>
                  <a:srgbClr val="464652"/>
                </a:solidFill>
                <a:latin typeface="Trebuchet MS"/>
                <a:ea typeface="Trebuchet MS"/>
                <a:cs typeface="Trebuchet MS"/>
                <a:sym typeface="Trebuchet MS"/>
              </a:defRPr>
            </a:lvl4pPr>
            <a:lvl5pPr marL="25400" marR="0" lvl="4" indent="0" algn="l">
              <a:lnSpc>
                <a:spcPct val="100000"/>
              </a:lnSpc>
              <a:spcBef>
                <a:spcPts val="0"/>
              </a:spcBef>
              <a:buNone/>
              <a:defRPr sz="1400" b="0" i="0">
                <a:solidFill>
                  <a:srgbClr val="464652"/>
                </a:solidFill>
                <a:latin typeface="Trebuchet MS"/>
                <a:ea typeface="Trebuchet MS"/>
                <a:cs typeface="Trebuchet MS"/>
                <a:sym typeface="Trebuchet MS"/>
              </a:defRPr>
            </a:lvl5pPr>
            <a:lvl6pPr marL="25400" marR="0" lvl="5" indent="0" algn="l">
              <a:lnSpc>
                <a:spcPct val="100000"/>
              </a:lnSpc>
              <a:spcBef>
                <a:spcPts val="0"/>
              </a:spcBef>
              <a:buNone/>
              <a:defRPr sz="1400" b="0" i="0">
                <a:solidFill>
                  <a:srgbClr val="464652"/>
                </a:solidFill>
                <a:latin typeface="Trebuchet MS"/>
                <a:ea typeface="Trebuchet MS"/>
                <a:cs typeface="Trebuchet MS"/>
                <a:sym typeface="Trebuchet MS"/>
              </a:defRPr>
            </a:lvl6pPr>
            <a:lvl7pPr marL="25400" marR="0" lvl="6" indent="0" algn="l">
              <a:lnSpc>
                <a:spcPct val="100000"/>
              </a:lnSpc>
              <a:spcBef>
                <a:spcPts val="0"/>
              </a:spcBef>
              <a:buNone/>
              <a:defRPr sz="1400" b="0" i="0">
                <a:solidFill>
                  <a:srgbClr val="464652"/>
                </a:solidFill>
                <a:latin typeface="Trebuchet MS"/>
                <a:ea typeface="Trebuchet MS"/>
                <a:cs typeface="Trebuchet MS"/>
                <a:sym typeface="Trebuchet MS"/>
              </a:defRPr>
            </a:lvl7pPr>
            <a:lvl8pPr marL="25400" marR="0" lvl="7" indent="0" algn="l">
              <a:lnSpc>
                <a:spcPct val="100000"/>
              </a:lnSpc>
              <a:spcBef>
                <a:spcPts val="0"/>
              </a:spcBef>
              <a:buNone/>
              <a:defRPr sz="1400" b="0" i="0">
                <a:solidFill>
                  <a:srgbClr val="464652"/>
                </a:solidFill>
                <a:latin typeface="Trebuchet MS"/>
                <a:ea typeface="Trebuchet MS"/>
                <a:cs typeface="Trebuchet MS"/>
                <a:sym typeface="Trebuchet MS"/>
              </a:defRPr>
            </a:lvl8pPr>
            <a:lvl9pPr marL="25400" marR="0" lvl="8" indent="0" algn="l">
              <a:lnSpc>
                <a:spcPct val="100000"/>
              </a:lnSpc>
              <a:spcBef>
                <a:spcPts val="0"/>
              </a:spcBef>
              <a:buNone/>
              <a:defRPr sz="1400" b="0" i="0">
                <a:solidFill>
                  <a:srgbClr val="464652"/>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6"/>
        <p:cNvGrpSpPr/>
        <p:nvPr/>
      </p:nvGrpSpPr>
      <p:grpSpPr>
        <a:xfrm>
          <a:off x="0" y="0"/>
          <a:ext cx="0" cy="0"/>
          <a:chOff x="0" y="0"/>
          <a:chExt cx="0" cy="0"/>
        </a:xfrm>
      </p:grpSpPr>
      <p:sp>
        <p:nvSpPr>
          <p:cNvPr id="47" name="Google Shape;47;p5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5"/>
          <p:cNvSpPr txBox="1">
            <a:spLocks noGrp="1"/>
          </p:cNvSpPr>
          <p:nvPr>
            <p:ph type="sldNum" idx="12"/>
          </p:nvPr>
        </p:nvSpPr>
        <p:spPr>
          <a:xfrm>
            <a:off x="678687" y="6396152"/>
            <a:ext cx="231140" cy="232409"/>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buNone/>
              <a:defRPr sz="1400" b="0" i="0">
                <a:solidFill>
                  <a:srgbClr val="464652"/>
                </a:solidFill>
                <a:latin typeface="Trebuchet MS"/>
                <a:ea typeface="Trebuchet MS"/>
                <a:cs typeface="Trebuchet MS"/>
                <a:sym typeface="Trebuchet MS"/>
              </a:defRPr>
            </a:lvl1pPr>
            <a:lvl2pPr marL="25400" marR="0" lvl="1" indent="0" algn="l">
              <a:lnSpc>
                <a:spcPct val="100000"/>
              </a:lnSpc>
              <a:spcBef>
                <a:spcPts val="0"/>
              </a:spcBef>
              <a:buNone/>
              <a:defRPr sz="1400" b="0" i="0">
                <a:solidFill>
                  <a:srgbClr val="464652"/>
                </a:solidFill>
                <a:latin typeface="Trebuchet MS"/>
                <a:ea typeface="Trebuchet MS"/>
                <a:cs typeface="Trebuchet MS"/>
                <a:sym typeface="Trebuchet MS"/>
              </a:defRPr>
            </a:lvl2pPr>
            <a:lvl3pPr marL="25400" marR="0" lvl="2" indent="0" algn="l">
              <a:lnSpc>
                <a:spcPct val="100000"/>
              </a:lnSpc>
              <a:spcBef>
                <a:spcPts val="0"/>
              </a:spcBef>
              <a:buNone/>
              <a:defRPr sz="1400" b="0" i="0">
                <a:solidFill>
                  <a:srgbClr val="464652"/>
                </a:solidFill>
                <a:latin typeface="Trebuchet MS"/>
                <a:ea typeface="Trebuchet MS"/>
                <a:cs typeface="Trebuchet MS"/>
                <a:sym typeface="Trebuchet MS"/>
              </a:defRPr>
            </a:lvl3pPr>
            <a:lvl4pPr marL="25400" marR="0" lvl="3" indent="0" algn="l">
              <a:lnSpc>
                <a:spcPct val="100000"/>
              </a:lnSpc>
              <a:spcBef>
                <a:spcPts val="0"/>
              </a:spcBef>
              <a:buNone/>
              <a:defRPr sz="1400" b="0" i="0">
                <a:solidFill>
                  <a:srgbClr val="464652"/>
                </a:solidFill>
                <a:latin typeface="Trebuchet MS"/>
                <a:ea typeface="Trebuchet MS"/>
                <a:cs typeface="Trebuchet MS"/>
                <a:sym typeface="Trebuchet MS"/>
              </a:defRPr>
            </a:lvl4pPr>
            <a:lvl5pPr marL="25400" marR="0" lvl="4" indent="0" algn="l">
              <a:lnSpc>
                <a:spcPct val="100000"/>
              </a:lnSpc>
              <a:spcBef>
                <a:spcPts val="0"/>
              </a:spcBef>
              <a:buNone/>
              <a:defRPr sz="1400" b="0" i="0">
                <a:solidFill>
                  <a:srgbClr val="464652"/>
                </a:solidFill>
                <a:latin typeface="Trebuchet MS"/>
                <a:ea typeface="Trebuchet MS"/>
                <a:cs typeface="Trebuchet MS"/>
                <a:sym typeface="Trebuchet MS"/>
              </a:defRPr>
            </a:lvl5pPr>
            <a:lvl6pPr marL="25400" marR="0" lvl="5" indent="0" algn="l">
              <a:lnSpc>
                <a:spcPct val="100000"/>
              </a:lnSpc>
              <a:spcBef>
                <a:spcPts val="0"/>
              </a:spcBef>
              <a:buNone/>
              <a:defRPr sz="1400" b="0" i="0">
                <a:solidFill>
                  <a:srgbClr val="464652"/>
                </a:solidFill>
                <a:latin typeface="Trebuchet MS"/>
                <a:ea typeface="Trebuchet MS"/>
                <a:cs typeface="Trebuchet MS"/>
                <a:sym typeface="Trebuchet MS"/>
              </a:defRPr>
            </a:lvl6pPr>
            <a:lvl7pPr marL="25400" marR="0" lvl="6" indent="0" algn="l">
              <a:lnSpc>
                <a:spcPct val="100000"/>
              </a:lnSpc>
              <a:spcBef>
                <a:spcPts val="0"/>
              </a:spcBef>
              <a:buNone/>
              <a:defRPr sz="1400" b="0" i="0">
                <a:solidFill>
                  <a:srgbClr val="464652"/>
                </a:solidFill>
                <a:latin typeface="Trebuchet MS"/>
                <a:ea typeface="Trebuchet MS"/>
                <a:cs typeface="Trebuchet MS"/>
                <a:sym typeface="Trebuchet MS"/>
              </a:defRPr>
            </a:lvl7pPr>
            <a:lvl8pPr marL="25400" marR="0" lvl="7" indent="0" algn="l">
              <a:lnSpc>
                <a:spcPct val="100000"/>
              </a:lnSpc>
              <a:spcBef>
                <a:spcPts val="0"/>
              </a:spcBef>
              <a:buNone/>
              <a:defRPr sz="1400" b="0" i="0">
                <a:solidFill>
                  <a:srgbClr val="464652"/>
                </a:solidFill>
                <a:latin typeface="Trebuchet MS"/>
                <a:ea typeface="Trebuchet MS"/>
                <a:cs typeface="Trebuchet MS"/>
                <a:sym typeface="Trebuchet MS"/>
              </a:defRPr>
            </a:lvl8pPr>
            <a:lvl9pPr marL="25400" marR="0" lvl="8" indent="0" algn="l">
              <a:lnSpc>
                <a:spcPct val="100000"/>
              </a:lnSpc>
              <a:spcBef>
                <a:spcPts val="0"/>
              </a:spcBef>
              <a:buNone/>
              <a:defRPr sz="1400" b="0" i="0">
                <a:solidFill>
                  <a:srgbClr val="464652"/>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59559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53"/>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4" name="Google Shape;64;p5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5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5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71" name="Google Shape;7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5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5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7" name="Google Shape;77;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Calibri"/>
                <a:ea typeface="Calibri"/>
                <a:cs typeface="Calibri"/>
                <a:sym typeface="Calibri"/>
              </a:defRPr>
            </a:lvl1pPr>
            <a:lvl2pPr marL="0" lvl="1" indent="0" algn="r">
              <a:spcBef>
                <a:spcPts val="0"/>
              </a:spcBef>
              <a:buNone/>
              <a:defRPr sz="900">
                <a:solidFill>
                  <a:srgbClr val="898989"/>
                </a:solidFill>
                <a:latin typeface="Calibri"/>
                <a:ea typeface="Calibri"/>
                <a:cs typeface="Calibri"/>
                <a:sym typeface="Calibri"/>
              </a:defRPr>
            </a:lvl2pPr>
            <a:lvl3pPr marL="0" lvl="2" indent="0" algn="r">
              <a:spcBef>
                <a:spcPts val="0"/>
              </a:spcBef>
              <a:buNone/>
              <a:defRPr sz="900">
                <a:solidFill>
                  <a:srgbClr val="898989"/>
                </a:solidFill>
                <a:latin typeface="Calibri"/>
                <a:ea typeface="Calibri"/>
                <a:cs typeface="Calibri"/>
                <a:sym typeface="Calibri"/>
              </a:defRPr>
            </a:lvl3pPr>
            <a:lvl4pPr marL="0" lvl="3" indent="0" algn="r">
              <a:spcBef>
                <a:spcPts val="0"/>
              </a:spcBef>
              <a:buNone/>
              <a:defRPr sz="900">
                <a:solidFill>
                  <a:srgbClr val="898989"/>
                </a:solidFill>
                <a:latin typeface="Calibri"/>
                <a:ea typeface="Calibri"/>
                <a:cs typeface="Calibri"/>
                <a:sym typeface="Calibri"/>
              </a:defRPr>
            </a:lvl4pPr>
            <a:lvl5pPr marL="0" lvl="4" indent="0" algn="r">
              <a:spcBef>
                <a:spcPts val="0"/>
              </a:spcBef>
              <a:buNone/>
              <a:defRPr sz="900">
                <a:solidFill>
                  <a:srgbClr val="898989"/>
                </a:solidFill>
                <a:latin typeface="Calibri"/>
                <a:ea typeface="Calibri"/>
                <a:cs typeface="Calibri"/>
                <a:sym typeface="Calibri"/>
              </a:defRPr>
            </a:lvl5pPr>
            <a:lvl6pPr marL="0" lvl="5" indent="0" algn="r">
              <a:spcBef>
                <a:spcPts val="0"/>
              </a:spcBef>
              <a:buNone/>
              <a:defRPr sz="900">
                <a:solidFill>
                  <a:srgbClr val="898989"/>
                </a:solidFill>
                <a:latin typeface="Calibri"/>
                <a:ea typeface="Calibri"/>
                <a:cs typeface="Calibri"/>
                <a:sym typeface="Calibri"/>
              </a:defRPr>
            </a:lvl6pPr>
            <a:lvl7pPr marL="0" lvl="6" indent="0" algn="r">
              <a:spcBef>
                <a:spcPts val="0"/>
              </a:spcBef>
              <a:buNone/>
              <a:defRPr sz="900">
                <a:solidFill>
                  <a:srgbClr val="898989"/>
                </a:solidFill>
                <a:latin typeface="Calibri"/>
                <a:ea typeface="Calibri"/>
                <a:cs typeface="Calibri"/>
                <a:sym typeface="Calibri"/>
              </a:defRPr>
            </a:lvl7pPr>
            <a:lvl8pPr marL="0" lvl="7" indent="0" algn="r">
              <a:spcBef>
                <a:spcPts val="0"/>
              </a:spcBef>
              <a:buNone/>
              <a:defRPr sz="900">
                <a:solidFill>
                  <a:srgbClr val="898989"/>
                </a:solidFill>
                <a:latin typeface="Calibri"/>
                <a:ea typeface="Calibri"/>
                <a:cs typeface="Calibri"/>
                <a:sym typeface="Calibri"/>
              </a:defRPr>
            </a:lvl8pPr>
            <a:lvl9pPr marL="0" lvl="8" indent="0" algn="r">
              <a:spcBef>
                <a:spcPts val="0"/>
              </a:spcBef>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p:nvPr/>
        </p:nvSpPr>
        <p:spPr>
          <a:xfrm>
            <a:off x="457200" y="6353555"/>
            <a:ext cx="8229600" cy="0"/>
          </a:xfrm>
          <a:custGeom>
            <a:avLst/>
            <a:gdLst/>
            <a:ahLst/>
            <a:cxnLst/>
            <a:rect l="l" t="t" r="r" b="b"/>
            <a:pathLst>
              <a:path w="8229600" h="120000" extrusionOk="0">
                <a:moveTo>
                  <a:pt x="0" y="0"/>
                </a:moveTo>
                <a:lnTo>
                  <a:pt x="8229600" y="0"/>
                </a:lnTo>
              </a:path>
            </a:pathLst>
          </a:custGeom>
          <a:noFill/>
          <a:ln w="9525" cap="flat" cmpd="sng">
            <a:solidFill>
              <a:srgbClr val="9FB8CD"/>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47"/>
          <p:cNvSpPr/>
          <p:nvPr/>
        </p:nvSpPr>
        <p:spPr>
          <a:xfrm>
            <a:off x="457200" y="1143000"/>
            <a:ext cx="8229600" cy="0"/>
          </a:xfrm>
          <a:custGeom>
            <a:avLst/>
            <a:gdLst/>
            <a:ahLst/>
            <a:cxnLst/>
            <a:rect l="l" t="t" r="r" b="b"/>
            <a:pathLst>
              <a:path w="8229600" h="120000" extrusionOk="0">
                <a:moveTo>
                  <a:pt x="0" y="0"/>
                </a:moveTo>
                <a:lnTo>
                  <a:pt x="8229600" y="0"/>
                </a:lnTo>
              </a:path>
            </a:pathLst>
          </a:custGeom>
          <a:noFill/>
          <a:ln w="9525" cap="flat" cmpd="sng">
            <a:solidFill>
              <a:srgbClr val="9FB8CD"/>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47"/>
          <p:cNvSpPr/>
          <p:nvPr/>
        </p:nvSpPr>
        <p:spPr>
          <a:xfrm>
            <a:off x="454151" y="6432803"/>
            <a:ext cx="120650" cy="190500"/>
          </a:xfrm>
          <a:custGeom>
            <a:avLst/>
            <a:gdLst/>
            <a:ahLst/>
            <a:cxnLst/>
            <a:rect l="l" t="t" r="r" b="b"/>
            <a:pathLst>
              <a:path w="120650" h="190500" extrusionOk="0">
                <a:moveTo>
                  <a:pt x="0" y="0"/>
                </a:moveTo>
                <a:lnTo>
                  <a:pt x="0" y="190500"/>
                </a:lnTo>
                <a:lnTo>
                  <a:pt x="120396" y="95250"/>
                </a:lnTo>
                <a:lnTo>
                  <a:pt x="0" y="0"/>
                </a:lnTo>
                <a:close/>
              </a:path>
            </a:pathLst>
          </a:custGeom>
          <a:solidFill>
            <a:srgbClr val="9FB8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47"/>
          <p:cNvSpPr txBox="1">
            <a:spLocks noGrp="1"/>
          </p:cNvSpPr>
          <p:nvPr>
            <p:ph type="title"/>
          </p:nvPr>
        </p:nvSpPr>
        <p:spPr>
          <a:xfrm>
            <a:off x="535940" y="577341"/>
            <a:ext cx="4313555" cy="5137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47"/>
          <p:cNvSpPr txBox="1">
            <a:spLocks noGrp="1"/>
          </p:cNvSpPr>
          <p:nvPr>
            <p:ph type="body" idx="1"/>
          </p:nvPr>
        </p:nvSpPr>
        <p:spPr>
          <a:xfrm>
            <a:off x="694055" y="1239977"/>
            <a:ext cx="7755889" cy="47510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500" b="0" i="0" u="none" strike="noStrike" cap="none">
                <a:solidFill>
                  <a:schemeClr val="dk1"/>
                </a:solidFill>
                <a:latin typeface="Trebuchet MS"/>
                <a:ea typeface="Trebuchet MS"/>
                <a:cs typeface="Trebuchet MS"/>
                <a:sym typeface="Trebuchet M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4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4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47"/>
          <p:cNvSpPr txBox="1">
            <a:spLocks noGrp="1"/>
          </p:cNvSpPr>
          <p:nvPr>
            <p:ph type="sldNum" idx="12"/>
          </p:nvPr>
        </p:nvSpPr>
        <p:spPr>
          <a:xfrm>
            <a:off x="678687" y="6396152"/>
            <a:ext cx="231140" cy="232409"/>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1400" b="0" i="0" u="none">
                <a:solidFill>
                  <a:srgbClr val="464652"/>
                </a:solidFill>
                <a:latin typeface="Trebuchet MS"/>
                <a:ea typeface="Trebuchet MS"/>
                <a:cs typeface="Trebuchet MS"/>
                <a:sym typeface="Trebuchet MS"/>
              </a:defRPr>
            </a:lvl1pPr>
            <a:lvl2pPr marL="25400" marR="0" lvl="1" indent="0" algn="l" rtl="0">
              <a:lnSpc>
                <a:spcPct val="100000"/>
              </a:lnSpc>
              <a:spcBef>
                <a:spcPts val="0"/>
              </a:spcBef>
              <a:buNone/>
              <a:defRPr sz="1400" b="0" i="0" u="none">
                <a:solidFill>
                  <a:srgbClr val="464652"/>
                </a:solidFill>
                <a:latin typeface="Trebuchet MS"/>
                <a:ea typeface="Trebuchet MS"/>
                <a:cs typeface="Trebuchet MS"/>
                <a:sym typeface="Trebuchet MS"/>
              </a:defRPr>
            </a:lvl2pPr>
            <a:lvl3pPr marL="25400" marR="0" lvl="2" indent="0" algn="l" rtl="0">
              <a:lnSpc>
                <a:spcPct val="100000"/>
              </a:lnSpc>
              <a:spcBef>
                <a:spcPts val="0"/>
              </a:spcBef>
              <a:buNone/>
              <a:defRPr sz="1400" b="0" i="0" u="none">
                <a:solidFill>
                  <a:srgbClr val="464652"/>
                </a:solidFill>
                <a:latin typeface="Trebuchet MS"/>
                <a:ea typeface="Trebuchet MS"/>
                <a:cs typeface="Trebuchet MS"/>
                <a:sym typeface="Trebuchet MS"/>
              </a:defRPr>
            </a:lvl3pPr>
            <a:lvl4pPr marL="25400" marR="0" lvl="3" indent="0" algn="l" rtl="0">
              <a:lnSpc>
                <a:spcPct val="100000"/>
              </a:lnSpc>
              <a:spcBef>
                <a:spcPts val="0"/>
              </a:spcBef>
              <a:buNone/>
              <a:defRPr sz="1400" b="0" i="0" u="none">
                <a:solidFill>
                  <a:srgbClr val="464652"/>
                </a:solidFill>
                <a:latin typeface="Trebuchet MS"/>
                <a:ea typeface="Trebuchet MS"/>
                <a:cs typeface="Trebuchet MS"/>
                <a:sym typeface="Trebuchet MS"/>
              </a:defRPr>
            </a:lvl4pPr>
            <a:lvl5pPr marL="25400" marR="0" lvl="4" indent="0" algn="l" rtl="0">
              <a:lnSpc>
                <a:spcPct val="100000"/>
              </a:lnSpc>
              <a:spcBef>
                <a:spcPts val="0"/>
              </a:spcBef>
              <a:buNone/>
              <a:defRPr sz="1400" b="0" i="0" u="none">
                <a:solidFill>
                  <a:srgbClr val="464652"/>
                </a:solidFill>
                <a:latin typeface="Trebuchet MS"/>
                <a:ea typeface="Trebuchet MS"/>
                <a:cs typeface="Trebuchet MS"/>
                <a:sym typeface="Trebuchet MS"/>
              </a:defRPr>
            </a:lvl5pPr>
            <a:lvl6pPr marL="25400" marR="0" lvl="5" indent="0" algn="l" rtl="0">
              <a:lnSpc>
                <a:spcPct val="100000"/>
              </a:lnSpc>
              <a:spcBef>
                <a:spcPts val="0"/>
              </a:spcBef>
              <a:buNone/>
              <a:defRPr sz="1400" b="0" i="0" u="none">
                <a:solidFill>
                  <a:srgbClr val="464652"/>
                </a:solidFill>
                <a:latin typeface="Trebuchet MS"/>
                <a:ea typeface="Trebuchet MS"/>
                <a:cs typeface="Trebuchet MS"/>
                <a:sym typeface="Trebuchet MS"/>
              </a:defRPr>
            </a:lvl6pPr>
            <a:lvl7pPr marL="25400" marR="0" lvl="6" indent="0" algn="l" rtl="0">
              <a:lnSpc>
                <a:spcPct val="100000"/>
              </a:lnSpc>
              <a:spcBef>
                <a:spcPts val="0"/>
              </a:spcBef>
              <a:buNone/>
              <a:defRPr sz="1400" b="0" i="0" u="none">
                <a:solidFill>
                  <a:srgbClr val="464652"/>
                </a:solidFill>
                <a:latin typeface="Trebuchet MS"/>
                <a:ea typeface="Trebuchet MS"/>
                <a:cs typeface="Trebuchet MS"/>
                <a:sym typeface="Trebuchet MS"/>
              </a:defRPr>
            </a:lvl7pPr>
            <a:lvl8pPr marL="25400" marR="0" lvl="7" indent="0" algn="l" rtl="0">
              <a:lnSpc>
                <a:spcPct val="100000"/>
              </a:lnSpc>
              <a:spcBef>
                <a:spcPts val="0"/>
              </a:spcBef>
              <a:buNone/>
              <a:defRPr sz="1400" b="0" i="0" u="none">
                <a:solidFill>
                  <a:srgbClr val="464652"/>
                </a:solidFill>
                <a:latin typeface="Trebuchet MS"/>
                <a:ea typeface="Trebuchet MS"/>
                <a:cs typeface="Trebuchet MS"/>
                <a:sym typeface="Trebuchet MS"/>
              </a:defRPr>
            </a:lvl8pPr>
            <a:lvl9pPr marL="25400" marR="0" lvl="8" indent="0" algn="l" rtl="0">
              <a:lnSpc>
                <a:spcPct val="100000"/>
              </a:lnSpc>
              <a:spcBef>
                <a:spcPts val="0"/>
              </a:spcBef>
              <a:buNone/>
              <a:defRPr sz="1400" b="0" i="0" u="none">
                <a:solidFill>
                  <a:srgbClr val="464652"/>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54" name="Google Shape;54;p5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 name="Google Shape;55;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a:solidFill>
                  <a:srgbClr val="898989"/>
                </a:solidFill>
                <a:latin typeface="Arial"/>
                <a:ea typeface="Arial"/>
                <a:cs typeface="Arial"/>
                <a:sym typeface="Arial"/>
              </a:defRPr>
            </a:lvl1pPr>
            <a:lvl2pPr marL="0" marR="0" lvl="1" indent="0" algn="r" rtl="0">
              <a:spcBef>
                <a:spcPts val="0"/>
              </a:spcBef>
              <a:spcAft>
                <a:spcPts val="0"/>
              </a:spcAft>
              <a:buNone/>
              <a:defRPr sz="900">
                <a:solidFill>
                  <a:srgbClr val="898989"/>
                </a:solidFill>
                <a:latin typeface="Arial"/>
                <a:ea typeface="Arial"/>
                <a:cs typeface="Arial"/>
                <a:sym typeface="Arial"/>
              </a:defRPr>
            </a:lvl2pPr>
            <a:lvl3pPr marL="0" marR="0" lvl="2" indent="0" algn="r" rtl="0">
              <a:spcBef>
                <a:spcPts val="0"/>
              </a:spcBef>
              <a:spcAft>
                <a:spcPts val="0"/>
              </a:spcAft>
              <a:buNone/>
              <a:defRPr sz="900">
                <a:solidFill>
                  <a:srgbClr val="898989"/>
                </a:solidFill>
                <a:latin typeface="Arial"/>
                <a:ea typeface="Arial"/>
                <a:cs typeface="Arial"/>
                <a:sym typeface="Arial"/>
              </a:defRPr>
            </a:lvl3pPr>
            <a:lvl4pPr marL="0" marR="0" lvl="3" indent="0" algn="r" rtl="0">
              <a:spcBef>
                <a:spcPts val="0"/>
              </a:spcBef>
              <a:spcAft>
                <a:spcPts val="0"/>
              </a:spcAft>
              <a:buNone/>
              <a:defRPr sz="900">
                <a:solidFill>
                  <a:srgbClr val="898989"/>
                </a:solidFill>
                <a:latin typeface="Arial"/>
                <a:ea typeface="Arial"/>
                <a:cs typeface="Arial"/>
                <a:sym typeface="Arial"/>
              </a:defRPr>
            </a:lvl4pPr>
            <a:lvl5pPr marL="0" marR="0" lvl="4" indent="0" algn="r" rtl="0">
              <a:spcBef>
                <a:spcPts val="0"/>
              </a:spcBef>
              <a:spcAft>
                <a:spcPts val="0"/>
              </a:spcAft>
              <a:buNone/>
              <a:defRPr sz="900">
                <a:solidFill>
                  <a:srgbClr val="898989"/>
                </a:solidFill>
                <a:latin typeface="Arial"/>
                <a:ea typeface="Arial"/>
                <a:cs typeface="Arial"/>
                <a:sym typeface="Arial"/>
              </a:defRPr>
            </a:lvl5pPr>
            <a:lvl6pPr marL="0" marR="0" lvl="5" indent="0" algn="r" rtl="0">
              <a:spcBef>
                <a:spcPts val="0"/>
              </a:spcBef>
              <a:spcAft>
                <a:spcPts val="0"/>
              </a:spcAft>
              <a:buNone/>
              <a:defRPr sz="900">
                <a:solidFill>
                  <a:srgbClr val="898989"/>
                </a:solidFill>
                <a:latin typeface="Arial"/>
                <a:ea typeface="Arial"/>
                <a:cs typeface="Arial"/>
                <a:sym typeface="Arial"/>
              </a:defRPr>
            </a:lvl6pPr>
            <a:lvl7pPr marL="0" marR="0" lvl="6" indent="0" algn="r" rtl="0">
              <a:spcBef>
                <a:spcPts val="0"/>
              </a:spcBef>
              <a:spcAft>
                <a:spcPts val="0"/>
              </a:spcAft>
              <a:buNone/>
              <a:defRPr sz="900">
                <a:solidFill>
                  <a:srgbClr val="898989"/>
                </a:solidFill>
                <a:latin typeface="Arial"/>
                <a:ea typeface="Arial"/>
                <a:cs typeface="Arial"/>
                <a:sym typeface="Arial"/>
              </a:defRPr>
            </a:lvl7pPr>
            <a:lvl8pPr marL="0" marR="0" lvl="7" indent="0" algn="r" rtl="0">
              <a:spcBef>
                <a:spcPts val="0"/>
              </a:spcBef>
              <a:spcAft>
                <a:spcPts val="0"/>
              </a:spcAft>
              <a:buNone/>
              <a:defRPr sz="900">
                <a:solidFill>
                  <a:srgbClr val="898989"/>
                </a:solidFill>
                <a:latin typeface="Arial"/>
                <a:ea typeface="Arial"/>
                <a:cs typeface="Arial"/>
                <a:sym typeface="Arial"/>
              </a:defRPr>
            </a:lvl8pPr>
            <a:lvl9pPr marL="0" marR="0" lvl="8" indent="0" algn="r" rtl="0">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312434"/>
            <a:ext cx="9144000" cy="769441"/>
          </a:xfrm>
          <a:prstGeom prst="rect">
            <a:avLst/>
          </a:prstGeom>
          <a:noFill/>
        </p:spPr>
        <p:txBody>
          <a:bodyPr wrap="square" rtlCol="0">
            <a:spAutoFit/>
          </a:bodyPr>
          <a:lstStyle/>
          <a:p>
            <a:pPr algn="ctr"/>
            <a:r>
              <a:rPr lang="en-US" sz="4400" dirty="0" smtClean="0"/>
              <a:t>Basic I/O System Design</a:t>
            </a:r>
            <a:endParaRPr lang="en-US" sz="4400" dirty="0"/>
          </a:p>
        </p:txBody>
      </p:sp>
      <p:sp>
        <p:nvSpPr>
          <p:cNvPr id="8" name="Subtitle 2"/>
          <p:cNvSpPr txBox="1">
            <a:spLocks/>
          </p:cNvSpPr>
          <p:nvPr/>
        </p:nvSpPr>
        <p:spPr>
          <a:xfrm>
            <a:off x="1295400" y="5133082"/>
            <a:ext cx="6858000" cy="6858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1600" b="1" dirty="0">
                <a:solidFill>
                  <a:schemeClr val="tx1"/>
                </a:solidFill>
              </a:rPr>
              <a:t>Course ID:</a:t>
            </a:r>
            <a:r>
              <a:rPr lang="en-US" sz="1600" dirty="0">
                <a:solidFill>
                  <a:schemeClr val="tx1"/>
                </a:solidFill>
              </a:rPr>
              <a:t> </a:t>
            </a:r>
            <a:r>
              <a:rPr lang="en-US" sz="1600" dirty="0" smtClean="0">
                <a:solidFill>
                  <a:schemeClr val="tx1"/>
                </a:solidFill>
              </a:rPr>
              <a:t>CSE </a:t>
            </a:r>
            <a:r>
              <a:rPr lang="en-US" sz="1600" dirty="0">
                <a:solidFill>
                  <a:schemeClr val="tx1"/>
                </a:solidFill>
              </a:rPr>
              <a:t>- </a:t>
            </a:r>
            <a:r>
              <a:rPr lang="en-US" sz="1600" dirty="0" smtClean="0">
                <a:solidFill>
                  <a:schemeClr val="tx1"/>
                </a:solidFill>
              </a:rPr>
              <a:t>341</a:t>
            </a:r>
            <a:endParaRPr lang="en-US" sz="1600" dirty="0">
              <a:solidFill>
                <a:schemeClr val="tx1"/>
              </a:solidFill>
            </a:endParaRPr>
          </a:p>
          <a:p>
            <a:pPr algn="ctr">
              <a:spcBef>
                <a:spcPts val="0"/>
              </a:spcBef>
            </a:pPr>
            <a:r>
              <a:rPr lang="en-US" sz="1600" b="1" dirty="0">
                <a:solidFill>
                  <a:schemeClr val="tx1"/>
                </a:solidFill>
              </a:rPr>
              <a:t>Course Title:</a:t>
            </a:r>
            <a:r>
              <a:rPr lang="en-US" sz="1600" dirty="0">
                <a:solidFill>
                  <a:schemeClr val="tx1"/>
                </a:solidFill>
              </a:rPr>
              <a:t> </a:t>
            </a:r>
            <a:r>
              <a:rPr lang="en-US" sz="1600" dirty="0" smtClean="0">
                <a:solidFill>
                  <a:schemeClr val="tx1"/>
                </a:solidFill>
              </a:rPr>
              <a:t>Microprocessors</a:t>
            </a:r>
            <a:endParaRPr lang="en-US" sz="1600" dirty="0">
              <a:solidFill>
                <a:schemeClr val="tx1"/>
              </a:solidFill>
            </a:endParaRPr>
          </a:p>
        </p:txBody>
      </p:sp>
      <p:sp>
        <p:nvSpPr>
          <p:cNvPr id="9" name="Title 1"/>
          <p:cNvSpPr txBox="1">
            <a:spLocks/>
          </p:cNvSpPr>
          <p:nvPr/>
        </p:nvSpPr>
        <p:spPr>
          <a:xfrm>
            <a:off x="1018309" y="3560618"/>
            <a:ext cx="6858000" cy="1219200"/>
          </a:xfrm>
          <a:prstGeom prst="rect">
            <a:avLst/>
          </a:prstGeom>
        </p:spPr>
        <p:txBody>
          <a:bodyPr vert="horz"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0"/>
              </a:spcBef>
            </a:pPr>
            <a:r>
              <a:rPr lang="en-US" sz="1600" dirty="0"/>
              <a:t/>
            </a:r>
            <a:br>
              <a:rPr lang="en-US" sz="1600" dirty="0"/>
            </a:br>
            <a:r>
              <a:rPr lang="en-US" sz="1600" dirty="0"/>
              <a:t/>
            </a:r>
            <a:br>
              <a:rPr lang="en-US" sz="1600" dirty="0"/>
            </a:br>
            <a:r>
              <a:rPr lang="en-US" sz="1600" dirty="0"/>
              <a:t>Department of </a:t>
            </a:r>
            <a:r>
              <a:rPr lang="en-US" sz="1600" dirty="0" smtClean="0"/>
              <a:t>Computer Science &amp; </a:t>
            </a:r>
            <a:r>
              <a:rPr lang="en-US" sz="1600" dirty="0"/>
              <a:t>Engineering</a:t>
            </a:r>
            <a:br>
              <a:rPr lang="en-US" sz="1600" dirty="0"/>
            </a:br>
            <a:r>
              <a:rPr lang="en-US" sz="1600" dirty="0" smtClean="0"/>
              <a:t>BRAC University.</a:t>
            </a:r>
            <a:endParaRPr lang="en-US" sz="1600" dirty="0"/>
          </a:p>
        </p:txBody>
      </p:sp>
      <p:pic>
        <p:nvPicPr>
          <p:cNvPr id="7"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527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1"/>
          <p:cNvSpPr txBox="1">
            <a:spLocks noGrp="1"/>
          </p:cNvSpPr>
          <p:nvPr>
            <p:ph type="title"/>
          </p:nvPr>
        </p:nvSpPr>
        <p:spPr>
          <a:xfrm>
            <a:off x="535940" y="475335"/>
            <a:ext cx="431355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I/O Address Mapping</a:t>
            </a:r>
            <a:endParaRPr dirty="0"/>
          </a:p>
        </p:txBody>
      </p:sp>
      <p:sp>
        <p:nvSpPr>
          <p:cNvPr id="235" name="Google Shape;235;p11"/>
          <p:cNvSpPr txBox="1"/>
          <p:nvPr/>
        </p:nvSpPr>
        <p:spPr>
          <a:xfrm>
            <a:off x="535940" y="989050"/>
            <a:ext cx="7922259" cy="4246788"/>
          </a:xfrm>
          <a:prstGeom prst="rect">
            <a:avLst/>
          </a:prstGeom>
          <a:noFill/>
          <a:ln>
            <a:noFill/>
          </a:ln>
        </p:spPr>
        <p:txBody>
          <a:bodyPr spcFirstLastPara="1" wrap="square" lIns="0" tIns="183500" rIns="0" bIns="0" anchor="t" anchorCtr="0">
            <a:spAutoFit/>
          </a:bodyPr>
          <a:lstStyle/>
          <a:p>
            <a:pPr marL="12700" marR="0" lvl="0" indent="0" algn="l" rtl="0">
              <a:lnSpc>
                <a:spcPct val="100000"/>
              </a:lnSpc>
              <a:spcBef>
                <a:spcPts val="0"/>
              </a:spcBef>
              <a:spcAft>
                <a:spcPts val="0"/>
              </a:spcAft>
              <a:buNone/>
            </a:pPr>
            <a:r>
              <a:rPr lang="en-US" sz="2600" b="1" dirty="0">
                <a:solidFill>
                  <a:schemeClr val="dk1"/>
                </a:solidFill>
                <a:latin typeface="Georgia" panose="02040502050405020303" pitchFamily="18" charset="0"/>
                <a:ea typeface="Trebuchet MS"/>
                <a:cs typeface="Times New Roman" panose="02020603050405020304" pitchFamily="18" charset="0"/>
                <a:sym typeface="Trebuchet MS"/>
              </a:rPr>
              <a:t> </a:t>
            </a:r>
            <a:r>
              <a:rPr lang="en-US" sz="2400" b="1" dirty="0" smtClean="0">
                <a:solidFill>
                  <a:schemeClr val="dk1"/>
                </a:solidFill>
                <a:latin typeface="Georgia" panose="02040502050405020303" pitchFamily="18" charset="0"/>
                <a:ea typeface="Trebuchet MS"/>
                <a:cs typeface="Times New Roman" panose="02020603050405020304" pitchFamily="18" charset="0"/>
                <a:sym typeface="Trebuchet MS"/>
              </a:rPr>
              <a:t>Memory Mapped I/O     </a:t>
            </a:r>
          </a:p>
          <a:p>
            <a:pPr marL="12700" marR="0" lvl="0" indent="0" algn="l" rtl="0">
              <a:lnSpc>
                <a:spcPct val="100000"/>
              </a:lnSpc>
              <a:spcBef>
                <a:spcPts val="0"/>
              </a:spcBef>
              <a:spcAft>
                <a:spcPts val="0"/>
              </a:spcAft>
              <a:buNone/>
            </a:pPr>
            <a:endParaRPr lang="en-US" sz="2600" b="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700" marR="0" lvl="0" indent="0" algn="l" rtl="0">
              <a:lnSpc>
                <a:spcPct val="100000"/>
              </a:lnSpc>
              <a:spcBef>
                <a:spcPts val="0"/>
              </a:spcBef>
              <a:spcAft>
                <a:spcPts val="0"/>
              </a:spcAft>
              <a:buNone/>
            </a:pPr>
            <a:r>
              <a:rPr lang="en-US" sz="26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2000" b="1" dirty="0" smtClean="0">
                <a:solidFill>
                  <a:schemeClr val="dk1"/>
                </a:solidFill>
                <a:latin typeface="Georgia" panose="02040502050405020303" pitchFamily="18" charset="0"/>
                <a:ea typeface="Trebuchet MS"/>
                <a:cs typeface="Times New Roman" panose="02020603050405020304" pitchFamily="18" charset="0"/>
                <a:sym typeface="Trebuchet MS"/>
              </a:rPr>
              <a:t>Advantages :</a:t>
            </a:r>
            <a:endParaRPr sz="2000" b="1" dirty="0">
              <a:solidFill>
                <a:schemeClr val="dk1"/>
              </a:solidFill>
              <a:latin typeface="Georgia" panose="02040502050405020303" pitchFamily="18" charset="0"/>
              <a:ea typeface="Trebuchet MS"/>
              <a:cs typeface="Times New Roman" panose="02020603050405020304" pitchFamily="18" charset="0"/>
              <a:sym typeface="Trebuchet MS"/>
            </a:endParaRPr>
          </a:p>
          <a:p>
            <a:pPr marL="949960" marR="0" lvl="0" indent="-342900" algn="l" rtl="0">
              <a:lnSpc>
                <a:spcPct val="115192"/>
              </a:lnSpc>
              <a:spcBef>
                <a:spcPts val="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Less complication</a:t>
            </a:r>
          </a:p>
          <a:p>
            <a:pPr marL="949960" indent="-342900">
              <a:lnSpc>
                <a:spcPct val="115192"/>
              </a:lnSpc>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Less circuitry</a:t>
            </a:r>
          </a:p>
          <a:p>
            <a:pPr marL="949960" indent="-342900">
              <a:lnSpc>
                <a:spcPct val="115192"/>
              </a:lnSpc>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Same instructions such as MOV can be used for both memory and I/O</a:t>
            </a:r>
          </a:p>
          <a:p>
            <a:pPr marL="949960" indent="-342900">
              <a:lnSpc>
                <a:spcPct val="115192"/>
              </a:lnSpc>
              <a:buFont typeface="Wingdings" panose="05000000000000000000" pitchFamily="2" charset="2"/>
              <a:buChar char="§"/>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Less decoding</a:t>
            </a:r>
          </a:p>
          <a:p>
            <a:pPr marL="607060">
              <a:lnSpc>
                <a:spcPct val="115192"/>
              </a:lnSpc>
            </a:pPr>
            <a:endPar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607060">
              <a:lnSpc>
                <a:spcPct val="115192"/>
              </a:lnSpc>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607060">
              <a:lnSpc>
                <a:spcPct val="105769"/>
              </a:lnSpc>
            </a:pPr>
            <a:endParaRPr lang="en-US" sz="1800" b="1" dirty="0">
              <a:solidFill>
                <a:schemeClr val="dk1"/>
              </a:solidFill>
              <a:latin typeface="Trebuchet MS"/>
              <a:ea typeface="Trebuchet MS"/>
              <a:cs typeface="Times New Roman" panose="02020603050405020304" pitchFamily="18" charset="0"/>
              <a:sym typeface="Trebuchet MS"/>
            </a:endParaRPr>
          </a:p>
          <a:p>
            <a:pPr marL="607060">
              <a:lnSpc>
                <a:spcPct val="105769"/>
              </a:lnSpc>
            </a:pPr>
            <a:r>
              <a:rPr lang="en-US" sz="2000" b="1" dirty="0" smtClean="0">
                <a:solidFill>
                  <a:schemeClr val="dk1"/>
                </a:solidFill>
                <a:latin typeface="Georgia" panose="02040502050405020303" pitchFamily="18" charset="0"/>
                <a:ea typeface="Trebuchet MS"/>
                <a:cs typeface="Times New Roman" panose="02020603050405020304" pitchFamily="18" charset="0"/>
                <a:sym typeface="Trebuchet MS"/>
              </a:rPr>
              <a:t>Disadvantages :</a:t>
            </a:r>
            <a:endParaRPr lang="en-US" sz="20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892810" marR="200660" lvl="0" indent="-285750" algn="just" rtl="0">
              <a:lnSpc>
                <a:spcPct val="96153"/>
              </a:lnSpc>
              <a:spcBef>
                <a:spcPts val="54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portion of the memory system is used as the I/O  Map</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2"/>
          <p:cNvSpPr txBox="1">
            <a:spLocks noGrp="1"/>
          </p:cNvSpPr>
          <p:nvPr>
            <p:ph type="title"/>
          </p:nvPr>
        </p:nvSpPr>
        <p:spPr>
          <a:xfrm>
            <a:off x="535940" y="577341"/>
            <a:ext cx="431355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I/O Address Mapping</a:t>
            </a:r>
            <a:endParaRPr dirty="0"/>
          </a:p>
        </p:txBody>
      </p:sp>
      <p:sp>
        <p:nvSpPr>
          <p:cNvPr id="241" name="Google Shape;241;p12"/>
          <p:cNvSpPr txBox="1"/>
          <p:nvPr/>
        </p:nvSpPr>
        <p:spPr>
          <a:xfrm>
            <a:off x="535940" y="989050"/>
            <a:ext cx="3810000" cy="5499567"/>
          </a:xfrm>
          <a:prstGeom prst="rect">
            <a:avLst/>
          </a:prstGeom>
          <a:noFill/>
          <a:ln>
            <a:noFill/>
          </a:ln>
        </p:spPr>
        <p:txBody>
          <a:bodyPr spcFirstLastPara="1" wrap="square" lIns="0" tIns="183500" rIns="0" bIns="0" anchor="t" anchorCtr="0">
            <a:spAutoFit/>
          </a:bodyPr>
          <a:lstStyle/>
          <a:p>
            <a:pPr marL="12700" marR="0" lvl="0" indent="0" algn="l" rtl="0">
              <a:lnSpc>
                <a:spcPct val="100000"/>
              </a:lnSpc>
              <a:spcBef>
                <a:spcPts val="0"/>
              </a:spcBef>
              <a:spcAft>
                <a:spcPts val="0"/>
              </a:spcAft>
              <a:buNone/>
            </a:pPr>
            <a:r>
              <a:rPr lang="en-US" sz="1950" dirty="0">
                <a:solidFill>
                  <a:srgbClr val="717BA2"/>
                </a:solidFill>
                <a:latin typeface="Arial"/>
                <a:ea typeface="Arial"/>
                <a:cs typeface="Arial"/>
                <a:sym typeface="Arial"/>
              </a:rPr>
              <a:t>	</a:t>
            </a:r>
            <a:r>
              <a:rPr lang="en-US" sz="2000" dirty="0">
                <a:solidFill>
                  <a:schemeClr val="dk1"/>
                </a:solidFill>
                <a:latin typeface="Georgia" panose="02040502050405020303" pitchFamily="18" charset="0"/>
                <a:ea typeface="Trebuchet MS"/>
                <a:cs typeface="Trebuchet MS"/>
                <a:sym typeface="Trebuchet MS"/>
              </a:rPr>
              <a:t>Isolated I/O</a:t>
            </a:r>
            <a:endParaRPr sz="2000" dirty="0">
              <a:solidFill>
                <a:schemeClr val="dk1"/>
              </a:solidFill>
              <a:latin typeface="Georgia" panose="02040502050405020303" pitchFamily="18" charset="0"/>
              <a:ea typeface="Trebuchet MS"/>
              <a:cs typeface="Trebuchet MS"/>
              <a:sym typeface="Trebuchet MS"/>
            </a:endParaRPr>
          </a:p>
          <a:p>
            <a:pPr marL="572135" marR="439419" lvl="0" indent="-285750" algn="l" rtl="0">
              <a:lnSpc>
                <a:spcPct val="80000"/>
              </a:lnSpc>
              <a:spcBef>
                <a:spcPts val="1970"/>
              </a:spcBef>
              <a:spcAft>
                <a:spcPts val="0"/>
              </a:spcAft>
              <a:buFont typeface="Wingdings" panose="05000000000000000000" pitchFamily="2" charset="2"/>
              <a:buChar char="§"/>
            </a:pP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Separate </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I/O address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space</a:t>
            </a:r>
          </a:p>
          <a:p>
            <a:pPr marL="572135" marR="439419" indent="-285750">
              <a:lnSpc>
                <a:spcPct val="80000"/>
              </a:lnSpc>
              <a:spcBef>
                <a:spcPts val="197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Common data and address bus for peripherals, CPU and memory</a:t>
            </a:r>
            <a:r>
              <a:rPr lang="en-US" sz="1600" dirty="0">
                <a:solidFill>
                  <a:srgbClr val="9FB8CD"/>
                </a:solidFill>
                <a:latin typeface="Times New Roman" panose="02020603050405020304" pitchFamily="18" charset="0"/>
                <a:cs typeface="Times New Roman" panose="02020603050405020304" pitchFamily="18" charset="0"/>
              </a:rPr>
              <a:t> </a:t>
            </a:r>
            <a:endParaRPr lang="en-US" sz="1600" dirty="0" smtClean="0">
              <a:solidFill>
                <a:srgbClr val="9FB8CD"/>
              </a:solidFill>
              <a:latin typeface="Times New Roman" panose="02020603050405020304" pitchFamily="18" charset="0"/>
              <a:cs typeface="Times New Roman" panose="02020603050405020304" pitchFamily="18" charset="0"/>
            </a:endParaRPr>
          </a:p>
          <a:p>
            <a:pPr marL="572135" marR="439419" indent="-285750">
              <a:lnSpc>
                <a:spcPct val="80000"/>
              </a:lnSpc>
              <a:spcBef>
                <a:spcPts val="1970"/>
              </a:spcBef>
              <a:buFont typeface="Wingdings" panose="05000000000000000000" pitchFamily="2" charset="2"/>
              <a:buChar char="§"/>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But separate or isolated control signals for I/O and memory.</a:t>
            </a:r>
          </a:p>
          <a:p>
            <a:pPr marL="572135" marR="439419" indent="-285750">
              <a:lnSpc>
                <a:spcPct val="80000"/>
              </a:lnSpc>
              <a:spcBef>
                <a:spcPts val="1970"/>
              </a:spcBef>
              <a:buFont typeface="Wingdings" panose="05000000000000000000" pitchFamily="2" charset="2"/>
              <a:buChar char="§"/>
            </a:pP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IORC </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and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IOWC) signals are for I/O devices</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572135" marR="439419" indent="-285750">
              <a:lnSpc>
                <a:spcPct val="80000"/>
              </a:lnSpc>
              <a:spcBef>
                <a:spcPts val="197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MEMR and MEMW signals are for </a:t>
            </a:r>
            <a:r>
              <a:rPr lang="en-US" sz="1600" dirty="0" smtClean="0">
                <a:solidFill>
                  <a:schemeClr val="tx1"/>
                </a:solidFill>
                <a:latin typeface="Times New Roman" panose="02020603050405020304" pitchFamily="18" charset="0"/>
                <a:cs typeface="Times New Roman" panose="02020603050405020304" pitchFamily="18" charset="0"/>
              </a:rPr>
              <a:t>memory</a:t>
            </a:r>
          </a:p>
          <a:p>
            <a:pPr marL="572135" marR="439419" indent="-285750">
              <a:lnSpc>
                <a:spcPct val="80000"/>
              </a:lnSpc>
              <a:spcBef>
                <a:spcPts val="1970"/>
              </a:spcBef>
              <a:buFont typeface="Wingdings" panose="05000000000000000000" pitchFamily="2" charset="2"/>
              <a:buChar char="§"/>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This is the most common  form of I/O transfer  technique used with Intel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processors and PC.</a:t>
            </a:r>
          </a:p>
          <a:p>
            <a:pPr marL="572135" marR="439419" indent="-285750">
              <a:lnSpc>
                <a:spcPct val="80000"/>
              </a:lnSpc>
              <a:spcBef>
                <a:spcPts val="1970"/>
              </a:spcBef>
              <a:buFont typeface="Wingdings" panose="05000000000000000000" pitchFamily="2" charset="2"/>
              <a:buChar char="§"/>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Pentium supports isolated  I/O of 64 KB address  space</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endParaRPr lang="en-US"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86385" marR="439419">
              <a:lnSpc>
                <a:spcPct val="80000"/>
              </a:lnSpc>
              <a:spcBef>
                <a:spcPts val="1970"/>
              </a:spcBef>
            </a:pPr>
            <a:r>
              <a:rPr lang="en-US" sz="1600" dirty="0">
                <a:solidFill>
                  <a:srgbClr val="9FB8CD"/>
                </a:solidFill>
                <a:latin typeface="Times New Roman" panose="02020603050405020304" pitchFamily="18" charset="0"/>
                <a:cs typeface="Times New Roman" panose="02020603050405020304" pitchFamily="18" charset="0"/>
              </a:rPr>
              <a:t>	</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19" name="Google Shape;256;p12"/>
          <p:cNvSpPr/>
          <p:nvPr/>
        </p:nvSpPr>
        <p:spPr>
          <a:xfrm flipV="1">
            <a:off x="1052945" y="3382413"/>
            <a:ext cx="578840" cy="45719"/>
          </a:xfrm>
          <a:custGeom>
            <a:avLst/>
            <a:gdLst/>
            <a:ahLst/>
            <a:cxnLst/>
            <a:rect l="l" t="t" r="r" b="b"/>
            <a:pathLst>
              <a:path w="762000" h="120000" extrusionOk="0">
                <a:moveTo>
                  <a:pt x="0" y="0"/>
                </a:moveTo>
                <a:lnTo>
                  <a:pt x="762000" y="0"/>
                </a:lnTo>
              </a:path>
            </a:pathLst>
          </a:custGeom>
          <a:noFill/>
          <a:ln w="25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56;p12"/>
          <p:cNvSpPr/>
          <p:nvPr/>
        </p:nvSpPr>
        <p:spPr>
          <a:xfrm flipV="1">
            <a:off x="1949761" y="3382414"/>
            <a:ext cx="682603" cy="45720"/>
          </a:xfrm>
          <a:custGeom>
            <a:avLst/>
            <a:gdLst/>
            <a:ahLst/>
            <a:cxnLst/>
            <a:rect l="l" t="t" r="r" b="b"/>
            <a:pathLst>
              <a:path w="762000" h="120000" extrusionOk="0">
                <a:moveTo>
                  <a:pt x="0" y="0"/>
                </a:moveTo>
                <a:lnTo>
                  <a:pt x="762000" y="0"/>
                </a:lnTo>
              </a:path>
            </a:pathLst>
          </a:custGeom>
          <a:noFill/>
          <a:ln w="25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18;p10"/>
          <p:cNvSpPr txBox="1"/>
          <p:nvPr/>
        </p:nvSpPr>
        <p:spPr>
          <a:xfrm>
            <a:off x="7190509" y="1288141"/>
            <a:ext cx="1143000" cy="1671606"/>
          </a:xfrm>
          <a:prstGeom prst="rect">
            <a:avLst/>
          </a:prstGeom>
          <a:noFill/>
          <a:ln w="9525" cap="flat" cmpd="sng">
            <a:solidFill>
              <a:srgbClr val="000000"/>
            </a:solidFill>
            <a:prstDash val="solid"/>
            <a:round/>
            <a:headEnd type="none" w="sm" len="sm"/>
            <a:tailEnd type="none" w="sm" len="sm"/>
          </a:ln>
        </p:spPr>
        <p:txBody>
          <a:bodyPr spcFirstLastPara="1" wrap="square" lIns="0" tIns="1900" rIns="0" bIns="0" anchor="t" anchorCtr="0">
            <a:spAutoFit/>
          </a:bodyPr>
          <a:lstStyle/>
          <a:p>
            <a:pPr marL="92075" marR="81915" lvl="0" indent="0" algn="l" rtl="0">
              <a:lnSpc>
                <a:spcPct val="100000"/>
              </a:lnSpc>
              <a:spcBef>
                <a:spcPts val="0"/>
              </a:spcBef>
              <a:spcAft>
                <a:spcPts val="0"/>
              </a:spcAft>
              <a:buNone/>
            </a:pPr>
            <a:endParaRPr lang="en-US" sz="2850" dirty="0">
              <a:solidFill>
                <a:schemeClr val="dk1"/>
              </a:solidFill>
              <a:latin typeface="Times New Roman"/>
              <a:ea typeface="Trebuchet MS"/>
              <a:cs typeface="Times New Roman"/>
              <a:sym typeface="Times New Roman"/>
            </a:endParaRPr>
          </a:p>
          <a:p>
            <a:pPr marL="92075" marR="81915" lvl="0" indent="0" algn="l" rtl="0">
              <a:lnSpc>
                <a:spcPct val="100000"/>
              </a:lnSpc>
              <a:spcBef>
                <a:spcPts val="0"/>
              </a:spcBef>
              <a:spcAft>
                <a:spcPts val="0"/>
              </a:spcAft>
              <a:buNone/>
            </a:pPr>
            <a:r>
              <a:rPr lang="en-US" sz="1600" dirty="0" smtClean="0">
                <a:solidFill>
                  <a:schemeClr val="dk1"/>
                </a:solidFill>
                <a:latin typeface="Trebuchet MS"/>
                <a:ea typeface="Trebuchet MS"/>
                <a:cs typeface="Trebuchet MS"/>
                <a:sym typeface="Trebuchet MS"/>
              </a:rPr>
              <a:t>Memory  </a:t>
            </a:r>
            <a:r>
              <a:rPr lang="en-US" sz="1600" dirty="0">
                <a:solidFill>
                  <a:schemeClr val="dk1"/>
                </a:solidFill>
                <a:latin typeface="Trebuchet MS"/>
                <a:ea typeface="Trebuchet MS"/>
                <a:cs typeface="Trebuchet MS"/>
                <a:sym typeface="Trebuchet MS"/>
              </a:rPr>
              <a:t>addressing  </a:t>
            </a:r>
            <a:r>
              <a:rPr lang="en-US" sz="1600" dirty="0" smtClean="0">
                <a:solidFill>
                  <a:schemeClr val="dk1"/>
                </a:solidFill>
                <a:latin typeface="Trebuchet MS"/>
                <a:ea typeface="Trebuchet MS"/>
                <a:cs typeface="Trebuchet MS"/>
                <a:sym typeface="Trebuchet MS"/>
              </a:rPr>
              <a:t>space</a:t>
            </a:r>
          </a:p>
          <a:p>
            <a:pPr marL="92075" marR="81915" lvl="0" indent="0" algn="l" rtl="0">
              <a:lnSpc>
                <a:spcPct val="100000"/>
              </a:lnSpc>
              <a:spcBef>
                <a:spcPts val="0"/>
              </a:spcBef>
              <a:spcAft>
                <a:spcPts val="0"/>
              </a:spcAft>
              <a:buNone/>
            </a:pPr>
            <a:endParaRPr lang="en-US" sz="1600" dirty="0">
              <a:solidFill>
                <a:schemeClr val="dk1"/>
              </a:solidFill>
              <a:latin typeface="Trebuchet MS"/>
              <a:ea typeface="Trebuchet MS"/>
              <a:cs typeface="Trebuchet MS"/>
              <a:sym typeface="Trebuchet MS"/>
            </a:endParaRPr>
          </a:p>
          <a:p>
            <a:pPr marL="92075" marR="81915" lvl="0" indent="0" algn="l" rtl="0">
              <a:lnSpc>
                <a:spcPct val="100000"/>
              </a:lnSpc>
              <a:spcBef>
                <a:spcPts val="0"/>
              </a:spcBef>
              <a:spcAft>
                <a:spcPts val="0"/>
              </a:spcAft>
              <a:buNone/>
            </a:pPr>
            <a:endParaRPr sz="1600" dirty="0">
              <a:solidFill>
                <a:schemeClr val="dk1"/>
              </a:solidFill>
              <a:latin typeface="Trebuchet MS"/>
              <a:ea typeface="Trebuchet MS"/>
              <a:cs typeface="Trebuchet MS"/>
              <a:sym typeface="Trebuchet MS"/>
            </a:endParaRPr>
          </a:p>
        </p:txBody>
      </p:sp>
      <p:sp>
        <p:nvSpPr>
          <p:cNvPr id="24" name="Google Shape;223;p10"/>
          <p:cNvSpPr txBox="1"/>
          <p:nvPr/>
        </p:nvSpPr>
        <p:spPr>
          <a:xfrm>
            <a:off x="6433821" y="1288141"/>
            <a:ext cx="756688" cy="29948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FFFFF</a:t>
            </a:r>
            <a:endParaRPr sz="1800" dirty="0">
              <a:solidFill>
                <a:schemeClr val="dk1"/>
              </a:solidFill>
              <a:latin typeface="Trebuchet MS"/>
              <a:ea typeface="Trebuchet MS"/>
              <a:cs typeface="Trebuchet MS"/>
              <a:sym typeface="Trebuchet MS"/>
            </a:endParaRPr>
          </a:p>
        </p:txBody>
      </p:sp>
      <p:sp>
        <p:nvSpPr>
          <p:cNvPr id="25" name="Google Shape;222;p10"/>
          <p:cNvSpPr txBox="1"/>
          <p:nvPr/>
        </p:nvSpPr>
        <p:spPr>
          <a:xfrm>
            <a:off x="6470437" y="2814835"/>
            <a:ext cx="683455"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Trebuchet MS"/>
                <a:ea typeface="Trebuchet MS"/>
                <a:cs typeface="Trebuchet MS"/>
                <a:sym typeface="Trebuchet MS"/>
              </a:rPr>
              <a:t>00000</a:t>
            </a:r>
            <a:endParaRPr sz="1800">
              <a:solidFill>
                <a:schemeClr val="dk1"/>
              </a:solidFill>
              <a:latin typeface="Trebuchet MS"/>
              <a:ea typeface="Trebuchet MS"/>
              <a:cs typeface="Trebuchet MS"/>
              <a:sym typeface="Trebuchet MS"/>
            </a:endParaRPr>
          </a:p>
        </p:txBody>
      </p:sp>
      <p:sp>
        <p:nvSpPr>
          <p:cNvPr id="26" name="Google Shape;219;p10"/>
          <p:cNvSpPr txBox="1"/>
          <p:nvPr/>
        </p:nvSpPr>
        <p:spPr>
          <a:xfrm>
            <a:off x="7190509" y="3719854"/>
            <a:ext cx="1089151" cy="1762021"/>
          </a:xfrm>
          <a:prstGeom prst="rect">
            <a:avLst/>
          </a:prstGeom>
          <a:noFill/>
          <a:ln w="9525" cap="flat" cmpd="sng">
            <a:solidFill>
              <a:srgbClr val="000000"/>
            </a:solidFill>
            <a:prstDash val="solid"/>
            <a:round/>
            <a:headEnd type="none" w="sm" len="sm"/>
            <a:tailEnd type="none" w="sm" len="sm"/>
          </a:ln>
        </p:spPr>
        <p:txBody>
          <a:bodyPr spcFirstLastPara="1" wrap="square" lIns="0" tIns="38100" rIns="0" bIns="0" anchor="t" anchorCtr="0">
            <a:spAutoFit/>
          </a:bodyPr>
          <a:lstStyle/>
          <a:p>
            <a:pPr marL="92710" marR="35560" lvl="0" indent="0" algn="l" rtl="0">
              <a:lnSpc>
                <a:spcPct val="100000"/>
              </a:lnSpc>
              <a:spcBef>
                <a:spcPts val="0"/>
              </a:spcBef>
              <a:spcAft>
                <a:spcPts val="0"/>
              </a:spcAft>
              <a:buNone/>
            </a:pPr>
            <a:endParaRPr lang="en-US" sz="1600" dirty="0" smtClean="0">
              <a:solidFill>
                <a:schemeClr val="dk1"/>
              </a:solidFill>
              <a:latin typeface="Trebuchet MS"/>
              <a:ea typeface="Trebuchet MS"/>
              <a:cs typeface="Trebuchet MS"/>
              <a:sym typeface="Trebuchet MS"/>
            </a:endParaRPr>
          </a:p>
          <a:p>
            <a:pPr marL="92710" marR="35560" lvl="0" indent="0" algn="l" rtl="0">
              <a:lnSpc>
                <a:spcPct val="100000"/>
              </a:lnSpc>
              <a:spcBef>
                <a:spcPts val="0"/>
              </a:spcBef>
              <a:spcAft>
                <a:spcPts val="0"/>
              </a:spcAft>
              <a:buNone/>
            </a:pPr>
            <a:endParaRPr lang="en-US" sz="1600" dirty="0">
              <a:solidFill>
                <a:schemeClr val="dk1"/>
              </a:solidFill>
              <a:latin typeface="Trebuchet MS"/>
              <a:ea typeface="Trebuchet MS"/>
              <a:cs typeface="Trebuchet MS"/>
              <a:sym typeface="Trebuchet MS"/>
            </a:endParaRPr>
          </a:p>
          <a:p>
            <a:pPr marL="92710" marR="35560" lvl="0" indent="0" algn="l" rtl="0">
              <a:lnSpc>
                <a:spcPct val="100000"/>
              </a:lnSpc>
              <a:spcBef>
                <a:spcPts val="0"/>
              </a:spcBef>
              <a:spcAft>
                <a:spcPts val="0"/>
              </a:spcAft>
              <a:buNone/>
            </a:pPr>
            <a:r>
              <a:rPr lang="en-US" sz="1600" dirty="0" smtClean="0">
                <a:solidFill>
                  <a:schemeClr val="dk1"/>
                </a:solidFill>
                <a:latin typeface="Trebuchet MS"/>
                <a:ea typeface="Trebuchet MS"/>
                <a:cs typeface="Trebuchet MS"/>
                <a:sym typeface="Trebuchet MS"/>
              </a:rPr>
              <a:t>I/O  </a:t>
            </a:r>
            <a:r>
              <a:rPr lang="en-US" sz="1600" dirty="0">
                <a:solidFill>
                  <a:schemeClr val="dk1"/>
                </a:solidFill>
                <a:latin typeface="Trebuchet MS"/>
                <a:ea typeface="Trebuchet MS"/>
                <a:cs typeface="Trebuchet MS"/>
                <a:sym typeface="Trebuchet MS"/>
              </a:rPr>
              <a:t>addressing  </a:t>
            </a:r>
            <a:r>
              <a:rPr lang="en-US" sz="1600" dirty="0" smtClean="0">
                <a:solidFill>
                  <a:schemeClr val="dk1"/>
                </a:solidFill>
                <a:latin typeface="Trebuchet MS"/>
                <a:ea typeface="Trebuchet MS"/>
                <a:cs typeface="Trebuchet MS"/>
                <a:sym typeface="Trebuchet MS"/>
              </a:rPr>
              <a:t>space</a:t>
            </a:r>
          </a:p>
          <a:p>
            <a:pPr marL="92710" marR="35560" lvl="0" indent="0" algn="l" rtl="0">
              <a:lnSpc>
                <a:spcPct val="100000"/>
              </a:lnSpc>
              <a:spcBef>
                <a:spcPts val="0"/>
              </a:spcBef>
              <a:spcAft>
                <a:spcPts val="0"/>
              </a:spcAft>
              <a:buNone/>
            </a:pPr>
            <a:endParaRPr lang="en-US" sz="1600" dirty="0">
              <a:solidFill>
                <a:schemeClr val="dk1"/>
              </a:solidFill>
              <a:latin typeface="Trebuchet MS"/>
              <a:ea typeface="Trebuchet MS"/>
              <a:cs typeface="Trebuchet MS"/>
              <a:sym typeface="Trebuchet MS"/>
            </a:endParaRPr>
          </a:p>
          <a:p>
            <a:pPr marL="92710" marR="35560" lvl="0" indent="0" algn="l" rtl="0">
              <a:lnSpc>
                <a:spcPct val="100000"/>
              </a:lnSpc>
              <a:spcBef>
                <a:spcPts val="0"/>
              </a:spcBef>
              <a:spcAft>
                <a:spcPts val="0"/>
              </a:spcAft>
              <a:buNone/>
            </a:pPr>
            <a:endParaRPr lang="en-US" sz="1600" dirty="0">
              <a:solidFill>
                <a:schemeClr val="dk1"/>
              </a:solidFill>
              <a:latin typeface="Trebuchet MS"/>
              <a:ea typeface="Trebuchet MS"/>
              <a:cs typeface="Trebuchet MS"/>
              <a:sym typeface="Trebuchet MS"/>
            </a:endParaRPr>
          </a:p>
        </p:txBody>
      </p:sp>
      <p:sp>
        <p:nvSpPr>
          <p:cNvPr id="27" name="Google Shape;225;p10"/>
          <p:cNvSpPr txBox="1"/>
          <p:nvPr/>
        </p:nvSpPr>
        <p:spPr>
          <a:xfrm>
            <a:off x="6433821" y="3691813"/>
            <a:ext cx="688997"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FFFF</a:t>
            </a:r>
            <a:endParaRPr sz="1800" dirty="0">
              <a:solidFill>
                <a:schemeClr val="dk1"/>
              </a:solidFill>
              <a:latin typeface="Trebuchet MS"/>
              <a:ea typeface="Trebuchet MS"/>
              <a:cs typeface="Trebuchet MS"/>
              <a:sym typeface="Trebuchet MS"/>
            </a:endParaRPr>
          </a:p>
        </p:txBody>
      </p:sp>
      <p:sp>
        <p:nvSpPr>
          <p:cNvPr id="28" name="Google Shape;224;p10"/>
          <p:cNvSpPr txBox="1"/>
          <p:nvPr/>
        </p:nvSpPr>
        <p:spPr>
          <a:xfrm>
            <a:off x="6433821" y="5192052"/>
            <a:ext cx="582625"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0000</a:t>
            </a:r>
            <a:endParaRPr sz="1800" dirty="0">
              <a:solidFill>
                <a:schemeClr val="dk1"/>
              </a:solidFill>
              <a:latin typeface="Trebuchet MS"/>
              <a:ea typeface="Trebuchet MS"/>
              <a:cs typeface="Trebuchet MS"/>
              <a:sym typeface="Trebuchet MS"/>
            </a:endParaRPr>
          </a:p>
        </p:txBody>
      </p:sp>
      <p:sp>
        <p:nvSpPr>
          <p:cNvPr id="29" name="Google Shape;256;p12"/>
          <p:cNvSpPr/>
          <p:nvPr/>
        </p:nvSpPr>
        <p:spPr>
          <a:xfrm flipV="1">
            <a:off x="1069124" y="4027354"/>
            <a:ext cx="704257" cy="45719"/>
          </a:xfrm>
          <a:custGeom>
            <a:avLst/>
            <a:gdLst/>
            <a:ahLst/>
            <a:cxnLst/>
            <a:rect l="l" t="t" r="r" b="b"/>
            <a:pathLst>
              <a:path w="762000" h="120000" extrusionOk="0">
                <a:moveTo>
                  <a:pt x="0" y="0"/>
                </a:moveTo>
                <a:lnTo>
                  <a:pt x="762000" y="0"/>
                </a:lnTo>
              </a:path>
            </a:pathLst>
          </a:custGeom>
          <a:noFill/>
          <a:ln w="25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56;p12"/>
          <p:cNvSpPr/>
          <p:nvPr/>
        </p:nvSpPr>
        <p:spPr>
          <a:xfrm>
            <a:off x="2064327" y="4073072"/>
            <a:ext cx="775855" cy="45719"/>
          </a:xfrm>
          <a:custGeom>
            <a:avLst/>
            <a:gdLst/>
            <a:ahLst/>
            <a:cxnLst/>
            <a:rect l="l" t="t" r="r" b="b"/>
            <a:pathLst>
              <a:path w="762000" h="120000" extrusionOk="0">
                <a:moveTo>
                  <a:pt x="0" y="0"/>
                </a:moveTo>
                <a:lnTo>
                  <a:pt x="762000" y="0"/>
                </a:lnTo>
              </a:path>
            </a:pathLst>
          </a:custGeom>
          <a:noFill/>
          <a:ln w="25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1"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4"/>
          <p:cNvSpPr txBox="1">
            <a:spLocks noGrp="1"/>
          </p:cNvSpPr>
          <p:nvPr>
            <p:ph type="title"/>
          </p:nvPr>
        </p:nvSpPr>
        <p:spPr>
          <a:xfrm>
            <a:off x="535940" y="467629"/>
            <a:ext cx="431355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I/O Address Mapping</a:t>
            </a:r>
            <a:endParaRPr dirty="0"/>
          </a:p>
        </p:txBody>
      </p:sp>
      <p:sp>
        <p:nvSpPr>
          <p:cNvPr id="271" name="Google Shape;271;p14"/>
          <p:cNvSpPr txBox="1"/>
          <p:nvPr/>
        </p:nvSpPr>
        <p:spPr>
          <a:xfrm>
            <a:off x="535940" y="981344"/>
            <a:ext cx="7802245" cy="3571940"/>
          </a:xfrm>
          <a:prstGeom prst="rect">
            <a:avLst/>
          </a:prstGeom>
          <a:noFill/>
          <a:ln>
            <a:noFill/>
          </a:ln>
        </p:spPr>
        <p:txBody>
          <a:bodyPr spcFirstLastPara="1" wrap="square" lIns="0" tIns="184150" rIns="0" bIns="0" anchor="t" anchorCtr="0">
            <a:spAutoFit/>
          </a:bodyPr>
          <a:lstStyle/>
          <a:p>
            <a:pPr marL="12700" lvl="0"/>
            <a:r>
              <a:rPr lang="en-US" sz="2400" b="1" dirty="0" smtClean="0">
                <a:solidFill>
                  <a:schemeClr val="dk1"/>
                </a:solidFill>
                <a:latin typeface="Georgia" panose="02040502050405020303" pitchFamily="18" charset="0"/>
                <a:ea typeface="Trebuchet MS"/>
                <a:cs typeface="Times New Roman" panose="02020603050405020304" pitchFamily="18" charset="0"/>
                <a:sym typeface="Trebuchet MS"/>
              </a:rPr>
              <a:t>Isolated I/O</a:t>
            </a:r>
            <a:endParaRPr lang="en-US" sz="2400" dirty="0">
              <a:solidFill>
                <a:srgbClr val="9FB8CD"/>
              </a:solidFill>
            </a:endParaRPr>
          </a:p>
          <a:p>
            <a:pPr marL="12700" marR="0" lvl="0" indent="0" algn="l" rtl="0">
              <a:lnSpc>
                <a:spcPct val="100000"/>
              </a:lnSpc>
              <a:spcBef>
                <a:spcPts val="0"/>
              </a:spcBef>
              <a:spcAft>
                <a:spcPts val="0"/>
              </a:spcAft>
              <a:buNone/>
            </a:pPr>
            <a:endParaRPr lang="en-US" sz="2100" dirty="0" smtClean="0">
              <a:solidFill>
                <a:srgbClr val="9FB8CD"/>
              </a:solidFill>
            </a:endParaRPr>
          </a:p>
          <a:p>
            <a:pPr marL="12700" marR="0" lvl="0" indent="0" algn="l" rtl="0">
              <a:lnSpc>
                <a:spcPct val="100000"/>
              </a:lnSpc>
              <a:spcBef>
                <a:spcPts val="0"/>
              </a:spcBef>
              <a:spcAft>
                <a:spcPts val="0"/>
              </a:spcAft>
              <a:buNone/>
            </a:pPr>
            <a:r>
              <a:rPr lang="en-US" sz="2100" dirty="0" smtClean="0">
                <a:solidFill>
                  <a:srgbClr val="9FB8CD"/>
                </a:solidFill>
              </a:rPr>
              <a:t>        </a:t>
            </a:r>
            <a:r>
              <a:rPr lang="en-US" sz="2000" b="1" dirty="0" smtClean="0">
                <a:solidFill>
                  <a:schemeClr val="dk1"/>
                </a:solidFill>
                <a:latin typeface="Georgia" panose="02040502050405020303" pitchFamily="18" charset="0"/>
                <a:ea typeface="Trebuchet MS"/>
                <a:cs typeface="Trebuchet MS"/>
                <a:sym typeface="Trebuchet MS"/>
              </a:rPr>
              <a:t>Advantages</a:t>
            </a:r>
            <a:r>
              <a:rPr lang="en-US" sz="2000" b="1" dirty="0">
                <a:solidFill>
                  <a:schemeClr val="dk1"/>
                </a:solidFill>
                <a:latin typeface="Georgia" panose="02040502050405020303" pitchFamily="18" charset="0"/>
                <a:ea typeface="Trebuchet MS"/>
                <a:cs typeface="Trebuchet MS"/>
                <a:sym typeface="Trebuchet MS"/>
              </a:rPr>
              <a:t>:</a:t>
            </a:r>
            <a:endParaRPr sz="2000" dirty="0">
              <a:solidFill>
                <a:schemeClr val="dk1"/>
              </a:solidFill>
              <a:latin typeface="Georgia" panose="02040502050405020303" pitchFamily="18" charset="0"/>
              <a:ea typeface="Trebuchet MS"/>
              <a:cs typeface="Trebuchet MS"/>
              <a:sym typeface="Trebuchet MS"/>
            </a:endParaRPr>
          </a:p>
          <a:p>
            <a:pPr marL="892810" marR="0" lvl="0" indent="-285750" algn="l" rtl="0">
              <a:lnSpc>
                <a:spcPct val="118541"/>
              </a:lnSpc>
              <a:spcBef>
                <a:spcPts val="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In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this system no memory is wasted for I/O mapping.</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20"/>
              </a:spcBef>
              <a:spcAft>
                <a:spcPts val="0"/>
              </a:spcAft>
              <a:buNone/>
            </a:pPr>
            <a:endParaRPr sz="2600" dirty="0">
              <a:solidFill>
                <a:schemeClr val="dk1"/>
              </a:solidFill>
              <a:latin typeface="Times New Roman"/>
              <a:ea typeface="Times New Roman"/>
              <a:cs typeface="Times New Roman"/>
              <a:sym typeface="Times New Roman"/>
            </a:endParaRPr>
          </a:p>
          <a:p>
            <a:pPr marL="286385" marR="0" lvl="0" indent="0" algn="l" rtl="0">
              <a:lnSpc>
                <a:spcPct val="118750"/>
              </a:lnSpc>
              <a:spcBef>
                <a:spcPts val="0"/>
              </a:spcBef>
              <a:spcAft>
                <a:spcPts val="0"/>
              </a:spcAft>
              <a:buNone/>
            </a:pPr>
            <a:r>
              <a:rPr lang="en-US" sz="2100" dirty="0">
                <a:solidFill>
                  <a:srgbClr val="9FB8CD"/>
                </a:solidFill>
              </a:rPr>
              <a:t> </a:t>
            </a:r>
            <a:r>
              <a:rPr lang="en-US" sz="2100" dirty="0" smtClean="0">
                <a:solidFill>
                  <a:srgbClr val="9FB8CD"/>
                </a:solidFill>
              </a:rPr>
              <a:t> </a:t>
            </a:r>
            <a:r>
              <a:rPr lang="en-US" sz="2100" dirty="0" smtClean="0">
                <a:solidFill>
                  <a:srgbClr val="9FB8CD"/>
                </a:solidFill>
                <a:latin typeface="Arial"/>
                <a:ea typeface="Arial"/>
                <a:cs typeface="Arial"/>
                <a:sym typeface="Arial"/>
              </a:rPr>
              <a:t>  </a:t>
            </a:r>
            <a:r>
              <a:rPr lang="en-US" sz="2000" b="1" dirty="0" smtClean="0">
                <a:solidFill>
                  <a:schemeClr val="dk1"/>
                </a:solidFill>
                <a:latin typeface="Georgia" panose="02040502050405020303" pitchFamily="18" charset="0"/>
                <a:ea typeface="Trebuchet MS"/>
                <a:cs typeface="Trebuchet MS"/>
                <a:sym typeface="Trebuchet MS"/>
              </a:rPr>
              <a:t>Disadvantages</a:t>
            </a:r>
            <a:r>
              <a:rPr lang="en-US" sz="2000" dirty="0" smtClean="0">
                <a:solidFill>
                  <a:schemeClr val="dk1"/>
                </a:solidFill>
                <a:latin typeface="Georgia" panose="02040502050405020303" pitchFamily="18" charset="0"/>
                <a:ea typeface="Trebuchet MS"/>
                <a:cs typeface="Trebuchet MS"/>
                <a:sym typeface="Trebuchet MS"/>
              </a:rPr>
              <a:t>:</a:t>
            </a:r>
            <a:endParaRPr sz="2000" dirty="0">
              <a:solidFill>
                <a:schemeClr val="dk1"/>
              </a:solidFill>
              <a:latin typeface="Georgia" panose="02040502050405020303" pitchFamily="18" charset="0"/>
              <a:ea typeface="Trebuchet MS"/>
              <a:cs typeface="Trebuchet MS"/>
              <a:sym typeface="Trebuchet MS"/>
            </a:endParaRPr>
          </a:p>
          <a:p>
            <a:pPr marL="892810" marR="5080" lvl="0" indent="-285750" algn="l" rtl="0">
              <a:lnSpc>
                <a:spcPct val="95833"/>
              </a:lnSpc>
              <a:spcBef>
                <a:spcPts val="515"/>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Separate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signals are also needed to interact with the  I/O devices which separate it from normal memory  access instructions</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892810" marR="5080" indent="-285750">
              <a:lnSpc>
                <a:spcPct val="95833"/>
              </a:lnSpc>
              <a:spcBef>
                <a:spcPts val="515"/>
              </a:spcBef>
              <a:buFont typeface="Wingdings" panose="05000000000000000000" pitchFamily="2" charset="2"/>
              <a:buChar char="§"/>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Instructions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IN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and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OUT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need to be used to  perform data transfer.</a:t>
            </a:r>
          </a:p>
          <a:p>
            <a:pPr marL="607060" marR="5080" lvl="0" algn="l" rtl="0">
              <a:lnSpc>
                <a:spcPct val="95833"/>
              </a:lnSpc>
              <a:spcBef>
                <a:spcPts val="515"/>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535940" y="577341"/>
            <a:ext cx="5618480"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Accessing I/O </a:t>
            </a:r>
            <a:r>
              <a:rPr lang="en-US" dirty="0" smtClean="0"/>
              <a:t>Devices </a:t>
            </a:r>
            <a:r>
              <a:rPr lang="en-US" dirty="0"/>
              <a:t>in 8086</a:t>
            </a:r>
            <a:endParaRPr dirty="0"/>
          </a:p>
        </p:txBody>
      </p:sp>
      <p:sp>
        <p:nvSpPr>
          <p:cNvPr id="284" name="Google Shape;284;p16"/>
          <p:cNvSpPr txBox="1"/>
          <p:nvPr/>
        </p:nvSpPr>
        <p:spPr>
          <a:xfrm>
            <a:off x="535940" y="1327215"/>
            <a:ext cx="2863215" cy="31994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b="1" dirty="0" smtClean="0">
                <a:solidFill>
                  <a:schemeClr val="dk1"/>
                </a:solidFill>
                <a:latin typeface="Georgia" panose="02040502050405020303" pitchFamily="18" charset="0"/>
                <a:ea typeface="Trebuchet MS"/>
                <a:cs typeface="Trebuchet MS"/>
                <a:sym typeface="Trebuchet MS"/>
              </a:rPr>
              <a:t>Addressing </a:t>
            </a:r>
            <a:r>
              <a:rPr lang="en-US" sz="2000" b="1" dirty="0">
                <a:solidFill>
                  <a:schemeClr val="dk1"/>
                </a:solidFill>
                <a:latin typeface="Georgia" panose="02040502050405020303" pitchFamily="18" charset="0"/>
                <a:ea typeface="Trebuchet MS"/>
                <a:cs typeface="Trebuchet MS"/>
                <a:sym typeface="Trebuchet MS"/>
              </a:rPr>
              <a:t>Space</a:t>
            </a:r>
            <a:endParaRPr sz="2000" b="1" dirty="0">
              <a:solidFill>
                <a:schemeClr val="dk1"/>
              </a:solidFill>
              <a:latin typeface="Georgia" panose="02040502050405020303" pitchFamily="18" charset="0"/>
              <a:ea typeface="Trebuchet MS"/>
              <a:cs typeface="Trebuchet MS"/>
              <a:sym typeface="Trebuchet MS"/>
            </a:endParaRPr>
          </a:p>
        </p:txBody>
      </p:sp>
      <p:graphicFrame>
        <p:nvGraphicFramePr>
          <p:cNvPr id="285" name="Google Shape;285;p16"/>
          <p:cNvGraphicFramePr/>
          <p:nvPr>
            <p:extLst>
              <p:ext uri="{D42A27DB-BD31-4B8C-83A1-F6EECF244321}">
                <p14:modId xmlns:p14="http://schemas.microsoft.com/office/powerpoint/2010/main" val="2370090940"/>
              </p:ext>
            </p:extLst>
          </p:nvPr>
        </p:nvGraphicFramePr>
        <p:xfrm>
          <a:off x="1199637" y="1909776"/>
          <a:ext cx="990600" cy="3622402"/>
        </p:xfrm>
        <a:graphic>
          <a:graphicData uri="http://schemas.openxmlformats.org/drawingml/2006/table">
            <a:tbl>
              <a:tblPr firstRow="1" bandRow="1">
                <a:noFill/>
                <a:tableStyleId>{0142D0DD-F128-4B5A-B0A5-67567139CA77}</a:tableStyleId>
              </a:tblPr>
              <a:tblGrid>
                <a:gridCol w="990600">
                  <a:extLst>
                    <a:ext uri="{9D8B030D-6E8A-4147-A177-3AD203B41FA5}">
                      <a16:colId xmlns:a16="http://schemas.microsoft.com/office/drawing/2014/main" val="20000"/>
                    </a:ext>
                  </a:extLst>
                </a:gridCol>
              </a:tblGrid>
              <a:tr h="2403202">
                <a:tc>
                  <a:txBody>
                    <a:bodyPr/>
                    <a:lstStyle/>
                    <a:p>
                      <a:pPr marL="0" marR="0" lvl="0" indent="0" algn="l" rtl="0">
                        <a:lnSpc>
                          <a:spcPct val="100000"/>
                        </a:lnSpc>
                        <a:spcBef>
                          <a:spcPts val="0"/>
                        </a:spcBef>
                        <a:spcAft>
                          <a:spcPts val="0"/>
                        </a:spcAft>
                        <a:buNone/>
                      </a:pPr>
                      <a:endParaRPr sz="2000" u="none" strike="noStrike" cap="none" dirty="0">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62000">
                <a:tc>
                  <a:txBody>
                    <a:bodyPr/>
                    <a:lstStyle/>
                    <a:p>
                      <a:pPr marL="0" marR="0" lvl="0" indent="0" algn="l" rtl="0">
                        <a:lnSpc>
                          <a:spcPct val="100000"/>
                        </a:lnSpc>
                        <a:spcBef>
                          <a:spcPts val="0"/>
                        </a:spcBef>
                        <a:spcAft>
                          <a:spcPts val="0"/>
                        </a:spcAft>
                        <a:buNone/>
                      </a:pPr>
                      <a:endParaRPr sz="2000" u="none" strike="noStrike" cap="none" dirty="0">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86" name="Google Shape;286;p16"/>
          <p:cNvSpPr txBox="1"/>
          <p:nvPr/>
        </p:nvSpPr>
        <p:spPr>
          <a:xfrm>
            <a:off x="581077" y="1812251"/>
            <a:ext cx="604520" cy="22826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b="1" dirty="0">
                <a:solidFill>
                  <a:schemeClr val="dk1"/>
                </a:solidFill>
                <a:latin typeface="Times New Roman" panose="02020603050405020304" pitchFamily="18" charset="0"/>
                <a:ea typeface="Trebuchet MS"/>
                <a:cs typeface="Times New Roman" panose="02020603050405020304" pitchFamily="18" charset="0"/>
                <a:sym typeface="Trebuchet MS"/>
              </a:rPr>
              <a:t>FFFF</a:t>
            </a:r>
            <a:endParaRPr b="1"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287" name="Google Shape;287;p16"/>
          <p:cNvSpPr txBox="1"/>
          <p:nvPr/>
        </p:nvSpPr>
        <p:spPr>
          <a:xfrm>
            <a:off x="678687" y="5247557"/>
            <a:ext cx="783012" cy="22826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b="1" dirty="0">
                <a:solidFill>
                  <a:schemeClr val="dk1"/>
                </a:solidFill>
                <a:latin typeface="Times New Roman" panose="02020603050405020304" pitchFamily="18" charset="0"/>
                <a:ea typeface="Trebuchet MS"/>
                <a:cs typeface="Times New Roman" panose="02020603050405020304" pitchFamily="18" charset="0"/>
                <a:sym typeface="Trebuchet MS"/>
              </a:rPr>
              <a:t>0000</a:t>
            </a:r>
            <a:endParaRPr b="1"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288" name="Google Shape;288;p16"/>
          <p:cNvSpPr txBox="1"/>
          <p:nvPr/>
        </p:nvSpPr>
        <p:spPr>
          <a:xfrm>
            <a:off x="678687" y="4219970"/>
            <a:ext cx="788728" cy="623248"/>
          </a:xfrm>
          <a:prstGeom prst="rect">
            <a:avLst/>
          </a:prstGeom>
          <a:noFill/>
          <a:ln>
            <a:noFill/>
          </a:ln>
        </p:spPr>
        <p:txBody>
          <a:bodyPr spcFirstLastPara="1" wrap="square" lIns="0" tIns="12700" rIns="0" bIns="0" anchor="t" anchorCtr="0">
            <a:spAutoFit/>
          </a:bodyPr>
          <a:lstStyle/>
          <a:p>
            <a:pPr marL="31750" marR="0" lvl="0" indent="0" algn="l" rtl="0">
              <a:lnSpc>
                <a:spcPct val="100000"/>
              </a:lnSpc>
              <a:spcBef>
                <a:spcPts val="0"/>
              </a:spcBef>
              <a:spcAft>
                <a:spcPts val="0"/>
              </a:spcAft>
              <a:buNone/>
            </a:pPr>
            <a:r>
              <a:rPr lang="en-US" b="1" dirty="0">
                <a:solidFill>
                  <a:schemeClr val="dk1"/>
                </a:solidFill>
                <a:latin typeface="Times New Roman" panose="02020603050405020304" pitchFamily="18" charset="0"/>
                <a:ea typeface="Trebuchet MS"/>
                <a:cs typeface="Times New Roman" panose="02020603050405020304" pitchFamily="18" charset="0"/>
                <a:sym typeface="Trebuchet MS"/>
              </a:rPr>
              <a:t>00FF</a:t>
            </a:r>
            <a:endParaRPr b="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700" marR="0" lvl="0" indent="0" algn="l" rtl="0">
              <a:lnSpc>
                <a:spcPct val="100000"/>
              </a:lnSpc>
              <a:spcBef>
                <a:spcPts val="1440"/>
              </a:spcBef>
              <a:spcAft>
                <a:spcPts val="0"/>
              </a:spcAft>
              <a:buNone/>
            </a:pPr>
            <a:r>
              <a:rPr lang="en-US" b="1" dirty="0">
                <a:solidFill>
                  <a:schemeClr val="dk1"/>
                </a:solidFill>
                <a:latin typeface="Times New Roman" panose="02020603050405020304" pitchFamily="18" charset="0"/>
                <a:ea typeface="Trebuchet MS"/>
                <a:cs typeface="Times New Roman" panose="02020603050405020304" pitchFamily="18" charset="0"/>
                <a:sym typeface="Trebuchet MS"/>
              </a:rPr>
              <a:t>00F8</a:t>
            </a:r>
            <a:endParaRPr b="1"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289" name="Google Shape;289;p16"/>
          <p:cNvSpPr/>
          <p:nvPr/>
        </p:nvSpPr>
        <p:spPr>
          <a:xfrm>
            <a:off x="2285618" y="4308380"/>
            <a:ext cx="228600" cy="1219200"/>
          </a:xfrm>
          <a:custGeom>
            <a:avLst/>
            <a:gdLst/>
            <a:ahLst/>
            <a:cxnLst/>
            <a:rect l="l" t="t" r="r" b="b"/>
            <a:pathLst>
              <a:path w="228600" h="1219200" extrusionOk="0">
                <a:moveTo>
                  <a:pt x="0" y="0"/>
                </a:moveTo>
                <a:lnTo>
                  <a:pt x="44487" y="7981"/>
                </a:lnTo>
                <a:lnTo>
                  <a:pt x="80819" y="29749"/>
                </a:lnTo>
                <a:lnTo>
                  <a:pt x="105316" y="62043"/>
                </a:lnTo>
                <a:lnTo>
                  <a:pt x="114300" y="101600"/>
                </a:lnTo>
                <a:lnTo>
                  <a:pt x="114300" y="508000"/>
                </a:lnTo>
                <a:lnTo>
                  <a:pt x="123283" y="547556"/>
                </a:lnTo>
                <a:lnTo>
                  <a:pt x="147780" y="579850"/>
                </a:lnTo>
                <a:lnTo>
                  <a:pt x="184112" y="601618"/>
                </a:lnTo>
                <a:lnTo>
                  <a:pt x="228600" y="609600"/>
                </a:lnTo>
                <a:lnTo>
                  <a:pt x="184112" y="617581"/>
                </a:lnTo>
                <a:lnTo>
                  <a:pt x="147780" y="639349"/>
                </a:lnTo>
                <a:lnTo>
                  <a:pt x="123283" y="671643"/>
                </a:lnTo>
                <a:lnTo>
                  <a:pt x="114300" y="711200"/>
                </a:lnTo>
                <a:lnTo>
                  <a:pt x="114300" y="1117600"/>
                </a:lnTo>
                <a:lnTo>
                  <a:pt x="105316" y="1157145"/>
                </a:lnTo>
                <a:lnTo>
                  <a:pt x="80819" y="1189440"/>
                </a:lnTo>
                <a:lnTo>
                  <a:pt x="44487" y="1211215"/>
                </a:lnTo>
                <a:lnTo>
                  <a:pt x="0" y="12192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16"/>
          <p:cNvSpPr txBox="1"/>
          <p:nvPr/>
        </p:nvSpPr>
        <p:spPr>
          <a:xfrm>
            <a:off x="2609599" y="4588402"/>
            <a:ext cx="1228483" cy="65915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b="1" dirty="0">
                <a:solidFill>
                  <a:schemeClr val="dk1"/>
                </a:solidFill>
                <a:latin typeface="Times New Roman" panose="02020603050405020304" pitchFamily="18" charset="0"/>
                <a:ea typeface="Trebuchet MS"/>
                <a:cs typeface="Times New Roman" panose="02020603050405020304" pitchFamily="18" charset="0"/>
                <a:sym typeface="Trebuchet MS"/>
              </a:rPr>
              <a:t>Accessed  directly by  instructions</a:t>
            </a:r>
            <a:endParaRPr b="1"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291" name="Google Shape;291;p16"/>
          <p:cNvSpPr/>
          <p:nvPr/>
        </p:nvSpPr>
        <p:spPr>
          <a:xfrm>
            <a:off x="3674648" y="2120777"/>
            <a:ext cx="228600" cy="3200400"/>
          </a:xfrm>
          <a:custGeom>
            <a:avLst/>
            <a:gdLst/>
            <a:ahLst/>
            <a:cxnLst/>
            <a:rect l="l" t="t" r="r" b="b"/>
            <a:pathLst>
              <a:path w="228600" h="3200400" extrusionOk="0">
                <a:moveTo>
                  <a:pt x="0" y="0"/>
                </a:moveTo>
                <a:lnTo>
                  <a:pt x="67501" y="31853"/>
                </a:lnTo>
                <a:lnTo>
                  <a:pt x="92244" y="67592"/>
                </a:lnTo>
                <a:lnTo>
                  <a:pt x="108472" y="112914"/>
                </a:lnTo>
                <a:lnTo>
                  <a:pt x="114300" y="165100"/>
                </a:lnTo>
                <a:lnTo>
                  <a:pt x="114300" y="1435100"/>
                </a:lnTo>
                <a:lnTo>
                  <a:pt x="120127" y="1487285"/>
                </a:lnTo>
                <a:lnTo>
                  <a:pt x="136355" y="1532607"/>
                </a:lnTo>
                <a:lnTo>
                  <a:pt x="161098" y="1568346"/>
                </a:lnTo>
                <a:lnTo>
                  <a:pt x="192475" y="1591783"/>
                </a:lnTo>
                <a:lnTo>
                  <a:pt x="228600" y="1600200"/>
                </a:lnTo>
                <a:lnTo>
                  <a:pt x="192475" y="1608616"/>
                </a:lnTo>
                <a:lnTo>
                  <a:pt x="161098" y="1632053"/>
                </a:lnTo>
                <a:lnTo>
                  <a:pt x="136355" y="1667792"/>
                </a:lnTo>
                <a:lnTo>
                  <a:pt x="120127" y="1713114"/>
                </a:lnTo>
                <a:lnTo>
                  <a:pt x="114300" y="1765300"/>
                </a:lnTo>
                <a:lnTo>
                  <a:pt x="114300" y="3035300"/>
                </a:lnTo>
                <a:lnTo>
                  <a:pt x="108472" y="3087490"/>
                </a:lnTo>
                <a:lnTo>
                  <a:pt x="92244" y="3132813"/>
                </a:lnTo>
                <a:lnTo>
                  <a:pt x="67501" y="3168550"/>
                </a:lnTo>
                <a:lnTo>
                  <a:pt x="36124" y="3191984"/>
                </a:lnTo>
                <a:lnTo>
                  <a:pt x="0" y="3200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16"/>
          <p:cNvSpPr txBox="1"/>
          <p:nvPr/>
        </p:nvSpPr>
        <p:spPr>
          <a:xfrm>
            <a:off x="3954922" y="3070362"/>
            <a:ext cx="1001280" cy="443711"/>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b="1" dirty="0">
                <a:solidFill>
                  <a:schemeClr val="dk1"/>
                </a:solidFill>
                <a:latin typeface="Times New Roman" panose="02020603050405020304" pitchFamily="18" charset="0"/>
                <a:ea typeface="Trebuchet MS"/>
                <a:cs typeface="Times New Roman" panose="02020603050405020304" pitchFamily="18" charset="0"/>
                <a:sym typeface="Trebuchet MS"/>
              </a:rPr>
              <a:t>Accessed  through  DX</a:t>
            </a:r>
            <a:endParaRPr b="1"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294" name="Google Shape;294;p16"/>
          <p:cNvSpPr txBox="1"/>
          <p:nvPr/>
        </p:nvSpPr>
        <p:spPr>
          <a:xfrm>
            <a:off x="5185028" y="1619953"/>
            <a:ext cx="3958972" cy="289823"/>
          </a:xfrm>
          <a:prstGeom prst="rect">
            <a:avLst/>
          </a:prstGeom>
          <a:noFill/>
          <a:ln>
            <a:noFill/>
          </a:ln>
        </p:spPr>
        <p:txBody>
          <a:bodyPr spcFirstLastPara="1" wrap="square" lIns="0" tIns="12700" rIns="0" bIns="0" anchor="t" anchorCtr="0">
            <a:spAutoFit/>
          </a:bodyPr>
          <a:lstStyle/>
          <a:p>
            <a:pPr marL="309880" marR="0" lvl="0" indent="-297180" algn="l" rtl="0">
              <a:lnSpc>
                <a:spcPct val="100000"/>
              </a:lnSpc>
              <a:spcBef>
                <a:spcPts val="0"/>
              </a:spcBef>
              <a:spcAft>
                <a:spcPts val="0"/>
              </a:spcAft>
              <a:buClr>
                <a:schemeClr val="dk1"/>
              </a:buClr>
              <a:buSzPts val="2000"/>
              <a:buFont typeface="Noto Sans Symbols"/>
              <a:buChar char="❑"/>
            </a:pP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Accessing directly by instructions</a:t>
            </a:r>
            <a:endParaRPr sz="1800" b="1"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graphicFrame>
        <p:nvGraphicFramePr>
          <p:cNvPr id="295" name="Google Shape;295;p16"/>
          <p:cNvGraphicFramePr/>
          <p:nvPr>
            <p:extLst>
              <p:ext uri="{D42A27DB-BD31-4B8C-83A1-F6EECF244321}">
                <p14:modId xmlns:p14="http://schemas.microsoft.com/office/powerpoint/2010/main" val="556381710"/>
              </p:ext>
            </p:extLst>
          </p:nvPr>
        </p:nvGraphicFramePr>
        <p:xfrm>
          <a:off x="5486399" y="2022765"/>
          <a:ext cx="2396836" cy="1458556"/>
        </p:xfrm>
        <a:graphic>
          <a:graphicData uri="http://schemas.openxmlformats.org/drawingml/2006/table">
            <a:tbl>
              <a:tblPr firstRow="1" bandRow="1">
                <a:noFill/>
                <a:tableStyleId>{0142D0DD-F128-4B5A-B0A5-67567139CA77}</a:tableStyleId>
              </a:tblPr>
              <a:tblGrid>
                <a:gridCol w="784530">
                  <a:extLst>
                    <a:ext uri="{9D8B030D-6E8A-4147-A177-3AD203B41FA5}">
                      <a16:colId xmlns:a16="http://schemas.microsoft.com/office/drawing/2014/main" val="20000"/>
                    </a:ext>
                  </a:extLst>
                </a:gridCol>
                <a:gridCol w="1000977">
                  <a:extLst>
                    <a:ext uri="{9D8B030D-6E8A-4147-A177-3AD203B41FA5}">
                      <a16:colId xmlns:a16="http://schemas.microsoft.com/office/drawing/2014/main" val="20001"/>
                    </a:ext>
                  </a:extLst>
                </a:gridCol>
                <a:gridCol w="611329">
                  <a:extLst>
                    <a:ext uri="{9D8B030D-6E8A-4147-A177-3AD203B41FA5}">
                      <a16:colId xmlns:a16="http://schemas.microsoft.com/office/drawing/2014/main" val="20002"/>
                    </a:ext>
                  </a:extLst>
                </a:gridCol>
              </a:tblGrid>
              <a:tr h="363040">
                <a:tc>
                  <a:txBody>
                    <a:bodyPr/>
                    <a:lstStyle/>
                    <a:p>
                      <a:pPr marL="31750" marR="0" lvl="0" indent="0" algn="l" rtl="0">
                        <a:lnSpc>
                          <a:spcPct val="112500"/>
                        </a:lnSpc>
                        <a:spcBef>
                          <a:spcPts val="0"/>
                        </a:spcBef>
                        <a:spcAft>
                          <a:spcPts val="0"/>
                        </a:spcAft>
                        <a:buNone/>
                      </a:pPr>
                      <a:r>
                        <a:rPr lang="en-US" sz="1800" u="none" strike="noStrike" cap="none">
                          <a:latin typeface="Times New Roman" panose="02020603050405020304" pitchFamily="18" charset="0"/>
                          <a:ea typeface="Trebuchet MS"/>
                          <a:cs typeface="Times New Roman" panose="02020603050405020304" pitchFamily="18" charset="0"/>
                          <a:sym typeface="Trebuchet MS"/>
                        </a:rPr>
                        <a:t>IN</a:t>
                      </a:r>
                      <a:endParaRPr sz="1800" u="none" strike="noStrike" cap="none">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114935" marR="0" lvl="0" indent="0" algn="l" rtl="0">
                        <a:lnSpc>
                          <a:spcPct val="112500"/>
                        </a:lnSpc>
                        <a:spcBef>
                          <a:spcPts val="0"/>
                        </a:spcBef>
                        <a:spcAft>
                          <a:spcPts val="0"/>
                        </a:spcAft>
                        <a:buNone/>
                      </a:pPr>
                      <a:r>
                        <a:rPr lang="en-US" sz="1800" u="none" strike="noStrike" cap="none" dirty="0">
                          <a:latin typeface="Times New Roman" panose="02020603050405020304" pitchFamily="18" charset="0"/>
                          <a:ea typeface="Trebuchet MS"/>
                          <a:cs typeface="Times New Roman" panose="02020603050405020304" pitchFamily="18" charset="0"/>
                          <a:sym typeface="Trebuchet MS"/>
                        </a:rPr>
                        <a:t>AL,</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26669" marR="0" lvl="0" indent="0" algn="ctr" rtl="0">
                        <a:lnSpc>
                          <a:spcPct val="112500"/>
                        </a:lnSpc>
                        <a:spcBef>
                          <a:spcPts val="0"/>
                        </a:spcBef>
                        <a:spcAft>
                          <a:spcPts val="0"/>
                        </a:spcAft>
                        <a:buNone/>
                      </a:pPr>
                      <a:r>
                        <a:rPr lang="en-US" sz="1800" u="none" strike="noStrike" cap="none" dirty="0" smtClean="0">
                          <a:latin typeface="Times New Roman" panose="02020603050405020304" pitchFamily="18" charset="0"/>
                          <a:ea typeface="Trebuchet MS"/>
                          <a:cs typeface="Times New Roman" panose="02020603050405020304" pitchFamily="18" charset="0"/>
                          <a:sym typeface="Trebuchet MS"/>
                        </a:rPr>
                        <a:t>80 H</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extLst>
                  <a:ext uri="{0D108BD9-81ED-4DB2-BD59-A6C34878D82A}">
                    <a16:rowId xmlns:a16="http://schemas.microsoft.com/office/drawing/2014/main" val="10000"/>
                  </a:ext>
                </a:extLst>
              </a:tr>
              <a:tr h="366238">
                <a:tc>
                  <a:txBody>
                    <a:bodyPr/>
                    <a:lstStyle/>
                    <a:p>
                      <a:pPr marL="31750" marR="0" lvl="0" indent="0" algn="l" rtl="0">
                        <a:lnSpc>
                          <a:spcPct val="114444"/>
                        </a:lnSpc>
                        <a:spcBef>
                          <a:spcPts val="0"/>
                        </a:spcBef>
                        <a:spcAft>
                          <a:spcPts val="0"/>
                        </a:spcAft>
                        <a:buNone/>
                      </a:pPr>
                      <a:r>
                        <a:rPr lang="en-US" sz="1800" u="none" strike="noStrike" cap="none" dirty="0">
                          <a:latin typeface="Times New Roman" panose="02020603050405020304" pitchFamily="18" charset="0"/>
                          <a:ea typeface="Trebuchet MS"/>
                          <a:cs typeface="Times New Roman" panose="02020603050405020304" pitchFamily="18" charset="0"/>
                          <a:sym typeface="Trebuchet MS"/>
                        </a:rPr>
                        <a:t>IN</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114935" marR="0" lvl="0" indent="0" algn="l" rtl="0">
                        <a:lnSpc>
                          <a:spcPct val="114444"/>
                        </a:lnSpc>
                        <a:spcBef>
                          <a:spcPts val="0"/>
                        </a:spcBef>
                        <a:spcAft>
                          <a:spcPts val="0"/>
                        </a:spcAft>
                        <a:buNone/>
                      </a:pPr>
                      <a:r>
                        <a:rPr lang="en-US" sz="1800" u="none" strike="noStrike" cap="none" dirty="0">
                          <a:latin typeface="Times New Roman" panose="02020603050405020304" pitchFamily="18" charset="0"/>
                          <a:ea typeface="Trebuchet MS"/>
                          <a:cs typeface="Times New Roman" panose="02020603050405020304" pitchFamily="18" charset="0"/>
                          <a:sym typeface="Trebuchet MS"/>
                        </a:rPr>
                        <a:t>AX,</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12065" marR="0" lvl="0" indent="0" algn="ctr" rtl="0">
                        <a:lnSpc>
                          <a:spcPct val="114444"/>
                        </a:lnSpc>
                        <a:spcBef>
                          <a:spcPts val="0"/>
                        </a:spcBef>
                        <a:spcAft>
                          <a:spcPts val="0"/>
                        </a:spcAft>
                        <a:buNone/>
                      </a:pPr>
                      <a:r>
                        <a:rPr lang="en-US" sz="1800" u="none" strike="noStrike" cap="none" dirty="0" smtClean="0">
                          <a:latin typeface="Times New Roman" panose="02020603050405020304" pitchFamily="18" charset="0"/>
                          <a:ea typeface="Trebuchet MS"/>
                          <a:cs typeface="Times New Roman" panose="02020603050405020304" pitchFamily="18" charset="0"/>
                          <a:sym typeface="Trebuchet MS"/>
                        </a:rPr>
                        <a:t>6 H</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extLst>
                  <a:ext uri="{0D108BD9-81ED-4DB2-BD59-A6C34878D82A}">
                    <a16:rowId xmlns:a16="http://schemas.microsoft.com/office/drawing/2014/main" val="10001"/>
                  </a:ext>
                </a:extLst>
              </a:tr>
              <a:tr h="366238">
                <a:tc>
                  <a:txBody>
                    <a:bodyPr/>
                    <a:lstStyle/>
                    <a:p>
                      <a:pPr marL="31750" marR="0" lvl="0" indent="0" algn="l" rtl="0">
                        <a:lnSpc>
                          <a:spcPct val="114444"/>
                        </a:lnSpc>
                        <a:spcBef>
                          <a:spcPts val="0"/>
                        </a:spcBef>
                        <a:spcAft>
                          <a:spcPts val="0"/>
                        </a:spcAft>
                        <a:buNone/>
                      </a:pPr>
                      <a:r>
                        <a:rPr lang="en-US" sz="1800" u="none" strike="noStrike" cap="none" dirty="0">
                          <a:latin typeface="Times New Roman" panose="02020603050405020304" pitchFamily="18" charset="0"/>
                          <a:ea typeface="Trebuchet MS"/>
                          <a:cs typeface="Times New Roman" panose="02020603050405020304" pitchFamily="18" charset="0"/>
                          <a:sym typeface="Trebuchet MS"/>
                        </a:rPr>
                        <a:t>OUT</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138430" marR="0" lvl="0" indent="0" algn="l" rtl="0">
                        <a:lnSpc>
                          <a:spcPct val="114444"/>
                        </a:lnSpc>
                        <a:spcBef>
                          <a:spcPts val="0"/>
                        </a:spcBef>
                        <a:spcAft>
                          <a:spcPts val="0"/>
                        </a:spcAft>
                        <a:buNone/>
                      </a:pPr>
                      <a:r>
                        <a:rPr lang="en-US" sz="1800" u="none" strike="noStrike" cap="none" dirty="0" smtClean="0">
                          <a:latin typeface="Times New Roman" panose="02020603050405020304" pitchFamily="18" charset="0"/>
                          <a:ea typeface="Trebuchet MS"/>
                          <a:cs typeface="Times New Roman" panose="02020603050405020304" pitchFamily="18" charset="0"/>
                          <a:sym typeface="Trebuchet MS"/>
                        </a:rPr>
                        <a:t>3C H</a:t>
                      </a:r>
                      <a:r>
                        <a:rPr lang="en-US" sz="1800" u="none" strike="noStrike" cap="none" dirty="0">
                          <a:latin typeface="Times New Roman" panose="02020603050405020304" pitchFamily="18" charset="0"/>
                          <a:ea typeface="Trebuchet MS"/>
                          <a:cs typeface="Times New Roman" panose="02020603050405020304" pitchFamily="18" charset="0"/>
                          <a:sym typeface="Trebuchet MS"/>
                        </a:rPr>
                        <a:t>,</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635" marR="0" lvl="0" indent="0" algn="ctr" rtl="0">
                        <a:lnSpc>
                          <a:spcPct val="114444"/>
                        </a:lnSpc>
                        <a:spcBef>
                          <a:spcPts val="0"/>
                        </a:spcBef>
                        <a:spcAft>
                          <a:spcPts val="0"/>
                        </a:spcAft>
                        <a:buNone/>
                      </a:pPr>
                      <a:r>
                        <a:rPr lang="en-US" sz="1800" u="none" strike="noStrike" cap="none" dirty="0">
                          <a:latin typeface="Times New Roman" panose="02020603050405020304" pitchFamily="18" charset="0"/>
                          <a:ea typeface="Trebuchet MS"/>
                          <a:cs typeface="Times New Roman" panose="02020603050405020304" pitchFamily="18" charset="0"/>
                          <a:sym typeface="Trebuchet MS"/>
                        </a:rPr>
                        <a:t>AL</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extLst>
                  <a:ext uri="{0D108BD9-81ED-4DB2-BD59-A6C34878D82A}">
                    <a16:rowId xmlns:a16="http://schemas.microsoft.com/office/drawing/2014/main" val="10002"/>
                  </a:ext>
                </a:extLst>
              </a:tr>
              <a:tr h="363040">
                <a:tc>
                  <a:txBody>
                    <a:bodyPr/>
                    <a:lstStyle/>
                    <a:p>
                      <a:pPr marL="31750" marR="0" lvl="0" indent="0" algn="l" rtl="0">
                        <a:lnSpc>
                          <a:spcPct val="112500"/>
                        </a:lnSpc>
                        <a:spcBef>
                          <a:spcPts val="0"/>
                        </a:spcBef>
                        <a:spcAft>
                          <a:spcPts val="0"/>
                        </a:spcAft>
                        <a:buNone/>
                      </a:pPr>
                      <a:r>
                        <a:rPr lang="en-US" sz="1800" u="none" strike="noStrike" cap="none" dirty="0">
                          <a:latin typeface="Times New Roman" panose="02020603050405020304" pitchFamily="18" charset="0"/>
                          <a:ea typeface="Trebuchet MS"/>
                          <a:cs typeface="Times New Roman" panose="02020603050405020304" pitchFamily="18" charset="0"/>
                          <a:sym typeface="Trebuchet MS"/>
                        </a:rPr>
                        <a:t>OUT</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137795" marR="0" lvl="0" indent="0" algn="l" rtl="0">
                        <a:lnSpc>
                          <a:spcPct val="112500"/>
                        </a:lnSpc>
                        <a:spcBef>
                          <a:spcPts val="0"/>
                        </a:spcBef>
                        <a:spcAft>
                          <a:spcPts val="0"/>
                        </a:spcAft>
                        <a:buNone/>
                      </a:pPr>
                      <a:r>
                        <a:rPr lang="en-US" sz="1800" u="none" strike="noStrike" cap="none" dirty="0" smtClean="0">
                          <a:latin typeface="Times New Roman" panose="02020603050405020304" pitchFamily="18" charset="0"/>
                          <a:ea typeface="Trebuchet MS"/>
                          <a:cs typeface="Times New Roman" panose="02020603050405020304" pitchFamily="18" charset="0"/>
                          <a:sym typeface="Trebuchet MS"/>
                        </a:rPr>
                        <a:t>A0 H</a:t>
                      </a:r>
                      <a:r>
                        <a:rPr lang="en-US" sz="1800" u="none" strike="noStrike" cap="none" dirty="0">
                          <a:latin typeface="Times New Roman" panose="02020603050405020304" pitchFamily="18" charset="0"/>
                          <a:ea typeface="Trebuchet MS"/>
                          <a:cs typeface="Times New Roman" panose="02020603050405020304" pitchFamily="18" charset="0"/>
                          <a:sym typeface="Trebuchet MS"/>
                        </a:rPr>
                        <a:t>,</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tc>
                  <a:txBody>
                    <a:bodyPr/>
                    <a:lstStyle/>
                    <a:p>
                      <a:pPr marL="3810" marR="0" lvl="0" indent="0" algn="ctr" rtl="0">
                        <a:lnSpc>
                          <a:spcPct val="112500"/>
                        </a:lnSpc>
                        <a:spcBef>
                          <a:spcPts val="0"/>
                        </a:spcBef>
                        <a:spcAft>
                          <a:spcPts val="0"/>
                        </a:spcAft>
                        <a:buNone/>
                      </a:pPr>
                      <a:r>
                        <a:rPr lang="en-US" sz="1800" u="none" strike="noStrike" cap="none" dirty="0">
                          <a:latin typeface="Times New Roman" panose="02020603050405020304" pitchFamily="18" charset="0"/>
                          <a:ea typeface="Trebuchet MS"/>
                          <a:cs typeface="Times New Roman" panose="02020603050405020304" pitchFamily="18" charset="0"/>
                          <a:sym typeface="Trebuchet MS"/>
                        </a:rPr>
                        <a:t>AX</a:t>
                      </a:r>
                      <a:endParaRPr sz="1800" u="none" strike="noStrike" cap="none" dirty="0">
                        <a:latin typeface="Times New Roman" panose="02020603050405020304" pitchFamily="18" charset="0"/>
                        <a:ea typeface="Trebuchet MS"/>
                        <a:cs typeface="Times New Roman" panose="02020603050405020304" pitchFamily="18" charset="0"/>
                        <a:sym typeface="Trebuchet MS"/>
                      </a:endParaRPr>
                    </a:p>
                  </a:txBody>
                  <a:tcPr marL="0" marR="0" marT="0" marB="0"/>
                </a:tc>
                <a:extLst>
                  <a:ext uri="{0D108BD9-81ED-4DB2-BD59-A6C34878D82A}">
                    <a16:rowId xmlns:a16="http://schemas.microsoft.com/office/drawing/2014/main" val="10003"/>
                  </a:ext>
                </a:extLst>
              </a:tr>
            </a:tbl>
          </a:graphicData>
        </a:graphic>
      </p:graphicFrame>
      <p:sp>
        <p:nvSpPr>
          <p:cNvPr id="296" name="Google Shape;296;p16"/>
          <p:cNvSpPr txBox="1"/>
          <p:nvPr/>
        </p:nvSpPr>
        <p:spPr>
          <a:xfrm>
            <a:off x="5184075" y="3711696"/>
            <a:ext cx="3001483" cy="289823"/>
          </a:xfrm>
          <a:prstGeom prst="rect">
            <a:avLst/>
          </a:prstGeom>
          <a:noFill/>
          <a:ln>
            <a:noFill/>
          </a:ln>
        </p:spPr>
        <p:txBody>
          <a:bodyPr spcFirstLastPara="1" wrap="square" lIns="0" tIns="12700" rIns="0" bIns="0" anchor="t" anchorCtr="0">
            <a:spAutoFit/>
          </a:bodyPr>
          <a:lstStyle/>
          <a:p>
            <a:pPr marL="309880" marR="0" lvl="0" indent="-297180" algn="l" rtl="0">
              <a:lnSpc>
                <a:spcPct val="100000"/>
              </a:lnSpc>
              <a:spcBef>
                <a:spcPts val="0"/>
              </a:spcBef>
              <a:spcAft>
                <a:spcPts val="0"/>
              </a:spcAft>
              <a:buClr>
                <a:schemeClr val="dk1"/>
              </a:buClr>
              <a:buSzPts val="2000"/>
              <a:buFont typeface="Noto Sans Symbols"/>
              <a:buChar char="❑"/>
            </a:pP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Accessing through DX</a:t>
            </a:r>
            <a:endParaRPr sz="1800" b="1"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297" name="Google Shape;297;p16"/>
          <p:cNvSpPr txBox="1"/>
          <p:nvPr/>
        </p:nvSpPr>
        <p:spPr>
          <a:xfrm>
            <a:off x="5491352" y="4231894"/>
            <a:ext cx="2391883" cy="84382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IN</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AX,	DX</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700" marR="0" lvl="0" indent="0" algn="l" rtl="0">
              <a:lnSpc>
                <a:spcPct val="100000"/>
              </a:lnSpc>
              <a:spcBef>
                <a:spcPts val="0"/>
              </a:spcBef>
              <a:spcAft>
                <a:spcPts val="0"/>
              </a:spcAft>
              <a:buNone/>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OUT	DX,	AL</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700" marR="0" lvl="0" indent="0" algn="l" rtl="0">
              <a:lnSpc>
                <a:spcPct val="100000"/>
              </a:lnSpc>
              <a:spcBef>
                <a:spcPts val="0"/>
              </a:spcBef>
              <a:spcAft>
                <a:spcPts val="0"/>
              </a:spcAft>
              <a:buNone/>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OUT	DX,	AX</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pic>
        <p:nvPicPr>
          <p:cNvPr id="17"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535940" y="577341"/>
            <a:ext cx="6017260"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I/O Data Transfer Techniques</a:t>
            </a:r>
            <a:endParaRPr dirty="0"/>
          </a:p>
        </p:txBody>
      </p:sp>
      <p:sp>
        <p:nvSpPr>
          <p:cNvPr id="304" name="Google Shape;304;p17"/>
          <p:cNvSpPr txBox="1"/>
          <p:nvPr/>
        </p:nvSpPr>
        <p:spPr>
          <a:xfrm>
            <a:off x="678687" y="2116899"/>
            <a:ext cx="6753859" cy="2340369"/>
          </a:xfrm>
          <a:prstGeom prst="rect">
            <a:avLst/>
          </a:prstGeom>
          <a:noFill/>
          <a:ln>
            <a:noFill/>
          </a:ln>
        </p:spPr>
        <p:txBody>
          <a:bodyPr spcFirstLastPara="1" wrap="square" lIns="0" tIns="46975" rIns="0" bIns="0" anchor="t" anchorCtr="0">
            <a:spAutoFit/>
          </a:bodyPr>
          <a:lstStyle/>
          <a:p>
            <a:pPr marR="294640" lvl="0" algn="just"/>
            <a:r>
              <a:rPr lang="en-US" sz="2000" dirty="0" smtClean="0">
                <a:solidFill>
                  <a:schemeClr val="dk1"/>
                </a:solidFill>
                <a:latin typeface="Times New Roman" panose="02020603050405020304" pitchFamily="18" charset="0"/>
                <a:ea typeface="Trebuchet MS"/>
                <a:cs typeface="Times New Roman" panose="02020603050405020304" pitchFamily="18" charset="0"/>
                <a:sym typeface="Trebuchet MS"/>
              </a:rPr>
              <a:t>Different ways of transfer of data between the CPU and the I/O devices, namely:</a:t>
            </a:r>
          </a:p>
          <a:p>
            <a:pPr marR="294640" lvl="0" algn="just"/>
            <a:endParaRPr lang="en-US" sz="24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24280" lvl="0" indent="-342900" algn="just">
              <a:spcBef>
                <a:spcPts val="405"/>
              </a:spcBef>
              <a:buClr>
                <a:schemeClr val="tx1"/>
              </a:buClr>
              <a:buSzPts val="1650"/>
              <a:buFont typeface="Wingdings" panose="05000000000000000000" pitchFamily="2" charset="2"/>
              <a:buChar char="q"/>
            </a:pPr>
            <a:r>
              <a:rPr lang="en-US" sz="1800" b="1" dirty="0" smtClean="0">
                <a:solidFill>
                  <a:schemeClr val="tx1"/>
                </a:solidFill>
                <a:latin typeface="Times New Roman" panose="02020603050405020304" pitchFamily="18" charset="0"/>
                <a:ea typeface="Trebuchet MS"/>
                <a:cs typeface="Times New Roman" panose="02020603050405020304" pitchFamily="18" charset="0"/>
                <a:sym typeface="Trebuchet MS"/>
              </a:rPr>
              <a:t>Programmed </a:t>
            </a:r>
            <a:r>
              <a:rPr lang="en-US" sz="1800" b="1" dirty="0">
                <a:solidFill>
                  <a:schemeClr val="tx1"/>
                </a:solidFill>
                <a:latin typeface="Times New Roman" panose="02020603050405020304" pitchFamily="18" charset="0"/>
                <a:ea typeface="Trebuchet MS"/>
                <a:cs typeface="Times New Roman" panose="02020603050405020304" pitchFamily="18" charset="0"/>
                <a:sym typeface="Trebuchet MS"/>
              </a:rPr>
              <a:t>I/O</a:t>
            </a:r>
          </a:p>
          <a:p>
            <a:pPr marL="1224280" lvl="0" indent="-342900" algn="just">
              <a:spcBef>
                <a:spcPts val="395"/>
              </a:spcBef>
              <a:buClr>
                <a:schemeClr val="tx1"/>
              </a:buClr>
              <a:buSzPts val="1650"/>
              <a:buFont typeface="Wingdings" panose="05000000000000000000" pitchFamily="2" charset="2"/>
              <a:buChar char="q"/>
            </a:pPr>
            <a:r>
              <a:rPr lang="en-US" sz="1800" b="1" dirty="0">
                <a:solidFill>
                  <a:schemeClr val="tx1"/>
                </a:solidFill>
                <a:latin typeface="Times New Roman" panose="02020603050405020304" pitchFamily="18" charset="0"/>
                <a:ea typeface="Trebuchet MS"/>
                <a:cs typeface="Times New Roman" panose="02020603050405020304" pitchFamily="18" charset="0"/>
                <a:sym typeface="Trebuchet MS"/>
              </a:rPr>
              <a:t>Interrupt-driven I/O</a:t>
            </a:r>
          </a:p>
          <a:p>
            <a:pPr marL="1224280" lvl="0" indent="-342900" algn="just">
              <a:spcBef>
                <a:spcPts val="400"/>
              </a:spcBef>
              <a:buClr>
                <a:schemeClr val="tx1"/>
              </a:buClr>
              <a:buSzPts val="1650"/>
              <a:buFont typeface="Wingdings" panose="05000000000000000000" pitchFamily="2" charset="2"/>
              <a:buChar char="q"/>
            </a:pPr>
            <a:r>
              <a:rPr lang="en-US" sz="1800" b="1" dirty="0">
                <a:solidFill>
                  <a:schemeClr val="tx1"/>
                </a:solidFill>
                <a:latin typeface="Times New Roman" panose="02020603050405020304" pitchFamily="18" charset="0"/>
                <a:ea typeface="Trebuchet MS"/>
                <a:cs typeface="Times New Roman" panose="02020603050405020304" pitchFamily="18" charset="0"/>
                <a:sym typeface="Trebuchet MS"/>
              </a:rPr>
              <a:t>Direct memory access (DMA)</a:t>
            </a:r>
          </a:p>
          <a:p>
            <a:pPr marL="12700" marR="0" lvl="0" indent="0" algn="l" rtl="0">
              <a:lnSpc>
                <a:spcPct val="100000"/>
              </a:lnSpc>
              <a:spcBef>
                <a:spcPts val="0"/>
              </a:spcBef>
              <a:spcAft>
                <a:spcPts val="0"/>
              </a:spcAft>
              <a:buNone/>
            </a:pPr>
            <a:r>
              <a:rPr lang="en-US" sz="2100" dirty="0">
                <a:solidFill>
                  <a:srgbClr val="717BA2"/>
                </a:solidFill>
                <a:latin typeface="Arial"/>
                <a:ea typeface="Arial"/>
                <a:cs typeface="Arial"/>
                <a:sym typeface="Arial"/>
              </a:rPr>
              <a:t>	</a:t>
            </a:r>
            <a:endParaRPr lang="en-US" sz="2100" dirty="0" smtClean="0">
              <a:solidFill>
                <a:srgbClr val="717BA2"/>
              </a:solidFill>
              <a:latin typeface="Arial"/>
              <a:ea typeface="Arial"/>
              <a:cs typeface="Arial"/>
              <a:sym typeface="Arial"/>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535940" y="577341"/>
            <a:ext cx="3385820"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Programmed I/O</a:t>
            </a:r>
            <a:endParaRPr dirty="0"/>
          </a:p>
        </p:txBody>
      </p:sp>
      <p:sp>
        <p:nvSpPr>
          <p:cNvPr id="311" name="Google Shape;311;p18"/>
          <p:cNvSpPr txBox="1"/>
          <p:nvPr/>
        </p:nvSpPr>
        <p:spPr>
          <a:xfrm>
            <a:off x="535940" y="1164676"/>
            <a:ext cx="7412990" cy="5426486"/>
          </a:xfrm>
          <a:prstGeom prst="rect">
            <a:avLst/>
          </a:prstGeom>
          <a:noFill/>
          <a:ln>
            <a:noFill/>
          </a:ln>
        </p:spPr>
        <p:txBody>
          <a:bodyPr spcFirstLastPara="1" wrap="square" lIns="0" tIns="47625" rIns="0" bIns="0" anchor="t" anchorCtr="0">
            <a:spAutoFit/>
          </a:bodyPr>
          <a:lstStyle/>
          <a:p>
            <a:pPr marL="12700" marR="0" lvl="0" indent="0" algn="l" rtl="0">
              <a:lnSpc>
                <a:spcPct val="100000"/>
              </a:lnSpc>
              <a:spcBef>
                <a:spcPts val="0"/>
              </a:spcBef>
              <a:spcAft>
                <a:spcPts val="0"/>
              </a:spcAft>
              <a:buNone/>
            </a:pPr>
            <a:r>
              <a:rPr lang="en-US" sz="1800" dirty="0" smtClean="0">
                <a:solidFill>
                  <a:schemeClr val="tx1"/>
                </a:solidFill>
                <a:latin typeface="Times New Roman" panose="02020603050405020304" pitchFamily="18" charset="0"/>
                <a:ea typeface="Trebuchet MS"/>
                <a:cs typeface="Times New Roman" panose="02020603050405020304" pitchFamily="18" charset="0"/>
              </a:rPr>
              <a:t>Transfer of data between CPU and I/O using programmed I/O:</a:t>
            </a:r>
          </a:p>
          <a:p>
            <a:pPr marL="12700" marR="0" lvl="0" indent="0" algn="l" rtl="0">
              <a:lnSpc>
                <a:spcPct val="100000"/>
              </a:lnSpc>
              <a:spcBef>
                <a:spcPts val="0"/>
              </a:spcBef>
              <a:spcAft>
                <a:spcPts val="0"/>
              </a:spcAft>
              <a:buNone/>
            </a:pPr>
            <a:endParaRPr lang="en-US" sz="1800" dirty="0">
              <a:solidFill>
                <a:srgbClr val="717BA2"/>
              </a:solidFill>
              <a:latin typeface="Times New Roman" panose="02020603050405020304" pitchFamily="18" charset="0"/>
              <a:ea typeface="Trebuchet MS"/>
              <a:cs typeface="Times New Roman" panose="02020603050405020304" pitchFamily="18" charset="0"/>
            </a:endParaRPr>
          </a:p>
          <a:p>
            <a:pPr marL="469900" marR="0" lvl="0" indent="-45720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Invoke read / write command to peripheral</a:t>
            </a:r>
          </a:p>
          <a:p>
            <a:pPr marL="469900" marR="0" lvl="0" indent="-45720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Check ready status of I/O device</a:t>
            </a:r>
          </a:p>
          <a:p>
            <a:pPr marL="469900" marR="0" lvl="0" indent="-45720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If not ready, continue checking status until ready</a:t>
            </a:r>
          </a:p>
          <a:p>
            <a:pPr marL="469900" marR="0" lvl="0" indent="-45720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If ready, initiate operation</a:t>
            </a:r>
          </a:p>
          <a:p>
            <a:pPr marL="469900" marR="0" lvl="0" indent="-45720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Thus transfer of data takes place</a:t>
            </a:r>
          </a:p>
          <a:p>
            <a:pPr marL="12700" marR="0" lvl="0" indent="0" algn="l" rtl="0">
              <a:lnSpc>
                <a:spcPct val="100000"/>
              </a:lnSpc>
              <a:spcBef>
                <a:spcPts val="280"/>
              </a:spcBef>
              <a:spcAft>
                <a:spcPts val="0"/>
              </a:spcAft>
              <a:buNone/>
            </a:pPr>
            <a:endParaRPr lang="en-US" sz="2600" dirty="0">
              <a:solidFill>
                <a:schemeClr val="dk1"/>
              </a:solidFill>
              <a:latin typeface="Trebuchet MS"/>
              <a:sym typeface="Trebuchet MS"/>
            </a:endParaRPr>
          </a:p>
          <a:p>
            <a:pPr marL="12700" marR="0" lvl="0" indent="0" algn="l" rtl="0">
              <a:lnSpc>
                <a:spcPct val="100000"/>
              </a:lnSpc>
              <a:spcBef>
                <a:spcPts val="280"/>
              </a:spcBef>
              <a:spcAft>
                <a:spcPts val="0"/>
              </a:spcAft>
              <a:buNone/>
            </a:pPr>
            <a:r>
              <a:rPr lang="en-US" sz="2000" b="1" dirty="0" smtClean="0">
                <a:solidFill>
                  <a:schemeClr val="dk1"/>
                </a:solidFill>
                <a:latin typeface="Georgia" panose="02040502050405020303" pitchFamily="18" charset="0"/>
                <a:sym typeface="Trebuchet MS"/>
              </a:rPr>
              <a:t>Key points to remember:</a:t>
            </a:r>
          </a:p>
          <a:p>
            <a:pPr marL="469900" marR="0" lvl="0" indent="-457200" algn="l" rtl="0">
              <a:lnSpc>
                <a:spcPct val="100000"/>
              </a:lnSpc>
              <a:spcBef>
                <a:spcPts val="28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CPU waits for I/O device to complete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the operation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if its not ready</a:t>
            </a:r>
            <a:endParaRPr sz="18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469900" marR="0" lvl="0" indent="-457200" algn="l" rtl="0">
              <a:lnSpc>
                <a:spcPct val="100000"/>
              </a:lnSpc>
              <a:spcBef>
                <a:spcPts val="285"/>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Programmed I/O Wastes CPU time</a:t>
            </a:r>
          </a:p>
          <a:p>
            <a:pPr marL="469900" marR="0" lvl="0" indent="-457200" algn="l" rtl="0">
              <a:lnSpc>
                <a:spcPct val="100000"/>
              </a:lnSpc>
              <a:spcBef>
                <a:spcPts val="285"/>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CPU performance is degraded</a:t>
            </a:r>
          </a:p>
          <a:p>
            <a:pPr marL="469900" marR="0" lvl="0" indent="-457200" algn="l" rtl="0">
              <a:lnSpc>
                <a:spcPct val="100000"/>
              </a:lnSpc>
              <a:spcBef>
                <a:spcPts val="285"/>
              </a:spcBef>
              <a:spcAft>
                <a:spcPts val="0"/>
              </a:spcAft>
              <a:buFont typeface="Wingdings" panose="05000000000000000000" pitchFamily="2" charset="2"/>
              <a:buChar char="§"/>
            </a:pPr>
            <a:endParaRPr lang="en-US"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700" marR="0" lvl="0" algn="l" rtl="0">
              <a:lnSpc>
                <a:spcPct val="100000"/>
              </a:lnSpc>
              <a:spcBef>
                <a:spcPts val="285"/>
              </a:spcBef>
              <a:spcAft>
                <a:spcPts val="0"/>
              </a:spcAft>
            </a:pPr>
            <a:endPar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700" marR="0" lvl="0" algn="ctr" rtl="0">
              <a:lnSpc>
                <a:spcPct val="100000"/>
              </a:lnSpc>
              <a:spcBef>
                <a:spcPts val="285"/>
              </a:spcBef>
              <a:spcAft>
                <a:spcPts val="0"/>
              </a:spcAft>
            </a:pPr>
            <a:r>
              <a:rPr lang="en-US" sz="16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Now to improve this situation to some extent, we will use Interrupt-Driven I/O</a:t>
            </a:r>
            <a:endParaRPr sz="1600" b="1"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20"/>
              </a:spcBef>
              <a:spcAft>
                <a:spcPts val="0"/>
              </a:spcAft>
              <a:buNone/>
            </a:pPr>
            <a:endParaRPr sz="3200" dirty="0" smtClean="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950" dirty="0" smtClean="0">
                <a:solidFill>
                  <a:srgbClr val="717BA2"/>
                </a:solidFill>
                <a:latin typeface="Arial"/>
                <a:ea typeface="Arial"/>
                <a:cs typeface="Arial"/>
                <a:sym typeface="Arial"/>
              </a:rPr>
              <a:t></a:t>
            </a:r>
            <a:r>
              <a:rPr lang="en-US" sz="1950" dirty="0">
                <a:solidFill>
                  <a:srgbClr val="717BA2"/>
                </a:solidFill>
                <a:latin typeface="Arial"/>
                <a:ea typeface="Arial"/>
                <a:cs typeface="Arial"/>
                <a:sym typeface="Arial"/>
              </a:rPr>
              <a:t>	</a:t>
            </a:r>
            <a:endParaRPr sz="2300" dirty="0">
              <a:solidFill>
                <a:schemeClr val="dk1"/>
              </a:solidFill>
              <a:latin typeface="Trebuchet MS"/>
              <a:ea typeface="Trebuchet MS"/>
              <a:cs typeface="Trebuchet MS"/>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04" y="145473"/>
            <a:ext cx="4313555" cy="990600"/>
          </a:xfrm>
        </p:spPr>
        <p:txBody>
          <a:bodyPr/>
          <a:lstStyle/>
          <a:p>
            <a:r>
              <a:rPr lang="en-US" dirty="0" smtClean="0">
                <a:solidFill>
                  <a:schemeClr val="tx1"/>
                </a:solidFill>
                <a:latin typeface="Georgia" panose="02040502050405020303" pitchFamily="18" charset="0"/>
                <a:ea typeface="Trebuchet MS"/>
                <a:cs typeface="Times New Roman" panose="02020603050405020304" pitchFamily="18" charset="0"/>
                <a:sym typeface="Trebuchet MS"/>
              </a:rPr>
              <a:t/>
            </a:r>
            <a:br>
              <a:rPr lang="en-US" dirty="0" smtClean="0">
                <a:solidFill>
                  <a:schemeClr val="tx1"/>
                </a:solidFill>
                <a:latin typeface="Georgia" panose="02040502050405020303" pitchFamily="18" charset="0"/>
                <a:ea typeface="Trebuchet MS"/>
                <a:cs typeface="Times New Roman" panose="02020603050405020304" pitchFamily="18" charset="0"/>
                <a:sym typeface="Trebuchet MS"/>
              </a:rPr>
            </a:br>
            <a:r>
              <a:rPr lang="en-US" dirty="0" smtClean="0">
                <a:solidFill>
                  <a:schemeClr val="tx1"/>
                </a:solidFill>
                <a:latin typeface="Georgia" panose="02040502050405020303" pitchFamily="18" charset="0"/>
                <a:ea typeface="Trebuchet MS"/>
                <a:cs typeface="Times New Roman" panose="02020603050405020304" pitchFamily="18" charset="0"/>
                <a:sym typeface="Trebuchet MS"/>
              </a:rPr>
              <a:t>Interrupt-driven </a:t>
            </a:r>
            <a:r>
              <a:rPr lang="en-US" dirty="0">
                <a:solidFill>
                  <a:schemeClr val="tx1"/>
                </a:solidFill>
                <a:latin typeface="Georgia" panose="02040502050405020303" pitchFamily="18" charset="0"/>
                <a:ea typeface="Trebuchet MS"/>
                <a:cs typeface="Times New Roman" panose="02020603050405020304" pitchFamily="18" charset="0"/>
                <a:sym typeface="Trebuchet MS"/>
              </a:rPr>
              <a:t>I/O</a:t>
            </a:r>
            <a:br>
              <a:rPr lang="en-US" dirty="0">
                <a:solidFill>
                  <a:schemeClr val="tx1"/>
                </a:solidFill>
                <a:latin typeface="Georgia" panose="02040502050405020303" pitchFamily="18" charset="0"/>
                <a:ea typeface="Trebuchet MS"/>
                <a:cs typeface="Times New Roman" panose="02020603050405020304" pitchFamily="18" charset="0"/>
                <a:sym typeface="Trebuchet MS"/>
              </a:rPr>
            </a:br>
            <a:endParaRPr lang="en-US" dirty="0">
              <a:latin typeface="Georgia" panose="02040502050405020303" pitchFamily="18" charset="0"/>
            </a:endParaRPr>
          </a:p>
        </p:txBody>
      </p:sp>
      <p:sp>
        <p:nvSpPr>
          <p:cNvPr id="3" name="Text Placeholder 2"/>
          <p:cNvSpPr>
            <a:spLocks noGrp="1"/>
          </p:cNvSpPr>
          <p:nvPr>
            <p:ph type="body" idx="1"/>
          </p:nvPr>
        </p:nvSpPr>
        <p:spPr>
          <a:xfrm>
            <a:off x="425105" y="1239977"/>
            <a:ext cx="8275550" cy="5170646"/>
          </a:xfrm>
        </p:spPr>
        <p:txBody>
          <a:bodyPr/>
          <a:lstStyle/>
          <a:p>
            <a:pPr marL="12700" lvl="0" indent="0"/>
            <a:r>
              <a:rPr lang="en-US" sz="1800" dirty="0">
                <a:solidFill>
                  <a:schemeClr val="tx1"/>
                </a:solidFill>
                <a:latin typeface="Times New Roman" panose="02020603050405020304" pitchFamily="18" charset="0"/>
                <a:cs typeface="Times New Roman" panose="02020603050405020304" pitchFamily="18" charset="0"/>
              </a:rPr>
              <a:t>Transfer of data between CPU and I/O using programmed I/O:</a:t>
            </a:r>
          </a:p>
          <a:p>
            <a:pPr marL="12700" lvl="0" indent="0"/>
            <a:endParaRPr lang="en-US" sz="1800" dirty="0">
              <a:solidFill>
                <a:srgbClr val="717BA2"/>
              </a:solidFill>
              <a:latin typeface="Times New Roman" panose="02020603050405020304" pitchFamily="18" charset="0"/>
              <a:cs typeface="Times New Roman" panose="02020603050405020304" pitchFamily="18" charset="0"/>
            </a:endParaRPr>
          </a:p>
          <a:p>
            <a:pPr marL="469900" lvl="0" indent="-4572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Invoke read / write command to </a:t>
            </a:r>
            <a:r>
              <a:rPr lang="en-US" sz="1800" dirty="0" smtClean="0">
                <a:latin typeface="Times New Roman" panose="02020603050405020304" pitchFamily="18" charset="0"/>
                <a:cs typeface="Times New Roman" panose="02020603050405020304" pitchFamily="18" charset="0"/>
              </a:rPr>
              <a:t>peripheral</a:t>
            </a:r>
          </a:p>
          <a:p>
            <a:pPr marL="469900" lvl="0" indent="-457200">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Now instead of waiting for I/O device, it continues it’s other tasks</a:t>
            </a:r>
          </a:p>
          <a:p>
            <a:pPr marL="469900" lvl="0" indent="-457200">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I/O device when ready, gives an Interrupt signal to CPU signaling its ready for data transfer</a:t>
            </a:r>
            <a:endParaRPr lang="en-US" sz="1800" dirty="0">
              <a:latin typeface="Times New Roman" panose="02020603050405020304" pitchFamily="18" charset="0"/>
              <a:cs typeface="Times New Roman" panose="02020603050405020304" pitchFamily="18" charset="0"/>
            </a:endParaRPr>
          </a:p>
          <a:p>
            <a:pPr marL="469900" lvl="0" indent="-457200">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Since I/O device is ready </a:t>
            </a:r>
            <a:r>
              <a:rPr lang="en-US" sz="1800" dirty="0">
                <a:latin typeface="Times New Roman" panose="02020603050405020304" pitchFamily="18" charset="0"/>
                <a:cs typeface="Times New Roman" panose="02020603050405020304" pitchFamily="18" charset="0"/>
              </a:rPr>
              <a:t>ready, </a:t>
            </a:r>
            <a:r>
              <a:rPr lang="en-US" sz="1800" dirty="0" smtClean="0">
                <a:latin typeface="Times New Roman" panose="02020603050405020304" pitchFamily="18" charset="0"/>
                <a:cs typeface="Times New Roman" panose="02020603050405020304" pitchFamily="18" charset="0"/>
              </a:rPr>
              <a:t>operation is initiated.</a:t>
            </a:r>
            <a:endParaRPr lang="en-US" sz="1800" dirty="0">
              <a:latin typeface="Times New Roman" panose="02020603050405020304" pitchFamily="18" charset="0"/>
              <a:cs typeface="Times New Roman" panose="02020603050405020304" pitchFamily="18" charset="0"/>
            </a:endParaRPr>
          </a:p>
          <a:p>
            <a:pPr marL="469900" lvl="0" indent="-4572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Thus transfer of data takes </a:t>
            </a:r>
            <a:r>
              <a:rPr lang="en-US" sz="1800" dirty="0" smtClean="0">
                <a:latin typeface="Times New Roman" panose="02020603050405020304" pitchFamily="18" charset="0"/>
                <a:cs typeface="Times New Roman" panose="02020603050405020304" pitchFamily="18" charset="0"/>
              </a:rPr>
              <a:t>place</a:t>
            </a:r>
          </a:p>
          <a:p>
            <a:pPr marL="12700" lvl="0" indent="0"/>
            <a:endParaRPr lang="en-US" sz="1800" dirty="0">
              <a:latin typeface="Times New Roman" panose="02020603050405020304" pitchFamily="18" charset="0"/>
              <a:cs typeface="Times New Roman" panose="02020603050405020304" pitchFamily="18" charset="0"/>
            </a:endParaRPr>
          </a:p>
          <a:p>
            <a:pPr marL="12700" lvl="0" indent="0"/>
            <a:endParaRPr lang="en-US" sz="1800" dirty="0" smtClean="0">
              <a:latin typeface="Times New Roman" panose="02020603050405020304" pitchFamily="18" charset="0"/>
              <a:cs typeface="Times New Roman" panose="02020603050405020304" pitchFamily="18" charset="0"/>
            </a:endParaRPr>
          </a:p>
          <a:p>
            <a:pPr marL="12700" lvl="0" indent="0">
              <a:spcBef>
                <a:spcPts val="280"/>
              </a:spcBef>
            </a:pPr>
            <a:r>
              <a:rPr lang="en-US" sz="2000" b="1" dirty="0">
                <a:latin typeface="Georgia" panose="02040502050405020303" pitchFamily="18" charset="0"/>
              </a:rPr>
              <a:t>Key points to remember:</a:t>
            </a:r>
          </a:p>
          <a:p>
            <a:pPr marL="469900" lvl="0" indent="-457200">
              <a:spcBef>
                <a:spcPts val="280"/>
              </a:spcBef>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CPU </a:t>
            </a:r>
            <a:r>
              <a:rPr lang="en-US" sz="1800" dirty="0" smtClean="0">
                <a:latin typeface="Times New Roman" panose="02020603050405020304" pitchFamily="18" charset="0"/>
                <a:cs typeface="Times New Roman" panose="02020603050405020304" pitchFamily="18" charset="0"/>
              </a:rPr>
              <a:t>does not continuously wait </a:t>
            </a:r>
            <a:r>
              <a:rPr lang="en-US" sz="1800" dirty="0">
                <a:latin typeface="Times New Roman" panose="02020603050405020304" pitchFamily="18" charset="0"/>
                <a:cs typeface="Times New Roman" panose="02020603050405020304" pitchFamily="18" charset="0"/>
              </a:rPr>
              <a:t>for I/O </a:t>
            </a:r>
            <a:r>
              <a:rPr lang="en-US" sz="1800" dirty="0" smtClean="0">
                <a:latin typeface="Times New Roman" panose="02020603050405020304" pitchFamily="18" charset="0"/>
                <a:cs typeface="Times New Roman" panose="02020603050405020304" pitchFamily="18" charset="0"/>
              </a:rPr>
              <a:t>device</a:t>
            </a:r>
            <a:endParaRPr lang="en-US" sz="1800" dirty="0">
              <a:latin typeface="Times New Roman" panose="02020603050405020304" pitchFamily="18" charset="0"/>
              <a:cs typeface="Times New Roman" panose="02020603050405020304" pitchFamily="18" charset="0"/>
            </a:endParaRPr>
          </a:p>
          <a:p>
            <a:pPr marL="469900" lvl="0" indent="-457200">
              <a:spcBef>
                <a:spcPts val="285"/>
              </a:spcBef>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I/O device itself alerts the CPU when it is ready</a:t>
            </a:r>
            <a:endParaRPr lang="en-US" sz="1800" dirty="0">
              <a:latin typeface="Times New Roman" panose="02020603050405020304" pitchFamily="18" charset="0"/>
              <a:cs typeface="Times New Roman" panose="02020603050405020304" pitchFamily="18" charset="0"/>
            </a:endParaRPr>
          </a:p>
          <a:p>
            <a:pPr marL="469900" lvl="0" indent="-457200">
              <a:spcBef>
                <a:spcPts val="285"/>
              </a:spcBef>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CPU performance is </a:t>
            </a:r>
            <a:r>
              <a:rPr lang="en-US" sz="1800" dirty="0" smtClean="0">
                <a:latin typeface="Times New Roman" panose="02020603050405020304" pitchFamily="18" charset="0"/>
                <a:cs typeface="Times New Roman" panose="02020603050405020304" pitchFamily="18" charset="0"/>
              </a:rPr>
              <a:t>better than programmed I/O</a:t>
            </a:r>
            <a:endParaRPr lang="en-US" sz="1800" dirty="0">
              <a:latin typeface="Times New Roman" panose="02020603050405020304" pitchFamily="18" charset="0"/>
              <a:cs typeface="Times New Roman" panose="02020603050405020304" pitchFamily="18" charset="0"/>
            </a:endParaRPr>
          </a:p>
          <a:p>
            <a:pPr marL="12700" lvl="0" indent="0"/>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algn="ctr"/>
            <a:r>
              <a:rPr lang="en-US" sz="1800" b="1" dirty="0" smtClean="0">
                <a:latin typeface="Times New Roman" panose="02020603050405020304" pitchFamily="18" charset="0"/>
                <a:cs typeface="Times New Roman" panose="02020603050405020304" pitchFamily="18" charset="0"/>
              </a:rPr>
              <a:t>But there is still room for making CPU performance more efficient</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844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535940" y="566997"/>
            <a:ext cx="5768340" cy="475120"/>
          </a:xfrm>
          <a:prstGeom prst="rect">
            <a:avLst/>
          </a:prstGeom>
          <a:noFill/>
          <a:ln>
            <a:noFill/>
          </a:ln>
        </p:spPr>
        <p:txBody>
          <a:bodyPr spcFirstLastPara="1" wrap="square" lIns="0" tIns="13325" rIns="0" bIns="0" anchor="t" anchorCtr="0">
            <a:spAutoFit/>
          </a:bodyPr>
          <a:lstStyle/>
          <a:p>
            <a:pPr marL="12066" marR="232409" lvl="0"/>
            <a:r>
              <a:rPr lang="en-US" sz="3000" dirty="0" smtClean="0">
                <a:latin typeface="Georgia" panose="02040502050405020303" pitchFamily="18" charset="0"/>
                <a:ea typeface="Trebuchet MS"/>
                <a:cs typeface="Times New Roman" panose="02020603050405020304" pitchFamily="18" charset="0"/>
                <a:sym typeface="Trebuchet MS"/>
              </a:rPr>
              <a:t>Why do we require an alternate?</a:t>
            </a:r>
            <a:endParaRPr lang="en-US" sz="3000" dirty="0">
              <a:latin typeface="Georgia" panose="02040502050405020303" pitchFamily="18" charset="0"/>
              <a:ea typeface="Trebuchet MS"/>
              <a:cs typeface="Times New Roman" panose="02020603050405020304" pitchFamily="18" charset="0"/>
              <a:sym typeface="Trebuchet MS"/>
            </a:endParaRPr>
          </a:p>
        </p:txBody>
      </p:sp>
      <p:sp>
        <p:nvSpPr>
          <p:cNvPr id="318" name="Google Shape;318;p19"/>
          <p:cNvSpPr txBox="1"/>
          <p:nvPr/>
        </p:nvSpPr>
        <p:spPr>
          <a:xfrm>
            <a:off x="535940" y="1423281"/>
            <a:ext cx="8040370" cy="4262049"/>
          </a:xfrm>
          <a:prstGeom prst="rect">
            <a:avLst/>
          </a:prstGeom>
          <a:noFill/>
          <a:ln>
            <a:noFill/>
          </a:ln>
        </p:spPr>
        <p:txBody>
          <a:bodyPr spcFirstLastPara="1" wrap="square" lIns="0" tIns="12050" rIns="0" bIns="0" anchor="t" anchorCtr="0">
            <a:spAutoFit/>
          </a:bodyPr>
          <a:lstStyle/>
          <a:p>
            <a:pPr marL="469266" marR="232409" lvl="0" indent="-457200" algn="l" rtl="0">
              <a:lnSpc>
                <a:spcPct val="100000"/>
              </a:lnSpc>
              <a:spcBef>
                <a:spcPts val="0"/>
              </a:spcBef>
              <a:spcAft>
                <a:spcPts val="0"/>
              </a:spcAft>
              <a:buFont typeface="Wingdings" panose="05000000000000000000" pitchFamily="2" charset="2"/>
              <a:buChar char="q"/>
            </a:pPr>
            <a:endParaRPr lang="en-US"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232409" lvl="0" indent="-28575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Interrupt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driven and programmed I/O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require active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CPU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intervention.</a:t>
            </a:r>
          </a:p>
          <a:p>
            <a:pPr marL="12066" marR="232409" lvl="0" algn="l" rtl="0">
              <a:lnSpc>
                <a:spcPct val="100000"/>
              </a:lnSpc>
              <a:spcBef>
                <a:spcPts val="0"/>
              </a:spcBef>
              <a:spcAft>
                <a:spcPts val="0"/>
              </a:spcAft>
            </a:pPr>
            <a:endPar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232409" lvl="2" indent="-285750">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Makes the CPU wait</a:t>
            </a:r>
          </a:p>
          <a:p>
            <a:pPr marL="12066" marR="232409" lvl="2"/>
            <a:endPar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232409" lvl="2" indent="-285750">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Requires CPU’s attention during data transfer</a:t>
            </a:r>
          </a:p>
          <a:p>
            <a:pPr marL="12066" marR="232409" lvl="2"/>
            <a:endPar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232409" lvl="5" indent="-285750">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CPU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is tied up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and processing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time is being wasted</a:t>
            </a:r>
          </a:p>
          <a:p>
            <a:pPr marL="12066" marR="232409" lvl="5" algn="ctr"/>
            <a:endParaRPr lang="en-US" sz="1800" b="1" i="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066" marR="232409" lvl="5" algn="ctr"/>
            <a:endParaRPr lang="en-US" sz="1800" b="1" i="1"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066" marR="232409" lvl="5" algn="ctr"/>
            <a:endParaRPr lang="en-US" sz="1800" b="1" i="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066" marR="232409" lvl="5" algn="ctr"/>
            <a:endParaRPr lang="en-US" sz="1800" b="1" i="1"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12066" marR="232409" lvl="5" algn="ctr"/>
            <a:r>
              <a:rPr lang="en-US" sz="3200" b="1" i="1" dirty="0" smtClean="0">
                <a:solidFill>
                  <a:schemeClr val="dk1"/>
                </a:solidFill>
                <a:latin typeface="Georgia" panose="02040502050405020303" pitchFamily="18" charset="0"/>
                <a:ea typeface="Trebuchet MS"/>
                <a:cs typeface="Trebuchet MS"/>
                <a:sym typeface="Trebuchet MS"/>
              </a:rPr>
              <a:t>DMA </a:t>
            </a:r>
            <a:r>
              <a:rPr lang="en-US" sz="3200" b="1" i="1" dirty="0">
                <a:solidFill>
                  <a:schemeClr val="dk1"/>
                </a:solidFill>
                <a:latin typeface="Georgia" panose="02040502050405020303" pitchFamily="18" charset="0"/>
                <a:ea typeface="Trebuchet MS"/>
                <a:cs typeface="Trebuchet MS"/>
                <a:sym typeface="Trebuchet MS"/>
              </a:rPr>
              <a:t>is the answer</a:t>
            </a:r>
            <a:endParaRPr sz="3200" dirty="0">
              <a:solidFill>
                <a:schemeClr val="dk1"/>
              </a:solidFill>
              <a:latin typeface="Georgia" panose="02040502050405020303" pitchFamily="18" charset="0"/>
              <a:ea typeface="Trebuchet MS"/>
              <a:cs typeface="Trebuchet MS"/>
              <a:sym typeface="Trebuchet MS"/>
            </a:endParaRPr>
          </a:p>
          <a:p>
            <a:pPr marL="286385" marR="0" lvl="0" indent="0" algn="l" rtl="0">
              <a:lnSpc>
                <a:spcPct val="100000"/>
              </a:lnSpc>
              <a:spcBef>
                <a:spcPts val="525"/>
              </a:spcBef>
              <a:spcAft>
                <a:spcPts val="0"/>
              </a:spcAft>
              <a:buNone/>
            </a:pPr>
            <a:endParaRPr sz="2400" dirty="0">
              <a:solidFill>
                <a:schemeClr val="dk1"/>
              </a:solidFill>
              <a:latin typeface="Trebuchet MS"/>
              <a:ea typeface="Trebuchet MS"/>
              <a:cs typeface="Trebuchet MS"/>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415636"/>
            <a:ext cx="5601624" cy="564700"/>
          </a:xfrm>
        </p:spPr>
        <p:txBody>
          <a:bodyPr/>
          <a:lstStyle/>
          <a:p>
            <a:r>
              <a:rPr lang="en-US" dirty="0"/>
              <a:t>Direct Memory Access (DMA)</a:t>
            </a:r>
          </a:p>
        </p:txBody>
      </p:sp>
      <p:sp>
        <p:nvSpPr>
          <p:cNvPr id="3" name="Text Placeholder 2"/>
          <p:cNvSpPr>
            <a:spLocks noGrp="1"/>
          </p:cNvSpPr>
          <p:nvPr>
            <p:ph type="body" idx="1"/>
          </p:nvPr>
        </p:nvSpPr>
        <p:spPr>
          <a:xfrm>
            <a:off x="535940" y="1170704"/>
            <a:ext cx="7755889" cy="5077287"/>
          </a:xfrm>
        </p:spPr>
        <p:txBody>
          <a:bodyPr/>
          <a:lstStyle/>
          <a:p>
            <a:pPr marL="342900" lvl="0" indent="-342900">
              <a:lnSpc>
                <a:spcPct val="80000"/>
              </a:lnSpc>
              <a:spcBef>
                <a:spcPts val="400"/>
              </a:spcBef>
              <a:buClr>
                <a:srgbClr val="E7E6E6"/>
              </a:buClr>
              <a:buSzPts val="1500"/>
            </a:pPr>
            <a:endParaRPr lang="en-US" sz="1800" b="1" dirty="0">
              <a:solidFill>
                <a:srgbClr val="000000"/>
              </a:solidFill>
              <a:latin typeface="Times New Roman" panose="02020603050405020304" pitchFamily="18" charset="0"/>
              <a:ea typeface="Arial"/>
              <a:cs typeface="Times New Roman" panose="02020603050405020304" pitchFamily="18" charset="0"/>
              <a:sym typeface="Arial"/>
            </a:endParaRPr>
          </a:p>
          <a:p>
            <a:pPr marL="342900" indent="-342900">
              <a:lnSpc>
                <a:spcPct val="80000"/>
              </a:lnSpc>
              <a:spcBef>
                <a:spcPts val="320"/>
              </a:spcBef>
              <a:buClr>
                <a:srgbClr val="E7E6E6"/>
              </a:buClr>
              <a:buSzPts val="1200"/>
            </a:pP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Direct </a:t>
            </a:r>
            <a:r>
              <a:rPr lang="en-US" sz="1800" b="1" dirty="0" smtClean="0">
                <a:solidFill>
                  <a:srgbClr val="000000"/>
                </a:solidFill>
                <a:latin typeface="Times New Roman" panose="02020603050405020304" pitchFamily="18" charset="0"/>
                <a:ea typeface="Arial"/>
                <a:cs typeface="Times New Roman" panose="02020603050405020304" pitchFamily="18" charset="0"/>
                <a:sym typeface="Arial"/>
              </a:rPr>
              <a:t>Memory Access </a:t>
            </a: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(DMA)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is a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process of data transfer between the memory </a:t>
            </a:r>
          </a:p>
          <a:p>
            <a:pPr marL="342900" indent="-342900">
              <a:lnSpc>
                <a:spcPct val="80000"/>
              </a:lnSpc>
              <a:spcBef>
                <a:spcPts val="320"/>
              </a:spcBef>
              <a:buClr>
                <a:srgbClr val="E7E6E6"/>
              </a:buClr>
              <a:buSzPts val="1200"/>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and I/O devices. An external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device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takes</a:t>
            </a:r>
            <a:r>
              <a:rPr lang="en-US" sz="1800" dirty="0" smtClean="0">
                <a:latin typeface="Times New Roman" panose="02020603050405020304" pitchFamily="18" charset="0"/>
                <a:ea typeface="Arial"/>
                <a:cs typeface="Times New Roman" panose="02020603050405020304" pitchFamily="18" charset="0"/>
              </a:rPr>
              <a:t>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over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the control of system bus from the </a:t>
            </a: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342900" indent="-342900">
              <a:lnSpc>
                <a:spcPct val="80000"/>
              </a:lnSpc>
              <a:spcBef>
                <a:spcPts val="320"/>
              </a:spcBef>
              <a:buClr>
                <a:srgbClr val="E7E6E6"/>
              </a:buClr>
              <a:buSzPts val="1200"/>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CPU and facilitates with the data transfer.</a:t>
            </a:r>
          </a:p>
          <a:p>
            <a:pPr marL="342900" lvl="0" indent="-342900">
              <a:lnSpc>
                <a:spcPct val="80000"/>
              </a:lnSpc>
              <a:spcBef>
                <a:spcPts val="320"/>
              </a:spcBef>
              <a:buClr>
                <a:srgbClr val="E7E6E6"/>
              </a:buClr>
              <a:buSzPts val="1200"/>
            </a:pPr>
            <a:endParaRPr lang="en-US" sz="1800" dirty="0">
              <a:latin typeface="Times New Roman" panose="02020603050405020304" pitchFamily="18" charset="0"/>
              <a:cs typeface="Times New Roman" panose="02020603050405020304" pitchFamily="18" charset="0"/>
            </a:endParaRPr>
          </a:p>
          <a:p>
            <a:pPr marL="342900" lvl="0" indent="-266700">
              <a:lnSpc>
                <a:spcPct val="80000"/>
              </a:lnSpc>
              <a:spcBef>
                <a:spcPts val="320"/>
              </a:spcBef>
              <a:buClr>
                <a:srgbClr val="E7E6E6"/>
              </a:buClr>
              <a:buSzPts val="1200"/>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nSpc>
                <a:spcPct val="80000"/>
              </a:lnSpc>
              <a:spcBef>
                <a:spcPts val="320"/>
              </a:spcBef>
              <a:buClrTx/>
              <a:buSzPts val="1200"/>
              <a:buFont typeface="Wingdings" panose="05000000000000000000" pitchFamily="2" charset="2"/>
              <a:buChar char="q"/>
            </a:pPr>
            <a:r>
              <a:rPr lang="en-US" sz="1800" dirty="0">
                <a:solidFill>
                  <a:srgbClr val="000000"/>
                </a:solidFill>
                <a:latin typeface="Times New Roman" panose="02020603050405020304" pitchFamily="18" charset="0"/>
                <a:ea typeface="Arial"/>
                <a:cs typeface="Times New Roman" panose="02020603050405020304" pitchFamily="18" charset="0"/>
                <a:sym typeface="Arial"/>
              </a:rPr>
              <a:t>The basic idea of </a:t>
            </a: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DMA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is to transfer blocks of data</a:t>
            </a:r>
            <a:r>
              <a:rPr lang="en-US" sz="1800" i="1" dirty="0">
                <a:solidFill>
                  <a:srgbClr val="000000"/>
                </a:solidFill>
                <a:latin typeface="Times New Roman" panose="02020603050405020304" pitchFamily="18" charset="0"/>
                <a:ea typeface="Arial"/>
                <a:cs typeface="Times New Roman" panose="02020603050405020304" pitchFamily="18" charset="0"/>
                <a:sym typeface="Arial"/>
              </a:rPr>
              <a:t>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directly between memory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and</a:t>
            </a:r>
            <a:r>
              <a:rPr lang="en-US" sz="1800" dirty="0">
                <a:latin typeface="Times New Roman" panose="02020603050405020304" pitchFamily="18" charset="0"/>
                <a:ea typeface="Arial"/>
                <a:cs typeface="Times New Roman" panose="02020603050405020304" pitchFamily="18" charset="0"/>
              </a:rPr>
              <a:t>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peripherals</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The data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does not have to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go through the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microprocessor.</a:t>
            </a:r>
          </a:p>
          <a:p>
            <a:pPr marL="0" lvl="0" indent="0">
              <a:lnSpc>
                <a:spcPct val="80000"/>
              </a:lnSpc>
              <a:spcBef>
                <a:spcPts val="320"/>
              </a:spcBef>
              <a:buClrTx/>
              <a:buSzPts val="1200"/>
            </a:pP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nSpc>
                <a:spcPct val="80000"/>
              </a:lnSpc>
              <a:spcBef>
                <a:spcPts val="320"/>
              </a:spcBef>
              <a:buClrTx/>
              <a:buSzPts val="1200"/>
              <a:buFont typeface="Wingdings" panose="05000000000000000000" pitchFamily="2" charset="2"/>
              <a:buChar char="q"/>
            </a:pPr>
            <a:r>
              <a:rPr lang="en-US" sz="1800" dirty="0" smtClean="0">
                <a:latin typeface="Times New Roman" panose="02020603050405020304" pitchFamily="18" charset="0"/>
                <a:ea typeface="Arial"/>
                <a:cs typeface="Times New Roman" panose="02020603050405020304" pitchFamily="18" charset="0"/>
              </a:rPr>
              <a:t>DMA controller can perform this task, relieving the CPU from the burden of transferring data. </a:t>
            </a:r>
          </a:p>
          <a:p>
            <a:pPr marL="0" lvl="0" indent="0">
              <a:lnSpc>
                <a:spcPct val="80000"/>
              </a:lnSpc>
              <a:spcBef>
                <a:spcPts val="320"/>
              </a:spcBef>
              <a:buClrTx/>
              <a:buSzPts val="1200"/>
            </a:pPr>
            <a:endParaRPr lang="en-US" sz="1800" dirty="0" smtClean="0">
              <a:latin typeface="Times New Roman" panose="02020603050405020304" pitchFamily="18" charset="0"/>
              <a:ea typeface="Arial"/>
              <a:cs typeface="Times New Roman" panose="02020603050405020304" pitchFamily="18" charset="0"/>
            </a:endParaRPr>
          </a:p>
          <a:p>
            <a:pPr marL="342900" lvl="0" indent="-342900">
              <a:lnSpc>
                <a:spcPct val="80000"/>
              </a:lnSpc>
              <a:spcBef>
                <a:spcPts val="320"/>
              </a:spcBef>
              <a:buClrTx/>
              <a:buSzPts val="1200"/>
              <a:buFont typeface="Wingdings" panose="05000000000000000000" pitchFamily="2" charset="2"/>
              <a:buChar char="q"/>
            </a:pPr>
            <a:r>
              <a:rPr lang="en-US" sz="1800" dirty="0" smtClean="0">
                <a:latin typeface="Times New Roman" panose="02020603050405020304" pitchFamily="18" charset="0"/>
                <a:ea typeface="Arial"/>
                <a:cs typeface="Times New Roman" panose="02020603050405020304" pitchFamily="18" charset="0"/>
              </a:rPr>
              <a:t>The CPU just issues the command for data transfer and shift its focus on actual data processing while the DMA handles the transfer of data</a:t>
            </a:r>
          </a:p>
          <a:p>
            <a:pPr marL="0" lvl="0" indent="0">
              <a:lnSpc>
                <a:spcPct val="80000"/>
              </a:lnSpc>
              <a:spcBef>
                <a:spcPts val="320"/>
              </a:spcBef>
              <a:buClrTx/>
              <a:buSzPts val="1200"/>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nSpc>
                <a:spcPct val="80000"/>
              </a:lnSpc>
              <a:spcBef>
                <a:spcPts val="320"/>
              </a:spcBef>
              <a:buClrTx/>
              <a:buSzPts val="1200"/>
              <a:buFont typeface="Wingdings" panose="05000000000000000000" pitchFamily="2" charset="2"/>
              <a:buChar char="q"/>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Can be used for </a:t>
            </a:r>
            <a:r>
              <a:rPr lang="en-US" sz="1800" b="1" dirty="0" smtClean="0">
                <a:solidFill>
                  <a:srgbClr val="000000"/>
                </a:solidFill>
                <a:latin typeface="Times New Roman" panose="02020603050405020304" pitchFamily="18" charset="0"/>
                <a:ea typeface="Arial"/>
                <a:cs typeface="Times New Roman" panose="02020603050405020304" pitchFamily="18" charset="0"/>
                <a:sym typeface="Arial"/>
              </a:rPr>
              <a:t>high-speed </a:t>
            </a: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data transfer</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between memory and peripherals such as HDD,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magnetic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tape etc. </a:t>
            </a:r>
          </a:p>
          <a:p>
            <a:pPr marL="0" lvl="0" indent="0">
              <a:lnSpc>
                <a:spcPct val="80000"/>
              </a:lnSpc>
              <a:spcBef>
                <a:spcPts val="320"/>
              </a:spcBef>
              <a:buClrTx/>
              <a:buSzPts val="1200"/>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gn="ctr">
              <a:lnSpc>
                <a:spcPct val="80000"/>
              </a:lnSpc>
              <a:spcBef>
                <a:spcPts val="320"/>
              </a:spcBef>
              <a:buClr>
                <a:srgbClr val="E7E6E6"/>
              </a:buClr>
              <a:buSzPts val="1200"/>
            </a:pP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Nowadays, DMA can transfer data as fast as </a:t>
            </a:r>
            <a:r>
              <a:rPr lang="en-US" sz="1800" b="1" dirty="0" smtClean="0">
                <a:solidFill>
                  <a:srgbClr val="000000"/>
                </a:solidFill>
                <a:latin typeface="Times New Roman" panose="02020603050405020304" pitchFamily="18" charset="0"/>
                <a:ea typeface="Arial"/>
                <a:cs typeface="Times New Roman" panose="02020603050405020304" pitchFamily="18" charset="0"/>
                <a:sym typeface="Arial"/>
              </a:rPr>
              <a:t>40-60 </a:t>
            </a: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M byte per second. </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52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577341"/>
            <a:ext cx="4313555" cy="984885"/>
          </a:xfrm>
        </p:spPr>
        <p:txBody>
          <a:bodyPr/>
          <a:lstStyle/>
          <a:p>
            <a:r>
              <a:rPr lang="en-US" dirty="0">
                <a:solidFill>
                  <a:srgbClr val="000000"/>
                </a:solidFill>
                <a:latin typeface="Georgia" panose="02040502050405020303" pitchFamily="18" charset="0"/>
                <a:ea typeface="Arial"/>
                <a:cs typeface="Times New Roman" panose="02020603050405020304" pitchFamily="18" charset="0"/>
                <a:sym typeface="Arial"/>
              </a:rPr>
              <a:t>DMA </a:t>
            </a:r>
            <a:r>
              <a:rPr lang="en-US" dirty="0" smtClean="0">
                <a:solidFill>
                  <a:srgbClr val="000000"/>
                </a:solidFill>
                <a:latin typeface="Georgia" panose="02040502050405020303" pitchFamily="18" charset="0"/>
                <a:ea typeface="Arial"/>
                <a:cs typeface="Times New Roman" panose="02020603050405020304" pitchFamily="18" charset="0"/>
                <a:sym typeface="Arial"/>
              </a:rPr>
              <a:t>Controller</a:t>
            </a:r>
            <a:r>
              <a:rPr lang="en-US" dirty="0"/>
              <a:t/>
            </a:r>
            <a:br>
              <a:rPr lang="en-US" dirty="0"/>
            </a:br>
            <a:endParaRPr lang="en-US" dirty="0"/>
          </a:p>
        </p:txBody>
      </p:sp>
      <p:sp>
        <p:nvSpPr>
          <p:cNvPr id="3" name="Text Placeholder 2"/>
          <p:cNvSpPr>
            <a:spLocks noGrp="1"/>
          </p:cNvSpPr>
          <p:nvPr>
            <p:ph type="body" idx="1"/>
          </p:nvPr>
        </p:nvSpPr>
        <p:spPr>
          <a:xfrm>
            <a:off x="535940" y="1300248"/>
            <a:ext cx="4479405" cy="5154232"/>
          </a:xfrm>
        </p:spPr>
        <p:txBody>
          <a:bodyPr/>
          <a:lstStyle/>
          <a:p>
            <a:pPr marL="685800" lvl="1" indent="0"/>
            <a:endParaRPr lang="en-US" sz="11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342900" indent="-342900" algn="just">
              <a:lnSpc>
                <a:spcPct val="80000"/>
              </a:lnSpc>
              <a:spcBef>
                <a:spcPts val="360"/>
              </a:spcBef>
              <a:buClr>
                <a:schemeClr val="tx1"/>
              </a:buClr>
              <a:buSzPts val="1350"/>
              <a:buFont typeface="Wingdings" panose="05000000000000000000" pitchFamily="2" charset="2"/>
              <a:buChar char="q"/>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A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DMA controller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is connected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with several peripherals that may request DMA</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a:t>
            </a:r>
          </a:p>
          <a:p>
            <a:pPr marL="0" indent="0" algn="just">
              <a:lnSpc>
                <a:spcPct val="80000"/>
              </a:lnSpc>
              <a:spcBef>
                <a:spcPts val="360"/>
              </a:spcBef>
              <a:buClr>
                <a:schemeClr val="tx1"/>
              </a:buClr>
              <a:buSzPts val="1350"/>
            </a:pP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342900" indent="-342900" algn="just">
              <a:lnSpc>
                <a:spcPct val="80000"/>
              </a:lnSpc>
              <a:spcBef>
                <a:spcPts val="360"/>
              </a:spcBef>
              <a:buClr>
                <a:schemeClr val="tx1"/>
              </a:buClr>
              <a:buSzPts val="1350"/>
              <a:buFont typeface="Wingdings" panose="05000000000000000000" pitchFamily="2" charset="2"/>
              <a:buChar char="q"/>
            </a:pPr>
            <a:r>
              <a:rPr lang="en-US" sz="1800" dirty="0">
                <a:solidFill>
                  <a:srgbClr val="000000"/>
                </a:solidFill>
                <a:latin typeface="Times New Roman" panose="02020603050405020304" pitchFamily="18" charset="0"/>
                <a:ea typeface="Arial"/>
                <a:cs typeface="Times New Roman" panose="02020603050405020304" pitchFamily="18" charset="0"/>
                <a:sym typeface="Arial"/>
              </a:rPr>
              <a:t>The controller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can decides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the priority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of the DMA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requests,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can communicate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with the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I/O devices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and the CPU, and provides memory</a:t>
            </a:r>
            <a:r>
              <a:rPr lang="en-US" sz="1800" dirty="0">
                <a:latin typeface="Times New Roman" panose="02020603050405020304" pitchFamily="18" charset="0"/>
                <a:ea typeface="Arial"/>
                <a:cs typeface="Times New Roman" panose="02020603050405020304" pitchFamily="18" charset="0"/>
              </a:rPr>
              <a:t>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addresses for data transfer</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a:t>
            </a:r>
          </a:p>
          <a:p>
            <a:pPr marL="0" indent="0" algn="just">
              <a:lnSpc>
                <a:spcPct val="80000"/>
              </a:lnSpc>
              <a:spcBef>
                <a:spcPts val="360"/>
              </a:spcBef>
              <a:buClr>
                <a:schemeClr val="tx1"/>
              </a:buClr>
              <a:buSzPts val="1350"/>
            </a:pP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342900" indent="-342900" algn="just">
              <a:lnSpc>
                <a:spcPct val="80000"/>
              </a:lnSpc>
              <a:spcBef>
                <a:spcPts val="360"/>
              </a:spcBef>
              <a:buClr>
                <a:schemeClr val="tx1"/>
              </a:buClr>
              <a:buSzPts val="1350"/>
              <a:buFont typeface="Wingdings" panose="05000000000000000000" pitchFamily="2" charset="2"/>
              <a:buChar char="q"/>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342900" indent="-342900" algn="just">
              <a:lnSpc>
                <a:spcPct val="80000"/>
              </a:lnSpc>
              <a:spcBef>
                <a:spcPts val="360"/>
              </a:spcBef>
              <a:buClr>
                <a:schemeClr val="tx1"/>
              </a:buClr>
              <a:buSzPts val="1350"/>
              <a:buFont typeface="Wingdings" panose="05000000000000000000" pitchFamily="2" charset="2"/>
              <a:buChar char="q"/>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For e.g. the Intel 8237 is a DMA controller</a:t>
            </a:r>
          </a:p>
          <a:p>
            <a:pPr marL="342900" indent="-342900" algn="just">
              <a:lnSpc>
                <a:spcPct val="80000"/>
              </a:lnSpc>
              <a:spcBef>
                <a:spcPts val="360"/>
              </a:spcBef>
              <a:buClr>
                <a:schemeClr val="tx1"/>
              </a:buClr>
              <a:buSzPts val="1350"/>
              <a:buFont typeface="Wingdings" panose="05000000000000000000" pitchFamily="2" charset="2"/>
              <a:buChar char="q"/>
            </a:pP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0" indent="0" algn="just">
              <a:lnSpc>
                <a:spcPct val="80000"/>
              </a:lnSpc>
              <a:spcBef>
                <a:spcPts val="360"/>
              </a:spcBef>
              <a:buClr>
                <a:schemeClr val="tx1"/>
              </a:buClr>
              <a:buSzPts val="1350"/>
            </a:pP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gn="just">
              <a:lnSpc>
                <a:spcPct val="80000"/>
              </a:lnSpc>
              <a:spcBef>
                <a:spcPts val="360"/>
              </a:spcBef>
              <a:buClr>
                <a:schemeClr val="tx1"/>
              </a:buClr>
              <a:buSzPts val="1350"/>
              <a:buFont typeface="Wingdings" panose="05000000000000000000" pitchFamily="2" charset="2"/>
              <a:buChar char="q"/>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It is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a 4-channel device.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Each channel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is dedicated to a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specific</a:t>
            </a:r>
            <a:r>
              <a:rPr lang="en-US" sz="1800" dirty="0" smtClean="0">
                <a:latin typeface="Times New Roman" panose="02020603050405020304" pitchFamily="18" charset="0"/>
                <a:ea typeface="Arial"/>
                <a:cs typeface="Times New Roman" panose="02020603050405020304" pitchFamily="18" charset="0"/>
              </a:rPr>
              <a:t>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I/O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device </a:t>
            </a: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just">
              <a:lnSpc>
                <a:spcPct val="80000"/>
              </a:lnSpc>
              <a:spcBef>
                <a:spcPts val="360"/>
              </a:spcBef>
              <a:buClr>
                <a:schemeClr val="tx1"/>
              </a:buClr>
              <a:buSzPts val="1350"/>
            </a:pP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just">
              <a:lnSpc>
                <a:spcPct val="80000"/>
              </a:lnSpc>
              <a:spcBef>
                <a:spcPts val="360"/>
              </a:spcBef>
              <a:buClr>
                <a:schemeClr val="tx1"/>
              </a:buClr>
              <a:buSzPts val="1350"/>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gn="just">
              <a:lnSpc>
                <a:spcPct val="80000"/>
              </a:lnSpc>
              <a:spcBef>
                <a:spcPts val="360"/>
              </a:spcBef>
              <a:buClr>
                <a:schemeClr val="tx1"/>
              </a:buClr>
              <a:buSzPts val="1350"/>
              <a:buFont typeface="Wingdings" panose="05000000000000000000" pitchFamily="2" charset="2"/>
              <a:buChar char="q"/>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It is capable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of addressing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64KB </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section of memory</a:t>
            </a:r>
            <a:endParaRPr lang="en-US" sz="1800" dirty="0">
              <a:latin typeface="Times New Roman" panose="02020603050405020304" pitchFamily="18" charset="0"/>
              <a:ea typeface="Arial"/>
              <a:cs typeface="Times New Roman" panose="02020603050405020304" pitchFamily="18" charset="0"/>
            </a:endParaRPr>
          </a:p>
          <a:p>
            <a:pPr marL="0" indent="0" algn="just">
              <a:lnSpc>
                <a:spcPct val="80000"/>
              </a:lnSpc>
              <a:spcBef>
                <a:spcPts val="360"/>
              </a:spcBef>
              <a:buClr>
                <a:schemeClr val="tx1"/>
              </a:buClr>
              <a:buSzPts val="1350"/>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 </a:t>
            </a: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7" name="Google Shape;331;p21"/>
          <p:cNvSpPr/>
          <p:nvPr/>
        </p:nvSpPr>
        <p:spPr>
          <a:xfrm>
            <a:off x="5223163" y="1577340"/>
            <a:ext cx="3754581" cy="408916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330;p21"/>
          <p:cNvSpPr txBox="1">
            <a:spLocks/>
          </p:cNvSpPr>
          <p:nvPr/>
        </p:nvSpPr>
        <p:spPr>
          <a:xfrm>
            <a:off x="5865205" y="5909655"/>
            <a:ext cx="2470496" cy="198121"/>
          </a:xfrm>
          <a:prstGeom prst="rect">
            <a:avLst/>
          </a:prstGeom>
          <a:noFill/>
          <a:ln>
            <a:noFill/>
          </a:ln>
        </p:spPr>
        <p:txBody>
          <a:bodyPr spcFirstLastPara="1" wrap="square" lIns="0" tIns="13325"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1200" b="1" dirty="0" smtClean="0"/>
              <a:t>Typical DMA Module Diagram</a:t>
            </a:r>
            <a:endParaRPr lang="en-US" sz="1200" b="1" dirty="0"/>
          </a:p>
        </p:txBody>
      </p:sp>
    </p:spTree>
    <p:extLst>
      <p:ext uri="{BB962C8B-B14F-4D97-AF65-F5344CB8AC3E}">
        <p14:creationId xmlns:p14="http://schemas.microsoft.com/office/powerpoint/2010/main" val="93483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title"/>
          </p:nvPr>
        </p:nvSpPr>
        <p:spPr>
          <a:xfrm>
            <a:off x="535940" y="577341"/>
            <a:ext cx="352488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Basic I/O System</a:t>
            </a:r>
            <a:endParaRPr dirty="0">
              <a:latin typeface="Times New Roman" panose="02020603050405020304" pitchFamily="18" charset="0"/>
              <a:cs typeface="Times New Roman" panose="02020603050405020304" pitchFamily="18" charset="0"/>
            </a:endParaRPr>
          </a:p>
        </p:txBody>
      </p:sp>
      <p:sp>
        <p:nvSpPr>
          <p:cNvPr id="141" name="Google Shape;141;p2"/>
          <p:cNvSpPr txBox="1"/>
          <p:nvPr/>
        </p:nvSpPr>
        <p:spPr>
          <a:xfrm>
            <a:off x="535940" y="1309555"/>
            <a:ext cx="8058150" cy="4519186"/>
          </a:xfrm>
          <a:prstGeom prst="rect">
            <a:avLst/>
          </a:prstGeom>
          <a:noFill/>
          <a:ln>
            <a:noFill/>
          </a:ln>
        </p:spPr>
        <p:txBody>
          <a:bodyPr spcFirstLastPara="1" wrap="square" lIns="0" tIns="12700" rIns="0" bIns="0" anchor="t" anchorCtr="0">
            <a:spAutoFit/>
          </a:bodyPr>
          <a:lstStyle/>
          <a:p>
            <a:pPr marL="298450" marR="0" lvl="0" indent="-285750" algn="l" rtl="0">
              <a:lnSpc>
                <a:spcPct val="100000"/>
              </a:lnSpc>
              <a:spcBef>
                <a:spcPts val="0"/>
              </a:spcBef>
              <a:spcAft>
                <a:spcPts val="0"/>
              </a:spcAft>
              <a:buClr>
                <a:schemeClr val="tx1"/>
              </a:buClr>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Microprocessor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is a great tool for solving problem but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is</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of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little or no use if it can’t communicate with other devices</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298450" marR="0" lvl="0" indent="-285750" algn="l" rtl="0">
              <a:lnSpc>
                <a:spcPct val="100000"/>
              </a:lnSpc>
              <a:spcBef>
                <a:spcPts val="0"/>
              </a:spcBef>
              <a:spcAft>
                <a:spcPts val="0"/>
              </a:spcAft>
              <a:buClr>
                <a:schemeClr val="accent1"/>
              </a:buClr>
              <a:buFont typeface="Wingdings" panose="05000000000000000000" pitchFamily="2" charset="2"/>
              <a:buChar char="q"/>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5080" lvl="0" indent="-285750" algn="l" rtl="0">
              <a:lnSpc>
                <a:spcPct val="100000"/>
              </a:lnSpc>
              <a:spcBef>
                <a:spcPts val="600"/>
              </a:spcBef>
              <a:spcAft>
                <a:spcPts val="0"/>
              </a:spcAft>
              <a:buClr>
                <a:schemeClr val="tx1"/>
              </a:buClr>
              <a:buFont typeface="Wingdings" panose="05000000000000000000" pitchFamily="2" charset="2"/>
              <a:buChar char="q"/>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Input-Output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devices (or peripherals)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such as Keyboards,  Mouse,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LEDs etc. are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essential components of the  microprocessor-based or microcontroller-based systems</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12066" marR="5080" lvl="0" algn="l" rtl="0">
              <a:lnSpc>
                <a:spcPct val="100000"/>
              </a:lnSpc>
              <a:spcBef>
                <a:spcPts val="600"/>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605"/>
              </a:spcBef>
              <a:spcAft>
                <a:spcPts val="0"/>
              </a:spcAft>
              <a:buFont typeface="Wingdings" panose="05000000000000000000" pitchFamily="2" charset="2"/>
              <a:buChar char="q"/>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Input Devices</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500"/>
              </a:spcBef>
              <a:spcAft>
                <a:spcPts val="0"/>
              </a:spcAft>
              <a:buFont typeface="Wingdings" panose="05000000000000000000" pitchFamily="2" charset="2"/>
              <a:buChar char="Ø"/>
            </a:pPr>
            <a:r>
              <a:rPr lang="en-US" sz="1800" dirty="0">
                <a:solidFill>
                  <a:srgbClr val="9FB8CD"/>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Receive data from peripheral (i.e., device)</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509"/>
              </a:spcBef>
              <a:spcAft>
                <a:spcPts val="0"/>
              </a:spcAft>
              <a:buFont typeface="Wingdings" panose="05000000000000000000" pitchFamily="2" charset="2"/>
              <a:buChar char="Ø"/>
            </a:pPr>
            <a:r>
              <a:rPr lang="en-US" sz="1800" dirty="0">
                <a:solidFill>
                  <a:srgbClr val="9FB8CD"/>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Send data to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processor</a:t>
            </a:r>
          </a:p>
          <a:p>
            <a:pPr marL="286385" marR="0" lvl="0" algn="l" rtl="0">
              <a:lnSpc>
                <a:spcPct val="100000"/>
              </a:lnSpc>
              <a:spcBef>
                <a:spcPts val="509"/>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600"/>
              </a:spcBef>
              <a:spcAft>
                <a:spcPts val="0"/>
              </a:spcAft>
              <a:buFont typeface="Wingdings" panose="05000000000000000000" pitchFamily="2" charset="2"/>
              <a:buChar char="q"/>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Output Devices</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490"/>
              </a:spcBef>
              <a:spcAft>
                <a:spcPts val="0"/>
              </a:spcAft>
              <a:buFont typeface="Wingdings" panose="05000000000000000000" pitchFamily="2" charset="2"/>
              <a:buChar char="Ø"/>
            </a:pPr>
            <a:r>
              <a:rPr lang="en-US" sz="1800" dirty="0">
                <a:solidFill>
                  <a:srgbClr val="9FB8CD"/>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Receive data from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processor</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505"/>
              </a:spcBef>
              <a:spcAft>
                <a:spcPts val="0"/>
              </a:spcAft>
              <a:buFont typeface="Wingdings" panose="05000000000000000000" pitchFamily="2" charset="2"/>
              <a:buChar char="Ø"/>
            </a:pPr>
            <a:r>
              <a:rPr lang="en-US" sz="1800" dirty="0">
                <a:solidFill>
                  <a:srgbClr val="9FB8CD"/>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Send data to peripheral (i.e., device)</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25"/>
          <p:cNvPicPr preferRelativeResize="0">
            <a:picLocks noGrp="1"/>
          </p:cNvPicPr>
          <p:nvPr>
            <p:ph type="body" idx="1"/>
          </p:nvPr>
        </p:nvPicPr>
        <p:blipFill rotWithShape="1">
          <a:blip r:embed="rId3">
            <a:alphaModFix/>
          </a:blip>
          <a:srcRect/>
          <a:stretch/>
        </p:blipFill>
        <p:spPr>
          <a:xfrm>
            <a:off x="325582" y="1298308"/>
            <a:ext cx="8395855" cy="5260975"/>
          </a:xfrm>
          <a:prstGeom prst="rect">
            <a:avLst/>
          </a:prstGeom>
          <a:solidFill>
            <a:schemeClr val="accent1">
              <a:alpha val="36470"/>
            </a:schemeClr>
          </a:solidFill>
          <a:ln w="57150" cap="flat" cmpd="sng">
            <a:solidFill>
              <a:schemeClr val="dk1"/>
            </a:solidFill>
            <a:prstDash val="solid"/>
            <a:miter lim="800000"/>
            <a:headEnd type="none" w="sm" len="sm"/>
            <a:tailEnd type="none" w="sm" len="sm"/>
          </a:ln>
        </p:spPr>
      </p:pic>
      <p:pic>
        <p:nvPicPr>
          <p:cNvPr id="3" name="Picture 2" descr="BRAC University Jobs 2020- Jobs in BRAC University- careerz360.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61;p26"/>
          <p:cNvSpPr txBox="1"/>
          <p:nvPr/>
        </p:nvSpPr>
        <p:spPr>
          <a:xfrm>
            <a:off x="325582" y="348405"/>
            <a:ext cx="748838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200" dirty="0" smtClean="0">
                <a:latin typeface="Georgia" panose="02040502050405020303" pitchFamily="18" charset="0"/>
              </a:rPr>
              <a:t>8237 DMA Controller </a:t>
            </a:r>
            <a:endParaRPr sz="3200" dirty="0">
              <a:latin typeface="Georgia" panose="02040502050405020303"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p:nvPr/>
        </p:nvSpPr>
        <p:spPr>
          <a:xfrm>
            <a:off x="325582" y="348405"/>
            <a:ext cx="748838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200" dirty="0" smtClean="0">
                <a:latin typeface="Georgia" panose="02040502050405020303" pitchFamily="18" charset="0"/>
              </a:rPr>
              <a:t>8237 DMA Controller </a:t>
            </a:r>
            <a:endParaRPr sz="3200" dirty="0">
              <a:latin typeface="Georgia" panose="02040502050405020303" pitchFamily="18" charset="0"/>
            </a:endParaRPr>
          </a:p>
        </p:txBody>
      </p:sp>
      <p:sp>
        <p:nvSpPr>
          <p:cNvPr id="362" name="Google Shape;362;p26"/>
          <p:cNvSpPr txBox="1"/>
          <p:nvPr/>
        </p:nvSpPr>
        <p:spPr>
          <a:xfrm>
            <a:off x="325582" y="1136073"/>
            <a:ext cx="5486400" cy="5109051"/>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ts val="2000"/>
            </a:pPr>
            <a:r>
              <a:rPr lang="en-US" sz="2000" b="1" dirty="0" smtClean="0">
                <a:latin typeface="Georgia" panose="02040502050405020303" pitchFamily="18" charset="0"/>
                <a:cs typeface="Times New Roman" panose="02020603050405020304" pitchFamily="18" charset="0"/>
              </a:rPr>
              <a:t>Pin Description:</a:t>
            </a:r>
            <a:endParaRPr lang="en-US" sz="1800" b="1"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endParaRPr lang="en-US" sz="1800" b="1" dirty="0" smtClean="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DREQ3 </a:t>
            </a:r>
            <a:r>
              <a:rPr lang="en-US" sz="1800" b="1" dirty="0">
                <a:solidFill>
                  <a:srgbClr val="000000"/>
                </a:solidFill>
                <a:latin typeface="Times New Roman" panose="02020603050405020304" pitchFamily="18" charset="0"/>
                <a:cs typeface="Times New Roman" panose="02020603050405020304" pitchFamily="18" charset="0"/>
                <a:sym typeface="Arial"/>
              </a:rPr>
              <a:t>– DREQ0  (</a:t>
            </a:r>
            <a:r>
              <a:rPr lang="en-US" sz="1800" b="1" dirty="0" smtClean="0">
                <a:solidFill>
                  <a:srgbClr val="000000"/>
                </a:solidFill>
                <a:latin typeface="Times New Roman" panose="02020603050405020304" pitchFamily="18" charset="0"/>
                <a:cs typeface="Times New Roman" panose="02020603050405020304" pitchFamily="18" charset="0"/>
                <a:sym typeface="Arial"/>
              </a:rPr>
              <a:t>DMA channel </a:t>
            </a:r>
            <a:r>
              <a:rPr lang="en-US" sz="1800" b="1" dirty="0">
                <a:solidFill>
                  <a:srgbClr val="000000"/>
                </a:solidFill>
                <a:latin typeface="Times New Roman" panose="02020603050405020304" pitchFamily="18" charset="0"/>
                <a:cs typeface="Times New Roman" panose="02020603050405020304" pitchFamily="18" charset="0"/>
                <a:sym typeface="Arial"/>
              </a:rPr>
              <a:t>request): </a:t>
            </a:r>
            <a:r>
              <a:rPr lang="en-US" sz="1800" dirty="0">
                <a:solidFill>
                  <a:srgbClr val="000000"/>
                </a:solidFill>
                <a:latin typeface="Times New Roman" panose="02020603050405020304" pitchFamily="18" charset="0"/>
                <a:cs typeface="Times New Roman" panose="02020603050405020304" pitchFamily="18" charset="0"/>
                <a:sym typeface="Arial"/>
              </a:rPr>
              <a:t>Used to request a DMA transfer </a:t>
            </a:r>
            <a:r>
              <a:rPr lang="en-US" sz="1800" dirty="0" smtClean="0">
                <a:solidFill>
                  <a:srgbClr val="000000"/>
                </a:solidFill>
                <a:latin typeface="Times New Roman" panose="02020603050405020304" pitchFamily="18" charset="0"/>
                <a:cs typeface="Times New Roman" panose="02020603050405020304" pitchFamily="18" charset="0"/>
                <a:sym typeface="Arial"/>
              </a:rPr>
              <a:t>from </a:t>
            </a:r>
            <a:r>
              <a:rPr lang="en-US" sz="1800" dirty="0">
                <a:solidFill>
                  <a:srgbClr val="000000"/>
                </a:solidFill>
                <a:latin typeface="Times New Roman" panose="02020603050405020304" pitchFamily="18" charset="0"/>
                <a:cs typeface="Times New Roman" panose="02020603050405020304" pitchFamily="18" charset="0"/>
                <a:sym typeface="Arial"/>
              </a:rPr>
              <a:t>a particular DMA channel</a:t>
            </a:r>
            <a:r>
              <a:rPr lang="en-US" sz="1800" dirty="0" smtClean="0">
                <a:solidFill>
                  <a:srgbClr val="000000"/>
                </a:solidFill>
                <a:latin typeface="Times New Roman" panose="02020603050405020304" pitchFamily="18" charset="0"/>
                <a:cs typeface="Times New Roman" panose="02020603050405020304" pitchFamily="18" charset="0"/>
                <a:sym typeface="Arial"/>
              </a:rPr>
              <a:t>.</a:t>
            </a:r>
          </a:p>
          <a:p>
            <a:pPr marR="0" lvl="0" algn="l"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chemeClr val="dk1"/>
              </a:buClr>
              <a:buSzPts val="2000"/>
              <a:buFont typeface="Wingdings" panose="05000000000000000000" pitchFamily="2" charset="2"/>
              <a:buChar char="q"/>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DACK3 </a:t>
            </a:r>
            <a:r>
              <a:rPr lang="en-US" sz="1800" b="1" dirty="0">
                <a:solidFill>
                  <a:srgbClr val="000000"/>
                </a:solidFill>
                <a:latin typeface="Times New Roman" panose="02020603050405020304" pitchFamily="18" charset="0"/>
                <a:cs typeface="Times New Roman" panose="02020603050405020304" pitchFamily="18" charset="0"/>
                <a:sym typeface="Arial"/>
              </a:rPr>
              <a:t>– DACK0  (DMA channel acknowledge): </a:t>
            </a:r>
            <a:r>
              <a:rPr lang="en-US" sz="1800" dirty="0">
                <a:solidFill>
                  <a:srgbClr val="000000"/>
                </a:solidFill>
                <a:latin typeface="Times New Roman" panose="02020603050405020304" pitchFamily="18" charset="0"/>
                <a:cs typeface="Times New Roman" panose="02020603050405020304" pitchFamily="18" charset="0"/>
                <a:sym typeface="Arial"/>
              </a:rPr>
              <a:t>Acknowledges a channel DMA request from a device</a:t>
            </a:r>
            <a:r>
              <a:rPr lang="en-US" sz="1800" dirty="0" smtClean="0">
                <a:solidFill>
                  <a:srgbClr val="000000"/>
                </a:solidFill>
                <a:latin typeface="Times New Roman" panose="02020603050405020304" pitchFamily="18" charset="0"/>
                <a:cs typeface="Times New Roman" panose="02020603050405020304" pitchFamily="18" charset="0"/>
                <a:sym typeface="Arial"/>
              </a:rPr>
              <a:t>.</a:t>
            </a:r>
          </a:p>
          <a:p>
            <a:pPr marR="0" lvl="0" algn="l"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chemeClr val="dk1"/>
              </a:buClr>
              <a:buSzPts val="2000"/>
              <a:buFont typeface="Wingdings" panose="05000000000000000000" pitchFamily="2" charset="2"/>
              <a:buChar char="q"/>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HRQ </a:t>
            </a:r>
            <a:r>
              <a:rPr lang="en-US" sz="1800" b="1" dirty="0">
                <a:solidFill>
                  <a:srgbClr val="000000"/>
                </a:solidFill>
                <a:latin typeface="Times New Roman" panose="02020603050405020304" pitchFamily="18" charset="0"/>
                <a:cs typeface="Times New Roman" panose="02020603050405020304" pitchFamily="18" charset="0"/>
                <a:sym typeface="Arial"/>
              </a:rPr>
              <a:t>(Hold request): </a:t>
            </a:r>
            <a:r>
              <a:rPr lang="en-US" sz="1800" dirty="0">
                <a:solidFill>
                  <a:srgbClr val="000000"/>
                </a:solidFill>
                <a:latin typeface="Times New Roman" panose="02020603050405020304" pitchFamily="18" charset="0"/>
                <a:cs typeface="Times New Roman" panose="02020603050405020304" pitchFamily="18" charset="0"/>
                <a:sym typeface="Arial"/>
              </a:rPr>
              <a:t>Requests </a:t>
            </a:r>
            <a:r>
              <a:rPr lang="en-US" sz="1800" dirty="0" smtClean="0">
                <a:solidFill>
                  <a:srgbClr val="000000"/>
                </a:solidFill>
                <a:latin typeface="Times New Roman" panose="02020603050405020304" pitchFamily="18" charset="0"/>
                <a:cs typeface="Times New Roman" panose="02020603050405020304" pitchFamily="18" charset="0"/>
                <a:sym typeface="Arial"/>
              </a:rPr>
              <a:t>control of the system bus to the CPU.</a:t>
            </a:r>
          </a:p>
          <a:p>
            <a:pPr marR="0" lvl="0" algn="l"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chemeClr val="dk1"/>
              </a:buClr>
              <a:buSzPts val="2000"/>
              <a:buFont typeface="Wingdings" panose="05000000000000000000" pitchFamily="2" charset="2"/>
              <a:buChar char="q"/>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HLDA </a:t>
            </a:r>
            <a:r>
              <a:rPr lang="en-US" sz="1800" b="1" dirty="0">
                <a:solidFill>
                  <a:srgbClr val="000000"/>
                </a:solidFill>
                <a:latin typeface="Times New Roman" panose="02020603050405020304" pitchFamily="18" charset="0"/>
                <a:cs typeface="Times New Roman" panose="02020603050405020304" pitchFamily="18" charset="0"/>
                <a:sym typeface="Arial"/>
              </a:rPr>
              <a:t>(Hold acknowledge</a:t>
            </a:r>
            <a:r>
              <a:rPr lang="en-US" sz="1800" b="1" dirty="0" smtClean="0">
                <a:solidFill>
                  <a:srgbClr val="000000"/>
                </a:solidFill>
                <a:latin typeface="Times New Roman" panose="02020603050405020304" pitchFamily="18" charset="0"/>
                <a:cs typeface="Times New Roman" panose="02020603050405020304" pitchFamily="18" charset="0"/>
                <a:sym typeface="Arial"/>
              </a:rPr>
              <a:t>):</a:t>
            </a:r>
            <a:r>
              <a:rPr lang="en-US" sz="1800" dirty="0" smtClean="0">
                <a:solidFill>
                  <a:srgbClr val="000000"/>
                </a:solidFill>
                <a:latin typeface="Times New Roman" panose="02020603050405020304" pitchFamily="18" charset="0"/>
                <a:cs typeface="Times New Roman" panose="02020603050405020304" pitchFamily="18" charset="0"/>
                <a:sym typeface="Arial"/>
              </a:rPr>
              <a:t> Signals </a:t>
            </a:r>
            <a:r>
              <a:rPr lang="en-US" sz="1800" dirty="0">
                <a:solidFill>
                  <a:srgbClr val="000000"/>
                </a:solidFill>
                <a:latin typeface="Times New Roman" panose="02020603050405020304" pitchFamily="18" charset="0"/>
                <a:cs typeface="Times New Roman" panose="02020603050405020304" pitchFamily="18" charset="0"/>
                <a:sym typeface="Arial"/>
              </a:rPr>
              <a:t>the 8237 that the microprocessor </a:t>
            </a:r>
            <a:r>
              <a:rPr lang="en-US" sz="1800" dirty="0" smtClean="0">
                <a:solidFill>
                  <a:srgbClr val="000000"/>
                </a:solidFill>
                <a:latin typeface="Times New Roman" panose="02020603050405020304" pitchFamily="18" charset="0"/>
                <a:cs typeface="Times New Roman" panose="02020603050405020304" pitchFamily="18" charset="0"/>
                <a:sym typeface="Arial"/>
              </a:rPr>
              <a:t>has acknowledged the hold request and </a:t>
            </a:r>
            <a:r>
              <a:rPr lang="en-US" sz="1800" dirty="0">
                <a:solidFill>
                  <a:srgbClr val="000000"/>
                </a:solidFill>
                <a:latin typeface="Times New Roman" panose="02020603050405020304" pitchFamily="18" charset="0"/>
                <a:cs typeface="Times New Roman" panose="02020603050405020304" pitchFamily="18" charset="0"/>
                <a:sym typeface="Arial"/>
              </a:rPr>
              <a:t>relinquished control of the </a:t>
            </a:r>
            <a:r>
              <a:rPr lang="en-US" sz="1800" dirty="0" smtClean="0">
                <a:solidFill>
                  <a:srgbClr val="000000"/>
                </a:solidFill>
                <a:latin typeface="Times New Roman" panose="02020603050405020304" pitchFamily="18" charset="0"/>
                <a:cs typeface="Times New Roman" panose="02020603050405020304" pitchFamily="18" charset="0"/>
                <a:sym typeface="Arial"/>
              </a:rPr>
              <a:t>system bus.</a:t>
            </a:r>
            <a:endParaRPr sz="1800" dirty="0">
              <a:latin typeface="Times New Roman" panose="02020603050405020304" pitchFamily="18" charset="0"/>
              <a:cs typeface="Times New Roman" panose="02020603050405020304" pitchFamily="18" charset="0"/>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in Diagram and Pin description of 8237 -D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018" y="1516614"/>
            <a:ext cx="2992582" cy="46249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27"/>
          <p:cNvSpPr txBox="1"/>
          <p:nvPr/>
        </p:nvSpPr>
        <p:spPr>
          <a:xfrm>
            <a:off x="325582" y="1274571"/>
            <a:ext cx="5715000" cy="51090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1" u="sng"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AEN </a:t>
            </a:r>
            <a:r>
              <a:rPr lang="en-US" sz="1800" b="1" dirty="0">
                <a:solidFill>
                  <a:srgbClr val="000000"/>
                </a:solidFill>
                <a:latin typeface="Times New Roman" panose="02020603050405020304" pitchFamily="18" charset="0"/>
                <a:cs typeface="Times New Roman" panose="02020603050405020304" pitchFamily="18" charset="0"/>
                <a:sym typeface="Arial"/>
              </a:rPr>
              <a:t>(Address enable): </a:t>
            </a:r>
            <a:r>
              <a:rPr lang="en-US" sz="1800" dirty="0">
                <a:solidFill>
                  <a:srgbClr val="000000"/>
                </a:solidFill>
                <a:latin typeface="Times New Roman" panose="02020603050405020304" pitchFamily="18" charset="0"/>
                <a:cs typeface="Times New Roman" panose="02020603050405020304" pitchFamily="18" charset="0"/>
                <a:sym typeface="Arial"/>
              </a:rPr>
              <a:t>Enables the DMA address latch connected to the 8237 </a:t>
            </a:r>
            <a:r>
              <a:rPr lang="en-US" sz="1800" dirty="0" smtClean="0">
                <a:solidFill>
                  <a:srgbClr val="000000"/>
                </a:solidFill>
                <a:latin typeface="Times New Roman" panose="02020603050405020304" pitchFamily="18" charset="0"/>
                <a:cs typeface="Times New Roman" panose="02020603050405020304" pitchFamily="18" charset="0"/>
                <a:sym typeface="Arial"/>
              </a:rPr>
              <a:t>(</a:t>
            </a:r>
            <a:r>
              <a:rPr lang="en-US" sz="1800" dirty="0">
                <a:solidFill>
                  <a:srgbClr val="000000"/>
                </a:solidFill>
                <a:latin typeface="Times New Roman" panose="02020603050405020304" pitchFamily="18" charset="0"/>
                <a:cs typeface="Times New Roman" panose="02020603050405020304" pitchFamily="18" charset="0"/>
                <a:sym typeface="Arial"/>
              </a:rPr>
              <a:t>Use to take the control of the address bus from the microprocessor</a:t>
            </a:r>
            <a:r>
              <a:rPr lang="en-US" sz="1800" dirty="0" smtClean="0">
                <a:solidFill>
                  <a:srgbClr val="000000"/>
                </a:solidFill>
                <a:latin typeface="Times New Roman" panose="02020603050405020304" pitchFamily="18" charset="0"/>
                <a:cs typeface="Times New Roman" panose="02020603050405020304" pitchFamily="18" charset="0"/>
                <a:sym typeface="Arial"/>
              </a:rPr>
              <a:t>)</a:t>
            </a:r>
          </a:p>
          <a:p>
            <a:pPr marR="0" lvl="0" algn="l" rtl="0">
              <a:lnSpc>
                <a:spcPct val="100000"/>
              </a:lnSpc>
              <a:spcBef>
                <a:spcPts val="0"/>
              </a:spcBef>
              <a:spcAft>
                <a:spcPts val="0"/>
              </a:spcAft>
              <a:buClr>
                <a:srgbClr val="000000"/>
              </a:buClr>
              <a:buSzPts val="2000"/>
            </a:pPr>
            <a:endParaRPr lang="en-US" sz="1800" dirty="0" smtClean="0">
              <a:solidFill>
                <a:srgbClr val="000000"/>
              </a:solidFill>
              <a:latin typeface="Times New Roman" panose="02020603050405020304" pitchFamily="18" charset="0"/>
              <a:cs typeface="Times New Roman" panose="02020603050405020304" pitchFamily="18" charset="0"/>
              <a:sym typeface="Arial"/>
            </a:endParaRPr>
          </a:p>
          <a:p>
            <a:pPr marR="0" lvl="0" algn="l" rtl="0">
              <a:lnSpc>
                <a:spcPct val="100000"/>
              </a:lnSpc>
              <a:spcBef>
                <a:spcPts val="0"/>
              </a:spcBef>
              <a:spcAft>
                <a:spcPts val="0"/>
              </a:spcAft>
              <a:buClr>
                <a:srgbClr val="000000"/>
              </a:buClr>
              <a:buSzPts val="2000"/>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ADSTB </a:t>
            </a:r>
            <a:r>
              <a:rPr lang="en-US" sz="1800" b="1" dirty="0">
                <a:solidFill>
                  <a:srgbClr val="000000"/>
                </a:solidFill>
                <a:latin typeface="Times New Roman" panose="02020603050405020304" pitchFamily="18" charset="0"/>
                <a:cs typeface="Times New Roman" panose="02020603050405020304" pitchFamily="18" charset="0"/>
                <a:sym typeface="Arial"/>
              </a:rPr>
              <a:t>(Address strobe): </a:t>
            </a:r>
            <a:r>
              <a:rPr lang="en-US" sz="1800" dirty="0" smtClean="0">
                <a:solidFill>
                  <a:srgbClr val="000000"/>
                </a:solidFill>
                <a:latin typeface="Times New Roman" panose="02020603050405020304" pitchFamily="18" charset="0"/>
                <a:cs typeface="Times New Roman" panose="02020603050405020304" pitchFamily="18" charset="0"/>
                <a:sym typeface="Arial"/>
              </a:rPr>
              <a:t>It is used to latch the higher 8 bits of the address during DMA operation.</a:t>
            </a:r>
          </a:p>
          <a:p>
            <a:pPr marR="0" lvl="0" algn="l" rtl="0">
              <a:lnSpc>
                <a:spcPct val="100000"/>
              </a:lnSpc>
              <a:spcBef>
                <a:spcPts val="0"/>
              </a:spcBef>
              <a:spcAft>
                <a:spcPts val="0"/>
              </a:spcAft>
              <a:buClr>
                <a:srgbClr val="000000"/>
              </a:buClr>
              <a:buSzPts val="2000"/>
            </a:pPr>
            <a:endParaRPr lang="en-US" sz="1800" dirty="0" smtClean="0">
              <a:solidFill>
                <a:srgbClr val="000000"/>
              </a:solidFill>
              <a:latin typeface="Times New Roman" panose="02020603050405020304" pitchFamily="18" charset="0"/>
              <a:cs typeface="Times New Roman" panose="02020603050405020304" pitchFamily="18" charset="0"/>
              <a:sym typeface="Arial"/>
            </a:endParaRPr>
          </a:p>
          <a:p>
            <a:pPr marR="0" lvl="0" algn="l" rtl="0">
              <a:lnSpc>
                <a:spcPct val="100000"/>
              </a:lnSpc>
              <a:spcBef>
                <a:spcPts val="0"/>
              </a:spcBef>
              <a:spcAft>
                <a:spcPts val="0"/>
              </a:spcAft>
              <a:buClr>
                <a:srgbClr val="000000"/>
              </a:buClr>
              <a:buSzPts val="2000"/>
            </a:pPr>
            <a:endParaRPr lang="en-US" sz="1800" dirty="0">
              <a:latin typeface="Times New Roman" panose="02020603050405020304" pitchFamily="18" charset="0"/>
              <a:cs typeface="Times New Roman" panose="02020603050405020304" pitchFamily="18" charset="0"/>
            </a:endParaRPr>
          </a:p>
          <a:p>
            <a:pPr marL="285750" lvl="0" indent="-285750">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EOP </a:t>
            </a:r>
            <a:r>
              <a:rPr lang="en-US" sz="1800" b="1" dirty="0">
                <a:solidFill>
                  <a:srgbClr val="000000"/>
                </a:solidFill>
                <a:latin typeface="Times New Roman" panose="02020603050405020304" pitchFamily="18" charset="0"/>
                <a:cs typeface="Times New Roman" panose="02020603050405020304" pitchFamily="18" charset="0"/>
                <a:sym typeface="Arial"/>
              </a:rPr>
              <a:t>(End of process): </a:t>
            </a:r>
            <a:r>
              <a:rPr lang="en-US" sz="1800" dirty="0" smtClean="0">
                <a:solidFill>
                  <a:srgbClr val="000000"/>
                </a:solidFill>
                <a:latin typeface="Times New Roman" panose="02020603050405020304" pitchFamily="18" charset="0"/>
                <a:cs typeface="Times New Roman" panose="02020603050405020304" pitchFamily="18" charset="0"/>
                <a:sym typeface="Arial"/>
              </a:rPr>
              <a:t>It is a bi </a:t>
            </a:r>
            <a:r>
              <a:rPr lang="en-US" sz="1800" dirty="0">
                <a:latin typeface="Times New Roman" panose="02020603050405020304" pitchFamily="18" charset="0"/>
                <a:cs typeface="Times New Roman" panose="02020603050405020304" pitchFamily="18" charset="0"/>
              </a:rPr>
              <a:t>directional pin </a:t>
            </a:r>
            <a:r>
              <a:rPr lang="en-US" sz="1800" dirty="0" smtClean="0">
                <a:latin typeface="Times New Roman" panose="02020603050405020304" pitchFamily="18" charset="0"/>
                <a:cs typeface="Times New Roman" panose="02020603050405020304" pitchFamily="18" charset="0"/>
              </a:rPr>
              <a:t>that signals </a:t>
            </a:r>
            <a:r>
              <a:rPr lang="en-US" sz="1800" dirty="0">
                <a:latin typeface="Times New Roman" panose="02020603050405020304" pitchFamily="18" charset="0"/>
                <a:cs typeface="Times New Roman" panose="02020603050405020304" pitchFamily="18" charset="0"/>
              </a:rPr>
              <a:t>the end of the DMA process. </a:t>
            </a:r>
            <a:endParaRPr lang="en-US" sz="1800" dirty="0" smtClean="0">
              <a:latin typeface="Times New Roman" panose="02020603050405020304" pitchFamily="18" charset="0"/>
              <a:cs typeface="Times New Roman" panose="02020603050405020304" pitchFamily="18" charset="0"/>
            </a:endParaRPr>
          </a:p>
          <a:p>
            <a:pPr lvl="0">
              <a:buSzPts val="2000"/>
            </a:pPr>
            <a:endParaRPr lang="en-US" sz="1800" dirty="0">
              <a:latin typeface="Times New Roman" panose="02020603050405020304" pitchFamily="18" charset="0"/>
              <a:cs typeface="Times New Roman" panose="02020603050405020304" pitchFamily="18" charset="0"/>
            </a:endParaRPr>
          </a:p>
          <a:p>
            <a:pPr lvl="0">
              <a:buSzPts val="2000"/>
            </a:pPr>
            <a:endParaRPr lang="en-US" sz="18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IOR </a:t>
            </a:r>
            <a:r>
              <a:rPr lang="en-US" sz="1800" b="1" dirty="0">
                <a:solidFill>
                  <a:srgbClr val="000000"/>
                </a:solidFill>
                <a:latin typeface="Times New Roman" panose="02020603050405020304" pitchFamily="18" charset="0"/>
                <a:cs typeface="Times New Roman" panose="02020603050405020304" pitchFamily="18" charset="0"/>
                <a:sym typeface="Arial"/>
              </a:rPr>
              <a:t>(I/O read): </a:t>
            </a:r>
            <a:r>
              <a:rPr lang="en-US" sz="1800" dirty="0" smtClean="0">
                <a:solidFill>
                  <a:srgbClr val="000000"/>
                </a:solidFill>
                <a:latin typeface="Times New Roman" panose="02020603050405020304" pitchFamily="18" charset="0"/>
                <a:cs typeface="Times New Roman" panose="02020603050405020304" pitchFamily="18" charset="0"/>
                <a:sym typeface="Arial"/>
              </a:rPr>
              <a:t>A</a:t>
            </a:r>
            <a:r>
              <a:rPr lang="en-US" sz="1800" b="1" dirty="0" smtClean="0">
                <a:solidFill>
                  <a:srgbClr val="000000"/>
                </a:solidFill>
                <a:latin typeface="Times New Roman" panose="02020603050405020304" pitchFamily="18" charset="0"/>
                <a:cs typeface="Times New Roman" panose="02020603050405020304" pitchFamily="18" charset="0"/>
                <a:sym typeface="Arial"/>
              </a:rPr>
              <a:t> </a:t>
            </a:r>
            <a:r>
              <a:rPr lang="en-US" sz="1800" dirty="0" smtClean="0">
                <a:solidFill>
                  <a:srgbClr val="000000"/>
                </a:solidFill>
                <a:latin typeface="Times New Roman" panose="02020603050405020304" pitchFamily="18" charset="0"/>
                <a:cs typeface="Times New Roman" panose="02020603050405020304" pitchFamily="18" charset="0"/>
                <a:sym typeface="Arial"/>
              </a:rPr>
              <a:t>bi-directional pin which the CPU can use to </a:t>
            </a:r>
            <a:r>
              <a:rPr lang="en-US" sz="1800" dirty="0">
                <a:solidFill>
                  <a:srgbClr val="000000"/>
                </a:solidFill>
                <a:latin typeface="Times New Roman" panose="02020603050405020304" pitchFamily="18" charset="0"/>
                <a:cs typeface="Times New Roman" panose="02020603050405020304" pitchFamily="18" charset="0"/>
                <a:sym typeface="Arial"/>
              </a:rPr>
              <a:t>read data from the </a:t>
            </a:r>
            <a:r>
              <a:rPr lang="en-US" sz="1800" dirty="0" smtClean="0">
                <a:solidFill>
                  <a:srgbClr val="000000"/>
                </a:solidFill>
                <a:latin typeface="Times New Roman" panose="02020603050405020304" pitchFamily="18" charset="0"/>
                <a:cs typeface="Times New Roman" panose="02020603050405020304" pitchFamily="18" charset="0"/>
                <a:sym typeface="Arial"/>
              </a:rPr>
              <a:t>internal registers of 8237 and can be used </a:t>
            </a:r>
            <a:r>
              <a:rPr lang="en-US" sz="1800" dirty="0">
                <a:solidFill>
                  <a:srgbClr val="000000"/>
                </a:solidFill>
                <a:latin typeface="Times New Roman" panose="02020603050405020304" pitchFamily="18" charset="0"/>
                <a:cs typeface="Times New Roman" panose="02020603050405020304" pitchFamily="18" charset="0"/>
                <a:sym typeface="Arial"/>
              </a:rPr>
              <a:t>as an output </a:t>
            </a:r>
            <a:r>
              <a:rPr lang="en-US" sz="1800" dirty="0" smtClean="0">
                <a:solidFill>
                  <a:srgbClr val="000000"/>
                </a:solidFill>
                <a:latin typeface="Times New Roman" panose="02020603050405020304" pitchFamily="18" charset="0"/>
                <a:cs typeface="Times New Roman" panose="02020603050405020304" pitchFamily="18" charset="0"/>
                <a:sym typeface="Arial"/>
              </a:rPr>
              <a:t>to </a:t>
            </a:r>
            <a:r>
              <a:rPr lang="en-US" sz="1800" dirty="0">
                <a:solidFill>
                  <a:srgbClr val="000000"/>
                </a:solidFill>
                <a:latin typeface="Times New Roman" panose="02020603050405020304" pitchFamily="18" charset="0"/>
                <a:cs typeface="Times New Roman" panose="02020603050405020304" pitchFamily="18" charset="0"/>
                <a:sym typeface="Arial"/>
              </a:rPr>
              <a:t>read data from </a:t>
            </a:r>
            <a:r>
              <a:rPr lang="en-US" sz="1800" dirty="0" smtClean="0">
                <a:solidFill>
                  <a:srgbClr val="000000"/>
                </a:solidFill>
                <a:latin typeface="Times New Roman" panose="02020603050405020304" pitchFamily="18" charset="0"/>
                <a:cs typeface="Times New Roman" panose="02020603050405020304" pitchFamily="18" charset="0"/>
                <a:sym typeface="Arial"/>
              </a:rPr>
              <a:t>a peripheral </a:t>
            </a:r>
            <a:r>
              <a:rPr lang="en-US" sz="1800" dirty="0">
                <a:solidFill>
                  <a:srgbClr val="000000"/>
                </a:solidFill>
                <a:latin typeface="Times New Roman" panose="02020603050405020304" pitchFamily="18" charset="0"/>
                <a:cs typeface="Times New Roman" panose="02020603050405020304" pitchFamily="18" charset="0"/>
                <a:sym typeface="Arial"/>
              </a:rPr>
              <a:t>during a DMA write cycle.</a:t>
            </a:r>
            <a:endParaRPr sz="1800" dirty="0">
              <a:latin typeface="Times New Roman" panose="02020603050405020304" pitchFamily="18" charset="0"/>
              <a:cs typeface="Times New Roman" panose="02020603050405020304" pitchFamily="18" charset="0"/>
            </a:endParaRPr>
          </a:p>
        </p:txBody>
      </p:sp>
      <p:cxnSp>
        <p:nvCxnSpPr>
          <p:cNvPr id="372" name="Google Shape;372;p27"/>
          <p:cNvCxnSpPr/>
          <p:nvPr/>
        </p:nvCxnSpPr>
        <p:spPr>
          <a:xfrm>
            <a:off x="609599" y="5174673"/>
            <a:ext cx="533400" cy="0"/>
          </a:xfrm>
          <a:prstGeom prst="straightConnector1">
            <a:avLst/>
          </a:prstGeom>
          <a:noFill/>
          <a:ln w="9525" cap="flat" cmpd="sng">
            <a:solidFill>
              <a:schemeClr val="dk1"/>
            </a:solidFill>
            <a:prstDash val="solid"/>
            <a:round/>
            <a:headEnd type="none" w="med" len="med"/>
            <a:tailEnd type="none" w="med" len="med"/>
          </a:ln>
        </p:spPr>
      </p:cxnSp>
      <p:pic>
        <p:nvPicPr>
          <p:cNvPr id="7"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361;p26"/>
          <p:cNvSpPr txBox="1"/>
          <p:nvPr/>
        </p:nvSpPr>
        <p:spPr>
          <a:xfrm>
            <a:off x="325582" y="551338"/>
            <a:ext cx="748838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200" dirty="0" smtClean="0">
                <a:latin typeface="Georgia" panose="02040502050405020303" pitchFamily="18" charset="0"/>
              </a:rPr>
              <a:t>8237 DMA Controller </a:t>
            </a:r>
            <a:endParaRPr sz="3200" dirty="0">
              <a:latin typeface="Georgia" panose="02040502050405020303" pitchFamily="18" charset="0"/>
            </a:endParaRPr>
          </a:p>
        </p:txBody>
      </p:sp>
      <p:pic>
        <p:nvPicPr>
          <p:cNvPr id="10" name="Picture 2" descr="Pin Diagram and Pin description of 8237 -D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018" y="1516614"/>
            <a:ext cx="2992582" cy="46249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28"/>
          <p:cNvSpPr txBox="1"/>
          <p:nvPr/>
        </p:nvSpPr>
        <p:spPr>
          <a:xfrm>
            <a:off x="325582" y="800795"/>
            <a:ext cx="5502275" cy="56630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1" dirty="0">
              <a:solidFill>
                <a:srgbClr val="000000"/>
              </a:solidFill>
              <a:latin typeface="Arial"/>
              <a:ea typeface="Arial"/>
              <a:cs typeface="Arial"/>
              <a:sym typeface="Arial"/>
            </a:endParaRPr>
          </a:p>
          <a:p>
            <a:pPr marL="285750" lvl="0" indent="-285750">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IOW </a:t>
            </a:r>
            <a:r>
              <a:rPr lang="en-US" sz="1800" b="1" dirty="0">
                <a:solidFill>
                  <a:srgbClr val="000000"/>
                </a:solidFill>
                <a:latin typeface="Times New Roman" panose="02020603050405020304" pitchFamily="18" charset="0"/>
                <a:cs typeface="Times New Roman" panose="02020603050405020304" pitchFamily="18" charset="0"/>
                <a:sym typeface="Arial"/>
              </a:rPr>
              <a:t>(I/O </a:t>
            </a:r>
            <a:r>
              <a:rPr lang="en-US" sz="1800" b="1" dirty="0" smtClean="0">
                <a:solidFill>
                  <a:srgbClr val="000000"/>
                </a:solidFill>
                <a:latin typeface="Times New Roman" panose="02020603050405020304" pitchFamily="18" charset="0"/>
                <a:cs typeface="Times New Roman" panose="02020603050405020304" pitchFamily="18" charset="0"/>
                <a:sym typeface="Arial"/>
              </a:rPr>
              <a:t>write</a:t>
            </a:r>
            <a:r>
              <a:rPr lang="en-US" sz="1800" dirty="0">
                <a:latin typeface="Times New Roman" panose="02020603050405020304" pitchFamily="18" charset="0"/>
                <a:cs typeface="Times New Roman" panose="02020603050405020304" pitchFamily="18" charset="0"/>
              </a:rPr>
              <a:t> A</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bi-directional pin which the CPU can use to </a:t>
            </a:r>
            <a:r>
              <a:rPr lang="en-US" sz="1800" dirty="0" smtClean="0">
                <a:latin typeface="Times New Roman" panose="02020603050405020304" pitchFamily="18" charset="0"/>
                <a:cs typeface="Times New Roman" panose="02020603050405020304" pitchFamily="18" charset="0"/>
              </a:rPr>
              <a:t>write </a:t>
            </a:r>
            <a:r>
              <a:rPr lang="en-US" sz="1800" dirty="0">
                <a:latin typeface="Times New Roman" panose="02020603050405020304" pitchFamily="18" charset="0"/>
                <a:cs typeface="Times New Roman" panose="02020603050405020304" pitchFamily="18" charset="0"/>
              </a:rPr>
              <a:t>data </a:t>
            </a: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the internal registers of 8237 and </a:t>
            </a:r>
            <a:r>
              <a:rPr lang="en-US" sz="1800" dirty="0" smtClean="0">
                <a:latin typeface="Times New Roman" panose="02020603050405020304" pitchFamily="18" charset="0"/>
                <a:cs typeface="Times New Roman" panose="02020603050405020304" pitchFamily="18" charset="0"/>
              </a:rPr>
              <a:t>can be </a:t>
            </a:r>
            <a:r>
              <a:rPr lang="en-US" sz="1800" dirty="0" smtClean="0">
                <a:solidFill>
                  <a:srgbClr val="000000"/>
                </a:solidFill>
                <a:latin typeface="Times New Roman" panose="02020603050405020304" pitchFamily="18" charset="0"/>
                <a:cs typeface="Times New Roman" panose="02020603050405020304" pitchFamily="18" charset="0"/>
                <a:sym typeface="Arial"/>
              </a:rPr>
              <a:t>used </a:t>
            </a:r>
            <a:r>
              <a:rPr lang="en-US" sz="1800" dirty="0">
                <a:solidFill>
                  <a:srgbClr val="000000"/>
                </a:solidFill>
                <a:latin typeface="Times New Roman" panose="02020603050405020304" pitchFamily="18" charset="0"/>
                <a:cs typeface="Times New Roman" panose="02020603050405020304" pitchFamily="18" charset="0"/>
                <a:sym typeface="Arial"/>
              </a:rPr>
              <a:t>as an output strobe to write data to </a:t>
            </a:r>
            <a:r>
              <a:rPr lang="en-US" sz="1800" dirty="0">
                <a:latin typeface="Times New Roman" panose="02020603050405020304" pitchFamily="18" charset="0"/>
                <a:cs typeface="Times New Roman" panose="02020603050405020304" pitchFamily="18" charset="0"/>
              </a:rPr>
              <a:t>a peripheral during a DMA </a:t>
            </a:r>
            <a:r>
              <a:rPr lang="en-US" sz="1800" dirty="0" smtClean="0">
                <a:latin typeface="Times New Roman" panose="02020603050405020304" pitchFamily="18" charset="0"/>
                <a:cs typeface="Times New Roman" panose="02020603050405020304" pitchFamily="18" charset="0"/>
              </a:rPr>
              <a:t>read </a:t>
            </a:r>
            <a:r>
              <a:rPr lang="en-US" sz="1800" dirty="0">
                <a:latin typeface="Times New Roman" panose="02020603050405020304" pitchFamily="18" charset="0"/>
                <a:cs typeface="Times New Roman" panose="02020603050405020304" pitchFamily="18" charset="0"/>
              </a:rPr>
              <a:t>cycle.</a:t>
            </a:r>
            <a:endParaRPr lang="en-US" sz="1800" dirty="0" smtClean="0">
              <a:solidFill>
                <a:srgbClr val="000000"/>
              </a:solidFill>
              <a:latin typeface="Times New Roman" panose="02020603050405020304" pitchFamily="18" charset="0"/>
              <a:cs typeface="Times New Roman" panose="02020603050405020304" pitchFamily="18" charset="0"/>
              <a:sym typeface="Arial"/>
            </a:endParaRPr>
          </a:p>
          <a:p>
            <a:pPr marR="0" lvl="0" algn="l"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chemeClr val="dk1"/>
              </a:buClr>
              <a:buSzPts val="2000"/>
              <a:buFont typeface="Wingdings" panose="05000000000000000000" pitchFamily="2" charset="2"/>
              <a:buChar char="q"/>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MEMW </a:t>
            </a:r>
            <a:r>
              <a:rPr lang="en-US" sz="1800" b="1" dirty="0">
                <a:solidFill>
                  <a:srgbClr val="000000"/>
                </a:solidFill>
                <a:latin typeface="Times New Roman" panose="02020603050405020304" pitchFamily="18" charset="0"/>
                <a:cs typeface="Times New Roman" panose="02020603050405020304" pitchFamily="18" charset="0"/>
                <a:sym typeface="Arial"/>
              </a:rPr>
              <a:t>(Memory write): </a:t>
            </a:r>
            <a:r>
              <a:rPr lang="en-US" sz="1800" dirty="0">
                <a:solidFill>
                  <a:srgbClr val="000000"/>
                </a:solidFill>
                <a:latin typeface="Times New Roman" panose="02020603050405020304" pitchFamily="18" charset="0"/>
                <a:cs typeface="Times New Roman" panose="02020603050405020304" pitchFamily="18" charset="0"/>
                <a:sym typeface="Arial"/>
              </a:rPr>
              <a:t>Used </a:t>
            </a:r>
            <a:r>
              <a:rPr lang="en-US" sz="1800" dirty="0" smtClean="0">
                <a:solidFill>
                  <a:srgbClr val="000000"/>
                </a:solidFill>
                <a:latin typeface="Times New Roman" panose="02020603050405020304" pitchFamily="18" charset="0"/>
                <a:cs typeface="Times New Roman" panose="02020603050405020304" pitchFamily="18" charset="0"/>
                <a:sym typeface="Arial"/>
              </a:rPr>
              <a:t>to write data to the selected memory during a DMA </a:t>
            </a:r>
            <a:r>
              <a:rPr lang="en-US" sz="1800" dirty="0">
                <a:solidFill>
                  <a:srgbClr val="000000"/>
                </a:solidFill>
                <a:latin typeface="Times New Roman" panose="02020603050405020304" pitchFamily="18" charset="0"/>
                <a:cs typeface="Times New Roman" panose="02020603050405020304" pitchFamily="18" charset="0"/>
                <a:sym typeface="Arial"/>
              </a:rPr>
              <a:t>write cycle</a:t>
            </a:r>
            <a:r>
              <a:rPr lang="en-US" sz="1800" dirty="0" smtClean="0">
                <a:solidFill>
                  <a:srgbClr val="000000"/>
                </a:solidFill>
                <a:latin typeface="Times New Roman" panose="02020603050405020304" pitchFamily="18" charset="0"/>
                <a:cs typeface="Times New Roman" panose="02020603050405020304" pitchFamily="18" charset="0"/>
                <a:sym typeface="Arial"/>
              </a:rPr>
              <a:t>.</a:t>
            </a:r>
          </a:p>
          <a:p>
            <a:pPr marR="0" lvl="0" algn="l"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chemeClr val="dk1"/>
              </a:buClr>
              <a:buSzPts val="2000"/>
              <a:buFont typeface="Wingdings" panose="05000000000000000000" pitchFamily="2" charset="2"/>
              <a:buChar char="q"/>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lvl="0" indent="-285750">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MEMR </a:t>
            </a:r>
            <a:r>
              <a:rPr lang="en-US" sz="1800" b="1" dirty="0">
                <a:solidFill>
                  <a:srgbClr val="000000"/>
                </a:solidFill>
                <a:latin typeface="Times New Roman" panose="02020603050405020304" pitchFamily="18" charset="0"/>
                <a:cs typeface="Times New Roman" panose="02020603050405020304" pitchFamily="18" charset="0"/>
                <a:sym typeface="Arial"/>
              </a:rPr>
              <a:t>(Memory read): </a:t>
            </a:r>
            <a:r>
              <a:rPr lang="en-US" sz="1800" dirty="0">
                <a:latin typeface="Times New Roman" panose="02020603050405020304" pitchFamily="18" charset="0"/>
                <a:cs typeface="Times New Roman" panose="02020603050405020304" pitchFamily="18" charset="0"/>
              </a:rPr>
              <a:t>Used to </a:t>
            </a:r>
            <a:r>
              <a:rPr lang="en-US" sz="1800" dirty="0" smtClean="0">
                <a:latin typeface="Times New Roman" panose="02020603050405020304" pitchFamily="18" charset="0"/>
                <a:cs typeface="Times New Roman" panose="02020603050405020304" pitchFamily="18" charset="0"/>
              </a:rPr>
              <a:t>read </a:t>
            </a:r>
            <a:r>
              <a:rPr lang="en-US" sz="1800" dirty="0">
                <a:latin typeface="Times New Roman" panose="02020603050405020304" pitchFamily="18" charset="0"/>
                <a:cs typeface="Times New Roman" panose="02020603050405020304" pitchFamily="18" charset="0"/>
              </a:rPr>
              <a:t>data </a:t>
            </a:r>
            <a:r>
              <a:rPr lang="en-US" sz="1800" dirty="0" smtClean="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the selected memory during a DMA </a:t>
            </a:r>
            <a:r>
              <a:rPr lang="en-US" sz="1800" dirty="0" smtClean="0">
                <a:latin typeface="Times New Roman" panose="02020603050405020304" pitchFamily="18" charset="0"/>
                <a:cs typeface="Times New Roman" panose="02020603050405020304" pitchFamily="18" charset="0"/>
              </a:rPr>
              <a:t>read </a:t>
            </a:r>
            <a:r>
              <a:rPr lang="en-US" sz="1800" dirty="0">
                <a:latin typeface="Times New Roman" panose="02020603050405020304" pitchFamily="18" charset="0"/>
                <a:cs typeface="Times New Roman" panose="02020603050405020304" pitchFamily="18" charset="0"/>
              </a:rPr>
              <a:t>cycle.</a:t>
            </a:r>
          </a:p>
          <a:p>
            <a:pPr marR="0" lvl="0" algn="l"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buClr>
                <a:schemeClr val="dk1"/>
              </a:buClr>
              <a:buSzPts val="2000"/>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A3 </a:t>
            </a:r>
            <a:r>
              <a:rPr lang="en-US" sz="1800" b="1" dirty="0">
                <a:solidFill>
                  <a:srgbClr val="000000"/>
                </a:solidFill>
                <a:latin typeface="Times New Roman" panose="02020603050405020304" pitchFamily="18" charset="0"/>
                <a:cs typeface="Times New Roman" panose="02020603050405020304" pitchFamily="18" charset="0"/>
                <a:sym typeface="Arial"/>
              </a:rPr>
              <a:t>– </a:t>
            </a:r>
            <a:r>
              <a:rPr lang="en-US" sz="1800" b="1" dirty="0" smtClean="0">
                <a:solidFill>
                  <a:srgbClr val="000000"/>
                </a:solidFill>
                <a:latin typeface="Times New Roman" panose="02020603050405020304" pitchFamily="18" charset="0"/>
                <a:cs typeface="Times New Roman" panose="02020603050405020304" pitchFamily="18" charset="0"/>
                <a:sym typeface="Arial"/>
              </a:rPr>
              <a:t>A0:</a:t>
            </a:r>
            <a:r>
              <a:rPr lang="en-US" sz="1800" dirty="0" smtClean="0">
                <a:solidFill>
                  <a:srgbClr val="000000"/>
                </a:solidFill>
                <a:latin typeface="Times New Roman" panose="02020603050405020304" pitchFamily="18" charset="0"/>
                <a:cs typeface="Times New Roman" panose="02020603050405020304" pitchFamily="18" charset="0"/>
                <a:sym typeface="Arial"/>
              </a:rPr>
              <a:t> They are bi directional pins. They can be used to select the </a:t>
            </a:r>
            <a:r>
              <a:rPr lang="en-US" sz="1800" dirty="0" smtClean="0">
                <a:latin typeface="Times New Roman" panose="02020603050405020304" pitchFamily="18" charset="0"/>
                <a:cs typeface="Times New Roman" panose="02020603050405020304" pitchFamily="18" charset="0"/>
              </a:rPr>
              <a:t>internal registers of the 8237 by the CPU . Otherwise holds the lower nibble of the lower 8 bits of the memory address from where data is to be read / write during DMA operation.</a:t>
            </a:r>
            <a:endParaRPr dirty="0"/>
          </a:p>
        </p:txBody>
      </p:sp>
      <p:cxnSp>
        <p:nvCxnSpPr>
          <p:cNvPr id="381" name="Google Shape;381;p28"/>
          <p:cNvCxnSpPr/>
          <p:nvPr/>
        </p:nvCxnSpPr>
        <p:spPr>
          <a:xfrm>
            <a:off x="692728" y="3274915"/>
            <a:ext cx="762000" cy="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28"/>
          <p:cNvCxnSpPr/>
          <p:nvPr/>
        </p:nvCxnSpPr>
        <p:spPr>
          <a:xfrm>
            <a:off x="678873" y="2826328"/>
            <a:ext cx="762000" cy="0"/>
          </a:xfrm>
          <a:prstGeom prst="straightConnector1">
            <a:avLst/>
          </a:prstGeom>
          <a:noFill/>
          <a:ln w="9525" cap="flat" cmpd="sng">
            <a:solidFill>
              <a:schemeClr val="dk1"/>
            </a:solidFill>
            <a:prstDash val="solid"/>
            <a:round/>
            <a:headEnd type="none" w="med" len="med"/>
            <a:tailEnd type="none" w="med" len="med"/>
          </a:ln>
        </p:spPr>
      </p:cxnSp>
      <p:pic>
        <p:nvPicPr>
          <p:cNvPr id="9"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oogle Shape;382;p28"/>
          <p:cNvCxnSpPr/>
          <p:nvPr/>
        </p:nvCxnSpPr>
        <p:spPr>
          <a:xfrm flipV="1">
            <a:off x="678873" y="1157431"/>
            <a:ext cx="498764" cy="1"/>
          </a:xfrm>
          <a:prstGeom prst="straightConnector1">
            <a:avLst/>
          </a:prstGeom>
          <a:noFill/>
          <a:ln w="9525" cap="flat" cmpd="sng">
            <a:solidFill>
              <a:schemeClr val="dk1"/>
            </a:solidFill>
            <a:prstDash val="solid"/>
            <a:round/>
            <a:headEnd type="none" w="med" len="med"/>
            <a:tailEnd type="none" w="med" len="med"/>
          </a:ln>
        </p:spPr>
      </p:cxnSp>
      <p:sp>
        <p:nvSpPr>
          <p:cNvPr id="13" name="Google Shape;361;p26"/>
          <p:cNvSpPr txBox="1"/>
          <p:nvPr/>
        </p:nvSpPr>
        <p:spPr>
          <a:xfrm>
            <a:off x="325582" y="348405"/>
            <a:ext cx="748838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200" dirty="0" smtClean="0">
                <a:latin typeface="Georgia" panose="02040502050405020303" pitchFamily="18" charset="0"/>
              </a:rPr>
              <a:t>8237 DMA Controller </a:t>
            </a:r>
            <a:endParaRPr sz="3200" dirty="0">
              <a:latin typeface="Georgia" panose="02040502050405020303" pitchFamily="18" charset="0"/>
            </a:endParaRPr>
          </a:p>
        </p:txBody>
      </p:sp>
      <p:pic>
        <p:nvPicPr>
          <p:cNvPr id="16" name="Picture 2" descr="Pin Diagram and Pin description of 8237 -D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018" y="1516614"/>
            <a:ext cx="2992582" cy="462496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Google Shape;382;p28"/>
          <p:cNvCxnSpPr/>
          <p:nvPr/>
        </p:nvCxnSpPr>
        <p:spPr>
          <a:xfrm>
            <a:off x="678873" y="3939933"/>
            <a:ext cx="762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29"/>
          <p:cNvSpPr txBox="1"/>
          <p:nvPr/>
        </p:nvSpPr>
        <p:spPr>
          <a:xfrm>
            <a:off x="353290" y="1662547"/>
            <a:ext cx="5502275" cy="2585283"/>
          </a:xfrm>
          <a:prstGeom prst="rect">
            <a:avLst/>
          </a:prstGeom>
          <a:noFill/>
          <a:ln>
            <a:noFill/>
          </a:ln>
        </p:spPr>
        <p:txBody>
          <a:bodyPr spcFirstLastPara="1" wrap="square" lIns="91425" tIns="45700" rIns="91425" bIns="45700" anchor="t" anchorCtr="0">
            <a:spAutoFit/>
          </a:bodyPr>
          <a:lstStyle/>
          <a:p>
            <a:pPr marL="285750" lvl="0" indent="-285750">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A7 </a:t>
            </a:r>
            <a:r>
              <a:rPr lang="en-US" sz="1800" b="1" dirty="0">
                <a:solidFill>
                  <a:srgbClr val="000000"/>
                </a:solidFill>
                <a:latin typeface="Times New Roman" panose="02020603050405020304" pitchFamily="18" charset="0"/>
                <a:cs typeface="Times New Roman" panose="02020603050405020304" pitchFamily="18" charset="0"/>
                <a:sym typeface="Arial"/>
              </a:rPr>
              <a:t>– </a:t>
            </a:r>
            <a:r>
              <a:rPr lang="en-US" sz="1800" b="1" dirty="0" smtClean="0">
                <a:solidFill>
                  <a:srgbClr val="000000"/>
                </a:solidFill>
                <a:latin typeface="Times New Roman" panose="02020603050405020304" pitchFamily="18" charset="0"/>
                <a:cs typeface="Times New Roman" panose="02020603050405020304" pitchFamily="18" charset="0"/>
                <a:sym typeface="Arial"/>
              </a:rPr>
              <a:t>A4:</a:t>
            </a:r>
            <a:r>
              <a:rPr lang="en-US" sz="1800" dirty="0" smtClean="0">
                <a:solidFill>
                  <a:srgbClr val="000000"/>
                </a:solidFill>
                <a:latin typeface="Times New Roman" panose="02020603050405020304" pitchFamily="18" charset="0"/>
                <a:cs typeface="Times New Roman" panose="02020603050405020304" pitchFamily="18" charset="0"/>
                <a:sym typeface="Arial"/>
              </a:rPr>
              <a:t> Used to provide the higher nibble of the lower 8 bits </a:t>
            </a:r>
            <a:r>
              <a:rPr lang="en-US" sz="1800" dirty="0">
                <a:latin typeface="Times New Roman" panose="02020603050405020304" pitchFamily="18" charset="0"/>
                <a:cs typeface="Times New Roman" panose="02020603050405020304" pitchFamily="18" charset="0"/>
              </a:rPr>
              <a:t>of the memory address from where data is to be read / write during DMA operation.</a:t>
            </a:r>
            <a:endParaRPr lang="en-US" sz="1800" dirty="0"/>
          </a:p>
          <a:p>
            <a:pPr marR="0" lvl="0" algn="l"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chemeClr val="dk1"/>
              </a:buClr>
              <a:buSzPts val="2000"/>
              <a:buFont typeface="Wingdings" panose="05000000000000000000" pitchFamily="2" charset="2"/>
              <a:buChar char="q"/>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lvl="0" indent="-285750">
              <a:buSzPts val="2000"/>
              <a:buFont typeface="Wingdings" panose="05000000000000000000" pitchFamily="2" charset="2"/>
              <a:buChar char="q"/>
            </a:pPr>
            <a:r>
              <a:rPr lang="en-US" sz="1800" b="1" dirty="0" smtClean="0">
                <a:solidFill>
                  <a:srgbClr val="000000"/>
                </a:solidFill>
                <a:latin typeface="Times New Roman" panose="02020603050405020304" pitchFamily="18" charset="0"/>
                <a:cs typeface="Times New Roman" panose="02020603050405020304" pitchFamily="18" charset="0"/>
                <a:sym typeface="Arial"/>
              </a:rPr>
              <a:t>DB0 </a:t>
            </a:r>
            <a:r>
              <a:rPr lang="en-US" sz="1800" b="1" dirty="0">
                <a:solidFill>
                  <a:srgbClr val="000000"/>
                </a:solidFill>
                <a:latin typeface="Times New Roman" panose="02020603050405020304" pitchFamily="18" charset="0"/>
                <a:cs typeface="Times New Roman" panose="02020603050405020304" pitchFamily="18" charset="0"/>
                <a:sym typeface="Arial"/>
              </a:rPr>
              <a:t>– </a:t>
            </a:r>
            <a:r>
              <a:rPr lang="en-US" sz="1800" b="1" dirty="0" smtClean="0">
                <a:solidFill>
                  <a:srgbClr val="000000"/>
                </a:solidFill>
                <a:latin typeface="Times New Roman" panose="02020603050405020304" pitchFamily="18" charset="0"/>
                <a:cs typeface="Times New Roman" panose="02020603050405020304" pitchFamily="18" charset="0"/>
                <a:sym typeface="Arial"/>
              </a:rPr>
              <a:t>DB7:</a:t>
            </a:r>
            <a:r>
              <a:rPr lang="en-US" sz="1800" dirty="0" smtClean="0">
                <a:solidFill>
                  <a:srgbClr val="000000"/>
                </a:solidFill>
                <a:latin typeface="Times New Roman" panose="02020603050405020304" pitchFamily="18" charset="0"/>
                <a:cs typeface="Times New Roman" panose="02020603050405020304" pitchFamily="18" charset="0"/>
                <a:sym typeface="Arial"/>
              </a:rPr>
              <a:t> Carries data during data transfer. Otherwise stores the higher 8 bits </a:t>
            </a:r>
            <a:r>
              <a:rPr lang="en-US" sz="1800" dirty="0">
                <a:latin typeface="Times New Roman" panose="02020603050405020304" pitchFamily="18" charset="0"/>
                <a:cs typeface="Times New Roman" panose="02020603050405020304" pitchFamily="18" charset="0"/>
              </a:rPr>
              <a:t>of the memory address from where data is to be read / write during DMA operation.</a:t>
            </a:r>
            <a:endParaRPr lang="en-US" sz="1800" dirty="0"/>
          </a:p>
        </p:txBody>
      </p:sp>
      <p:pic>
        <p:nvPicPr>
          <p:cNvPr id="6"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61;p26"/>
          <p:cNvSpPr txBox="1"/>
          <p:nvPr/>
        </p:nvSpPr>
        <p:spPr>
          <a:xfrm>
            <a:off x="353290" y="551338"/>
            <a:ext cx="748838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200" dirty="0" smtClean="0">
                <a:latin typeface="Georgia" panose="02040502050405020303" pitchFamily="18" charset="0"/>
              </a:rPr>
              <a:t>8237 DMA Controller </a:t>
            </a:r>
            <a:endParaRPr sz="3200" dirty="0">
              <a:latin typeface="Georgia" panose="02040502050405020303" pitchFamily="18" charset="0"/>
            </a:endParaRPr>
          </a:p>
        </p:txBody>
      </p:sp>
      <p:pic>
        <p:nvPicPr>
          <p:cNvPr id="9" name="Picture 2" descr="Pin Diagram and Pin description of 8237 -D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018" y="1516614"/>
            <a:ext cx="2992582" cy="46249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535940" y="577341"/>
            <a:ext cx="597217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DMA </a:t>
            </a:r>
            <a:r>
              <a:rPr lang="en-US" dirty="0" smtClean="0"/>
              <a:t>Operation</a:t>
            </a:r>
            <a:endParaRPr dirty="0"/>
          </a:p>
        </p:txBody>
      </p:sp>
      <p:sp>
        <p:nvSpPr>
          <p:cNvPr id="339" name="Google Shape;339;p22"/>
          <p:cNvSpPr txBox="1"/>
          <p:nvPr/>
        </p:nvSpPr>
        <p:spPr>
          <a:xfrm>
            <a:off x="535940" y="1136073"/>
            <a:ext cx="6993255" cy="5322601"/>
          </a:xfrm>
          <a:prstGeom prst="rect">
            <a:avLst/>
          </a:prstGeom>
          <a:noFill/>
          <a:ln>
            <a:noFill/>
          </a:ln>
        </p:spPr>
        <p:txBody>
          <a:bodyPr spcFirstLastPara="1" wrap="square" lIns="0" tIns="89525" rIns="0" bIns="0" anchor="t" anchorCtr="0">
            <a:spAutoFit/>
          </a:bodyPr>
          <a:lstStyle/>
          <a:p>
            <a:pPr marL="298450" marR="0" lvl="0" indent="-285750" algn="l" rtl="0">
              <a:lnSpc>
                <a:spcPct val="100000"/>
              </a:lnSpc>
              <a:spcBef>
                <a:spcPts val="0"/>
              </a:spcBef>
              <a:spcAft>
                <a:spcPts val="0"/>
              </a:spcAft>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CPU invokes a read/write command to the </a:t>
            </a: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peripherals</a:t>
            </a:r>
          </a:p>
          <a:p>
            <a:pPr marL="12700" marR="0" lvl="0" algn="l" rtl="0">
              <a:lnSpc>
                <a:spcPct val="100000"/>
              </a:lnSpc>
              <a:spcBef>
                <a:spcPts val="0"/>
              </a:spcBef>
              <a:spcAft>
                <a:spcPts val="0"/>
              </a:spcAft>
            </a:pPr>
            <a:endParaRPr lang="en-US" sz="15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0"/>
              </a:spcBef>
              <a:spcAft>
                <a:spcPts val="0"/>
              </a:spcAft>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The peripherals when ready sends a DMA request (DREQ) signal to the DMA controller </a:t>
            </a:r>
          </a:p>
          <a:p>
            <a:pPr marL="12700" marR="0" lvl="0" algn="l" rtl="0">
              <a:lnSpc>
                <a:spcPct val="100000"/>
              </a:lnSpc>
              <a:spcBef>
                <a:spcPts val="0"/>
              </a:spcBef>
              <a:spcAft>
                <a:spcPts val="0"/>
              </a:spcAft>
            </a:pPr>
            <a:endParaRPr lang="en-US" sz="15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0"/>
              </a:spcBef>
              <a:spcAft>
                <a:spcPts val="0"/>
              </a:spcAft>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The DMA controller sends a Hold Request (HRQ) signal to the CPU to gain control of the system bus</a:t>
            </a:r>
          </a:p>
          <a:p>
            <a:pPr marL="12700" marR="0" lvl="0" algn="l" rtl="0">
              <a:lnSpc>
                <a:spcPct val="100000"/>
              </a:lnSpc>
              <a:spcBef>
                <a:spcPts val="0"/>
              </a:spcBef>
              <a:spcAft>
                <a:spcPts val="0"/>
              </a:spcAft>
            </a:pPr>
            <a:endParaRPr lang="en-US" sz="15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0"/>
              </a:spcBef>
              <a:spcAft>
                <a:spcPts val="0"/>
              </a:spcAft>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The CPU replies with a Hold Acknowledgement signal to the DMA giving the DMA controller total control over the system bus</a:t>
            </a:r>
          </a:p>
          <a:p>
            <a:pPr marL="12700" marR="0" lvl="0" algn="l" rtl="0">
              <a:lnSpc>
                <a:spcPct val="100000"/>
              </a:lnSpc>
              <a:spcBef>
                <a:spcPts val="0"/>
              </a:spcBef>
              <a:spcAft>
                <a:spcPts val="0"/>
              </a:spcAft>
            </a:pPr>
            <a:endParaRPr lang="en-US" sz="15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298450" lvl="0" indent="-285750">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The DMA controller then sends a </a:t>
            </a:r>
            <a:r>
              <a:rPr lang="en-US" sz="1500" dirty="0">
                <a:solidFill>
                  <a:schemeClr val="tx1"/>
                </a:solidFill>
                <a:latin typeface="Times New Roman" panose="02020603050405020304" pitchFamily="18" charset="0"/>
                <a:ea typeface="Trebuchet MS"/>
                <a:cs typeface="Times New Roman" panose="02020603050405020304" pitchFamily="18" charset="0"/>
                <a:sym typeface="Trebuchet MS"/>
              </a:rPr>
              <a:t>DMA </a:t>
            </a: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Acknowledgement signal to the peripherals in reply to the previous DMA request signal</a:t>
            </a:r>
          </a:p>
          <a:p>
            <a:pPr marL="12700" lvl="0"/>
            <a:endParaRPr sz="15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605"/>
              </a:spcBef>
              <a:spcAft>
                <a:spcPts val="0"/>
              </a:spcAft>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Data can now be transferred between Memory and I/O with the help of the DMA controller</a:t>
            </a:r>
          </a:p>
          <a:p>
            <a:pPr marL="12700" marR="0" lvl="0" algn="l" rtl="0">
              <a:lnSpc>
                <a:spcPct val="100000"/>
              </a:lnSpc>
              <a:spcBef>
                <a:spcPts val="605"/>
              </a:spcBef>
              <a:spcAft>
                <a:spcPts val="0"/>
              </a:spcAft>
            </a:pPr>
            <a:endParaRPr sz="15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600"/>
              </a:spcBef>
              <a:spcAft>
                <a:spcPts val="0"/>
              </a:spcAft>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DMA </a:t>
            </a:r>
            <a:r>
              <a:rPr lang="en-US" sz="1500" dirty="0">
                <a:solidFill>
                  <a:schemeClr val="tx1"/>
                </a:solidFill>
                <a:latin typeface="Times New Roman" panose="02020603050405020304" pitchFamily="18" charset="0"/>
                <a:ea typeface="Trebuchet MS"/>
                <a:cs typeface="Times New Roman" panose="02020603050405020304" pitchFamily="18" charset="0"/>
                <a:sym typeface="Trebuchet MS"/>
              </a:rPr>
              <a:t>controller sends </a:t>
            </a: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interrupt signal to the CPU when finished with data transfer. </a:t>
            </a:r>
          </a:p>
          <a:p>
            <a:pPr marL="12700" marR="0" lvl="0" algn="l" rtl="0">
              <a:lnSpc>
                <a:spcPct val="100000"/>
              </a:lnSpc>
              <a:spcBef>
                <a:spcPts val="600"/>
              </a:spcBef>
              <a:spcAft>
                <a:spcPts val="0"/>
              </a:spcAft>
            </a:pPr>
            <a:endPar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endParaRPr>
          </a:p>
          <a:p>
            <a:pPr marL="298450" lvl="0" indent="-285750">
              <a:spcBef>
                <a:spcPts val="600"/>
              </a:spcBef>
              <a:buFont typeface="Wingdings" panose="05000000000000000000" pitchFamily="2" charset="2"/>
              <a:buChar char="q"/>
            </a:pP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The DMA disables the DMA Acknowledgement signal and the CPU disables the </a:t>
            </a:r>
            <a:r>
              <a:rPr lang="en-US" sz="1500" dirty="0">
                <a:solidFill>
                  <a:schemeClr val="tx1"/>
                </a:solidFill>
                <a:latin typeface="Times New Roman" panose="02020603050405020304" pitchFamily="18" charset="0"/>
                <a:ea typeface="Trebuchet MS"/>
                <a:cs typeface="Times New Roman" panose="02020603050405020304" pitchFamily="18" charset="0"/>
                <a:sym typeface="Trebuchet MS"/>
              </a:rPr>
              <a:t>Hold </a:t>
            </a:r>
            <a:r>
              <a:rPr lang="en-US" sz="1500" dirty="0" smtClean="0">
                <a:solidFill>
                  <a:schemeClr val="tx1"/>
                </a:solidFill>
                <a:latin typeface="Times New Roman" panose="02020603050405020304" pitchFamily="18" charset="0"/>
                <a:ea typeface="Trebuchet MS"/>
                <a:cs typeface="Times New Roman" panose="02020603050405020304" pitchFamily="18" charset="0"/>
                <a:sym typeface="Trebuchet MS"/>
              </a:rPr>
              <a:t>Acknowledgement signal taking back control of the system bus. </a:t>
            </a:r>
            <a:endParaRPr sz="1500" dirty="0">
              <a:solidFill>
                <a:schemeClr val="tx1"/>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577341"/>
            <a:ext cx="4313555" cy="492443"/>
          </a:xfrm>
        </p:spPr>
        <p:txBody>
          <a:bodyPr/>
          <a:lstStyle/>
          <a:p>
            <a:r>
              <a:rPr lang="en-US" dirty="0"/>
              <a:t>DMA Operation</a:t>
            </a:r>
          </a:p>
        </p:txBody>
      </p:sp>
      <p:pic>
        <p:nvPicPr>
          <p:cNvPr id="4" name="Picture 3"/>
          <p:cNvPicPr>
            <a:picLocks noChangeAspect="1"/>
          </p:cNvPicPr>
          <p:nvPr/>
        </p:nvPicPr>
        <p:blipFill>
          <a:blip r:embed="rId2"/>
          <a:stretch>
            <a:fillRect/>
          </a:stretch>
        </p:blipFill>
        <p:spPr>
          <a:xfrm>
            <a:off x="535940" y="1260760"/>
            <a:ext cx="8317143" cy="4502729"/>
          </a:xfrm>
          <a:prstGeom prst="rect">
            <a:avLst/>
          </a:prstGeom>
        </p:spPr>
      </p:pic>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38400" y="5846618"/>
            <a:ext cx="4821382" cy="360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cs typeface="Times New Roman" panose="02020603050405020304" pitchFamily="18" charset="0"/>
              </a:rPr>
              <a:t>Fig : Simplified Block Diagram of a DMA Operation</a:t>
            </a:r>
            <a:endParaRPr lang="en-US" b="1"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523055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484909"/>
            <a:ext cx="5241405" cy="492443"/>
          </a:xfrm>
        </p:spPr>
        <p:txBody>
          <a:bodyPr/>
          <a:lstStyle/>
          <a:p>
            <a:r>
              <a:rPr lang="en-US" dirty="0"/>
              <a:t>DMA Operation</a:t>
            </a:r>
          </a:p>
        </p:txBody>
      </p:sp>
      <p:pic>
        <p:nvPicPr>
          <p:cNvPr id="4" name="Google Shape;405;p31"/>
          <p:cNvPicPr preferRelativeResize="0"/>
          <p:nvPr/>
        </p:nvPicPr>
        <p:blipFill rotWithShape="1">
          <a:blip r:embed="rId2">
            <a:alphaModFix/>
          </a:blip>
          <a:srcRect/>
          <a:stretch/>
        </p:blipFill>
        <p:spPr>
          <a:xfrm>
            <a:off x="1212273" y="1274618"/>
            <a:ext cx="6643254" cy="4281055"/>
          </a:xfrm>
          <a:prstGeom prst="rect">
            <a:avLst/>
          </a:prstGeom>
          <a:noFill/>
          <a:ln>
            <a:noFill/>
          </a:ln>
        </p:spPr>
      </p:pic>
      <p:sp>
        <p:nvSpPr>
          <p:cNvPr id="5" name="Rectangle 4"/>
          <p:cNvSpPr/>
          <p:nvPr/>
        </p:nvSpPr>
        <p:spPr>
          <a:xfrm>
            <a:off x="2023168" y="5794653"/>
            <a:ext cx="5652654" cy="41563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When the CPU is Bus Master</a:t>
            </a:r>
            <a:endParaRPr lang="en-US" b="1" dirty="0">
              <a:solidFill>
                <a:schemeClr val="tx1"/>
              </a:solidFill>
              <a:latin typeface="+mj-lt"/>
            </a:endParaRPr>
          </a:p>
        </p:txBody>
      </p:sp>
      <p:pic>
        <p:nvPicPr>
          <p:cNvPr id="6"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43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411;p32"/>
          <p:cNvPicPr preferRelativeResize="0"/>
          <p:nvPr/>
        </p:nvPicPr>
        <p:blipFill rotWithShape="1">
          <a:blip r:embed="rId2">
            <a:alphaModFix/>
          </a:blip>
          <a:srcRect/>
          <a:stretch/>
        </p:blipFill>
        <p:spPr>
          <a:xfrm>
            <a:off x="1205343" y="1316182"/>
            <a:ext cx="6691747" cy="4364182"/>
          </a:xfrm>
          <a:prstGeom prst="rect">
            <a:avLst/>
          </a:prstGeom>
          <a:noFill/>
          <a:ln>
            <a:noFill/>
          </a:ln>
        </p:spPr>
      </p:pic>
      <p:sp>
        <p:nvSpPr>
          <p:cNvPr id="5" name="Title 1"/>
          <p:cNvSpPr>
            <a:spLocks noGrp="1"/>
          </p:cNvSpPr>
          <p:nvPr>
            <p:ph type="title"/>
          </p:nvPr>
        </p:nvSpPr>
        <p:spPr>
          <a:xfrm>
            <a:off x="535940" y="577341"/>
            <a:ext cx="4313555" cy="492443"/>
          </a:xfrm>
        </p:spPr>
        <p:txBody>
          <a:bodyPr/>
          <a:lstStyle/>
          <a:p>
            <a:r>
              <a:rPr lang="en-US" dirty="0"/>
              <a:t>DMA Operation</a:t>
            </a:r>
          </a:p>
        </p:txBody>
      </p:sp>
      <p:pic>
        <p:nvPicPr>
          <p:cNvPr id="6"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15350" y="5680364"/>
            <a:ext cx="5873922" cy="609599"/>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When DMA takes control</a:t>
            </a:r>
            <a:endParaRPr lang="en-US" b="1" dirty="0">
              <a:solidFill>
                <a:schemeClr val="tx1"/>
              </a:solidFill>
              <a:latin typeface="+mj-lt"/>
            </a:endParaRPr>
          </a:p>
        </p:txBody>
      </p:sp>
    </p:spTree>
    <p:extLst>
      <p:ext uri="{BB962C8B-B14F-4D97-AF65-F5344CB8AC3E}">
        <p14:creationId xmlns:p14="http://schemas.microsoft.com/office/powerpoint/2010/main" val="1163284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577341"/>
            <a:ext cx="4313555" cy="492443"/>
          </a:xfrm>
        </p:spPr>
        <p:txBody>
          <a:bodyPr/>
          <a:lstStyle/>
          <a:p>
            <a:r>
              <a:rPr lang="en-US" dirty="0" smtClean="0"/>
              <a:t>DMA Cascade Mode</a:t>
            </a:r>
            <a:endParaRPr lang="en-US" dirty="0"/>
          </a:p>
        </p:txBody>
      </p:sp>
      <p:pic>
        <p:nvPicPr>
          <p:cNvPr id="4" name="Google Shape;421;p33"/>
          <p:cNvPicPr preferRelativeResize="0"/>
          <p:nvPr/>
        </p:nvPicPr>
        <p:blipFill rotWithShape="1">
          <a:blip r:embed="rId2">
            <a:alphaModFix/>
          </a:blip>
          <a:srcRect/>
          <a:stretch/>
        </p:blipFill>
        <p:spPr>
          <a:xfrm>
            <a:off x="4585854" y="1295399"/>
            <a:ext cx="4558145" cy="4509655"/>
          </a:xfrm>
          <a:prstGeom prst="rect">
            <a:avLst/>
          </a:prstGeom>
          <a:noFill/>
          <a:ln>
            <a:noFill/>
          </a:ln>
        </p:spPr>
      </p:pic>
      <p:sp>
        <p:nvSpPr>
          <p:cNvPr id="5" name="Google Shape;422;p33"/>
          <p:cNvSpPr/>
          <p:nvPr/>
        </p:nvSpPr>
        <p:spPr>
          <a:xfrm>
            <a:off x="166254" y="1295400"/>
            <a:ext cx="4211781" cy="397027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2000"/>
              <a:buFont typeface="Wingdings" panose="05000000000000000000" pitchFamily="2" charset="2"/>
              <a:buChar char="q"/>
            </a:pPr>
            <a:r>
              <a:rPr lang="en-US" sz="1800" dirty="0" smtClean="0">
                <a:solidFill>
                  <a:srgbClr val="000000"/>
                </a:solidFill>
                <a:latin typeface="Times New Roman" panose="02020603050405020304" pitchFamily="18" charset="0"/>
                <a:cs typeface="Times New Roman" panose="02020603050405020304" pitchFamily="18" charset="0"/>
                <a:sym typeface="Arial"/>
              </a:rPr>
              <a:t>Using this method more than one 8237 DMA Controller can be connected.</a:t>
            </a:r>
            <a:endParaRPr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chemeClr val="dk1"/>
              </a:buClr>
              <a:buSzPts val="2000"/>
            </a:pPr>
            <a:endParaRPr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rgbClr val="000000"/>
              </a:buClr>
              <a:buSzPts val="2000"/>
              <a:buFont typeface="Wingdings" panose="05000000000000000000" pitchFamily="2" charset="2"/>
              <a:buChar char="q"/>
            </a:pPr>
            <a:r>
              <a:rPr lang="en-US" sz="1800" dirty="0" smtClean="0">
                <a:solidFill>
                  <a:srgbClr val="000000"/>
                </a:solidFill>
                <a:latin typeface="Times New Roman" panose="02020603050405020304" pitchFamily="18" charset="0"/>
                <a:cs typeface="Times New Roman" panose="02020603050405020304" pitchFamily="18" charset="0"/>
                <a:sym typeface="Arial"/>
              </a:rPr>
              <a:t>This can be adopted to get the </a:t>
            </a:r>
            <a:r>
              <a:rPr lang="en-US" sz="1800" dirty="0" smtClean="0">
                <a:latin typeface="Times New Roman" panose="02020603050405020304" pitchFamily="18" charset="0"/>
                <a:cs typeface="Times New Roman" panose="02020603050405020304" pitchFamily="18" charset="0"/>
              </a:rPr>
              <a:t>utility of more than 4 channels</a:t>
            </a:r>
            <a:endParaRPr sz="18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chemeClr val="dk1"/>
              </a:buClr>
              <a:buSzPts val="2000"/>
              <a:buFont typeface="Wingdings" panose="05000000000000000000" pitchFamily="2" charset="2"/>
              <a:buChar char="q"/>
            </a:pPr>
            <a:endParaRPr lang="en-US" sz="1800" dirty="0" smtClean="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chemeClr val="dk1"/>
              </a:buClr>
              <a:buSzPts val="2000"/>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The HRQ and HLDA signals from the additional controllers are connected with the DREQ and DACK pins of the primary or “Host” controller</a:t>
            </a:r>
          </a:p>
          <a:p>
            <a:pPr marL="285750" marR="0" lvl="0" indent="-285750" algn="just" rtl="0">
              <a:lnSpc>
                <a:spcPct val="100000"/>
              </a:lnSpc>
              <a:spcBef>
                <a:spcPts val="0"/>
              </a:spcBef>
              <a:spcAft>
                <a:spcPts val="0"/>
              </a:spcAft>
              <a:buClr>
                <a:schemeClr val="dk1"/>
              </a:buClr>
              <a:buSzPts val="2000"/>
              <a:buFont typeface="Wingdings" panose="05000000000000000000" pitchFamily="2" charset="2"/>
              <a:buChar char="q"/>
            </a:pPr>
            <a:endParaRPr lang="en-US" sz="1800"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chemeClr val="dk1"/>
              </a:buClr>
              <a:buSzPts val="2000"/>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It is the responsibility of the host to prioritize and co ordinate the secondary controllers.</a:t>
            </a:r>
            <a:endParaRPr sz="1800" dirty="0">
              <a:solidFill>
                <a:srgbClr val="000000"/>
              </a:solidFill>
              <a:latin typeface="Times New Roman" panose="02020603050405020304" pitchFamily="18" charset="0"/>
              <a:cs typeface="Times New Roman" panose="02020603050405020304" pitchFamily="18" charset="0"/>
              <a:sym typeface="Arial"/>
            </a:endParaRPr>
          </a:p>
        </p:txBody>
      </p:sp>
      <p:pic>
        <p:nvPicPr>
          <p:cNvPr id="7"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919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535940" y="577341"/>
            <a:ext cx="352488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Basic I/O System</a:t>
            </a:r>
            <a:endParaRPr dirty="0">
              <a:latin typeface="Times New Roman" panose="02020603050405020304" pitchFamily="18" charset="0"/>
              <a:cs typeface="Times New Roman" panose="02020603050405020304" pitchFamily="18" charset="0"/>
            </a:endParaRPr>
          </a:p>
        </p:txBody>
      </p:sp>
      <p:sp>
        <p:nvSpPr>
          <p:cNvPr id="147" name="Google Shape;147;p3"/>
          <p:cNvSpPr txBox="1"/>
          <p:nvPr/>
        </p:nvSpPr>
        <p:spPr>
          <a:xfrm>
            <a:off x="535940" y="1240282"/>
            <a:ext cx="7870825" cy="2336537"/>
          </a:xfrm>
          <a:prstGeom prst="rect">
            <a:avLst/>
          </a:prstGeom>
          <a:noFill/>
          <a:ln>
            <a:noFill/>
          </a:ln>
        </p:spPr>
        <p:txBody>
          <a:bodyPr spcFirstLastPara="1" wrap="square" lIns="0" tIns="12700" rIns="0" bIns="0" anchor="t" anchorCtr="0">
            <a:spAutoFit/>
          </a:bodyPr>
          <a:lstStyle/>
          <a:p>
            <a:pPr marL="297816" marR="160655" lvl="0" indent="-28575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8086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processor uses address bus pins AD[15:0] to locate an  I/O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port</a:t>
            </a:r>
          </a:p>
          <a:p>
            <a:pPr marL="12066" marR="160655" lvl="0" algn="l" rtl="0">
              <a:lnSpc>
                <a:spcPct val="100000"/>
              </a:lnSpc>
              <a:spcBef>
                <a:spcPts val="0"/>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60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65,536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possible I/O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ports</a:t>
            </a:r>
          </a:p>
          <a:p>
            <a:pPr marL="12700" marR="0" lvl="0" algn="l" rtl="0">
              <a:lnSpc>
                <a:spcPct val="100000"/>
              </a:lnSpc>
              <a:spcBef>
                <a:spcPts val="600"/>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158750" lvl="0" indent="-285750" algn="l" rtl="0">
              <a:lnSpc>
                <a:spcPct val="100000"/>
              </a:lnSpc>
              <a:spcBef>
                <a:spcPts val="60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Data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transfer between ports and the processor occurs over  data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bus</a:t>
            </a:r>
          </a:p>
          <a:p>
            <a:pPr marL="12066" marR="158750" lvl="0" algn="l" rtl="0">
              <a:lnSpc>
                <a:spcPct val="100000"/>
              </a:lnSpc>
              <a:spcBef>
                <a:spcPts val="600"/>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5080" lvl="0" indent="-285750" algn="l" rtl="0">
              <a:lnSpc>
                <a:spcPct val="100000"/>
              </a:lnSpc>
              <a:spcBef>
                <a:spcPts val="605"/>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AL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(or AX) is the processor register that takes input data (or  provide output data)</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148" name="Google Shape;148;p3"/>
          <p:cNvSpPr/>
          <p:nvPr/>
        </p:nvSpPr>
        <p:spPr>
          <a:xfrm>
            <a:off x="1096977" y="4380789"/>
            <a:ext cx="969644" cy="367665"/>
          </a:xfrm>
          <a:custGeom>
            <a:avLst/>
            <a:gdLst/>
            <a:ahLst/>
            <a:cxnLst/>
            <a:rect l="l" t="t" r="r" b="b"/>
            <a:pathLst>
              <a:path w="969644" h="367664" extrusionOk="0">
                <a:moveTo>
                  <a:pt x="0" y="367283"/>
                </a:moveTo>
                <a:lnTo>
                  <a:pt x="969263" y="367283"/>
                </a:lnTo>
                <a:lnTo>
                  <a:pt x="969263" y="0"/>
                </a:lnTo>
                <a:lnTo>
                  <a:pt x="0" y="0"/>
                </a:lnTo>
                <a:lnTo>
                  <a:pt x="0" y="36728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3"/>
          <p:cNvSpPr/>
          <p:nvPr/>
        </p:nvSpPr>
        <p:spPr>
          <a:xfrm>
            <a:off x="1581799" y="4380789"/>
            <a:ext cx="0" cy="367665"/>
          </a:xfrm>
          <a:custGeom>
            <a:avLst/>
            <a:gdLst/>
            <a:ahLst/>
            <a:cxnLst/>
            <a:rect l="l" t="t" r="r" b="b"/>
            <a:pathLst>
              <a:path w="120000" h="367664" extrusionOk="0">
                <a:moveTo>
                  <a:pt x="0" y="0"/>
                </a:moveTo>
                <a:lnTo>
                  <a:pt x="0" y="36728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3"/>
          <p:cNvSpPr/>
          <p:nvPr/>
        </p:nvSpPr>
        <p:spPr>
          <a:xfrm>
            <a:off x="2402885" y="5622783"/>
            <a:ext cx="5872497" cy="181070"/>
          </a:xfrm>
          <a:custGeom>
            <a:avLst/>
            <a:gdLst/>
            <a:ahLst/>
            <a:cxnLst/>
            <a:rect l="l" t="t" r="r" b="b"/>
            <a:pathLst>
              <a:path w="5669280" h="220979" extrusionOk="0">
                <a:moveTo>
                  <a:pt x="0" y="55244"/>
                </a:moveTo>
                <a:lnTo>
                  <a:pt x="5448173" y="55244"/>
                </a:lnTo>
                <a:lnTo>
                  <a:pt x="5448173" y="0"/>
                </a:lnTo>
                <a:lnTo>
                  <a:pt x="5669280" y="110489"/>
                </a:lnTo>
                <a:lnTo>
                  <a:pt x="5448173" y="220979"/>
                </a:lnTo>
                <a:lnTo>
                  <a:pt x="5448173" y="165734"/>
                </a:lnTo>
                <a:lnTo>
                  <a:pt x="0" y="165734"/>
                </a:lnTo>
                <a:lnTo>
                  <a:pt x="0" y="5524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3"/>
          <p:cNvSpPr/>
          <p:nvPr/>
        </p:nvSpPr>
        <p:spPr>
          <a:xfrm>
            <a:off x="2402885" y="4318630"/>
            <a:ext cx="5819140" cy="219710"/>
          </a:xfrm>
          <a:custGeom>
            <a:avLst/>
            <a:gdLst/>
            <a:ahLst/>
            <a:cxnLst/>
            <a:rect l="l" t="t" r="r" b="b"/>
            <a:pathLst>
              <a:path w="5819140" h="219710" extrusionOk="0">
                <a:moveTo>
                  <a:pt x="0" y="109727"/>
                </a:moveTo>
                <a:lnTo>
                  <a:pt x="263651" y="0"/>
                </a:lnTo>
                <a:lnTo>
                  <a:pt x="263651" y="42671"/>
                </a:lnTo>
                <a:lnTo>
                  <a:pt x="5554980" y="42671"/>
                </a:lnTo>
                <a:lnTo>
                  <a:pt x="5554980" y="0"/>
                </a:lnTo>
                <a:lnTo>
                  <a:pt x="5818632" y="109727"/>
                </a:lnTo>
                <a:lnTo>
                  <a:pt x="5554980" y="219456"/>
                </a:lnTo>
                <a:lnTo>
                  <a:pt x="5554980" y="176783"/>
                </a:lnTo>
                <a:lnTo>
                  <a:pt x="263651" y="176783"/>
                </a:lnTo>
                <a:lnTo>
                  <a:pt x="263651" y="219456"/>
                </a:lnTo>
                <a:lnTo>
                  <a:pt x="0" y="10972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3"/>
          <p:cNvSpPr txBox="1"/>
          <p:nvPr/>
        </p:nvSpPr>
        <p:spPr>
          <a:xfrm>
            <a:off x="3156775" y="4817930"/>
            <a:ext cx="820419" cy="512445"/>
          </a:xfrm>
          <a:prstGeom prst="rect">
            <a:avLst/>
          </a:prstGeom>
          <a:noFill/>
          <a:ln w="9525" cap="flat" cmpd="sng">
            <a:solidFill>
              <a:srgbClr val="000000"/>
            </a:solidFill>
            <a:prstDash val="solid"/>
            <a:round/>
            <a:headEnd type="none" w="sm" len="sm"/>
            <a:tailEnd type="none" w="sm" len="sm"/>
          </a:ln>
        </p:spPr>
        <p:txBody>
          <a:bodyPr spcFirstLastPara="1" wrap="square" lIns="0" tIns="109200" rIns="0" bIns="0" anchor="t" anchorCtr="0">
            <a:spAutoFit/>
          </a:bodyPr>
          <a:lstStyle/>
          <a:p>
            <a:pPr marL="240029" marR="0" lvl="0" indent="0" algn="l" rtl="0">
              <a:lnSpc>
                <a:spcPct val="100000"/>
              </a:lnSpc>
              <a:spcBef>
                <a:spcPts val="0"/>
              </a:spcBef>
              <a:spcAft>
                <a:spcPts val="0"/>
              </a:spcAft>
              <a:buNone/>
            </a:pPr>
            <a:r>
              <a:rPr lang="en-US" sz="2000">
                <a:solidFill>
                  <a:schemeClr val="dk1"/>
                </a:solidFill>
                <a:latin typeface="Trebuchet MS"/>
                <a:ea typeface="Trebuchet MS"/>
                <a:cs typeface="Trebuchet MS"/>
                <a:sym typeface="Trebuchet MS"/>
              </a:rPr>
              <a:t>I/O</a:t>
            </a:r>
            <a:endParaRPr sz="2000">
              <a:solidFill>
                <a:schemeClr val="dk1"/>
              </a:solidFill>
              <a:latin typeface="Trebuchet MS"/>
              <a:ea typeface="Trebuchet MS"/>
              <a:cs typeface="Trebuchet MS"/>
              <a:sym typeface="Trebuchet MS"/>
            </a:endParaRPr>
          </a:p>
        </p:txBody>
      </p:sp>
      <p:sp>
        <p:nvSpPr>
          <p:cNvPr id="153" name="Google Shape;153;p3"/>
          <p:cNvSpPr/>
          <p:nvPr/>
        </p:nvSpPr>
        <p:spPr>
          <a:xfrm>
            <a:off x="3454908" y="4511548"/>
            <a:ext cx="224154" cy="294640"/>
          </a:xfrm>
          <a:custGeom>
            <a:avLst/>
            <a:gdLst/>
            <a:ahLst/>
            <a:cxnLst/>
            <a:rect l="l" t="t" r="r" b="b"/>
            <a:pathLst>
              <a:path w="224154" h="294639" extrusionOk="0">
                <a:moveTo>
                  <a:pt x="0" y="59689"/>
                </a:moveTo>
                <a:lnTo>
                  <a:pt x="112013" y="0"/>
                </a:lnTo>
                <a:lnTo>
                  <a:pt x="224027" y="59689"/>
                </a:lnTo>
                <a:lnTo>
                  <a:pt x="168020" y="59689"/>
                </a:lnTo>
                <a:lnTo>
                  <a:pt x="168020" y="234441"/>
                </a:lnTo>
                <a:lnTo>
                  <a:pt x="224027" y="234441"/>
                </a:lnTo>
                <a:lnTo>
                  <a:pt x="112013" y="294131"/>
                </a:lnTo>
                <a:lnTo>
                  <a:pt x="0" y="234441"/>
                </a:lnTo>
                <a:lnTo>
                  <a:pt x="56006" y="234441"/>
                </a:lnTo>
                <a:lnTo>
                  <a:pt x="56006" y="59689"/>
                </a:lnTo>
                <a:lnTo>
                  <a:pt x="0" y="5968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3"/>
          <p:cNvSpPr/>
          <p:nvPr/>
        </p:nvSpPr>
        <p:spPr>
          <a:xfrm>
            <a:off x="3454908" y="5426964"/>
            <a:ext cx="224154" cy="367665"/>
          </a:xfrm>
          <a:custGeom>
            <a:avLst/>
            <a:gdLst/>
            <a:ahLst/>
            <a:cxnLst/>
            <a:rect l="l" t="t" r="r" b="b"/>
            <a:pathLst>
              <a:path w="224154" h="367664" extrusionOk="0">
                <a:moveTo>
                  <a:pt x="168020" y="93345"/>
                </a:moveTo>
                <a:lnTo>
                  <a:pt x="56006" y="93345"/>
                </a:lnTo>
                <a:lnTo>
                  <a:pt x="56006" y="367284"/>
                </a:lnTo>
                <a:lnTo>
                  <a:pt x="168020" y="367284"/>
                </a:lnTo>
                <a:lnTo>
                  <a:pt x="168020" y="93345"/>
                </a:lnTo>
                <a:close/>
              </a:path>
              <a:path w="224154" h="367664" extrusionOk="0">
                <a:moveTo>
                  <a:pt x="112013" y="0"/>
                </a:moveTo>
                <a:lnTo>
                  <a:pt x="0" y="93345"/>
                </a:lnTo>
                <a:lnTo>
                  <a:pt x="224027" y="93345"/>
                </a:lnTo>
                <a:lnTo>
                  <a:pt x="11201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3"/>
          <p:cNvSpPr/>
          <p:nvPr/>
        </p:nvSpPr>
        <p:spPr>
          <a:xfrm>
            <a:off x="3447419" y="5358115"/>
            <a:ext cx="224154" cy="367665"/>
          </a:xfrm>
          <a:custGeom>
            <a:avLst/>
            <a:gdLst/>
            <a:ahLst/>
            <a:cxnLst/>
            <a:rect l="l" t="t" r="r" b="b"/>
            <a:pathLst>
              <a:path w="224154" h="367664" extrusionOk="0">
                <a:moveTo>
                  <a:pt x="0" y="93345"/>
                </a:moveTo>
                <a:lnTo>
                  <a:pt x="112013" y="0"/>
                </a:lnTo>
                <a:lnTo>
                  <a:pt x="224027" y="93345"/>
                </a:lnTo>
                <a:lnTo>
                  <a:pt x="168020" y="93345"/>
                </a:lnTo>
                <a:lnTo>
                  <a:pt x="168020" y="367284"/>
                </a:lnTo>
                <a:lnTo>
                  <a:pt x="56006" y="367284"/>
                </a:lnTo>
                <a:lnTo>
                  <a:pt x="56006" y="93345"/>
                </a:lnTo>
                <a:lnTo>
                  <a:pt x="0" y="9334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3"/>
          <p:cNvSpPr txBox="1"/>
          <p:nvPr/>
        </p:nvSpPr>
        <p:spPr>
          <a:xfrm>
            <a:off x="4349431" y="4841198"/>
            <a:ext cx="820419" cy="512445"/>
          </a:xfrm>
          <a:prstGeom prst="rect">
            <a:avLst/>
          </a:prstGeom>
          <a:noFill/>
          <a:ln w="9525" cap="flat" cmpd="sng">
            <a:solidFill>
              <a:srgbClr val="000000"/>
            </a:solidFill>
            <a:prstDash val="solid"/>
            <a:round/>
            <a:headEnd type="none" w="sm" len="sm"/>
            <a:tailEnd type="none" w="sm" len="sm"/>
          </a:ln>
        </p:spPr>
        <p:txBody>
          <a:bodyPr spcFirstLastPara="1" wrap="square" lIns="0" tIns="109200" rIns="0" bIns="0" anchor="t" anchorCtr="0">
            <a:spAutoFit/>
          </a:bodyPr>
          <a:lstStyle/>
          <a:p>
            <a:pPr marL="240665" marR="0" lvl="0" indent="0" algn="l" rtl="0">
              <a:lnSpc>
                <a:spcPct val="100000"/>
              </a:lnSpc>
              <a:spcBef>
                <a:spcPts val="0"/>
              </a:spcBef>
              <a:spcAft>
                <a:spcPts val="0"/>
              </a:spcAft>
              <a:buNone/>
            </a:pPr>
            <a:r>
              <a:rPr lang="en-US" sz="2000" dirty="0">
                <a:solidFill>
                  <a:schemeClr val="dk1"/>
                </a:solidFill>
                <a:latin typeface="Trebuchet MS"/>
                <a:ea typeface="Trebuchet MS"/>
                <a:cs typeface="Trebuchet MS"/>
                <a:sym typeface="Trebuchet MS"/>
              </a:rPr>
              <a:t>I/O</a:t>
            </a:r>
            <a:endParaRPr sz="2000" dirty="0">
              <a:solidFill>
                <a:schemeClr val="dk1"/>
              </a:solidFill>
              <a:latin typeface="Trebuchet MS"/>
              <a:ea typeface="Trebuchet MS"/>
              <a:cs typeface="Trebuchet MS"/>
              <a:sym typeface="Trebuchet MS"/>
            </a:endParaRPr>
          </a:p>
        </p:txBody>
      </p:sp>
      <p:sp>
        <p:nvSpPr>
          <p:cNvPr id="157" name="Google Shape;157;p3"/>
          <p:cNvSpPr/>
          <p:nvPr/>
        </p:nvSpPr>
        <p:spPr>
          <a:xfrm>
            <a:off x="4649723" y="4523290"/>
            <a:ext cx="222885" cy="294640"/>
          </a:xfrm>
          <a:custGeom>
            <a:avLst/>
            <a:gdLst/>
            <a:ahLst/>
            <a:cxnLst/>
            <a:rect l="l" t="t" r="r" b="b"/>
            <a:pathLst>
              <a:path w="222885" h="294639" extrusionOk="0">
                <a:moveTo>
                  <a:pt x="0" y="59308"/>
                </a:moveTo>
                <a:lnTo>
                  <a:pt x="111251" y="0"/>
                </a:lnTo>
                <a:lnTo>
                  <a:pt x="222503" y="59308"/>
                </a:lnTo>
                <a:lnTo>
                  <a:pt x="166877" y="59308"/>
                </a:lnTo>
                <a:lnTo>
                  <a:pt x="166877" y="234822"/>
                </a:lnTo>
                <a:lnTo>
                  <a:pt x="222503" y="234822"/>
                </a:lnTo>
                <a:lnTo>
                  <a:pt x="111251" y="294131"/>
                </a:lnTo>
                <a:lnTo>
                  <a:pt x="0" y="234822"/>
                </a:lnTo>
                <a:lnTo>
                  <a:pt x="55625" y="234822"/>
                </a:lnTo>
                <a:lnTo>
                  <a:pt x="55625" y="59308"/>
                </a:lnTo>
                <a:lnTo>
                  <a:pt x="0" y="5930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3"/>
          <p:cNvSpPr/>
          <p:nvPr/>
        </p:nvSpPr>
        <p:spPr>
          <a:xfrm>
            <a:off x="4724400" y="5444836"/>
            <a:ext cx="148208" cy="349793"/>
          </a:xfrm>
          <a:custGeom>
            <a:avLst/>
            <a:gdLst/>
            <a:ahLst/>
            <a:cxnLst/>
            <a:rect l="l" t="t" r="r" b="b"/>
            <a:pathLst>
              <a:path w="222885" h="367664" extrusionOk="0">
                <a:moveTo>
                  <a:pt x="166877" y="92710"/>
                </a:moveTo>
                <a:lnTo>
                  <a:pt x="55625" y="92710"/>
                </a:lnTo>
                <a:lnTo>
                  <a:pt x="55625" y="367284"/>
                </a:lnTo>
                <a:lnTo>
                  <a:pt x="166877" y="367284"/>
                </a:lnTo>
                <a:lnTo>
                  <a:pt x="166877" y="92710"/>
                </a:lnTo>
                <a:close/>
              </a:path>
              <a:path w="222885" h="367664" extrusionOk="0">
                <a:moveTo>
                  <a:pt x="111251" y="0"/>
                </a:moveTo>
                <a:lnTo>
                  <a:pt x="0" y="92710"/>
                </a:lnTo>
                <a:lnTo>
                  <a:pt x="222503" y="92710"/>
                </a:lnTo>
                <a:lnTo>
                  <a:pt x="11125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3"/>
          <p:cNvSpPr/>
          <p:nvPr/>
        </p:nvSpPr>
        <p:spPr>
          <a:xfrm>
            <a:off x="4656132" y="5344994"/>
            <a:ext cx="222885" cy="367665"/>
          </a:xfrm>
          <a:custGeom>
            <a:avLst/>
            <a:gdLst/>
            <a:ahLst/>
            <a:cxnLst/>
            <a:rect l="l" t="t" r="r" b="b"/>
            <a:pathLst>
              <a:path w="222885" h="367664" extrusionOk="0">
                <a:moveTo>
                  <a:pt x="0" y="92710"/>
                </a:moveTo>
                <a:lnTo>
                  <a:pt x="111251" y="0"/>
                </a:lnTo>
                <a:lnTo>
                  <a:pt x="222503" y="92710"/>
                </a:lnTo>
                <a:lnTo>
                  <a:pt x="166877" y="92710"/>
                </a:lnTo>
                <a:lnTo>
                  <a:pt x="166877" y="367284"/>
                </a:lnTo>
                <a:lnTo>
                  <a:pt x="55625" y="367284"/>
                </a:lnTo>
                <a:lnTo>
                  <a:pt x="55625" y="92710"/>
                </a:lnTo>
                <a:lnTo>
                  <a:pt x="0" y="9271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3"/>
          <p:cNvSpPr txBox="1"/>
          <p:nvPr/>
        </p:nvSpPr>
        <p:spPr>
          <a:xfrm>
            <a:off x="5618923" y="4829456"/>
            <a:ext cx="820419" cy="512445"/>
          </a:xfrm>
          <a:prstGeom prst="rect">
            <a:avLst/>
          </a:prstGeom>
          <a:noFill/>
          <a:ln w="9525" cap="flat" cmpd="sng">
            <a:solidFill>
              <a:srgbClr val="000000"/>
            </a:solidFill>
            <a:prstDash val="solid"/>
            <a:round/>
            <a:headEnd type="none" w="sm" len="sm"/>
            <a:tailEnd type="none" w="sm" len="sm"/>
          </a:ln>
        </p:spPr>
        <p:txBody>
          <a:bodyPr spcFirstLastPara="1" wrap="square" lIns="0" tIns="109200" rIns="0" bIns="0" anchor="t" anchorCtr="0">
            <a:spAutoFit/>
          </a:bodyPr>
          <a:lstStyle/>
          <a:p>
            <a:pPr marL="241300" marR="0" lvl="0" indent="0" algn="l" rtl="0">
              <a:lnSpc>
                <a:spcPct val="100000"/>
              </a:lnSpc>
              <a:spcBef>
                <a:spcPts val="0"/>
              </a:spcBef>
              <a:spcAft>
                <a:spcPts val="0"/>
              </a:spcAft>
              <a:buNone/>
            </a:pPr>
            <a:r>
              <a:rPr lang="en-US" sz="2000" dirty="0">
                <a:solidFill>
                  <a:schemeClr val="dk1"/>
                </a:solidFill>
                <a:latin typeface="Trebuchet MS"/>
                <a:ea typeface="Trebuchet MS"/>
                <a:cs typeface="Trebuchet MS"/>
                <a:sym typeface="Trebuchet MS"/>
              </a:rPr>
              <a:t>I/O</a:t>
            </a:r>
            <a:endParaRPr sz="2000" dirty="0">
              <a:solidFill>
                <a:schemeClr val="dk1"/>
              </a:solidFill>
              <a:latin typeface="Trebuchet MS"/>
              <a:ea typeface="Trebuchet MS"/>
              <a:cs typeface="Trebuchet MS"/>
              <a:sym typeface="Trebuchet MS"/>
            </a:endParaRPr>
          </a:p>
        </p:txBody>
      </p:sp>
      <p:sp>
        <p:nvSpPr>
          <p:cNvPr id="161" name="Google Shape;161;p3"/>
          <p:cNvSpPr/>
          <p:nvPr/>
        </p:nvSpPr>
        <p:spPr>
          <a:xfrm>
            <a:off x="5933951" y="4511548"/>
            <a:ext cx="222885" cy="294640"/>
          </a:xfrm>
          <a:custGeom>
            <a:avLst/>
            <a:gdLst/>
            <a:ahLst/>
            <a:cxnLst/>
            <a:rect l="l" t="t" r="r" b="b"/>
            <a:pathLst>
              <a:path w="222885" h="294639" extrusionOk="0">
                <a:moveTo>
                  <a:pt x="0" y="59308"/>
                </a:moveTo>
                <a:lnTo>
                  <a:pt x="111252" y="0"/>
                </a:lnTo>
                <a:lnTo>
                  <a:pt x="222504" y="59308"/>
                </a:lnTo>
                <a:lnTo>
                  <a:pt x="166878" y="59308"/>
                </a:lnTo>
                <a:lnTo>
                  <a:pt x="166878" y="234822"/>
                </a:lnTo>
                <a:lnTo>
                  <a:pt x="222504" y="234822"/>
                </a:lnTo>
                <a:lnTo>
                  <a:pt x="111252" y="294131"/>
                </a:lnTo>
                <a:lnTo>
                  <a:pt x="0" y="234822"/>
                </a:lnTo>
                <a:lnTo>
                  <a:pt x="55625" y="234822"/>
                </a:lnTo>
                <a:lnTo>
                  <a:pt x="55625" y="59308"/>
                </a:lnTo>
                <a:lnTo>
                  <a:pt x="0" y="5930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3"/>
          <p:cNvSpPr/>
          <p:nvPr/>
        </p:nvSpPr>
        <p:spPr>
          <a:xfrm>
            <a:off x="5992048" y="5261003"/>
            <a:ext cx="222885" cy="367665"/>
          </a:xfrm>
          <a:custGeom>
            <a:avLst/>
            <a:gdLst/>
            <a:ahLst/>
            <a:cxnLst/>
            <a:rect l="l" t="t" r="r" b="b"/>
            <a:pathLst>
              <a:path w="222885" h="367664" extrusionOk="0">
                <a:moveTo>
                  <a:pt x="166878" y="92710"/>
                </a:moveTo>
                <a:lnTo>
                  <a:pt x="55625" y="92710"/>
                </a:lnTo>
                <a:lnTo>
                  <a:pt x="55625" y="367284"/>
                </a:lnTo>
                <a:lnTo>
                  <a:pt x="166878" y="367284"/>
                </a:lnTo>
                <a:lnTo>
                  <a:pt x="166878" y="92710"/>
                </a:lnTo>
                <a:close/>
              </a:path>
              <a:path w="222885" h="367664" extrusionOk="0">
                <a:moveTo>
                  <a:pt x="111252" y="0"/>
                </a:moveTo>
                <a:lnTo>
                  <a:pt x="0" y="92710"/>
                </a:lnTo>
                <a:lnTo>
                  <a:pt x="222504" y="92710"/>
                </a:lnTo>
                <a:lnTo>
                  <a:pt x="1112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3"/>
          <p:cNvSpPr txBox="1"/>
          <p:nvPr/>
        </p:nvSpPr>
        <p:spPr>
          <a:xfrm>
            <a:off x="4141596" y="3889754"/>
            <a:ext cx="1239138"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Trebuchet MS"/>
                <a:ea typeface="Trebuchet MS"/>
                <a:cs typeface="Trebuchet MS"/>
                <a:sym typeface="Trebuchet MS"/>
              </a:rPr>
              <a:t>Data bus</a:t>
            </a:r>
            <a:endParaRPr sz="2000" dirty="0">
              <a:solidFill>
                <a:schemeClr val="dk1"/>
              </a:solidFill>
              <a:latin typeface="Trebuchet MS"/>
              <a:ea typeface="Trebuchet MS"/>
              <a:cs typeface="Trebuchet MS"/>
              <a:sym typeface="Trebuchet MS"/>
            </a:endParaRPr>
          </a:p>
        </p:txBody>
      </p:sp>
      <p:sp>
        <p:nvSpPr>
          <p:cNvPr id="166" name="Google Shape;166;p3"/>
          <p:cNvSpPr txBox="1"/>
          <p:nvPr/>
        </p:nvSpPr>
        <p:spPr>
          <a:xfrm>
            <a:off x="3156775" y="5963818"/>
            <a:ext cx="4047589" cy="320601"/>
          </a:xfrm>
          <a:prstGeom prst="rect">
            <a:avLst/>
          </a:prstGeom>
          <a:noFill/>
          <a:ln>
            <a:noFill/>
          </a:ln>
        </p:spPr>
        <p:txBody>
          <a:bodyPr spcFirstLastPara="1" wrap="square" lIns="0" tIns="12700" rIns="0" bIns="0" anchor="t" anchorCtr="0">
            <a:spAutoFit/>
          </a:bodyPr>
          <a:lstStyle/>
          <a:p>
            <a:pPr marL="12700" lvl="0" algn="ctr"/>
            <a:r>
              <a:rPr lang="en-US" sz="2000" dirty="0">
                <a:solidFill>
                  <a:schemeClr val="dk1"/>
                </a:solidFill>
                <a:latin typeface="Trebuchet MS"/>
                <a:ea typeface="Trebuchet MS"/>
                <a:cs typeface="Trebuchet MS"/>
                <a:sym typeface="Trebuchet MS"/>
              </a:rPr>
              <a:t>Address bus AD[15:0]</a:t>
            </a:r>
            <a:endParaRPr sz="2000" dirty="0">
              <a:solidFill>
                <a:schemeClr val="dk1"/>
              </a:solidFill>
              <a:latin typeface="Trebuchet MS"/>
              <a:ea typeface="Trebuchet MS"/>
              <a:cs typeface="Trebuchet MS"/>
              <a:sym typeface="Trebuchet MS"/>
            </a:endParaRPr>
          </a:p>
        </p:txBody>
      </p:sp>
      <p:sp>
        <p:nvSpPr>
          <p:cNvPr id="167" name="Google Shape;167;p3"/>
          <p:cNvSpPr txBox="1"/>
          <p:nvPr/>
        </p:nvSpPr>
        <p:spPr>
          <a:xfrm>
            <a:off x="946639" y="4245894"/>
            <a:ext cx="1268095" cy="1589409"/>
          </a:xfrm>
          <a:prstGeom prst="rect">
            <a:avLst/>
          </a:prstGeom>
          <a:noFill/>
          <a:ln w="9525" cap="flat" cmpd="sng">
            <a:solidFill>
              <a:srgbClr val="000000"/>
            </a:solidFill>
            <a:prstDash val="solid"/>
            <a:round/>
            <a:headEnd type="none" w="sm" len="sm"/>
            <a:tailEnd type="none" w="sm" len="sm"/>
          </a:ln>
        </p:spPr>
        <p:txBody>
          <a:bodyPr spcFirstLastPara="1" wrap="square" lIns="0" tIns="92075" rIns="0" bIns="0" anchor="ctr" anchorCtr="0">
            <a:spAutoFit/>
          </a:bodyPr>
          <a:lstStyle/>
          <a:p>
            <a:pPr marL="464184" marR="232409" lvl="0" indent="298450" algn="just" rtl="0">
              <a:lnSpc>
                <a:spcPct val="133600"/>
              </a:lnSpc>
              <a:spcBef>
                <a:spcPts val="0"/>
              </a:spcBef>
              <a:spcAft>
                <a:spcPts val="0"/>
              </a:spcAft>
              <a:buNone/>
            </a:pPr>
            <a:r>
              <a:rPr lang="en-US" sz="1600" dirty="0">
                <a:solidFill>
                  <a:schemeClr val="dk1"/>
                </a:solidFill>
                <a:latin typeface="Trebuchet MS"/>
                <a:ea typeface="Trebuchet MS"/>
                <a:cs typeface="Trebuchet MS"/>
                <a:sym typeface="Trebuchet MS"/>
              </a:rPr>
              <a:t>AL</a:t>
            </a:r>
            <a:r>
              <a:rPr lang="en-US" sz="1800" dirty="0">
                <a:solidFill>
                  <a:schemeClr val="dk1"/>
                </a:solidFill>
                <a:latin typeface="Trebuchet MS"/>
                <a:ea typeface="Trebuchet MS"/>
                <a:cs typeface="Trebuchet MS"/>
                <a:sym typeface="Trebuchet MS"/>
              </a:rPr>
              <a:t>  </a:t>
            </a:r>
          </a:p>
          <a:p>
            <a:pPr marL="464184" marR="232409" lvl="0" indent="298450" algn="just" rtl="0">
              <a:lnSpc>
                <a:spcPct val="133600"/>
              </a:lnSpc>
              <a:spcBef>
                <a:spcPts val="0"/>
              </a:spcBef>
              <a:spcAft>
                <a:spcPts val="0"/>
              </a:spcAft>
              <a:buNone/>
            </a:pPr>
            <a:endParaRPr sz="1800" dirty="0">
              <a:solidFill>
                <a:schemeClr val="dk1"/>
              </a:solidFill>
              <a:latin typeface="Trebuchet MS"/>
              <a:ea typeface="Trebuchet MS"/>
              <a:cs typeface="Trebuchet MS"/>
              <a:sym typeface="Trebuchet MS"/>
            </a:endParaRPr>
          </a:p>
          <a:p>
            <a:pPr marL="0" marR="0" lvl="0" indent="0" algn="l" rtl="0">
              <a:lnSpc>
                <a:spcPct val="100000"/>
              </a:lnSpc>
              <a:spcBef>
                <a:spcPts val="45"/>
              </a:spcBef>
              <a:spcAft>
                <a:spcPts val="0"/>
              </a:spcAft>
              <a:buNone/>
            </a:pPr>
            <a:endParaRPr sz="3100" dirty="0">
              <a:solidFill>
                <a:schemeClr val="dk1"/>
              </a:solidFill>
              <a:latin typeface="Times New Roman"/>
              <a:ea typeface="Times New Roman"/>
              <a:cs typeface="Times New Roman"/>
              <a:sym typeface="Times New Roman"/>
            </a:endParaRPr>
          </a:p>
          <a:p>
            <a:pPr marL="38989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8086</a:t>
            </a:r>
            <a:endParaRPr sz="1800" dirty="0">
              <a:solidFill>
                <a:schemeClr val="dk1"/>
              </a:solidFill>
              <a:latin typeface="Trebuchet MS"/>
              <a:ea typeface="Trebuchet MS"/>
              <a:cs typeface="Trebuchet MS"/>
              <a:sym typeface="Trebuchet MS"/>
            </a:endParaRPr>
          </a:p>
        </p:txBody>
      </p:sp>
      <p:sp>
        <p:nvSpPr>
          <p:cNvPr id="24" name="Google Shape;159;p3"/>
          <p:cNvSpPr/>
          <p:nvPr/>
        </p:nvSpPr>
        <p:spPr>
          <a:xfrm>
            <a:off x="5960866" y="5344994"/>
            <a:ext cx="222885" cy="367665"/>
          </a:xfrm>
          <a:custGeom>
            <a:avLst/>
            <a:gdLst/>
            <a:ahLst/>
            <a:cxnLst/>
            <a:rect l="l" t="t" r="r" b="b"/>
            <a:pathLst>
              <a:path w="222885" h="367664" extrusionOk="0">
                <a:moveTo>
                  <a:pt x="0" y="92710"/>
                </a:moveTo>
                <a:lnTo>
                  <a:pt x="111251" y="0"/>
                </a:lnTo>
                <a:lnTo>
                  <a:pt x="222503" y="92710"/>
                </a:lnTo>
                <a:lnTo>
                  <a:pt x="166877" y="92710"/>
                </a:lnTo>
                <a:lnTo>
                  <a:pt x="166877" y="367284"/>
                </a:lnTo>
                <a:lnTo>
                  <a:pt x="55625" y="367284"/>
                </a:lnTo>
                <a:lnTo>
                  <a:pt x="55625" y="92710"/>
                </a:lnTo>
                <a:lnTo>
                  <a:pt x="0" y="9271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1096977" y="4916687"/>
            <a:ext cx="745887" cy="3149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a:t>
            </a:r>
            <a:r>
              <a:rPr lang="en-US" sz="1800" dirty="0" smtClean="0">
                <a:solidFill>
                  <a:schemeClr val="tx1"/>
                </a:solidFill>
              </a:rPr>
              <a:t>AX</a:t>
            </a:r>
            <a:endParaRPr lang="en-US" sz="1800" dirty="0"/>
          </a:p>
        </p:txBody>
      </p:sp>
      <p:pic>
        <p:nvPicPr>
          <p:cNvPr id="2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6"/>
          <p:cNvSpPr txBox="1">
            <a:spLocks noGrp="1"/>
          </p:cNvSpPr>
          <p:nvPr>
            <p:ph type="title"/>
          </p:nvPr>
        </p:nvSpPr>
        <p:spPr>
          <a:xfrm>
            <a:off x="3441953" y="2863976"/>
            <a:ext cx="2570480"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Thank You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title"/>
          </p:nvPr>
        </p:nvSpPr>
        <p:spPr>
          <a:xfrm>
            <a:off x="535940" y="577341"/>
            <a:ext cx="3524885" cy="513715"/>
          </a:xfrm>
          <a:prstGeom prst="rect">
            <a:avLst/>
          </a:prstGeom>
          <a:noFill/>
          <a:ln>
            <a:noFill/>
          </a:ln>
        </p:spPr>
        <p:txBody>
          <a:bodyPr spcFirstLastPara="1" wrap="square" lIns="0" tIns="13325" rIns="0" bIns="0" anchor="t" anchorCtr="0">
            <a:spAutoFit/>
          </a:bodyPr>
          <a:lstStyle/>
          <a:p>
            <a:pPr marL="12700" lvl="0"/>
            <a:r>
              <a:rPr lang="en-US" dirty="0">
                <a:latin typeface="Times New Roman" panose="02020603050405020304" pitchFamily="18" charset="0"/>
                <a:cs typeface="Times New Roman" panose="02020603050405020304" pitchFamily="18" charset="0"/>
              </a:rPr>
              <a:t>Basic I/O System</a:t>
            </a:r>
            <a:endParaRPr dirty="0"/>
          </a:p>
        </p:txBody>
      </p:sp>
      <p:sp>
        <p:nvSpPr>
          <p:cNvPr id="173" name="Google Shape;173;p4"/>
          <p:cNvSpPr txBox="1"/>
          <p:nvPr/>
        </p:nvSpPr>
        <p:spPr>
          <a:xfrm>
            <a:off x="535940" y="1168312"/>
            <a:ext cx="7889240" cy="4133567"/>
          </a:xfrm>
          <a:prstGeom prst="rect">
            <a:avLst/>
          </a:prstGeom>
          <a:noFill/>
          <a:ln>
            <a:noFill/>
          </a:ln>
        </p:spPr>
        <p:txBody>
          <a:bodyPr spcFirstLastPara="1" wrap="square" lIns="0" tIns="47625" rIns="0" bIns="0" anchor="t" anchorCtr="0">
            <a:spAutoFit/>
          </a:bodyPr>
          <a:lstStyle/>
          <a:p>
            <a:pPr marL="298450" marR="0" lvl="0" indent="-285750" algn="l" rtl="0">
              <a:lnSpc>
                <a:spcPct val="100000"/>
              </a:lnSpc>
              <a:spcBef>
                <a:spcPts val="0"/>
              </a:spcBef>
              <a:spcAft>
                <a:spcPts val="0"/>
              </a:spcAft>
              <a:buFont typeface="Wingdings" panose="05000000000000000000" pitchFamily="2" charset="2"/>
              <a:buChar char="q"/>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I/O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devices serve two main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purposes :</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254"/>
              </a:spcBef>
              <a:spcAft>
                <a:spcPts val="0"/>
              </a:spcAft>
              <a:buFont typeface="Arial" panose="020B0604020202020204" pitchFamily="34" charset="0"/>
              <a:buChar char="•"/>
            </a:pPr>
            <a:r>
              <a:rPr lang="en-US" sz="1800" dirty="0">
                <a:solidFill>
                  <a:srgbClr val="9FB8CD"/>
                </a:solidFill>
                <a:latin typeface="Times New Roman" panose="02020603050405020304" pitchFamily="18" charset="0"/>
                <a:cs typeface="Times New Roman" panose="02020603050405020304" pitchFamily="18" charset="0"/>
                <a:sym typeface="Arial"/>
              </a:rPr>
              <a:t>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To communicate with outside world</a:t>
            </a:r>
            <a:endParaRPr sz="1800" b="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240"/>
              </a:spcBef>
              <a:spcAft>
                <a:spcPts val="0"/>
              </a:spcAft>
              <a:buFont typeface="Arial" panose="020B0604020202020204" pitchFamily="34" charset="0"/>
              <a:buChar char="•"/>
            </a:pPr>
            <a:r>
              <a:rPr lang="en-US" sz="1800" b="1" dirty="0">
                <a:solidFill>
                  <a:srgbClr val="9FB8CD"/>
                </a:solidFill>
                <a:latin typeface="Times New Roman" panose="02020603050405020304" pitchFamily="18" charset="0"/>
                <a:cs typeface="Times New Roman" panose="02020603050405020304" pitchFamily="18" charset="0"/>
                <a:sym typeface="Arial"/>
              </a:rPr>
              <a:t>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To </a:t>
            </a: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store and transfer data</a:t>
            </a:r>
          </a:p>
          <a:p>
            <a:pPr marL="286385" marR="0" lvl="0" algn="l" rtl="0">
              <a:lnSpc>
                <a:spcPct val="100000"/>
              </a:lnSpc>
              <a:spcBef>
                <a:spcPts val="240"/>
              </a:spcBef>
              <a:spcAft>
                <a:spcPts val="0"/>
              </a:spcAft>
            </a:pPr>
            <a:endParaRPr sz="1800" b="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5080" lvl="0" indent="-285750">
              <a:lnSpc>
                <a:spcPct val="107916"/>
              </a:lnSpc>
              <a:spcBef>
                <a:spcPts val="1230"/>
              </a:spcBef>
              <a:buFont typeface="Wingdings" panose="05000000000000000000" pitchFamily="2" charset="2"/>
              <a:buChar char="q"/>
            </a:pPr>
            <a:r>
              <a:rPr lang="en-US" sz="2000" b="1" i="1" dirty="0" smtClean="0">
                <a:solidFill>
                  <a:schemeClr val="dk1"/>
                </a:solidFill>
                <a:latin typeface="Times New Roman" panose="02020603050405020304" pitchFamily="18" charset="0"/>
                <a:ea typeface="Trebuchet MS"/>
                <a:cs typeface="Times New Roman" panose="02020603050405020304" pitchFamily="18" charset="0"/>
                <a:sym typeface="Trebuchet MS"/>
              </a:rPr>
              <a:t>I/O </a:t>
            </a:r>
            <a:r>
              <a:rPr lang="en-US" sz="2000" b="1" i="1" dirty="0">
                <a:solidFill>
                  <a:schemeClr val="dk1"/>
                </a:solidFill>
                <a:latin typeface="Times New Roman" panose="02020603050405020304" pitchFamily="18" charset="0"/>
                <a:ea typeface="Trebuchet MS"/>
                <a:cs typeface="Times New Roman" panose="02020603050405020304" pitchFamily="18" charset="0"/>
                <a:sym typeface="Trebuchet MS"/>
              </a:rPr>
              <a:t>Controller </a:t>
            </a:r>
            <a:r>
              <a:rPr lang="en-US" sz="2000" b="1" i="1" dirty="0" smtClean="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is a microchip that</a:t>
            </a:r>
            <a:r>
              <a:rPr lang="en-US" sz="1800" b="1" i="1" dirty="0" smtClean="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acts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as an interface between  the systems bus and I/O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device and helps to facilitate the flow of data between these devices. For e.g</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8255 </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lvl="8" indent="-285750">
              <a:spcBef>
                <a:spcPts val="200"/>
              </a:spcBef>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Relieve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the processor of low-level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details</a:t>
            </a:r>
          </a:p>
          <a:p>
            <a:pPr marL="572135" lvl="0" indent="-285750">
              <a:spcBef>
                <a:spcPts val="240"/>
              </a:spcBef>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Takes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care of electrical interface</a:t>
            </a:r>
          </a:p>
          <a:p>
            <a:pPr marL="572135" lvl="0" indent="-285750">
              <a:spcBef>
                <a:spcPts val="240"/>
              </a:spcBef>
              <a:buFont typeface="Wingdings" panose="05000000000000000000" pitchFamily="2" charset="2"/>
              <a:buChar char="§"/>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I/O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Controller Chips have three types of registers : Data, Command and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Status</a:t>
            </a:r>
            <a:endParaRPr lang="en-US"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lvl="8" indent="-285750">
              <a:spcBef>
                <a:spcPts val="200"/>
              </a:spcBef>
              <a:buFont typeface="Wingdings" panose="05000000000000000000" pitchFamily="2" charset="2"/>
              <a:buChar char="§"/>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86385" marR="0" lvl="0" indent="0" algn="l" rtl="0">
              <a:lnSpc>
                <a:spcPct val="100000"/>
              </a:lnSpc>
              <a:spcBef>
                <a:spcPts val="250"/>
              </a:spcBef>
              <a:spcAft>
                <a:spcPts val="0"/>
              </a:spcAft>
              <a:buNone/>
            </a:pPr>
            <a:r>
              <a:rPr lang="en-US" sz="1800" dirty="0">
                <a:solidFill>
                  <a:srgbClr val="9FB8CD"/>
                </a:solidFill>
                <a:latin typeface="Times New Roman" panose="02020603050405020304" pitchFamily="18" charset="0"/>
                <a:cs typeface="Times New Roman" panose="02020603050405020304" pitchFamily="18" charset="0"/>
                <a:sym typeface="Arial"/>
              </a:rPr>
              <a:t>	</a:t>
            </a:r>
            <a:r>
              <a:rPr lang="en-US" sz="1800" dirty="0" smtClean="0">
                <a:solidFill>
                  <a:srgbClr val="9FB8CD"/>
                </a:solidFill>
                <a:latin typeface="Times New Roman" panose="02020603050405020304" pitchFamily="18" charset="0"/>
                <a:cs typeface="Times New Roman" panose="02020603050405020304" pitchFamily="18" charset="0"/>
                <a:sym typeface="Arial"/>
              </a:rPr>
              <a:t>	</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
        <p:nvSpPr>
          <p:cNvPr id="174" name="Google Shape;174;p4"/>
          <p:cNvSpPr/>
          <p:nvPr/>
        </p:nvSpPr>
        <p:spPr>
          <a:xfrm>
            <a:off x="1533698" y="4644508"/>
            <a:ext cx="5893723" cy="17516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 name="Picture 2" descr="BRAC University Jobs 2020- Jobs in BRAC University- careerz360.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
          <p:cNvSpPr txBox="1">
            <a:spLocks noGrp="1"/>
          </p:cNvSpPr>
          <p:nvPr>
            <p:ph type="title"/>
          </p:nvPr>
        </p:nvSpPr>
        <p:spPr>
          <a:xfrm>
            <a:off x="535940" y="563486"/>
            <a:ext cx="7087870"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smtClean="0">
                <a:latin typeface="Times New Roman" panose="02020603050405020304" pitchFamily="18" charset="0"/>
                <a:cs typeface="Times New Roman" panose="02020603050405020304" pitchFamily="18" charset="0"/>
              </a:rPr>
              <a:t>Basic </a:t>
            </a:r>
            <a:r>
              <a:rPr lang="en-US" dirty="0">
                <a:latin typeface="Times New Roman" panose="02020603050405020304" pitchFamily="18" charset="0"/>
                <a:cs typeface="Times New Roman" panose="02020603050405020304" pitchFamily="18" charset="0"/>
              </a:rPr>
              <a:t>I/O System</a:t>
            </a:r>
            <a:endParaRPr dirty="0">
              <a:latin typeface="Times New Roman" panose="02020603050405020304" pitchFamily="18" charset="0"/>
              <a:cs typeface="Times New Roman" panose="02020603050405020304" pitchFamily="18" charset="0"/>
            </a:endParaRPr>
          </a:p>
        </p:txBody>
      </p:sp>
      <p:sp>
        <p:nvSpPr>
          <p:cNvPr id="182" name="Google Shape;182;p5"/>
          <p:cNvSpPr txBox="1"/>
          <p:nvPr/>
        </p:nvSpPr>
        <p:spPr>
          <a:xfrm>
            <a:off x="535940" y="1239221"/>
            <a:ext cx="7978775" cy="5350947"/>
          </a:xfrm>
          <a:prstGeom prst="rect">
            <a:avLst/>
          </a:prstGeom>
          <a:noFill/>
          <a:ln>
            <a:noFill/>
          </a:ln>
        </p:spPr>
        <p:txBody>
          <a:bodyPr spcFirstLastPara="1" wrap="square" lIns="0" tIns="52700" rIns="0" bIns="0" anchor="t" anchorCtr="0">
            <a:spAutoFit/>
          </a:bodyPr>
          <a:lstStyle/>
          <a:p>
            <a:pPr marL="298450" marR="0" lvl="0" indent="-285750" algn="l" rtl="0">
              <a:lnSpc>
                <a:spcPct val="100000"/>
              </a:lnSpc>
              <a:spcBef>
                <a:spcPts val="0"/>
              </a:spcBef>
              <a:spcAft>
                <a:spcPts val="0"/>
              </a:spcAft>
              <a:buFont typeface="Wingdings" panose="05000000000000000000" pitchFamily="2" charset="2"/>
              <a:buChar char="q"/>
            </a:pPr>
            <a:r>
              <a:rPr lang="en-US" sz="20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Read Operation: To receive </a:t>
            </a:r>
            <a:r>
              <a:rPr lang="en-US" sz="2000" b="1" dirty="0">
                <a:solidFill>
                  <a:schemeClr val="dk1"/>
                </a:solidFill>
                <a:latin typeface="Times New Roman" panose="02020603050405020304" pitchFamily="18" charset="0"/>
                <a:ea typeface="Trebuchet MS"/>
                <a:cs typeface="Times New Roman" panose="02020603050405020304" pitchFamily="18" charset="0"/>
                <a:sym typeface="Trebuchet MS"/>
              </a:rPr>
              <a:t>binary data from an input peripheral</a:t>
            </a:r>
            <a:endParaRPr sz="2000" b="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383540" lvl="0" indent="-285750" algn="l" rtl="0">
              <a:lnSpc>
                <a:spcPct val="108181"/>
              </a:lnSpc>
              <a:spcBef>
                <a:spcPts val="545"/>
              </a:spcBef>
              <a:spcAft>
                <a:spcPts val="0"/>
              </a:spcAft>
              <a:buFont typeface="Wingdings" panose="05000000000000000000" pitchFamily="2" charset="2"/>
              <a:buChar char="Ø"/>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MPU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places the address of an input port on the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address </a:t>
            </a: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bus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to locate the I/O device, then it enables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the input port by asserting the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RD signal</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and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reads </a:t>
            </a: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data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using the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data bus</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286385" marR="383540" lvl="0" algn="l" rtl="0">
              <a:lnSpc>
                <a:spcPct val="108181"/>
              </a:lnSpc>
              <a:spcBef>
                <a:spcPts val="545"/>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260"/>
              </a:spcBef>
              <a:spcAft>
                <a:spcPts val="0"/>
              </a:spcAft>
              <a:buFont typeface="Wingdings" panose="05000000000000000000" pitchFamily="2" charset="2"/>
              <a:buChar char="q"/>
            </a:pPr>
            <a:r>
              <a:rPr lang="en-US" sz="20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Write Operation: To send </a:t>
            </a:r>
            <a:r>
              <a:rPr lang="en-US" sz="2000" b="1" dirty="0">
                <a:solidFill>
                  <a:schemeClr val="dk1"/>
                </a:solidFill>
                <a:latin typeface="Times New Roman" panose="02020603050405020304" pitchFamily="18" charset="0"/>
                <a:ea typeface="Trebuchet MS"/>
                <a:cs typeface="Times New Roman" panose="02020603050405020304" pitchFamily="18" charset="0"/>
                <a:sym typeface="Trebuchet MS"/>
              </a:rPr>
              <a:t>binary data to an output peripheral</a:t>
            </a:r>
            <a:endParaRPr sz="2000" b="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5080" lvl="0" indent="-285750" algn="l" rtl="0">
              <a:lnSpc>
                <a:spcPct val="108181"/>
              </a:lnSpc>
              <a:spcBef>
                <a:spcPts val="545"/>
              </a:spcBef>
              <a:spcAft>
                <a:spcPts val="0"/>
              </a:spcAft>
              <a:buFont typeface="Wingdings" panose="05000000000000000000" pitchFamily="2" charset="2"/>
              <a:buChar char="Ø"/>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MPU</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places the address of an output port on the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address bus</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places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data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on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data bus</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and asserts the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WR signal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to enable the  output port</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286385" marR="5080" lvl="0" algn="l" rtl="0">
              <a:lnSpc>
                <a:spcPct val="108181"/>
              </a:lnSpc>
              <a:spcBef>
                <a:spcPts val="545"/>
              </a:spcBef>
              <a:spcAft>
                <a:spcPts val="0"/>
              </a:spcAft>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260"/>
              </a:spcBef>
              <a:spcAft>
                <a:spcPts val="0"/>
              </a:spcAft>
              <a:buFont typeface="Wingdings" panose="05000000000000000000" pitchFamily="2" charset="2"/>
              <a:buChar char="q"/>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Important Points:</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240"/>
              </a:spcBef>
              <a:spcAft>
                <a:spcPts val="0"/>
              </a:spcAft>
              <a:buFont typeface="Wingdings" panose="05000000000000000000" pitchFamily="2" charset="2"/>
              <a:buChar char="v"/>
            </a:pP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Writing </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to the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port : When </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the MPU sends out or transfers data to an output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port</a:t>
            </a:r>
          </a:p>
          <a:p>
            <a:pPr marL="286385" marR="0" lvl="0" algn="l" rtl="0">
              <a:lnSpc>
                <a:spcPct val="100000"/>
              </a:lnSpc>
              <a:spcBef>
                <a:spcPts val="240"/>
              </a:spcBef>
              <a:spcAft>
                <a:spcPts val="0"/>
              </a:spcAft>
            </a:pP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235"/>
              </a:spcBef>
              <a:spcAft>
                <a:spcPts val="0"/>
              </a:spcAft>
              <a:buFont typeface="Wingdings" panose="05000000000000000000" pitchFamily="2" charset="2"/>
              <a:buChar char="v"/>
            </a:pP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Reading </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from the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port : When </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the MPU receives data from an input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port</a:t>
            </a:r>
          </a:p>
          <a:p>
            <a:pPr marL="286385" marR="0" lvl="0" algn="l" rtl="0">
              <a:lnSpc>
                <a:spcPct val="100000"/>
              </a:lnSpc>
              <a:spcBef>
                <a:spcPts val="235"/>
              </a:spcBef>
              <a:spcAft>
                <a:spcPts val="0"/>
              </a:spcAft>
            </a:pPr>
            <a:endPar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indent="-285750">
              <a:spcBef>
                <a:spcPts val="235"/>
              </a:spcBef>
              <a:buFont typeface="Wingdings" panose="05000000000000000000" pitchFamily="2" charset="2"/>
              <a:buChar char="v"/>
            </a:pP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One port can be accessed </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at a time </a:t>
            </a:r>
            <a:r>
              <a:rPr lang="en-US" sz="1600" dirty="0" smtClean="0">
                <a:solidFill>
                  <a:schemeClr val="dk1"/>
                </a:solidFill>
                <a:latin typeface="Times New Roman" panose="02020603050405020304" pitchFamily="18" charset="0"/>
                <a:ea typeface="Trebuchet MS"/>
                <a:cs typeface="Times New Roman" panose="02020603050405020304" pitchFamily="18" charset="0"/>
                <a:sym typeface="Trebuchet MS"/>
              </a:rPr>
              <a:t>(Serial Interfacing)</a:t>
            </a:r>
            <a:endParaRPr lang="en-US"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0" lvl="0" indent="-285750" algn="l" rtl="0">
              <a:lnSpc>
                <a:spcPct val="100000"/>
              </a:lnSpc>
              <a:spcBef>
                <a:spcPts val="235"/>
              </a:spcBef>
              <a:spcAft>
                <a:spcPts val="0"/>
              </a:spcAft>
              <a:buFont typeface="Wingdings" panose="05000000000000000000" pitchFamily="2" charset="2"/>
              <a:buChar char="v"/>
            </a:pPr>
            <a:endParaRPr lang="en-US" sz="1600" dirty="0" smtClean="0">
              <a:solidFill>
                <a:schemeClr val="dk1"/>
              </a:solidFill>
              <a:latin typeface="Trebuchet MS"/>
              <a:ea typeface="Trebuchet MS"/>
              <a:cs typeface="Trebuchet MS"/>
              <a:sym typeface="Trebuchet MS"/>
            </a:endParaRPr>
          </a:p>
          <a:p>
            <a:pPr marL="607060" marR="0" lvl="0" indent="0" algn="l" rtl="0">
              <a:lnSpc>
                <a:spcPct val="100000"/>
              </a:lnSpc>
              <a:spcBef>
                <a:spcPts val="260"/>
              </a:spcBef>
              <a:spcAft>
                <a:spcPts val="0"/>
              </a:spcAft>
              <a:buNone/>
            </a:pPr>
            <a:endParaRPr sz="2000" dirty="0">
              <a:solidFill>
                <a:schemeClr val="dk1"/>
              </a:solidFill>
              <a:latin typeface="Trebuchet MS"/>
              <a:ea typeface="Trebuchet MS"/>
              <a:cs typeface="Trebuchet MS"/>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535940" y="577341"/>
            <a:ext cx="328993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I/O Instructions</a:t>
            </a:r>
            <a:endParaRPr dirty="0">
              <a:latin typeface="Times New Roman" panose="02020603050405020304" pitchFamily="18" charset="0"/>
              <a:cs typeface="Times New Roman" panose="02020603050405020304" pitchFamily="18" charset="0"/>
            </a:endParaRPr>
          </a:p>
        </p:txBody>
      </p:sp>
      <p:sp>
        <p:nvSpPr>
          <p:cNvPr id="189" name="Google Shape;189;p6"/>
          <p:cNvSpPr txBox="1"/>
          <p:nvPr/>
        </p:nvSpPr>
        <p:spPr>
          <a:xfrm>
            <a:off x="535940" y="1203705"/>
            <a:ext cx="8102600" cy="5271813"/>
          </a:xfrm>
          <a:prstGeom prst="rect">
            <a:avLst/>
          </a:prstGeom>
          <a:noFill/>
          <a:ln>
            <a:noFill/>
          </a:ln>
        </p:spPr>
        <p:txBody>
          <a:bodyPr spcFirstLastPara="1" wrap="square" lIns="0" tIns="53325" rIns="0" bIns="0" anchor="t" anchorCtr="0">
            <a:spAutoFit/>
          </a:bodyPr>
          <a:lstStyle/>
          <a:p>
            <a:pPr marL="297816" marR="901700" lvl="0" indent="-285750" algn="just">
              <a:lnSpc>
                <a:spcPct val="108333"/>
              </a:lnSpc>
              <a:buFont typeface="Wingdings" panose="05000000000000000000" pitchFamily="2" charset="2"/>
              <a:buChar char="q"/>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I/O Instructions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are </a:t>
            </a: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commands given by the microprocessor to the I/O devices or peripherals in order to perform a specific task.</a:t>
            </a:r>
          </a:p>
          <a:p>
            <a:pPr marL="297816" marR="901700" lvl="0" indent="-285750" algn="l" rtl="0">
              <a:lnSpc>
                <a:spcPct val="108333"/>
              </a:lnSpc>
              <a:spcBef>
                <a:spcPts val="0"/>
              </a:spcBef>
              <a:spcAft>
                <a:spcPts val="0"/>
              </a:spcAft>
              <a:buFont typeface="Wingdings" panose="05000000000000000000" pitchFamily="2" charset="2"/>
              <a:buChar char="§"/>
            </a:pPr>
            <a:endPar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901700" lvl="7" indent="-285750">
              <a:lnSpc>
                <a:spcPct val="108333"/>
              </a:lnSpc>
              <a:buFont typeface="Wingdings" panose="05000000000000000000" pitchFamily="2" charset="2"/>
              <a:buChar char="§"/>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IN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is the instruction that reads information from an I/O  device.</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882650" lvl="0" indent="-285750" algn="l" rtl="0">
              <a:lnSpc>
                <a:spcPct val="107916"/>
              </a:lnSpc>
              <a:spcBef>
                <a:spcPts val="1435"/>
              </a:spcBef>
              <a:spcAft>
                <a:spcPts val="0"/>
              </a:spcAft>
              <a:buFont typeface="Wingdings" panose="05000000000000000000" pitchFamily="2" charset="2"/>
              <a:buChar char="§"/>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OUT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is the instruction that writes/sends data to an I/O  device.</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245745" lvl="0" indent="-285750" algn="l" rtl="0">
              <a:lnSpc>
                <a:spcPct val="107916"/>
              </a:lnSpc>
              <a:spcBef>
                <a:spcPts val="1445"/>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Data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transfer takes place between the  microprocessor accumulator (AL or AX) and the I/O device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286385" marR="245745" lvl="0" indent="-274319" algn="l" rtl="0">
              <a:lnSpc>
                <a:spcPct val="107916"/>
              </a:lnSpc>
              <a:spcBef>
                <a:spcPts val="1445"/>
              </a:spcBef>
              <a:spcAft>
                <a:spcPts val="0"/>
              </a:spcAft>
              <a:buNone/>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8450" marR="0" lvl="0" indent="-285750" algn="l" rtl="0">
              <a:lnSpc>
                <a:spcPct val="100000"/>
              </a:lnSpc>
              <a:spcBef>
                <a:spcPts val="1205"/>
              </a:spcBef>
              <a:spcAft>
                <a:spcPts val="0"/>
              </a:spcAft>
              <a:buClr>
                <a:schemeClr val="tx1"/>
              </a:buClr>
              <a:buSzPts val="1950"/>
              <a:buFont typeface="Wingdings" panose="05000000000000000000" pitchFamily="2" charset="2"/>
              <a:buChar char="q"/>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The I/O device may be identified using two methods:</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61340" marR="33655" lvl="1" indent="-274319" algn="just" rtl="0">
              <a:lnSpc>
                <a:spcPct val="107826"/>
              </a:lnSpc>
              <a:spcBef>
                <a:spcPts val="1435"/>
              </a:spcBef>
              <a:spcAft>
                <a:spcPts val="0"/>
              </a:spcAft>
              <a:buClr>
                <a:schemeClr val="tx1"/>
              </a:buClr>
              <a:buSzPts val="1750"/>
              <a:buFont typeface="Trebuchet MS"/>
              <a:buChar char="•"/>
            </a:pPr>
            <a:r>
              <a:rPr lang="en-US" sz="1800" b="1"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Fixed address – </a:t>
            </a:r>
            <a:r>
              <a:rPr lang="en-US" sz="18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A byte called </a:t>
            </a:r>
            <a:r>
              <a:rPr lang="en-US" sz="1800" b="1"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p8 </a:t>
            </a:r>
            <a:r>
              <a:rPr lang="en-US" sz="18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immediately following the  opcode stores an 8 bit I/O address. This is called fixed because  this is stored with the opcode in the ROM.</a:t>
            </a:r>
            <a:endParaRPr sz="18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61340" marR="5080" lvl="1" indent="-274319" algn="just" rtl="0">
              <a:lnSpc>
                <a:spcPct val="107826"/>
              </a:lnSpc>
              <a:spcBef>
                <a:spcPts val="1395"/>
              </a:spcBef>
              <a:spcAft>
                <a:spcPts val="0"/>
              </a:spcAft>
              <a:buClr>
                <a:schemeClr val="tx1"/>
              </a:buClr>
              <a:buSzPts val="1750"/>
              <a:buFont typeface="Trebuchet MS"/>
              <a:buChar char="•"/>
            </a:pPr>
            <a:r>
              <a:rPr lang="en-US" sz="1800" b="1"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Variable address – </a:t>
            </a:r>
            <a:r>
              <a:rPr lang="en-US" sz="18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Register DX holds a 16 bit I/O address.  Because this can be changed.</a:t>
            </a:r>
            <a:endParaRPr sz="18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xfrm>
            <a:off x="535940" y="480359"/>
            <a:ext cx="328993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I/O Instructions</a:t>
            </a:r>
            <a:endParaRPr dirty="0"/>
          </a:p>
        </p:txBody>
      </p:sp>
      <p:sp>
        <p:nvSpPr>
          <p:cNvPr id="196" name="Google Shape;196;p7"/>
          <p:cNvSpPr txBox="1"/>
          <p:nvPr/>
        </p:nvSpPr>
        <p:spPr>
          <a:xfrm>
            <a:off x="535940" y="1163701"/>
            <a:ext cx="7804150" cy="5311711"/>
          </a:xfrm>
          <a:prstGeom prst="rect">
            <a:avLst/>
          </a:prstGeom>
          <a:noFill/>
          <a:ln>
            <a:noFill/>
          </a:ln>
        </p:spPr>
        <p:txBody>
          <a:bodyPr spcFirstLastPara="1" wrap="square" lIns="0" tIns="88900" rIns="0" bIns="0" anchor="t" anchorCtr="0">
            <a:spAutoFit/>
          </a:bodyPr>
          <a:lstStyle/>
          <a:p>
            <a:pPr marL="298450" lvl="0" indent="-285750">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IN AX, 25 -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Here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25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p8) refers to port 25 which is an 8 bit address</a:t>
            </a:r>
          </a:p>
          <a:p>
            <a:pPr marL="12700" lvl="0"/>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(direct format)</a:t>
            </a:r>
            <a:endPar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8450" lvl="0" indent="-285750">
              <a:buFont typeface="Wingdings" panose="05000000000000000000" pitchFamily="2" charset="2"/>
              <a:buChar char="q"/>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186690" lvl="0" indent="-285750" algn="l" rtl="0">
              <a:lnSpc>
                <a:spcPct val="100000"/>
              </a:lnSpc>
              <a:spcBef>
                <a:spcPts val="600"/>
              </a:spcBef>
              <a:spcAft>
                <a:spcPts val="0"/>
              </a:spcAft>
              <a:buFont typeface="Wingdings" panose="05000000000000000000" pitchFamily="2" charset="2"/>
              <a:buChar char="q"/>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IN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AL, DX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 byte input from the port addressed by DX  into AL</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5080" lvl="0" indent="-285750" algn="l" rtl="0">
              <a:lnSpc>
                <a:spcPct val="100000"/>
              </a:lnSpc>
              <a:spcBef>
                <a:spcPts val="600"/>
              </a:spcBef>
              <a:spcAft>
                <a:spcPts val="0"/>
              </a:spcAft>
              <a:buFont typeface="Wingdings" panose="05000000000000000000" pitchFamily="2" charset="2"/>
              <a:buChar char="q"/>
            </a:pPr>
            <a:r>
              <a:rPr lang="en-US" sz="1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IN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AX, DX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A word input from the port addressed by DX  into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AX</a:t>
            </a:r>
          </a:p>
          <a:p>
            <a:pPr marL="12066" marR="5080" lvl="0" algn="l" rtl="0">
              <a:lnSpc>
                <a:spcPct val="100000"/>
              </a:lnSpc>
              <a:spcBef>
                <a:spcPts val="600"/>
              </a:spcBef>
              <a:spcAft>
                <a:spcPts val="0"/>
              </a:spcAft>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(indirect format)</a:t>
            </a:r>
          </a:p>
          <a:p>
            <a:pPr marL="12066" marR="5080" lvl="0" algn="l" rtl="0">
              <a:lnSpc>
                <a:spcPct val="100000"/>
              </a:lnSpc>
              <a:spcBef>
                <a:spcPts val="600"/>
              </a:spcBef>
              <a:spcAft>
                <a:spcPts val="0"/>
              </a:spcAft>
            </a:pPr>
            <a:endPar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97816" marR="587375" lvl="0" indent="-285750" algn="jus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If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p8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is used, only 8 bits are used thus the address or port  number appears on lines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A0-A7.</a:t>
            </a:r>
            <a:endParaRPr lang="en-US"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72135" marR="503555" lvl="0" indent="-285750" algn="just">
              <a:spcBef>
                <a:spcPts val="505"/>
              </a:spcBef>
              <a:buFont typeface="Wingdings" panose="05000000000000000000" pitchFamily="2" charset="2"/>
              <a:buChar char="Ø"/>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Hence</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 the first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2</a:t>
            </a:r>
            <a:r>
              <a:rPr lang="en-US" sz="1800" baseline="30000" dirty="0" smtClean="0">
                <a:solidFill>
                  <a:schemeClr val="dk1"/>
                </a:solidFill>
                <a:latin typeface="Times New Roman" panose="02020603050405020304" pitchFamily="18" charset="0"/>
                <a:ea typeface="Trebuchet MS"/>
                <a:cs typeface="Times New Roman" panose="02020603050405020304" pitchFamily="18" charset="0"/>
                <a:sym typeface="Trebuchet MS"/>
              </a:rPr>
              <a:t>8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or 256 I/O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port addresses (00H – FFH) are  accessed by both fixed and variable I/O instructions.</a:t>
            </a:r>
          </a:p>
          <a:p>
            <a:pPr lvl="0" algn="just"/>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97816" marR="5080" lvl="0" indent="-285750" algn="jus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If </a:t>
            </a:r>
            <a:r>
              <a:rPr lang="en-US" sz="1800" b="1" dirty="0">
                <a:solidFill>
                  <a:schemeClr val="dk1"/>
                </a:solidFill>
                <a:latin typeface="Times New Roman" panose="02020603050405020304" pitchFamily="18" charset="0"/>
                <a:ea typeface="Trebuchet MS"/>
                <a:cs typeface="Times New Roman" panose="02020603050405020304" pitchFamily="18" charset="0"/>
                <a:sym typeface="Trebuchet MS"/>
              </a:rPr>
              <a:t>DX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is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used, then 16 bits are used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thus the address or port number appears  on lines A0-A15</a:t>
            </a:r>
          </a:p>
          <a:p>
            <a:pPr marL="572135" marR="247650" lvl="0" indent="-285750" algn="just">
              <a:spcBef>
                <a:spcPts val="505"/>
              </a:spcBef>
              <a:buFont typeface="Wingdings" panose="05000000000000000000" pitchFamily="2" charset="2"/>
              <a:buChar char="Ø"/>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Hence the addresses 0100H-FFFFH (257</a:t>
            </a:r>
            <a:r>
              <a:rPr lang="en-US" sz="1800" baseline="30000" dirty="0" smtClean="0">
                <a:solidFill>
                  <a:schemeClr val="dk1"/>
                </a:solidFill>
                <a:latin typeface="Times New Roman" panose="02020603050405020304" pitchFamily="18" charset="0"/>
                <a:ea typeface="Trebuchet MS"/>
                <a:cs typeface="Times New Roman" panose="02020603050405020304" pitchFamily="18" charset="0"/>
                <a:sym typeface="Trebuchet MS"/>
              </a:rPr>
              <a:t>th</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address to 65535</a:t>
            </a:r>
            <a:r>
              <a:rPr lang="en-US" sz="1800" baseline="30000" dirty="0" smtClean="0">
                <a:solidFill>
                  <a:schemeClr val="dk1"/>
                </a:solidFill>
                <a:latin typeface="Times New Roman" panose="02020603050405020304" pitchFamily="18" charset="0"/>
                <a:ea typeface="Trebuchet MS"/>
                <a:cs typeface="Times New Roman" panose="02020603050405020304" pitchFamily="18" charset="0"/>
                <a:sym typeface="Trebuchet MS"/>
              </a:rPr>
              <a:t>th</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address) are accessed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only</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by variable I/O  Address instructions.</a:t>
            </a:r>
          </a:p>
          <a:p>
            <a:pPr marL="297816" marR="5080" lvl="0" indent="-285750" algn="l" rtl="0">
              <a:lnSpc>
                <a:spcPct val="100000"/>
              </a:lnSpc>
              <a:spcBef>
                <a:spcPts val="600"/>
              </a:spcBef>
              <a:spcAft>
                <a:spcPts val="0"/>
              </a:spcAft>
              <a:buFont typeface="Wingdings" panose="05000000000000000000" pitchFamily="2" charset="2"/>
              <a:buChar char="q"/>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35940" y="577341"/>
            <a:ext cx="4441190"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Accessing I/O Devices</a:t>
            </a:r>
            <a:endParaRPr/>
          </a:p>
        </p:txBody>
      </p:sp>
      <p:sp>
        <p:nvSpPr>
          <p:cNvPr id="210" name="Google Shape;210;p9"/>
          <p:cNvSpPr txBox="1"/>
          <p:nvPr/>
        </p:nvSpPr>
        <p:spPr>
          <a:xfrm>
            <a:off x="535940" y="1173459"/>
            <a:ext cx="7208520" cy="4140857"/>
          </a:xfrm>
          <a:prstGeom prst="rect">
            <a:avLst/>
          </a:prstGeom>
          <a:noFill/>
          <a:ln>
            <a:noFill/>
          </a:ln>
        </p:spPr>
        <p:txBody>
          <a:bodyPr spcFirstLastPara="1" wrap="square" lIns="0" tIns="77450" rIns="0" bIns="0" anchor="t" anchorCtr="0">
            <a:spAutoFit/>
          </a:bodyPr>
          <a:lstStyle/>
          <a:p>
            <a:pPr marR="294640" lvl="0" algn="just"/>
            <a:endParaRPr lang="en-US" sz="1800" dirty="0" smtClean="0">
              <a:solidFill>
                <a:schemeClr val="dk1"/>
              </a:solidFill>
              <a:latin typeface="Trebuchet MS"/>
              <a:ea typeface="Trebuchet MS"/>
              <a:cs typeface="Trebuchet MS"/>
              <a:sym typeface="Trebuchet MS"/>
            </a:endParaRPr>
          </a:p>
          <a:p>
            <a:pPr marR="294640" lvl="0" algn="just"/>
            <a:r>
              <a:rPr lang="en-US" sz="2000" dirty="0" smtClean="0">
                <a:solidFill>
                  <a:schemeClr val="dk1"/>
                </a:solidFill>
                <a:latin typeface="Times New Roman" panose="02020603050405020304" pitchFamily="18" charset="0"/>
                <a:ea typeface="Trebuchet MS"/>
                <a:cs typeface="Times New Roman" panose="02020603050405020304" pitchFamily="18" charset="0"/>
                <a:sym typeface="Trebuchet MS"/>
              </a:rPr>
              <a:t>To establish a stable passage of communication between the CPU and the I/O devices, the peripherals must first be mapped to specific addresses so that they can accessed. Also to enable the flow of data the help of the system bus (address, data and control) is also required. This allocation of the system bus and mapping the I/O devices to addresses is performed in two different ways :</a:t>
            </a:r>
          </a:p>
          <a:p>
            <a:pPr marL="0" marR="294640" lvl="0" indent="0" algn="just" rtl="0">
              <a:lnSpc>
                <a:spcPct val="100000"/>
              </a:lnSpc>
              <a:spcBef>
                <a:spcPts val="0"/>
              </a:spcBef>
              <a:spcAft>
                <a:spcPts val="0"/>
              </a:spcAft>
              <a:buNone/>
            </a:pPr>
            <a:endParaRPr lang="en-US" sz="2000" b="0" i="0" u="none" strike="noStrike" cap="none" dirty="0" smtClean="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294640" lvl="0" indent="0" algn="just" rtl="0">
              <a:lnSpc>
                <a:spcPct val="100000"/>
              </a:lnSpc>
              <a:spcBef>
                <a:spcPts val="0"/>
              </a:spcBef>
              <a:spcAft>
                <a:spcPts val="0"/>
              </a:spcAft>
              <a:buNone/>
            </a:pPr>
            <a:endParaRPr lang="en-US" sz="22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85750" marR="294640" lvl="0" indent="-285750" algn="just" rtl="0">
              <a:lnSpc>
                <a:spcPct val="100000"/>
              </a:lnSpc>
              <a:spcBef>
                <a:spcPts val="0"/>
              </a:spcBef>
              <a:spcAft>
                <a:spcPts val="0"/>
              </a:spcAft>
              <a:buFont typeface="Wingdings" panose="05000000000000000000" pitchFamily="2" charset="2"/>
              <a:buChar char="q"/>
            </a:pPr>
            <a:r>
              <a:rPr lang="en-US" sz="2200" b="0" i="0" u="none" strike="noStrike" cap="none" dirty="0" smtClean="0">
                <a:solidFill>
                  <a:schemeClr val="dk1"/>
                </a:solidFill>
                <a:latin typeface="Times New Roman" panose="02020603050405020304" pitchFamily="18" charset="0"/>
                <a:ea typeface="Trebuchet MS"/>
                <a:cs typeface="Times New Roman" panose="02020603050405020304" pitchFamily="18" charset="0"/>
                <a:sym typeface="Trebuchet MS"/>
              </a:rPr>
              <a:t>Memory-mapped I/O</a:t>
            </a:r>
          </a:p>
          <a:p>
            <a:pPr marR="294640" lvl="0" algn="just" rtl="0">
              <a:lnSpc>
                <a:spcPct val="100000"/>
              </a:lnSpc>
              <a:spcBef>
                <a:spcPts val="0"/>
              </a:spcBef>
              <a:spcAft>
                <a:spcPts val="0"/>
              </a:spcAft>
            </a:pPr>
            <a:endParaRPr lang="en-US" sz="22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285750" marR="294640" lvl="0" indent="-285750" algn="just" rtl="0">
              <a:lnSpc>
                <a:spcPct val="100000"/>
              </a:lnSpc>
              <a:spcBef>
                <a:spcPts val="0"/>
              </a:spcBef>
              <a:spcAft>
                <a:spcPts val="0"/>
              </a:spcAft>
              <a:buFont typeface="Wingdings" panose="05000000000000000000" pitchFamily="2" charset="2"/>
              <a:buChar char="q"/>
            </a:pPr>
            <a:r>
              <a:rPr lang="en-US" sz="2200" b="0" i="0" u="none" strike="noStrike" cap="none" dirty="0" smtClean="0">
                <a:solidFill>
                  <a:schemeClr val="dk1"/>
                </a:solidFill>
                <a:latin typeface="Times New Roman" panose="02020603050405020304" pitchFamily="18" charset="0"/>
                <a:ea typeface="Trebuchet MS"/>
                <a:cs typeface="Times New Roman" panose="02020603050405020304" pitchFamily="18" charset="0"/>
                <a:sym typeface="Trebuchet MS"/>
              </a:rPr>
              <a:t>Isolated I/O</a:t>
            </a:r>
          </a:p>
          <a:p>
            <a:pPr marR="294640" lvl="0" algn="just" rtl="0">
              <a:lnSpc>
                <a:spcPct val="100000"/>
              </a:lnSpc>
              <a:spcBef>
                <a:spcPts val="0"/>
              </a:spcBef>
              <a:spcAft>
                <a:spcPts val="0"/>
              </a:spcAft>
            </a:pPr>
            <a:endParaRPr lang="en-US" sz="1800" dirty="0">
              <a:solidFill>
                <a:schemeClr val="dk1"/>
              </a:solidFill>
              <a:latin typeface="Trebuchet MS"/>
              <a:ea typeface="Trebuchet MS"/>
              <a:cs typeface="Trebuchet MS"/>
              <a:sym typeface="Trebuchet MS"/>
            </a:endParaRPr>
          </a:p>
        </p:txBody>
      </p:sp>
      <p:pic>
        <p:nvPicPr>
          <p:cNvPr id="5"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txBox="1">
            <a:spLocks noGrp="1"/>
          </p:cNvSpPr>
          <p:nvPr>
            <p:ph type="title"/>
          </p:nvPr>
        </p:nvSpPr>
        <p:spPr>
          <a:xfrm>
            <a:off x="535940" y="475335"/>
            <a:ext cx="431355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I/O Address Mapping</a:t>
            </a:r>
            <a:endParaRPr dirty="0"/>
          </a:p>
        </p:txBody>
      </p:sp>
      <p:sp>
        <p:nvSpPr>
          <p:cNvPr id="217" name="Google Shape;217;p10"/>
          <p:cNvSpPr txBox="1"/>
          <p:nvPr/>
        </p:nvSpPr>
        <p:spPr>
          <a:xfrm>
            <a:off x="368242" y="994427"/>
            <a:ext cx="4690110" cy="4572327"/>
          </a:xfrm>
          <a:prstGeom prst="rect">
            <a:avLst/>
          </a:prstGeom>
          <a:noFill/>
          <a:ln>
            <a:noFill/>
          </a:ln>
        </p:spPr>
        <p:txBody>
          <a:bodyPr spcFirstLastPara="1" wrap="square" lIns="0" tIns="183500" rIns="0" bIns="0" anchor="t" anchorCtr="0">
            <a:spAutoFit/>
          </a:bodyPr>
          <a:lstStyle/>
          <a:p>
            <a:pPr marL="12700" marR="0" lvl="0" indent="0" algn="l" rtl="0">
              <a:lnSpc>
                <a:spcPct val="100000"/>
              </a:lnSpc>
              <a:spcBef>
                <a:spcPts val="0"/>
              </a:spcBef>
              <a:spcAft>
                <a:spcPts val="0"/>
              </a:spcAft>
              <a:buNone/>
            </a:pPr>
            <a:r>
              <a:rPr lang="en-US" sz="1950" dirty="0">
                <a:solidFill>
                  <a:srgbClr val="717BA2"/>
                </a:solidFill>
                <a:latin typeface="Arial"/>
                <a:ea typeface="Arial"/>
                <a:cs typeface="Arial"/>
                <a:sym typeface="Arial"/>
              </a:rPr>
              <a:t>	</a:t>
            </a:r>
            <a:r>
              <a:rPr lang="en-US" sz="2000" dirty="0">
                <a:solidFill>
                  <a:schemeClr val="dk1"/>
                </a:solidFill>
                <a:latin typeface="Georgia" panose="02040502050405020303" pitchFamily="18" charset="0"/>
                <a:ea typeface="Trebuchet MS"/>
                <a:cs typeface="Trebuchet MS"/>
                <a:sym typeface="Trebuchet MS"/>
              </a:rPr>
              <a:t>Memory Mapped I/O</a:t>
            </a:r>
            <a:endParaRPr sz="2000" dirty="0">
              <a:solidFill>
                <a:schemeClr val="dk1"/>
              </a:solidFill>
              <a:latin typeface="Georgia" panose="02040502050405020303" pitchFamily="18" charset="0"/>
              <a:ea typeface="Trebuchet MS"/>
              <a:cs typeface="Trebuchet MS"/>
              <a:sym typeface="Trebuchet MS"/>
            </a:endParaRPr>
          </a:p>
          <a:p>
            <a:pPr marL="629285" marR="17145" lvl="0" indent="-342900" algn="just" rtl="0">
              <a:lnSpc>
                <a:spcPct val="80000"/>
              </a:lnSpc>
              <a:spcBef>
                <a:spcPts val="197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 part of the memory is used to map I/O devices</a:t>
            </a:r>
          </a:p>
          <a:p>
            <a:pPr marL="629285" marR="17145" lvl="0" indent="-342900" algn="just" rtl="0">
              <a:lnSpc>
                <a:spcPct val="80000"/>
              </a:lnSpc>
              <a:spcBef>
                <a:spcPts val="197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device is mapped to a  memory location. Sending data  to the particular location  causes interaction with the  device</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a:t>
            </a:r>
          </a:p>
          <a:p>
            <a:pPr marL="572135" marR="17145" lvl="0" indent="-285750" algn="just" rtl="0">
              <a:lnSpc>
                <a:spcPct val="80000"/>
              </a:lnSpc>
              <a:spcBef>
                <a:spcPts val="1970"/>
              </a:spcBef>
              <a:spcAft>
                <a:spcPts val="0"/>
              </a:spcAft>
              <a:buFont typeface="Wingdings" panose="05000000000000000000" pitchFamily="2" charset="2"/>
              <a:buChar char="§"/>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629285" marR="5080" lvl="0" indent="-342900" algn="just" rtl="0">
              <a:lnSpc>
                <a:spcPct val="80000"/>
              </a:lnSpc>
              <a:spcBef>
                <a:spcPts val="60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Common address, data and control lines for both memory and I/O</a:t>
            </a:r>
          </a:p>
          <a:p>
            <a:pPr marL="572135" marR="5080" lvl="0" indent="-285750" algn="just" rtl="0">
              <a:lnSpc>
                <a:spcPct val="80000"/>
              </a:lnSpc>
              <a:spcBef>
                <a:spcPts val="600"/>
              </a:spcBef>
              <a:spcAft>
                <a:spcPts val="0"/>
              </a:spcAft>
              <a:buFont typeface="Wingdings" panose="05000000000000000000" pitchFamily="2" charset="2"/>
              <a:buChar char="§"/>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629285" marR="223520" lvl="0" indent="-342900" algn="just" rtl="0">
              <a:lnSpc>
                <a:spcPct val="80000"/>
              </a:lnSpc>
              <a:spcBef>
                <a:spcPts val="600"/>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Uses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same memory read and  write </a:t>
            </a: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signals for memory and I/O</a:t>
            </a:r>
          </a:p>
          <a:p>
            <a:pPr marL="572135" marR="223520" lvl="0" indent="-285750" algn="just" rtl="0">
              <a:lnSpc>
                <a:spcPct val="80000"/>
              </a:lnSpc>
              <a:spcBef>
                <a:spcPts val="600"/>
              </a:spcBef>
              <a:spcAft>
                <a:spcPts val="0"/>
              </a:spcAft>
              <a:buFont typeface="Wingdings" panose="05000000000000000000" pitchFamily="2" charset="2"/>
              <a:buChar char="§"/>
            </a:pP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629285" marR="234950" lvl="0" indent="-342900" algn="just" rtl="0">
              <a:lnSpc>
                <a:spcPct val="96153"/>
              </a:lnSpc>
              <a:spcBef>
                <a:spcPts val="575"/>
              </a:spcBef>
              <a:spcAft>
                <a:spcPts val="0"/>
              </a:spcAft>
              <a:buFont typeface="Wingdings" panose="05000000000000000000" pitchFamily="2" charset="2"/>
              <a:buChar char="§"/>
            </a:pPr>
            <a:r>
              <a:rPr lang="en-US" sz="1800" dirty="0" smtClean="0">
                <a:solidFill>
                  <a:schemeClr val="dk1"/>
                </a:solidFill>
                <a:latin typeface="Times New Roman" panose="02020603050405020304" pitchFamily="18" charset="0"/>
                <a:ea typeface="Trebuchet MS"/>
                <a:cs typeface="Times New Roman" panose="02020603050405020304" pitchFamily="18" charset="0"/>
                <a:sym typeface="Trebuchet MS"/>
              </a:rPr>
              <a:t>Most </a:t>
            </a: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processors use this I/O  mapping</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graphicFrame>
        <p:nvGraphicFramePr>
          <p:cNvPr id="220" name="Google Shape;220;p10"/>
          <p:cNvGraphicFramePr/>
          <p:nvPr>
            <p:extLst>
              <p:ext uri="{D42A27DB-BD31-4B8C-83A1-F6EECF244321}">
                <p14:modId xmlns:p14="http://schemas.microsoft.com/office/powerpoint/2010/main" val="4236586577"/>
              </p:ext>
            </p:extLst>
          </p:nvPr>
        </p:nvGraphicFramePr>
        <p:xfrm>
          <a:off x="6611873" y="2670561"/>
          <a:ext cx="1143000" cy="1676400"/>
        </p:xfrm>
        <a:graphic>
          <a:graphicData uri="http://schemas.openxmlformats.org/drawingml/2006/table">
            <a:tbl>
              <a:tblPr firstRow="1" bandRow="1">
                <a:noFill/>
                <a:tableStyleId>{0142D0DD-F128-4B5A-B0A5-67567139CA77}</a:tableStyleId>
              </a:tblPr>
              <a:tblGrid>
                <a:gridCol w="1143000">
                  <a:extLst>
                    <a:ext uri="{9D8B030D-6E8A-4147-A177-3AD203B41FA5}">
                      <a16:colId xmlns:a16="http://schemas.microsoft.com/office/drawing/2014/main" val="20000"/>
                    </a:ext>
                  </a:extLst>
                </a:gridCol>
              </a:tblGrid>
              <a:tr h="533400">
                <a:tc>
                  <a:txBody>
                    <a:bodyPr/>
                    <a:lstStyle/>
                    <a:p>
                      <a:pPr marL="0" marR="0" lvl="0" indent="0" algn="l" rtl="0">
                        <a:lnSpc>
                          <a:spcPct val="100000"/>
                        </a:lnSpc>
                        <a:spcBef>
                          <a:spcPts val="0"/>
                        </a:spcBef>
                        <a:spcAft>
                          <a:spcPts val="0"/>
                        </a:spcAft>
                        <a:buNone/>
                      </a:pPr>
                      <a:endParaRPr sz="2300" u="none" strike="noStrike" cap="none" dirty="0">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22860" lvl="0" indent="0" algn="ctr" rtl="0">
                        <a:lnSpc>
                          <a:spcPct val="100000"/>
                        </a:lnSpc>
                        <a:spcBef>
                          <a:spcPts val="0"/>
                        </a:spcBef>
                        <a:spcAft>
                          <a:spcPts val="0"/>
                        </a:spcAft>
                        <a:buNone/>
                      </a:pPr>
                      <a:r>
                        <a:rPr lang="en-US" sz="1800" u="none" strike="noStrike" cap="none" dirty="0">
                          <a:latin typeface="Trebuchet MS"/>
                          <a:ea typeface="Trebuchet MS"/>
                          <a:cs typeface="Trebuchet MS"/>
                          <a:sym typeface="Trebuchet MS"/>
                        </a:rPr>
                        <a:t>I/O</a:t>
                      </a:r>
                      <a:endParaRPr sz="1800" u="none" strike="noStrike" cap="none" dirty="0">
                        <a:latin typeface="Trebuchet MS"/>
                        <a:ea typeface="Trebuchet MS"/>
                        <a:cs typeface="Trebuchet MS"/>
                        <a:sym typeface="Trebuchet MS"/>
                      </a:endParaRPr>
                    </a:p>
                  </a:txBody>
                  <a:tcPr marL="0" marR="0" marT="1136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l" rtl="0">
                        <a:lnSpc>
                          <a:spcPct val="100000"/>
                        </a:lnSpc>
                        <a:spcBef>
                          <a:spcPts val="0"/>
                        </a:spcBef>
                        <a:spcAft>
                          <a:spcPts val="0"/>
                        </a:spcAft>
                        <a:buNone/>
                      </a:pPr>
                      <a:endParaRPr sz="2300" u="none" strike="noStrike" cap="none" dirty="0">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21" name="Google Shape;221;p10"/>
          <p:cNvSpPr txBox="1"/>
          <p:nvPr/>
        </p:nvSpPr>
        <p:spPr>
          <a:xfrm>
            <a:off x="7971028" y="2245834"/>
            <a:ext cx="1837689" cy="5746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Memory addressing</a:t>
            </a:r>
            <a:endParaRPr sz="1800" dirty="0">
              <a:solidFill>
                <a:schemeClr val="dk1"/>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space</a:t>
            </a:r>
            <a:endParaRPr sz="1800" dirty="0">
              <a:solidFill>
                <a:schemeClr val="dk1"/>
              </a:solidFill>
              <a:latin typeface="Trebuchet MS"/>
              <a:ea typeface="Trebuchet MS"/>
              <a:cs typeface="Trebuchet MS"/>
              <a:sym typeface="Trebuchet MS"/>
            </a:endParaRPr>
          </a:p>
        </p:txBody>
      </p:sp>
      <p:sp>
        <p:nvSpPr>
          <p:cNvPr id="226" name="Google Shape;226;p10"/>
          <p:cNvSpPr txBox="1"/>
          <p:nvPr/>
        </p:nvSpPr>
        <p:spPr>
          <a:xfrm>
            <a:off x="5628639" y="4170776"/>
            <a:ext cx="805179"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00000</a:t>
            </a:r>
            <a:endParaRPr sz="1800" dirty="0">
              <a:solidFill>
                <a:schemeClr val="dk1"/>
              </a:solidFill>
              <a:latin typeface="Trebuchet MS"/>
              <a:ea typeface="Trebuchet MS"/>
              <a:cs typeface="Trebuchet MS"/>
              <a:sym typeface="Trebuchet MS"/>
            </a:endParaRPr>
          </a:p>
        </p:txBody>
      </p:sp>
      <p:sp>
        <p:nvSpPr>
          <p:cNvPr id="227" name="Google Shape;227;p10"/>
          <p:cNvSpPr txBox="1"/>
          <p:nvPr/>
        </p:nvSpPr>
        <p:spPr>
          <a:xfrm>
            <a:off x="5628639" y="2670561"/>
            <a:ext cx="767079" cy="29989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FFFFF</a:t>
            </a:r>
            <a:endParaRPr sz="1800" dirty="0">
              <a:solidFill>
                <a:schemeClr val="dk1"/>
              </a:solidFill>
              <a:latin typeface="Trebuchet MS"/>
              <a:ea typeface="Trebuchet MS"/>
              <a:cs typeface="Trebuchet MS"/>
              <a:sym typeface="Trebuchet MS"/>
            </a:endParaRPr>
          </a:p>
        </p:txBody>
      </p:sp>
      <p:pic>
        <p:nvPicPr>
          <p:cNvPr id="16"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1454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27;p10"/>
          <p:cNvSpPr txBox="1"/>
          <p:nvPr/>
        </p:nvSpPr>
        <p:spPr>
          <a:xfrm>
            <a:off x="6207884" y="3000339"/>
            <a:ext cx="767079" cy="29989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smtClean="0">
                <a:solidFill>
                  <a:schemeClr val="dk1"/>
                </a:solidFill>
                <a:latin typeface="Trebuchet MS"/>
                <a:ea typeface="Trebuchet MS"/>
                <a:cs typeface="Trebuchet MS"/>
                <a:sym typeface="Trebuchet MS"/>
              </a:rPr>
              <a:t>y</a:t>
            </a:r>
            <a:endParaRPr sz="1800" dirty="0">
              <a:solidFill>
                <a:schemeClr val="dk1"/>
              </a:solidFill>
              <a:latin typeface="Trebuchet MS"/>
              <a:ea typeface="Trebuchet MS"/>
              <a:cs typeface="Trebuchet MS"/>
              <a:sym typeface="Trebuchet MS"/>
            </a:endParaRPr>
          </a:p>
        </p:txBody>
      </p:sp>
      <p:sp>
        <p:nvSpPr>
          <p:cNvPr id="11" name="Google Shape;227;p10"/>
          <p:cNvSpPr txBox="1"/>
          <p:nvPr/>
        </p:nvSpPr>
        <p:spPr>
          <a:xfrm>
            <a:off x="6214287" y="3553963"/>
            <a:ext cx="436824"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smtClean="0">
                <a:solidFill>
                  <a:schemeClr val="dk1"/>
                </a:solidFill>
                <a:latin typeface="Trebuchet MS"/>
                <a:ea typeface="Trebuchet MS"/>
                <a:cs typeface="Trebuchet MS"/>
                <a:sym typeface="Trebuchet MS"/>
              </a:rPr>
              <a:t>x</a:t>
            </a:r>
            <a:endParaRPr sz="1800" dirty="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2722</TotalTime>
  <Words>1807</Words>
  <Application>Microsoft Office PowerPoint</Application>
  <PresentationFormat>On-screen Show (4:3)</PresentationFormat>
  <Paragraphs>339</Paragraphs>
  <Slides>30</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Times New Roman</vt:lpstr>
      <vt:lpstr>Trebuchet MS</vt:lpstr>
      <vt:lpstr>Calibri</vt:lpstr>
      <vt:lpstr>Georgia</vt:lpstr>
      <vt:lpstr>Noto Sans Symbols</vt:lpstr>
      <vt:lpstr>Wingdings</vt:lpstr>
      <vt:lpstr>Arial</vt:lpstr>
      <vt:lpstr>Wingdings 3</vt:lpstr>
      <vt:lpstr>Office Theme</vt:lpstr>
      <vt:lpstr>1_Office Theme</vt:lpstr>
      <vt:lpstr>PowerPoint Presentation</vt:lpstr>
      <vt:lpstr>Basic I/O System</vt:lpstr>
      <vt:lpstr>Basic I/O System</vt:lpstr>
      <vt:lpstr>Basic I/O System</vt:lpstr>
      <vt:lpstr>Basic I/O System</vt:lpstr>
      <vt:lpstr>I/O Instructions</vt:lpstr>
      <vt:lpstr>I/O Instructions</vt:lpstr>
      <vt:lpstr>Accessing I/O Devices</vt:lpstr>
      <vt:lpstr>I/O Address Mapping</vt:lpstr>
      <vt:lpstr>I/O Address Mapping</vt:lpstr>
      <vt:lpstr>I/O Address Mapping</vt:lpstr>
      <vt:lpstr>I/O Address Mapping</vt:lpstr>
      <vt:lpstr>Accessing I/O Devices in 8086</vt:lpstr>
      <vt:lpstr>I/O Data Transfer Techniques</vt:lpstr>
      <vt:lpstr>Programmed I/O</vt:lpstr>
      <vt:lpstr> Interrupt-driven I/O </vt:lpstr>
      <vt:lpstr>Why do we require an alternate?</vt:lpstr>
      <vt:lpstr>Direct Memory Access (DMA)</vt:lpstr>
      <vt:lpstr>DMA Controller </vt:lpstr>
      <vt:lpstr>PowerPoint Presentation</vt:lpstr>
      <vt:lpstr>PowerPoint Presentation</vt:lpstr>
      <vt:lpstr>PowerPoint Presentation</vt:lpstr>
      <vt:lpstr>PowerPoint Presentation</vt:lpstr>
      <vt:lpstr>PowerPoint Presentation</vt:lpstr>
      <vt:lpstr>DMA Operation</vt:lpstr>
      <vt:lpstr>DMA Operation</vt:lpstr>
      <vt:lpstr>DMA Operation</vt:lpstr>
      <vt:lpstr>DMA Operation</vt:lpstr>
      <vt:lpstr>DMA Cascade Mode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I/O System Design</dc:title>
  <dc:creator>Rupam</dc:creator>
  <cp:lastModifiedBy>Syedhasan Shoumo</cp:lastModifiedBy>
  <cp:revision>118</cp:revision>
  <dcterms:created xsi:type="dcterms:W3CDTF">2019-03-10T03:11:56Z</dcterms:created>
  <dcterms:modified xsi:type="dcterms:W3CDTF">2020-08-21T12:20:23Z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2017-05-01T00:00:00Z</vt:filetime>
  </property>
  <property fmtid="{D5CDD505-2E9C-101B-9397-08002B2CF9AE}" pid="3" name="Creator">
    <vt:lpwstr>Microsoft® PowerPoint® 2016</vt:lpwstr>
  </property>
  <property fmtid="{D5CDD505-2E9C-101B-9397-08002B2CF9AE}" pid="4" name="LastSaved">
    <vt:filetime>2019-03-10T00:00:00Z</vt:filetime>
  </property>
</Properties>
</file>