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84" r:id="rId1"/>
  </p:sldMasterIdLst>
  <p:notesMasterIdLst>
    <p:notesMasterId r:id="rId61"/>
  </p:notesMasterIdLst>
  <p:sldIdLst>
    <p:sldId id="256" r:id="rId2"/>
    <p:sldId id="299" r:id="rId3"/>
    <p:sldId id="350" r:id="rId4"/>
    <p:sldId id="298" r:id="rId5"/>
    <p:sldId id="292" r:id="rId6"/>
    <p:sldId id="294" r:id="rId7"/>
    <p:sldId id="295" r:id="rId8"/>
    <p:sldId id="351" r:id="rId9"/>
    <p:sldId id="352" r:id="rId10"/>
    <p:sldId id="353" r:id="rId11"/>
    <p:sldId id="354" r:id="rId12"/>
    <p:sldId id="296" r:id="rId13"/>
    <p:sldId id="305" r:id="rId14"/>
    <p:sldId id="311" r:id="rId15"/>
    <p:sldId id="306" r:id="rId16"/>
    <p:sldId id="307" r:id="rId17"/>
    <p:sldId id="308" r:id="rId18"/>
    <p:sldId id="310" r:id="rId19"/>
    <p:sldId id="312" r:id="rId20"/>
    <p:sldId id="355" r:id="rId21"/>
    <p:sldId id="314" r:id="rId22"/>
    <p:sldId id="313" r:id="rId23"/>
    <p:sldId id="315" r:id="rId24"/>
    <p:sldId id="316" r:id="rId25"/>
    <p:sldId id="317" r:id="rId26"/>
    <p:sldId id="318" r:id="rId27"/>
    <p:sldId id="370" r:id="rId28"/>
    <p:sldId id="319" r:id="rId29"/>
    <p:sldId id="356" r:id="rId30"/>
    <p:sldId id="320" r:id="rId31"/>
    <p:sldId id="373" r:id="rId32"/>
    <p:sldId id="371" r:id="rId33"/>
    <p:sldId id="374" r:id="rId34"/>
    <p:sldId id="322" r:id="rId35"/>
    <p:sldId id="372" r:id="rId36"/>
    <p:sldId id="321" r:id="rId37"/>
    <p:sldId id="323" r:id="rId38"/>
    <p:sldId id="324" r:id="rId39"/>
    <p:sldId id="325" r:id="rId40"/>
    <p:sldId id="375" r:id="rId41"/>
    <p:sldId id="326" r:id="rId42"/>
    <p:sldId id="327" r:id="rId43"/>
    <p:sldId id="328" r:id="rId44"/>
    <p:sldId id="329" r:id="rId45"/>
    <p:sldId id="334" r:id="rId46"/>
    <p:sldId id="330" r:id="rId47"/>
    <p:sldId id="331" r:id="rId48"/>
    <p:sldId id="332" r:id="rId49"/>
    <p:sldId id="333" r:id="rId50"/>
    <p:sldId id="336" r:id="rId51"/>
    <p:sldId id="347" r:id="rId52"/>
    <p:sldId id="376" r:id="rId53"/>
    <p:sldId id="377" r:id="rId54"/>
    <p:sldId id="378" r:id="rId55"/>
    <p:sldId id="379" r:id="rId56"/>
    <p:sldId id="380" r:id="rId57"/>
    <p:sldId id="381" r:id="rId58"/>
    <p:sldId id="346" r:id="rId59"/>
    <p:sldId id="275" r:id="rId6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>
      <p:cViewPr varScale="1">
        <p:scale>
          <a:sx n="84" d="100"/>
          <a:sy n="84" d="100"/>
        </p:scale>
        <p:origin x="1387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33664E2-CB1B-44D9-8561-4583EAEFF74F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6CD7000-B82A-4E34-91D3-ED044FA0E6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55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D7000-B82A-4E34-91D3-ED044FA0E6D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14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D7000-B82A-4E34-91D3-ED044FA0E6D3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40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61BDF151-2B44-4D7C-AB75-2846D668CC25}" type="datetime1">
              <a:rPr lang="en-US" smtClean="0"/>
              <a:pPr/>
              <a:t>8/29/2020</a:t>
            </a:fld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818F2-C44E-4F8D-96FE-78E61365A30A}" type="datetime1">
              <a:rPr lang="en-US" smtClean="0"/>
              <a:pPr/>
              <a:t>8/29/2020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286000" y="6355080"/>
            <a:ext cx="4572000" cy="365760"/>
          </a:xfrm>
        </p:spPr>
        <p:txBody>
          <a:bodyPr/>
          <a:lstStyle/>
          <a:p>
            <a:pPr algn="ctr"/>
            <a:r>
              <a:rPr lang="en-US"/>
              <a:t>CSE-4503: Microprocessors and Assembly Language    Islamic University of Technology (IUT)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5F5DD79-9224-4BCF-8012-6F757CAE7ECB}" type="datetime1">
              <a:rPr lang="en-US" smtClean="0"/>
              <a:pPr/>
              <a:t>8/29/2020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2286000" y="6248400"/>
            <a:ext cx="4572000" cy="365760"/>
          </a:xfrm>
          <a:prstGeom prst="rect">
            <a:avLst/>
          </a:prstGeom>
        </p:spPr>
        <p:txBody>
          <a:bodyPr/>
          <a:lstStyle>
            <a:lvl1pPr>
              <a:defRPr sz="1400" b="0"/>
            </a:lvl1pPr>
          </a:lstStyle>
          <a:p>
            <a:pPr algn="ctr"/>
            <a:r>
              <a:rPr lang="en-US"/>
              <a:t>CSE-4503: Microprocessors and Assembly Language    Islamic University of Technology (IUT)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836385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80286 </a:t>
            </a:r>
          </a:p>
          <a:p>
            <a:pPr algn="ctr"/>
            <a:r>
              <a:rPr lang="en-US" sz="5400" dirty="0" smtClean="0"/>
              <a:t>Microprocessor</a:t>
            </a:r>
            <a:endParaRPr lang="en-US" sz="54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295400" y="5105400"/>
            <a:ext cx="6858000" cy="68580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04900" y="4800600"/>
            <a:ext cx="7086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Course </a:t>
            </a:r>
            <a:r>
              <a:rPr lang="en-US" b="1" dirty="0"/>
              <a:t>ID:</a:t>
            </a:r>
            <a:r>
              <a:rPr lang="en-US" dirty="0"/>
              <a:t> </a:t>
            </a:r>
            <a:r>
              <a:rPr lang="en-US" b="1" dirty="0"/>
              <a:t>CSE</a:t>
            </a:r>
            <a:r>
              <a:rPr lang="en-US" dirty="0"/>
              <a:t> - </a:t>
            </a:r>
            <a:r>
              <a:rPr lang="en-US" b="1" dirty="0"/>
              <a:t>341</a:t>
            </a:r>
          </a:p>
          <a:p>
            <a:pPr algn="ctr">
              <a:spcBef>
                <a:spcPts val="0"/>
              </a:spcBef>
            </a:pPr>
            <a:r>
              <a:rPr lang="en-US" b="1" dirty="0" smtClean="0"/>
              <a:t>Course Title:</a:t>
            </a:r>
            <a:r>
              <a:rPr lang="en-US" dirty="0" smtClean="0"/>
              <a:t> </a:t>
            </a:r>
            <a:r>
              <a:rPr lang="en-US" b="1" dirty="0" smtClean="0"/>
              <a:t>Microprocessors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2145901" y="3962400"/>
            <a:ext cx="49165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Department of Computer Science and Engineering</a:t>
            </a:r>
          </a:p>
          <a:p>
            <a:pPr algn="ctr"/>
            <a:r>
              <a:rPr lang="en-US" b="1" dirty="0" smtClean="0"/>
              <a:t>BRAC University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</a:rPr>
              <a:t>Instruction unit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2133600"/>
            <a:ext cx="7693152" cy="2819400"/>
          </a:xfrm>
        </p:spPr>
      </p:pic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– 341 : Microprocessors </a:t>
            </a:r>
          </a:p>
          <a:p>
            <a:pPr algn="ctr"/>
            <a:r>
              <a:rPr lang="en-US" dirty="0"/>
              <a:t>    BRAC University</a:t>
            </a:r>
          </a:p>
        </p:txBody>
      </p:sp>
    </p:spTree>
    <p:extLst>
      <p:ext uri="{BB962C8B-B14F-4D97-AF65-F5344CB8AC3E}">
        <p14:creationId xmlns:p14="http://schemas.microsoft.com/office/powerpoint/2010/main" val="77234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</a:rPr>
              <a:t>Execution unit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83" y="1752600"/>
            <a:ext cx="7339317" cy="4261676"/>
          </a:xfrm>
        </p:spPr>
      </p:pic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– 341 : Microprocessors </a:t>
            </a:r>
          </a:p>
          <a:p>
            <a:pPr algn="ctr"/>
            <a:r>
              <a:rPr lang="en-US" dirty="0"/>
              <a:t>    BRAC University</a:t>
            </a:r>
          </a:p>
        </p:txBody>
      </p:sp>
    </p:spTree>
    <p:extLst>
      <p:ext uri="{BB962C8B-B14F-4D97-AF65-F5344CB8AC3E}">
        <p14:creationId xmlns:p14="http://schemas.microsoft.com/office/powerpoint/2010/main" val="187725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chemeClr val="accent2">
                    <a:lumMod val="75000"/>
                  </a:schemeClr>
                </a:solidFill>
              </a:rPr>
              <a:t>Functional</a:t>
            </a:r>
            <a:r>
              <a:rPr lang="en-US" altLang="en-US" sz="4000" dirty="0">
                <a:solidFill>
                  <a:srgbClr val="009900"/>
                </a:solidFill>
              </a:rPr>
              <a:t> </a:t>
            </a:r>
            <a:r>
              <a:rPr lang="en-US" altLang="en-US" sz="4000" b="1" dirty="0">
                <a:solidFill>
                  <a:schemeClr val="accent2">
                    <a:lumMod val="75000"/>
                  </a:schemeClr>
                </a:solidFill>
              </a:rPr>
              <a:t>Parts</a:t>
            </a:r>
            <a:r>
              <a:rPr lang="en-US" altLang="en-US" sz="4000" dirty="0"/>
              <a:t> 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12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609600" indent="-609600">
              <a:buFontTx/>
              <a:buAutoNum type="arabicPeriod"/>
            </a:pPr>
            <a:endParaRPr lang="en-US" altLang="en-US" sz="3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en-US" sz="3600" dirty="0"/>
              <a:t>Address unit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3600" dirty="0"/>
              <a:t>Bus Interface unit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3600" dirty="0" smtClean="0"/>
              <a:t>Instruction unit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3600" dirty="0"/>
              <a:t>Execution unit</a:t>
            </a:r>
          </a:p>
          <a:p>
            <a:pPr marL="514350" indent="-514350">
              <a:buFont typeface="+mj-lt"/>
              <a:buAutoNum type="arabicPeriod"/>
            </a:pPr>
            <a:endParaRPr lang="en-US" altLang="en-US" sz="3600" dirty="0" smtClean="0"/>
          </a:p>
          <a:p>
            <a:pPr marL="609600" indent="-609600">
              <a:buFontTx/>
              <a:buAutoNum type="arabicPeriod"/>
            </a:pPr>
            <a:endParaRPr lang="en-US" altLang="en-US" sz="3600" dirty="0"/>
          </a:p>
          <a:p>
            <a:pPr marL="609600" indent="-609600">
              <a:buFontTx/>
              <a:buAutoNum type="arabicPeriod"/>
            </a:pPr>
            <a:endParaRPr lang="en-US" altLang="en-US" sz="3600" dirty="0"/>
          </a:p>
          <a:p>
            <a:pPr marL="609600" indent="-609600">
              <a:buFontTx/>
              <a:buAutoNum type="arabicPeriod"/>
            </a:pPr>
            <a:endParaRPr lang="en-US" altLang="en-US" sz="3600" dirty="0"/>
          </a:p>
          <a:p>
            <a:pPr marL="731520" lvl="1" indent="-457200">
              <a:buFont typeface="+mj-lt"/>
              <a:buAutoNum type="arabicPeriod"/>
            </a:pP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– 341 : Microprocessors </a:t>
            </a:r>
          </a:p>
          <a:p>
            <a:pPr algn="ctr"/>
            <a:r>
              <a:rPr lang="en-US" dirty="0"/>
              <a:t>    BRAC University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057400"/>
            <a:ext cx="2895851" cy="24995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</a:rPr>
              <a:t>Address Unit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altLang="en-US" sz="2400" dirty="0">
              <a:solidFill>
                <a:srgbClr val="0099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/>
              <a:t>Calculate the physical addresses of the instruction and data that the CPU want to access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/>
              <a:t>Address lines derived by this unit may be used to address different peripherals.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/>
              <a:t>Physical address computed by the address unit is handed over to the </a:t>
            </a:r>
            <a:r>
              <a:rPr lang="en-US" altLang="en-US" sz="2400" dirty="0" smtClean="0">
                <a:solidFill>
                  <a:schemeClr val="accent2">
                    <a:lumMod val="75000"/>
                  </a:schemeClr>
                </a:solidFill>
              </a:rPr>
              <a:t>Bus Unit</a:t>
            </a:r>
            <a:r>
              <a:rPr lang="en-US" altLang="en-US" sz="2400" dirty="0" smtClean="0"/>
              <a:t>. </a:t>
            </a:r>
            <a:endParaRPr lang="en-US" altLang="en-US" sz="2400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– 341 : Microprocessors </a:t>
            </a:r>
          </a:p>
          <a:p>
            <a:pPr algn="ctr"/>
            <a:r>
              <a:rPr lang="en-US" dirty="0"/>
              <a:t>    BRAC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</a:rPr>
              <a:t>Bus Interface Unit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altLang="en-US" dirty="0">
              <a:solidFill>
                <a:srgbClr val="009900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Performs all memory and I/O read and write operations.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care of communication between CPU and a coprocessor.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Transmit the physical address over address bus A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Prefetcher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in the bus unit performs this task of prefetching.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 controller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controls the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prefetcher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module. </a:t>
            </a:r>
            <a:endParaRPr lang="en-US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Fetched instructions are arranged in a      </a:t>
            </a:r>
            <a:r>
              <a:rPr lang="en-US" altLang="en-US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– byte </a:t>
            </a:r>
            <a:r>
              <a:rPr lang="en-US" altLang="en-US" dirty="0" err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prefetch</a:t>
            </a:r>
            <a:r>
              <a:rPr lang="en-US" altLang="en-US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queue.</a:t>
            </a:r>
            <a:endParaRPr lang="en-US" altLang="en-US" dirty="0">
              <a:solidFill>
                <a:srgbClr val="FF00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CSE – 341 : Microprocessors </a:t>
            </a:r>
          </a:p>
          <a:p>
            <a:pPr algn="ctr"/>
            <a:r>
              <a:rPr lang="en-US" dirty="0"/>
              <a:t>    BRAC University</a:t>
            </a:r>
          </a:p>
        </p:txBody>
      </p:sp>
    </p:spTree>
    <p:extLst>
      <p:ext uri="{BB962C8B-B14F-4D97-AF65-F5344CB8AC3E}">
        <p14:creationId xmlns:p14="http://schemas.microsoft.com/office/powerpoint/2010/main" val="16664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</a:rPr>
              <a:t>Instruction</a:t>
            </a:r>
            <a:r>
              <a:rPr lang="en-US" altLang="en-US" sz="2800" b="1" dirty="0">
                <a:solidFill>
                  <a:schemeClr val="accent2">
                    <a:lumMod val="75000"/>
                  </a:schemeClr>
                </a:solidFill>
              </a:rPr>
              <a:t> Unit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219200"/>
            <a:ext cx="8686800" cy="441166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– 341 : Microprocessors </a:t>
            </a:r>
          </a:p>
          <a:p>
            <a:pPr algn="ctr"/>
            <a:r>
              <a:rPr lang="en-US" dirty="0"/>
              <a:t>    BRAC University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612648" y="1524000"/>
            <a:ext cx="822655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endParaRPr lang="en-US" altLang="en-US" sz="3600" dirty="0">
              <a:solidFill>
                <a:srgbClr val="0099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en-US" sz="2800" dirty="0" smtClean="0"/>
              <a:t>Receive </a:t>
            </a:r>
            <a:r>
              <a:rPr lang="en-US" altLang="en-US" sz="2800" dirty="0"/>
              <a:t>arranged instructions from 6 byte </a:t>
            </a:r>
            <a:r>
              <a:rPr lang="en-US" altLang="en-US" sz="2800" dirty="0" err="1"/>
              <a:t>prefetch</a:t>
            </a:r>
            <a:r>
              <a:rPr lang="en-US" altLang="en-US" sz="2800" dirty="0"/>
              <a:t> queue.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en-US" sz="1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en-US" sz="2800" dirty="0"/>
              <a:t>Instruction decoder decodes up to 3 </a:t>
            </a:r>
            <a:r>
              <a:rPr lang="en-US" altLang="en-US" sz="2800" dirty="0" err="1"/>
              <a:t>prefetched</a:t>
            </a:r>
            <a:r>
              <a:rPr lang="en-US" altLang="en-US" sz="2800" dirty="0"/>
              <a:t> instruction and are latched them onto a decoded instruction queue.</a:t>
            </a:r>
          </a:p>
          <a:p>
            <a:endParaRPr lang="en-US" altLang="en-US" sz="1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en-US" sz="2800" dirty="0"/>
              <a:t>Output of the decoding circuit drives a control circuit in the Execution unit.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</a:rPr>
              <a:t>Execution unit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altLang="en-US" sz="3600" dirty="0" smtClean="0">
              <a:solidFill>
                <a:srgbClr val="0099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solidFill>
                  <a:srgbClr val="FF00FF"/>
                </a:solidFill>
              </a:rPr>
              <a:t>EU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executes the instructions received from the decoded instruction queue sequentially.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sz="11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/>
              <a:t>Contains Register Bank.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/>
              <a:t>contains one additional special register called </a:t>
            </a:r>
            <a:r>
              <a:rPr lang="en-US" altLang="en-US" sz="2400" b="1" dirty="0">
                <a:solidFill>
                  <a:srgbClr val="FF0066"/>
                </a:solidFill>
              </a:rPr>
              <a:t>Machine status word (MSW) </a:t>
            </a:r>
            <a:r>
              <a:rPr lang="en-US" altLang="en-US" sz="2400" dirty="0"/>
              <a:t>register --- lower 4 bits are only used.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sz="11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/>
              <a:t>ALU is the heart of execution unit.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sz="11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/>
              <a:t>After execution ALU sends the result either over data bus or back to the register bank.      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– 341 : Microprocessors </a:t>
            </a:r>
          </a:p>
          <a:p>
            <a:pPr algn="ctr"/>
            <a:r>
              <a:rPr lang="en-US" dirty="0"/>
              <a:t>    BRAC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</a:rPr>
              <a:t>Register organization of 80286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227138"/>
            <a:ext cx="8686800" cy="4411662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– 341 : Microprocessors </a:t>
            </a:r>
          </a:p>
          <a:p>
            <a:pPr algn="ctr"/>
            <a:r>
              <a:rPr lang="en-US" dirty="0"/>
              <a:t>    BRAC University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81000" y="1371600"/>
            <a:ext cx="8382000" cy="5334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/>
            <a:r>
              <a:rPr lang="en-US" altLang="en-US" dirty="0" smtClean="0"/>
              <a:t>The 80286 CPU contains the </a:t>
            </a:r>
            <a:r>
              <a:rPr lang="en-US" altLang="en-US" b="1" dirty="0" smtClean="0">
                <a:latin typeface="Arial Black" panose="020B0A04020102020204" pitchFamily="34" charset="0"/>
              </a:rPr>
              <a:t>same set of registers, as in 8086</a:t>
            </a:r>
            <a:r>
              <a:rPr lang="en-US" altLang="en-US" dirty="0" smtClean="0"/>
              <a:t>.</a:t>
            </a:r>
          </a:p>
          <a:p>
            <a:pPr marL="990600" lvl="1" indent="-533400"/>
            <a:r>
              <a:rPr lang="en-US" altLang="en-US" dirty="0" smtClean="0"/>
              <a:t>Eight 16-bit general purpose registers.</a:t>
            </a:r>
          </a:p>
          <a:p>
            <a:pPr marL="990600" lvl="1" indent="-533400">
              <a:buFontTx/>
              <a:buAutoNum type="arabicPeriod"/>
            </a:pPr>
            <a:endParaRPr lang="en-US" altLang="en-US" sz="1000" dirty="0" smtClean="0"/>
          </a:p>
          <a:p>
            <a:pPr marL="990600" lvl="1" indent="-533400"/>
            <a:r>
              <a:rPr lang="en-US" altLang="en-US" dirty="0" smtClean="0"/>
              <a:t>Four 16 bit segment registers.</a:t>
            </a:r>
          </a:p>
          <a:p>
            <a:pPr marL="990600" lvl="1" indent="-533400">
              <a:buFontTx/>
              <a:buAutoNum type="arabicPeriod"/>
            </a:pPr>
            <a:endParaRPr lang="en-US" altLang="en-US" sz="1000" dirty="0" smtClean="0"/>
          </a:p>
          <a:p>
            <a:pPr marL="990600" lvl="1" indent="-533400"/>
            <a:r>
              <a:rPr lang="en-US" altLang="en-US" dirty="0" smtClean="0"/>
              <a:t>One Flag register.</a:t>
            </a:r>
          </a:p>
          <a:p>
            <a:pPr marL="990600" lvl="1" indent="-533400">
              <a:buFontTx/>
              <a:buAutoNum type="arabicPeriod"/>
            </a:pPr>
            <a:endParaRPr lang="en-US" altLang="en-US" sz="1000" dirty="0" smtClean="0"/>
          </a:p>
          <a:p>
            <a:pPr marL="990600" lvl="1" indent="-533400"/>
            <a:r>
              <a:rPr lang="en-US" altLang="en-US" dirty="0" smtClean="0"/>
              <a:t>One Instruction pointer.</a:t>
            </a:r>
          </a:p>
          <a:p>
            <a:pPr marL="609600" indent="-609600">
              <a:buFontTx/>
              <a:buNone/>
            </a:pPr>
            <a:r>
              <a:rPr lang="en-US" altLang="en-US" dirty="0" smtClean="0">
                <a:latin typeface="Arial Black" panose="020B0A04020102020204" pitchFamily="34" charset="0"/>
              </a:rPr>
              <a:t>plus</a:t>
            </a:r>
          </a:p>
          <a:p>
            <a:pPr marL="990600" lvl="1" indent="-533400"/>
            <a:r>
              <a:rPr lang="en-US" altLang="en-US" dirty="0" smtClean="0"/>
              <a:t>one </a:t>
            </a:r>
            <a:r>
              <a:rPr lang="en-US" altLang="en-US" dirty="0" smtClean="0">
                <a:solidFill>
                  <a:srgbClr val="FF0066"/>
                </a:solidFill>
              </a:rPr>
              <a:t>new</a:t>
            </a:r>
            <a:r>
              <a:rPr lang="en-US" altLang="en-US" dirty="0" smtClean="0"/>
              <a:t> 16-bit </a:t>
            </a:r>
            <a:r>
              <a:rPr lang="en-US" altLang="en-US" dirty="0" smtClean="0">
                <a:solidFill>
                  <a:srgbClr val="FF0066"/>
                </a:solidFill>
              </a:rPr>
              <a:t>machine status word (MSW)</a:t>
            </a:r>
            <a:r>
              <a:rPr lang="en-US" altLang="en-US" dirty="0" smtClean="0"/>
              <a:t> register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 descr="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9144000" cy="617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– 341 : Microprocessors </a:t>
            </a:r>
          </a:p>
          <a:p>
            <a:pPr algn="ctr"/>
            <a:r>
              <a:rPr lang="en-US" dirty="0"/>
              <a:t>    BRAC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</a:rPr>
              <a:t>Flag Register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18295"/>
            <a:ext cx="8600167" cy="4325305"/>
          </a:xfrm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– 341 : Microprocessors </a:t>
            </a:r>
          </a:p>
          <a:p>
            <a:pPr algn="ctr"/>
            <a:r>
              <a:rPr lang="en-US" dirty="0"/>
              <a:t>    BRAC University</a:t>
            </a:r>
          </a:p>
        </p:txBody>
      </p:sp>
    </p:spTree>
    <p:extLst>
      <p:ext uri="{BB962C8B-B14F-4D97-AF65-F5344CB8AC3E}">
        <p14:creationId xmlns:p14="http://schemas.microsoft.com/office/powerpoint/2010/main" val="282204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80186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80186 is a 16 bit microprocessor with 16 bit data bus and 20 bit address bus similar to 8086.</a:t>
            </a:r>
          </a:p>
          <a:p>
            <a:pPr>
              <a:lnSpc>
                <a:spcPct val="90000"/>
              </a:lnSpc>
            </a:pPr>
            <a:r>
              <a:rPr lang="en-US" alt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80186 has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additional functional chips:</a:t>
            </a:r>
          </a:p>
          <a:p>
            <a:pPr lvl="1">
              <a:lnSpc>
                <a:spcPct val="90000"/>
              </a:lnSpc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 generator</a:t>
            </a:r>
          </a:p>
          <a:p>
            <a:pPr lvl="1">
              <a:lnSpc>
                <a:spcPct val="90000"/>
              </a:lnSpc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independent DMA channels</a:t>
            </a:r>
          </a:p>
          <a:p>
            <a:pPr lvl="1">
              <a:lnSpc>
                <a:spcPct val="90000"/>
              </a:lnSpc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</a:t>
            </a:r>
          </a:p>
          <a:p>
            <a:pPr lvl="1">
              <a:lnSpc>
                <a:spcPct val="90000"/>
              </a:lnSpc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programmable 16-bit timers</a:t>
            </a:r>
          </a:p>
          <a:p>
            <a:pPr>
              <a:lnSpc>
                <a:spcPct val="90000"/>
              </a:lnSpc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a microcontroller than a microprocessor</a:t>
            </a:r>
          </a:p>
          <a:p>
            <a:pPr>
              <a:lnSpc>
                <a:spcPct val="90000"/>
              </a:lnSpc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mostly in industrial control applications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– 341 : Microprocessors </a:t>
            </a:r>
          </a:p>
          <a:p>
            <a:pPr algn="ctr"/>
            <a:r>
              <a:rPr lang="en-US" dirty="0"/>
              <a:t>    BRAC University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4293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GB" altLang="en-US" b="1" dirty="0">
                <a:solidFill>
                  <a:schemeClr val="accent2">
                    <a:lumMod val="75000"/>
                  </a:schemeClr>
                </a:solidFill>
              </a:rPr>
              <a:t>IOPL – Input Output Privilege Level flags </a:t>
            </a: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</a:rPr>
              <a:t>(bit D12 and D13</a:t>
            </a:r>
            <a:r>
              <a:rPr lang="en-US" altLang="en-US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93848" y="2057400"/>
            <a:ext cx="3806952" cy="3657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981200" y="1524000"/>
            <a:ext cx="5029200" cy="464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352800" y="2743200"/>
            <a:ext cx="2438400" cy="228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962400" y="3276600"/>
            <a:ext cx="1143000" cy="1143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191000" y="3442787"/>
            <a:ext cx="76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Most Privilege</a:t>
            </a:r>
          </a:p>
          <a:p>
            <a:r>
              <a:rPr lang="en-US" sz="1200" dirty="0" smtClean="0"/>
              <a:t>Level</a:t>
            </a:r>
          </a:p>
          <a:p>
            <a:r>
              <a:rPr lang="en-US" sz="1200" dirty="0" smtClean="0"/>
              <a:t>PL = 0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343400" y="5669939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 smtClean="0"/>
          </a:p>
          <a:p>
            <a:r>
              <a:rPr lang="en-US" sz="1200" dirty="0" smtClean="0"/>
              <a:t>PL=3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343400" y="5139179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 smtClean="0"/>
          </a:p>
          <a:p>
            <a:r>
              <a:rPr lang="en-US" sz="1200" dirty="0" smtClean="0"/>
              <a:t>PL=2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305300" y="4357992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 smtClean="0"/>
          </a:p>
          <a:p>
            <a:r>
              <a:rPr lang="en-US" sz="1200" dirty="0" smtClean="0"/>
              <a:t>PL=1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44374" y="3509789"/>
            <a:ext cx="10796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 smtClean="0"/>
          </a:p>
          <a:p>
            <a:r>
              <a:rPr lang="en-US" sz="1200" dirty="0" smtClean="0"/>
              <a:t>IOPL=00 = 0 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 smtClean="0"/>
              <a:t>IOPL=01 =1</a:t>
            </a: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 smtClean="0"/>
              <a:t>IOPL=10 =2</a:t>
            </a: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smtClean="0"/>
              <a:t>IOPL=11= 3</a:t>
            </a:r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9597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</a:rPr>
              <a:t>NT – Nested task flag (bit D14)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GB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GB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set, it indicates that one system task has invoked another through a CALL instruction as opposed to a JMP.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multitasking this can be manipulated to our advantage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– 341 : Microprocessors </a:t>
            </a:r>
          </a:p>
          <a:p>
            <a:pPr algn="ctr"/>
            <a:r>
              <a:rPr lang="en-US" dirty="0"/>
              <a:t>    BRAC University</a:t>
            </a:r>
          </a:p>
        </p:txBody>
      </p:sp>
    </p:spTree>
    <p:extLst>
      <p:ext uri="{BB962C8B-B14F-4D97-AF65-F5344CB8AC3E}">
        <p14:creationId xmlns:p14="http://schemas.microsoft.com/office/powerpoint/2010/main" val="60778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 b="1" dirty="0">
                <a:solidFill>
                  <a:schemeClr val="accent2">
                    <a:lumMod val="75000"/>
                  </a:schemeClr>
                </a:solidFill>
              </a:rPr>
              <a:t>IOPL – Input Output Privilege Level flags </a:t>
            </a: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</a:rPr>
              <a:t>(bit D12 and D13)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rgbClr val="009900"/>
              </a:buClr>
              <a:buFont typeface="Wingdings" panose="05000000000000000000" pitchFamily="2" charset="2"/>
              <a:buChar char="Ø"/>
            </a:pPr>
            <a:endParaRPr lang="en-GB" altLang="en-US" sz="3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3200" dirty="0"/>
              <a:t>IOPL is used in protected mode operation to select the privilege level for I/O devices. If the current privilege level is higher or more trusted than the IOPL, I/O executed without hindrance.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3200" dirty="0"/>
              <a:t>If the current privilege level is lower than the IOPL, an interrupt occurs, causing execution to suspend.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3200" dirty="0"/>
              <a:t>Note that IOPL 00 is the highest or more trusted; and IOPL 11 is the lowest or least trusted.</a:t>
            </a:r>
            <a:endParaRPr lang="en-US" altLang="en-US" sz="3200" dirty="0">
              <a:solidFill>
                <a:srgbClr val="009900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– 341 : Microprocessors </a:t>
            </a:r>
          </a:p>
          <a:p>
            <a:pPr algn="ctr"/>
            <a:r>
              <a:rPr lang="en-US" dirty="0"/>
              <a:t>    BRAC University</a:t>
            </a:r>
          </a:p>
        </p:txBody>
      </p:sp>
    </p:spTree>
    <p:extLst>
      <p:ext uri="{BB962C8B-B14F-4D97-AF65-F5344CB8AC3E}">
        <p14:creationId xmlns:p14="http://schemas.microsoft.com/office/powerpoint/2010/main" val="78188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</a:rPr>
              <a:t>Machine Status Word Register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Consist of four flags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3200" dirty="0"/>
              <a:t>PE,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3200" dirty="0"/>
              <a:t>MP,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3200" dirty="0"/>
              <a:t>EM and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3200" dirty="0"/>
              <a:t>TS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sz="200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– 341 : Microprocessors </a:t>
            </a:r>
          </a:p>
          <a:p>
            <a:pPr algn="ctr"/>
            <a:r>
              <a:rPr lang="en-US" dirty="0"/>
              <a:t>    BRAC University</a:t>
            </a:r>
          </a:p>
        </p:txBody>
      </p:sp>
    </p:spTree>
    <p:extLst>
      <p:ext uri="{BB962C8B-B14F-4D97-AF65-F5344CB8AC3E}">
        <p14:creationId xmlns:p14="http://schemas.microsoft.com/office/powerpoint/2010/main" val="367241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</a:rPr>
              <a:t>Machine Status Word... </a:t>
            </a:r>
            <a:br>
              <a:rPr lang="en-US" altLang="en-US" b="1" dirty="0">
                <a:solidFill>
                  <a:schemeClr val="accent2">
                    <a:lumMod val="75000"/>
                  </a:schemeClr>
                </a:solidFill>
              </a:rPr>
            </a:b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– 341 : Microprocessors </a:t>
            </a:r>
          </a:p>
          <a:p>
            <a:pPr algn="ctr"/>
            <a:r>
              <a:rPr lang="en-US" dirty="0"/>
              <a:t>    BRAC University</a:t>
            </a:r>
          </a:p>
        </p:txBody>
      </p:sp>
      <p:pic>
        <p:nvPicPr>
          <p:cNvPr id="8" name="Picture 2" descr="01"/>
          <p:cNvPicPr>
            <a:picLocks noGrp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7467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058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8229600" cy="56997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3600" dirty="0">
                <a:solidFill>
                  <a:schemeClr val="accent2">
                    <a:lumMod val="75000"/>
                  </a:schemeClr>
                </a:solidFill>
              </a:rPr>
              <a:t>PE - Protection enable</a:t>
            </a:r>
            <a:endParaRPr lang="en-US" altLang="en-US" sz="2800" dirty="0">
              <a:solidFill>
                <a:schemeClr val="accent2">
                  <a:lumMod val="75000"/>
                </a:schemeClr>
              </a:solidFill>
            </a:endParaRPr>
          </a:p>
          <a:p>
            <a:pPr marL="594360" lvl="2" indent="0">
              <a:buNone/>
            </a:pPr>
            <a:r>
              <a:rPr lang="en-US" altLang="en-US" sz="3200" dirty="0"/>
              <a:t>Protection enable flag places the 80286 in protected mode, if set. This can only be cleared by resetting the CPU</a:t>
            </a:r>
            <a:r>
              <a:rPr lang="en-US" altLang="en-US" dirty="0"/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altLang="en-US" sz="28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3200" dirty="0">
                <a:solidFill>
                  <a:schemeClr val="accent2">
                    <a:lumMod val="75000"/>
                  </a:schemeClr>
                </a:solidFill>
              </a:rPr>
              <a:t>MP – Monitor processor extension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 sz="3600" dirty="0"/>
              <a:t>Flag allows WAIT instruction to generate a processor extension</a:t>
            </a:r>
            <a:r>
              <a:rPr lang="en-US" altLang="en-US" sz="3200" dirty="0"/>
              <a:t>.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– 341 : Microprocessors </a:t>
            </a:r>
          </a:p>
          <a:p>
            <a:pPr algn="ctr"/>
            <a:r>
              <a:rPr lang="en-US" dirty="0"/>
              <a:t>    BRAC University</a:t>
            </a:r>
          </a:p>
        </p:txBody>
      </p:sp>
    </p:spTree>
    <p:extLst>
      <p:ext uri="{BB962C8B-B14F-4D97-AF65-F5344CB8AC3E}">
        <p14:creationId xmlns:p14="http://schemas.microsoft.com/office/powerpoint/2010/main" val="1129051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533400"/>
            <a:ext cx="8229600" cy="562356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3200" dirty="0">
                <a:solidFill>
                  <a:schemeClr val="accent2">
                    <a:lumMod val="75000"/>
                  </a:schemeClr>
                </a:solidFill>
              </a:rPr>
              <a:t>EM – Emulate processor extension </a:t>
            </a:r>
            <a:r>
              <a:rPr lang="en-US" altLang="en-US" sz="3200" dirty="0" smtClean="0">
                <a:solidFill>
                  <a:schemeClr val="accent2">
                    <a:lumMod val="75000"/>
                  </a:schemeClr>
                </a:solidFill>
              </a:rPr>
              <a:t>flag: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600" dirty="0" smtClean="0"/>
              <a:t>if </a:t>
            </a:r>
            <a:r>
              <a:rPr lang="en-US" altLang="en-US" sz="3600" dirty="0"/>
              <a:t>set , causes a processor extension absent exception and permits the emulation of processor extension by CPU.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altLang="en-US" sz="36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200" dirty="0">
                <a:solidFill>
                  <a:schemeClr val="accent2">
                    <a:lumMod val="75000"/>
                  </a:schemeClr>
                </a:solidFill>
              </a:rPr>
              <a:t>TS – Task </a:t>
            </a:r>
            <a:r>
              <a:rPr lang="en-US" altLang="en-US" sz="3200" dirty="0" smtClean="0">
                <a:solidFill>
                  <a:schemeClr val="accent2">
                    <a:lumMod val="75000"/>
                  </a:schemeClr>
                </a:solidFill>
              </a:rPr>
              <a:t>switch</a:t>
            </a:r>
            <a:r>
              <a:rPr lang="en-US" altLang="en-US" sz="2800" dirty="0" smtClean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altLang="en-US" sz="3600" dirty="0" smtClean="0"/>
              <a:t>if </a:t>
            </a:r>
            <a:r>
              <a:rPr lang="en-US" altLang="en-US" sz="3600" dirty="0"/>
              <a:t>set, this </a:t>
            </a:r>
            <a:r>
              <a:rPr lang="en-US" altLang="en-US" sz="3600" dirty="0" smtClean="0"/>
              <a:t>flag allows task switching and if TS=0 there is no task switching. </a:t>
            </a:r>
            <a:r>
              <a:rPr lang="en-US" altLang="en-US" sz="3600" smtClean="0"/>
              <a:t>Task switching </a:t>
            </a:r>
            <a:r>
              <a:rPr lang="en-US" altLang="en-US" sz="3600" dirty="0" smtClean="0"/>
              <a:t>means the operating system switches from one task to another.</a:t>
            </a:r>
            <a:endParaRPr lang="en-US" altLang="en-US" sz="240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– 341 : Microprocessors </a:t>
            </a:r>
          </a:p>
          <a:p>
            <a:pPr algn="ctr"/>
            <a:r>
              <a:rPr lang="en-US" dirty="0"/>
              <a:t>    BRAC University</a:t>
            </a:r>
          </a:p>
        </p:txBody>
      </p:sp>
    </p:spTree>
    <p:extLst>
      <p:ext uri="{BB962C8B-B14F-4D97-AF65-F5344CB8AC3E}">
        <p14:creationId xmlns:p14="http://schemas.microsoft.com/office/powerpoint/2010/main" val="4110021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038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 smtClean="0">
                <a:solidFill>
                  <a:schemeClr val="accent2">
                    <a:lumMod val="75000"/>
                  </a:schemeClr>
                </a:solidFill>
              </a:rPr>
              <a:t>80286 ADDRESS TRANSLATION-SEGMENTATION</a:t>
            </a:r>
          </a:p>
          <a:p>
            <a:pPr marL="0" indent="0" algn="ctr">
              <a:buNone/>
            </a:pPr>
            <a:endParaRPr lang="en-US" sz="7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– 341 : Microprocessors </a:t>
            </a:r>
          </a:p>
          <a:p>
            <a:pPr algn="ctr"/>
            <a:r>
              <a:rPr lang="en-US" dirty="0"/>
              <a:t>    BRAC University</a:t>
            </a:r>
          </a:p>
        </p:txBody>
      </p:sp>
    </p:spTree>
    <p:extLst>
      <p:ext uri="{BB962C8B-B14F-4D97-AF65-F5344CB8AC3E}">
        <p14:creationId xmlns:p14="http://schemas.microsoft.com/office/powerpoint/2010/main" val="145614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Operating Modes of 80286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</a:rPr>
              <a:t>80286 operates in either the </a:t>
            </a:r>
          </a:p>
          <a:p>
            <a:pPr lvl="1"/>
            <a:r>
              <a:rPr lang="en-US" altLang="en-US" sz="3200" dirty="0">
                <a:solidFill>
                  <a:srgbClr val="000000"/>
                </a:solidFill>
                <a:latin typeface="Arial Black" panose="020B0A04020102020204" pitchFamily="34" charset="0"/>
              </a:rPr>
              <a:t>real</a:t>
            </a:r>
            <a:r>
              <a:rPr lang="en-US" altLang="en-US" sz="3200" dirty="0">
                <a:solidFill>
                  <a:srgbClr val="000000"/>
                </a:solidFill>
              </a:rPr>
              <a:t> or </a:t>
            </a:r>
          </a:p>
          <a:p>
            <a:pPr lvl="1"/>
            <a:r>
              <a:rPr lang="en-US" altLang="en-US" sz="3200" dirty="0">
                <a:solidFill>
                  <a:srgbClr val="000000"/>
                </a:solidFill>
                <a:latin typeface="Arial Black" panose="020B0A04020102020204" pitchFamily="34" charset="0"/>
              </a:rPr>
              <a:t>protected</a:t>
            </a:r>
            <a:r>
              <a:rPr lang="en-US" altLang="en-US" sz="3200" dirty="0">
                <a:solidFill>
                  <a:srgbClr val="000000"/>
                </a:solidFill>
              </a:rPr>
              <a:t> mode. </a:t>
            </a:r>
          </a:p>
          <a:p>
            <a:r>
              <a:rPr lang="en-US" altLang="en-US" b="1" dirty="0">
                <a:solidFill>
                  <a:srgbClr val="000000"/>
                </a:solidFill>
                <a:latin typeface="Arial Black" panose="020B0A04020102020204" pitchFamily="34" charset="0"/>
              </a:rPr>
              <a:t>Real mode operation</a:t>
            </a:r>
            <a:r>
              <a:rPr lang="en-US" altLang="en-US" dirty="0">
                <a:solidFill>
                  <a:srgbClr val="000000"/>
                </a:solidFill>
              </a:rPr>
              <a:t> allows addressing of only the first 1M byte of memory space—even in Pentium </a:t>
            </a:r>
            <a:r>
              <a:rPr lang="en-US" altLang="en-US" dirty="0" smtClean="0">
                <a:solidFill>
                  <a:srgbClr val="000000"/>
                </a:solidFill>
              </a:rPr>
              <a:t>or </a:t>
            </a:r>
            <a:r>
              <a:rPr lang="en-US" altLang="en-US" dirty="0">
                <a:solidFill>
                  <a:srgbClr val="000000"/>
                </a:solidFill>
              </a:rPr>
              <a:t>Core2 microprocessor. </a:t>
            </a:r>
          </a:p>
          <a:p>
            <a:pPr lvl="1"/>
            <a:r>
              <a:rPr lang="en-US" altLang="en-US" sz="3200" dirty="0">
                <a:solidFill>
                  <a:srgbClr val="000000"/>
                </a:solidFill>
              </a:rPr>
              <a:t>the first 1M byte of memory is called the </a:t>
            </a:r>
            <a:r>
              <a:rPr lang="en-US" altLang="en-US" sz="3200" b="1" dirty="0">
                <a:solidFill>
                  <a:srgbClr val="000000"/>
                </a:solidFill>
                <a:latin typeface="Arial Black" panose="020B0A04020102020204" pitchFamily="34" charset="0"/>
              </a:rPr>
              <a:t>real memory</a:t>
            </a:r>
            <a:r>
              <a:rPr lang="en-US" altLang="en-US" sz="3200" dirty="0">
                <a:solidFill>
                  <a:srgbClr val="000000"/>
                </a:solidFill>
                <a:latin typeface="Arial Black" panose="020B0A04020102020204" pitchFamily="34" charset="0"/>
              </a:rPr>
              <a:t>, </a:t>
            </a:r>
            <a:r>
              <a:rPr lang="en-US" altLang="en-US" sz="3200" b="1" dirty="0">
                <a:solidFill>
                  <a:srgbClr val="000000"/>
                </a:solidFill>
                <a:latin typeface="Arial Black" panose="020B0A04020102020204" pitchFamily="34" charset="0"/>
              </a:rPr>
              <a:t>conventional memory</a:t>
            </a:r>
            <a:r>
              <a:rPr lang="en-US" altLang="en-US" sz="3200" dirty="0">
                <a:solidFill>
                  <a:srgbClr val="000000"/>
                </a:solidFill>
              </a:rPr>
              <a:t>, or </a:t>
            </a:r>
            <a:r>
              <a:rPr lang="en-US" altLang="en-US" sz="3200" b="1" dirty="0">
                <a:solidFill>
                  <a:srgbClr val="000000"/>
                </a:solidFill>
                <a:latin typeface="Arial Black" panose="020B0A04020102020204" pitchFamily="34" charset="0"/>
              </a:rPr>
              <a:t>DOS memory</a:t>
            </a:r>
            <a:r>
              <a:rPr lang="en-US" altLang="en-US" sz="3200" dirty="0">
                <a:solidFill>
                  <a:srgbClr val="000000"/>
                </a:solidFill>
              </a:rPr>
              <a:t> system</a:t>
            </a:r>
            <a:endParaRPr lang="en-AU" altLang="en-US" sz="3200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– 341 : Microprocessors </a:t>
            </a:r>
          </a:p>
          <a:p>
            <a:pPr algn="ctr"/>
            <a:r>
              <a:rPr lang="en-US" dirty="0"/>
              <a:t>    BRAC University</a:t>
            </a:r>
          </a:p>
        </p:txBody>
      </p:sp>
    </p:spTree>
    <p:extLst>
      <p:ext uri="{BB962C8B-B14F-4D97-AF65-F5344CB8AC3E}">
        <p14:creationId xmlns:p14="http://schemas.microsoft.com/office/powerpoint/2010/main" val="2627255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Why is this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eal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ode there?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Protected Mode cannot be entered directly </a:t>
            </a:r>
          </a:p>
          <a:p>
            <a:pPr marL="0" indent="0">
              <a:buNone/>
            </a:pPr>
            <a:r>
              <a:rPr lang="en-US" sz="3200" dirty="0" smtClean="0"/>
              <a:t>To work in protected mode, various system tables are required. They are:</a:t>
            </a:r>
          </a:p>
          <a:p>
            <a:pPr marL="514350" indent="-514350">
              <a:buAutoNum type="arabicParenR"/>
            </a:pPr>
            <a:r>
              <a:rPr lang="en-US" sz="3200" dirty="0" smtClean="0"/>
              <a:t>Global Descriptor Table</a:t>
            </a:r>
          </a:p>
          <a:p>
            <a:pPr marL="514350" indent="-514350">
              <a:buAutoNum type="arabicParenR"/>
            </a:pPr>
            <a:r>
              <a:rPr lang="en-US" sz="3200" dirty="0" smtClean="0"/>
              <a:t>Local Descriptor Table</a:t>
            </a:r>
          </a:p>
          <a:p>
            <a:pPr marL="514350" indent="-514350">
              <a:buAutoNum type="arabicParenR"/>
            </a:pPr>
            <a:r>
              <a:rPr lang="en-US" sz="3200" dirty="0" smtClean="0"/>
              <a:t>Page Tables</a:t>
            </a:r>
            <a:endParaRPr lang="en-US" sz="320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– 341 : Microprocessors </a:t>
            </a:r>
          </a:p>
          <a:p>
            <a:pPr algn="ctr"/>
            <a:r>
              <a:rPr lang="en-US" dirty="0"/>
              <a:t>    BRAC University</a:t>
            </a:r>
          </a:p>
        </p:txBody>
      </p:sp>
    </p:spTree>
    <p:extLst>
      <p:ext uri="{BB962C8B-B14F-4D97-AF65-F5344CB8AC3E}">
        <p14:creationId xmlns:p14="http://schemas.microsoft.com/office/powerpoint/2010/main" val="177068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2895600"/>
            <a:ext cx="8229600" cy="1524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 smtClean="0">
                <a:solidFill>
                  <a:schemeClr val="accent2">
                    <a:lumMod val="75000"/>
                  </a:schemeClr>
                </a:solidFill>
              </a:rPr>
              <a:t>80286</a:t>
            </a:r>
            <a:endParaRPr lang="en-US" sz="7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– 341 : Microprocessors </a:t>
            </a:r>
          </a:p>
          <a:p>
            <a:pPr algn="ctr"/>
            <a:r>
              <a:rPr lang="en-US" dirty="0"/>
              <a:t>    BRAC University</a:t>
            </a:r>
          </a:p>
        </p:txBody>
      </p:sp>
    </p:spTree>
    <p:extLst>
      <p:ext uri="{BB962C8B-B14F-4D97-AF65-F5344CB8AC3E}">
        <p14:creationId xmlns:p14="http://schemas.microsoft.com/office/powerpoint/2010/main" val="408522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Segments and Offsets 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</a:rPr>
              <a:t>All real mode memory addresses must consist of a segment address plus an offset address. </a:t>
            </a:r>
          </a:p>
          <a:p>
            <a:pPr lvl="1"/>
            <a:r>
              <a:rPr lang="en-US" altLang="en-US" sz="3200" b="1" dirty="0">
                <a:solidFill>
                  <a:srgbClr val="000000"/>
                </a:solidFill>
              </a:rPr>
              <a:t>segment address </a:t>
            </a:r>
            <a:r>
              <a:rPr lang="en-US" altLang="en-US" sz="3200" dirty="0">
                <a:solidFill>
                  <a:srgbClr val="000000"/>
                </a:solidFill>
              </a:rPr>
              <a:t>defines the beginning address of any 64K-byte memory segment</a:t>
            </a:r>
          </a:p>
          <a:p>
            <a:pPr lvl="1"/>
            <a:r>
              <a:rPr lang="en-US" altLang="en-US" sz="3200" b="1" dirty="0">
                <a:solidFill>
                  <a:srgbClr val="000000"/>
                </a:solidFill>
              </a:rPr>
              <a:t>offset address</a:t>
            </a:r>
            <a:r>
              <a:rPr lang="en-US" altLang="en-US" sz="3200" dirty="0">
                <a:solidFill>
                  <a:srgbClr val="000000"/>
                </a:solidFill>
              </a:rPr>
              <a:t> selects any location within the 64K byte memory </a:t>
            </a:r>
            <a:r>
              <a:rPr lang="en-US" altLang="en-US" sz="3200" dirty="0" smtClean="0">
                <a:solidFill>
                  <a:srgbClr val="000000"/>
                </a:solidFill>
              </a:rPr>
              <a:t>segment</a:t>
            </a:r>
          </a:p>
          <a:p>
            <a:pPr lvl="1"/>
            <a:endParaRPr lang="en-AU" altLang="en-US" sz="3200" dirty="0">
              <a:latin typeface="Times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– 341 : Microprocessors </a:t>
            </a:r>
          </a:p>
          <a:p>
            <a:pPr algn="ctr"/>
            <a:r>
              <a:rPr lang="en-US" dirty="0"/>
              <a:t>    BRAC University</a:t>
            </a:r>
          </a:p>
        </p:txBody>
      </p:sp>
    </p:spTree>
    <p:extLst>
      <p:ext uri="{BB962C8B-B14F-4D97-AF65-F5344CB8AC3E}">
        <p14:creationId xmlns:p14="http://schemas.microsoft.com/office/powerpoint/2010/main" val="87215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Protected Mode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 real mode, PE=0 </a:t>
            </a:r>
          </a:p>
          <a:p>
            <a:r>
              <a:rPr lang="en-US" sz="3200" dirty="0" smtClean="0"/>
              <a:t>When PE=1, 80286 enters into protected mode</a:t>
            </a:r>
          </a:p>
          <a:p>
            <a:r>
              <a:rPr lang="en-US" sz="3200" dirty="0" smtClean="0"/>
              <a:t>Then it continues to work in protected mode till the time processor is turned off</a:t>
            </a:r>
          </a:p>
          <a:p>
            <a:r>
              <a:rPr lang="en-US" sz="3200" dirty="0" smtClean="0"/>
              <a:t>Thus, after entering into protected mode, PE bit cannot be made 0.</a:t>
            </a:r>
          </a:p>
          <a:p>
            <a:r>
              <a:rPr lang="en-US" sz="3200" dirty="0" smtClean="0"/>
              <a:t>In protected mode, the calculation of physical address is different than that of real mode.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4551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Protected Mode: Virtual Address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Virtual address is the combination of segment address and offset address. </a:t>
            </a:r>
          </a:p>
          <a:p>
            <a:r>
              <a:rPr lang="en-US" sz="3200" dirty="0" smtClean="0"/>
              <a:t>Segment address tells which segment will be accessed.</a:t>
            </a:r>
            <a:r>
              <a:rPr lang="en-US" sz="3200" dirty="0"/>
              <a:t> </a:t>
            </a:r>
            <a:r>
              <a:rPr lang="en-US" sz="3200" dirty="0" smtClean="0"/>
              <a:t>So, from segment address, the number of segments are to be known.</a:t>
            </a:r>
          </a:p>
          <a:p>
            <a:r>
              <a:rPr lang="en-US" sz="3200" dirty="0" smtClean="0"/>
              <a:t>Offset address tells the location within the segment and from it the maximum size of the segment is known</a:t>
            </a:r>
          </a:p>
          <a:p>
            <a:pPr marL="0" indent="0">
              <a:buNone/>
            </a:pPr>
            <a:endParaRPr lang="en-US" sz="3200" dirty="0" smtClean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– 341 : Microprocessors </a:t>
            </a:r>
          </a:p>
          <a:p>
            <a:pPr algn="ctr"/>
            <a:r>
              <a:rPr lang="en-US" dirty="0"/>
              <a:t>    BRAC University</a:t>
            </a:r>
          </a:p>
        </p:txBody>
      </p:sp>
    </p:spTree>
    <p:extLst>
      <p:ext uri="{BB962C8B-B14F-4D97-AF65-F5344CB8AC3E}">
        <p14:creationId xmlns:p14="http://schemas.microsoft.com/office/powerpoint/2010/main" val="367425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Descriptor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There are mainly the LDT and GDT</a:t>
            </a:r>
          </a:p>
          <a:p>
            <a:r>
              <a:rPr lang="en-US" altLang="en-US" sz="2800" dirty="0">
                <a:solidFill>
                  <a:srgbClr val="000000"/>
                </a:solidFill>
                <a:latin typeface="Arial Black" panose="020B0A04020102020204" pitchFamily="34" charset="0"/>
              </a:rPr>
              <a:t>Global descriptors</a:t>
            </a:r>
            <a:r>
              <a:rPr lang="en-US" altLang="en-US" sz="2800" dirty="0">
                <a:solidFill>
                  <a:srgbClr val="000000"/>
                </a:solidFill>
              </a:rPr>
              <a:t> contain segment definitions that apply to all programs.</a:t>
            </a:r>
          </a:p>
          <a:p>
            <a:r>
              <a:rPr lang="en-US" altLang="en-US" sz="2800" dirty="0">
                <a:solidFill>
                  <a:srgbClr val="000000"/>
                </a:solidFill>
                <a:latin typeface="Arial Black" panose="020B0A04020102020204" pitchFamily="34" charset="0"/>
              </a:rPr>
              <a:t>Local descriptors</a:t>
            </a:r>
            <a:r>
              <a:rPr lang="en-US" altLang="en-US" sz="2800" dirty="0">
                <a:solidFill>
                  <a:srgbClr val="000000"/>
                </a:solidFill>
              </a:rPr>
              <a:t> are usually unique to an application.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a global descriptor might be called a </a:t>
            </a:r>
            <a:r>
              <a:rPr lang="en-US" altLang="en-US" b="1" dirty="0">
                <a:solidFill>
                  <a:srgbClr val="000000"/>
                </a:solidFill>
              </a:rPr>
              <a:t>system descriptor,</a:t>
            </a:r>
            <a:r>
              <a:rPr lang="en-US" altLang="en-US" dirty="0">
                <a:solidFill>
                  <a:srgbClr val="000000"/>
                </a:solidFill>
              </a:rPr>
              <a:t> and local descriptor an </a:t>
            </a:r>
            <a:r>
              <a:rPr lang="en-US" altLang="en-US" b="1" dirty="0">
                <a:solidFill>
                  <a:srgbClr val="000000"/>
                </a:solidFill>
              </a:rPr>
              <a:t>application descriptor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</a:p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– 341 : Microprocessors </a:t>
            </a:r>
          </a:p>
          <a:p>
            <a:pPr algn="ctr"/>
            <a:r>
              <a:rPr lang="en-US" dirty="0"/>
              <a:t>    BRAC University</a:t>
            </a:r>
          </a:p>
        </p:txBody>
      </p:sp>
    </p:spTree>
    <p:extLst>
      <p:ext uri="{BB962C8B-B14F-4D97-AF65-F5344CB8AC3E}">
        <p14:creationId xmlns:p14="http://schemas.microsoft.com/office/powerpoint/2010/main" val="119578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</a:rPr>
              <a:t>Contents of segment register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– 341 : Microprocessors </a:t>
            </a:r>
          </a:p>
          <a:p>
            <a:pPr algn="ctr"/>
            <a:r>
              <a:rPr lang="en-US" dirty="0"/>
              <a:t>    BRAC University</a:t>
            </a:r>
          </a:p>
        </p:txBody>
      </p:sp>
      <p:pic>
        <p:nvPicPr>
          <p:cNvPr id="7" name="Picture 3" descr="FG02_008_0135026458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" y="1232851"/>
            <a:ext cx="8098408" cy="2805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90500" y="4419600"/>
            <a:ext cx="876300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1500"/>
              </a:spcBef>
              <a:buClr>
                <a:srgbClr val="333333"/>
              </a:buClr>
              <a:buFont typeface="Times New Roman" panose="02020603050405020304" pitchFamily="18" charset="0"/>
              <a:buNone/>
            </a:pPr>
            <a:r>
              <a:rPr lang="en-GB" altLang="en-US" sz="2800" dirty="0">
                <a:latin typeface="Times New Roman" panose="02020603050405020304" pitchFamily="18" charset="0"/>
              </a:rPr>
              <a:t>S</a:t>
            </a:r>
            <a:r>
              <a:rPr lang="en-GB" altLang="en-US" sz="2800" i="0" dirty="0" smtClean="0">
                <a:latin typeface="Times New Roman" panose="02020603050405020304" pitchFamily="18" charset="0"/>
              </a:rPr>
              <a:t>egment </a:t>
            </a:r>
            <a:r>
              <a:rPr lang="en-GB" altLang="en-US" sz="2800" i="0" dirty="0">
                <a:latin typeface="Times New Roman" panose="02020603050405020304" pitchFamily="18" charset="0"/>
              </a:rPr>
              <a:t>descriptors are each </a:t>
            </a:r>
            <a:r>
              <a:rPr lang="en-GB" altLang="en-US" sz="2800" i="0" dirty="0" smtClean="0">
                <a:latin typeface="Times New Roman" panose="02020603050405020304" pitchFamily="18" charset="0"/>
              </a:rPr>
              <a:t>8k bytes</a:t>
            </a:r>
            <a:endParaRPr lang="en-GB" altLang="en-US" sz="2400" i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65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80286 Address Translation- Segmentation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– 341 : Microprocessors </a:t>
            </a:r>
          </a:p>
          <a:p>
            <a:pPr algn="ctr"/>
            <a:r>
              <a:rPr lang="en-US" dirty="0"/>
              <a:t>    BRAC University</a:t>
            </a:r>
          </a:p>
        </p:txBody>
      </p:sp>
      <p:pic>
        <p:nvPicPr>
          <p:cNvPr id="8" name="Picture 3" descr="FG02_008_0135026458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63" y="1173178"/>
            <a:ext cx="5191476" cy="1798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6019800" y="1295400"/>
            <a:ext cx="28956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580098" y="674457"/>
            <a:ext cx="25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OFFSET(16)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3276600"/>
            <a:ext cx="2286000" cy="2971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91200" y="3298479"/>
            <a:ext cx="2286000" cy="2971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676401" y="635150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GDT/LDT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914400" y="4419600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14400" y="1752600"/>
            <a:ext cx="0" cy="2667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96000" y="6270279"/>
            <a:ext cx="25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Target Segment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5791200" y="4427069"/>
            <a:ext cx="2286000" cy="51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828168" y="4953000"/>
            <a:ext cx="2286000" cy="51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201369" y="4530328"/>
            <a:ext cx="172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Target Location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5486400" y="1562100"/>
            <a:ext cx="0" cy="302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486400" y="4592313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9" idx="1"/>
          </p:cNvCxnSpPr>
          <p:nvPr/>
        </p:nvCxnSpPr>
        <p:spPr>
          <a:xfrm flipH="1">
            <a:off x="5486400" y="15621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1410832" y="4339773"/>
            <a:ext cx="2286000" cy="51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1466284" y="4801877"/>
            <a:ext cx="2286000" cy="51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1471942" y="5268233"/>
            <a:ext cx="2286000" cy="51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362200" y="4854149"/>
            <a:ext cx="0" cy="4362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186596" y="4403498"/>
            <a:ext cx="172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501367" y="4908549"/>
            <a:ext cx="99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Limit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381000" y="4849488"/>
            <a:ext cx="145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Access Right</a:t>
            </a:r>
            <a:endParaRPr lang="en-US" dirty="0"/>
          </a:p>
        </p:txBody>
      </p:sp>
      <p:cxnSp>
        <p:nvCxnSpPr>
          <p:cNvPr id="47" name="Elbow Connector 46"/>
          <p:cNvCxnSpPr/>
          <p:nvPr/>
        </p:nvCxnSpPr>
        <p:spPr>
          <a:xfrm>
            <a:off x="3696832" y="4427069"/>
            <a:ext cx="2060418" cy="49988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347457" y="4604799"/>
            <a:ext cx="524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15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PROTECTED MODE MEMORY ADDRESSING 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Protected 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mode</a:t>
            </a: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is where Windows operates.</a:t>
            </a:r>
          </a:p>
          <a:p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In place of a segment address, the segment register contains a </a:t>
            </a:r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selector</a:t>
            </a: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that selects a </a:t>
            </a:r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descriptor</a:t>
            </a: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from a </a:t>
            </a:r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descriptor table</a:t>
            </a: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. </a:t>
            </a:r>
          </a:p>
          <a:p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The </a:t>
            </a:r>
            <a:r>
              <a:rPr lang="en-US" altLang="en-US" b="1" dirty="0">
                <a:solidFill>
                  <a:srgbClr val="00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descriptor</a:t>
            </a: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describes the memory segment’s location, length, and access rights.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– 341 : Microprocessors </a:t>
            </a:r>
          </a:p>
          <a:p>
            <a:pPr algn="ctr"/>
            <a:r>
              <a:rPr lang="en-US" dirty="0"/>
              <a:t>    BRAC University</a:t>
            </a:r>
          </a:p>
        </p:txBody>
      </p:sp>
    </p:spTree>
    <p:extLst>
      <p:ext uri="{BB962C8B-B14F-4D97-AF65-F5344CB8AC3E}">
        <p14:creationId xmlns:p14="http://schemas.microsoft.com/office/powerpoint/2010/main" val="138128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5394960"/>
          </a:xfrm>
        </p:spPr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</a:rPr>
              <a:t>Descriptors are chosen from the descriptor table by the segment register.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register contains a 13-bit selector field, a table selector bit, and requested privilege level field 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The </a:t>
            </a:r>
            <a:r>
              <a:rPr lang="en-US" altLang="en-US" b="1" dirty="0">
                <a:solidFill>
                  <a:srgbClr val="000000"/>
                </a:solidFill>
              </a:rPr>
              <a:t>TI bit</a:t>
            </a:r>
            <a:r>
              <a:rPr lang="en-US" altLang="en-US" dirty="0">
                <a:solidFill>
                  <a:srgbClr val="000000"/>
                </a:solidFill>
              </a:rPr>
              <a:t> selects either the global or the local descriptor table.</a:t>
            </a:r>
          </a:p>
          <a:p>
            <a:r>
              <a:rPr lang="en-US" altLang="en-US" b="1" dirty="0">
                <a:solidFill>
                  <a:srgbClr val="000000"/>
                </a:solidFill>
              </a:rPr>
              <a:t>Requested Privilege Level</a:t>
            </a:r>
            <a:r>
              <a:rPr lang="en-US" altLang="en-US" dirty="0">
                <a:solidFill>
                  <a:srgbClr val="000000"/>
                </a:solidFill>
              </a:rPr>
              <a:t> (RPL) requests the access privilege level of a memory segment.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If privilege levels are violated, system normally indicates an application or privilege level violation</a:t>
            </a:r>
            <a:endParaRPr lang="en-US" altLang="en-US" dirty="0">
              <a:cs typeface="Times New Roman" panose="02020603050405020304" pitchFamily="18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– 341 : Microprocessors </a:t>
            </a:r>
          </a:p>
          <a:p>
            <a:pPr algn="ctr"/>
            <a:r>
              <a:rPr lang="en-US" dirty="0"/>
              <a:t>    BRAC University</a:t>
            </a:r>
          </a:p>
        </p:txBody>
      </p:sp>
    </p:spTree>
    <p:extLst>
      <p:ext uri="{BB962C8B-B14F-4D97-AF65-F5344CB8AC3E}">
        <p14:creationId xmlns:p14="http://schemas.microsoft.com/office/powerpoint/2010/main" val="356744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Selectors and Descriptors 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</a:rPr>
              <a:t>The </a:t>
            </a:r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selector, </a:t>
            </a:r>
            <a:r>
              <a:rPr lang="en-US" altLang="en-US" dirty="0">
                <a:solidFill>
                  <a:srgbClr val="000000"/>
                </a:solidFill>
              </a:rPr>
              <a:t>located in the segment register, selects one of 8192 </a:t>
            </a:r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descriptors</a:t>
            </a:r>
            <a:r>
              <a:rPr lang="en-US" altLang="en-US" dirty="0">
                <a:solidFill>
                  <a:srgbClr val="000000"/>
                </a:solidFill>
              </a:rPr>
              <a:t> from one of two tables of descriptors.</a:t>
            </a:r>
          </a:p>
          <a:p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Descriptor </a:t>
            </a:r>
            <a:r>
              <a:rPr lang="en-US" altLang="en-US" dirty="0">
                <a:solidFill>
                  <a:srgbClr val="000000"/>
                </a:solidFill>
              </a:rPr>
              <a:t>describes the location, length, and access rights of the segment of memory. 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In protected mode, this segment number can address any memory location in the system.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Indirectly, the segment register still selects a memory segment, but not directly as in real mode.</a:t>
            </a:r>
            <a:endParaRPr lang="en-AU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– 341 : Microprocessors </a:t>
            </a:r>
          </a:p>
          <a:p>
            <a:pPr algn="ctr"/>
            <a:r>
              <a:rPr lang="en-US" dirty="0"/>
              <a:t>    BRAC University</a:t>
            </a:r>
          </a:p>
        </p:txBody>
      </p:sp>
    </p:spTree>
    <p:extLst>
      <p:ext uri="{BB962C8B-B14F-4D97-AF65-F5344CB8AC3E}">
        <p14:creationId xmlns:p14="http://schemas.microsoft.com/office/powerpoint/2010/main" val="156143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685800"/>
            <a:ext cx="8229600" cy="5471160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solidFill>
                  <a:srgbClr val="000000"/>
                </a:solidFill>
                <a:latin typeface="Arial Black" panose="020B0A04020102020204" pitchFamily="34" charset="0"/>
              </a:rPr>
              <a:t>Global descriptors</a:t>
            </a:r>
            <a:r>
              <a:rPr lang="en-US" altLang="en-US" sz="2800" dirty="0">
                <a:solidFill>
                  <a:srgbClr val="000000"/>
                </a:solidFill>
              </a:rPr>
              <a:t> contain segment definitions that apply to all programs.</a:t>
            </a:r>
          </a:p>
          <a:p>
            <a:r>
              <a:rPr lang="en-US" altLang="en-US" sz="2800" dirty="0">
                <a:solidFill>
                  <a:srgbClr val="000000"/>
                </a:solidFill>
                <a:latin typeface="Arial Black" panose="020B0A04020102020204" pitchFamily="34" charset="0"/>
              </a:rPr>
              <a:t>Local descriptors</a:t>
            </a:r>
            <a:r>
              <a:rPr lang="en-US" altLang="en-US" sz="2800" dirty="0">
                <a:solidFill>
                  <a:srgbClr val="000000"/>
                </a:solidFill>
              </a:rPr>
              <a:t> are usually unique to an application.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a global descriptor might be called a </a:t>
            </a:r>
            <a:r>
              <a:rPr lang="en-US" altLang="en-US" b="1" dirty="0">
                <a:solidFill>
                  <a:srgbClr val="000000"/>
                </a:solidFill>
              </a:rPr>
              <a:t>system descriptor,</a:t>
            </a:r>
            <a:r>
              <a:rPr lang="en-US" altLang="en-US" dirty="0">
                <a:solidFill>
                  <a:srgbClr val="000000"/>
                </a:solidFill>
              </a:rPr>
              <a:t> and local descriptor an </a:t>
            </a:r>
            <a:r>
              <a:rPr lang="en-US" altLang="en-US" b="1" dirty="0">
                <a:solidFill>
                  <a:srgbClr val="000000"/>
                </a:solidFill>
              </a:rPr>
              <a:t>application descriptor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</a:p>
          <a:p>
            <a:r>
              <a:rPr lang="en-US" altLang="en-US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GB" altLang="en-US" sz="2800" dirty="0"/>
              <a:t>The global descriptor table’s base address is stored in GDTR</a:t>
            </a:r>
          </a:p>
          <a:p>
            <a:pPr>
              <a:spcBef>
                <a:spcPts val="700"/>
              </a:spcBef>
            </a:pPr>
            <a:r>
              <a:rPr lang="en-GB" altLang="en-US" sz="2800" dirty="0"/>
              <a:t>The local descriptor table’s base address is stored in LDTR</a:t>
            </a:r>
          </a:p>
          <a:p>
            <a:pPr>
              <a:spcBef>
                <a:spcPts val="700"/>
              </a:spcBef>
            </a:pPr>
            <a:r>
              <a:rPr lang="en-GB" altLang="en-US" sz="2800" dirty="0"/>
              <a:t>The two </a:t>
            </a:r>
            <a:r>
              <a:rPr lang="en-GB" altLang="en-US" sz="2800" i="1" dirty="0"/>
              <a:t>privileged instructions</a:t>
            </a:r>
            <a:r>
              <a:rPr lang="en-GB" altLang="en-US" sz="2800" dirty="0"/>
              <a:t> LGDT and LLDT loads the GDTR and LDTR.</a:t>
            </a:r>
            <a:endParaRPr lang="en-US" altLang="en-US" sz="2800" dirty="0">
              <a:cs typeface="Times New Roman" panose="02020603050405020304" pitchFamily="18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– 341 : Microprocessors </a:t>
            </a:r>
          </a:p>
          <a:p>
            <a:pPr algn="ctr"/>
            <a:r>
              <a:rPr lang="en-US" dirty="0"/>
              <a:t>    BRAC University</a:t>
            </a:r>
          </a:p>
        </p:txBody>
      </p:sp>
    </p:spTree>
    <p:extLst>
      <p:ext uri="{BB962C8B-B14F-4D97-AF65-F5344CB8AC3E}">
        <p14:creationId xmlns:p14="http://schemas.microsoft.com/office/powerpoint/2010/main" val="28808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Comparison between 8086 and 80286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73223280"/>
              </p:ext>
            </p:extLst>
          </p:nvPr>
        </p:nvGraphicFramePr>
        <p:xfrm>
          <a:off x="457200" y="1219200"/>
          <a:ext cx="8229600" cy="5236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632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3202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r>
                        <a:rPr lang="en-US" baseline="0" dirty="0" smtClean="0"/>
                        <a:t> 16 bit microprocessor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r>
                        <a:rPr lang="en-US" baseline="0" dirty="0" smtClean="0"/>
                        <a:t> 16 bit microprocessor</a:t>
                      </a:r>
                      <a:endParaRPr lang="en-US" dirty="0"/>
                    </a:p>
                  </a:txBody>
                  <a:tcPr/>
                </a:tc>
              </a:tr>
              <a:tr h="463202">
                <a:tc>
                  <a:txBody>
                    <a:bodyPr/>
                    <a:lstStyle/>
                    <a:p>
                      <a:r>
                        <a:rPr lang="en-US" dirty="0" smtClean="0"/>
                        <a:t>2. Data</a:t>
                      </a:r>
                      <a:r>
                        <a:rPr lang="en-US" baseline="0" dirty="0" smtClean="0"/>
                        <a:t> bus is 16 bit (D0 to D15)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 Data</a:t>
                      </a:r>
                      <a:r>
                        <a:rPr lang="en-US" baseline="0" dirty="0" smtClean="0"/>
                        <a:t> bus is 16 bit (D0 to D15)</a:t>
                      </a:r>
                      <a:endParaRPr lang="en-US" dirty="0"/>
                    </a:p>
                  </a:txBody>
                  <a:tcPr/>
                </a:tc>
              </a:tr>
              <a:tr h="463202">
                <a:tc>
                  <a:txBody>
                    <a:bodyPr/>
                    <a:lstStyle/>
                    <a:p>
                      <a:r>
                        <a:rPr lang="en-US" dirty="0" smtClean="0"/>
                        <a:t>3. Address bus</a:t>
                      </a:r>
                      <a:r>
                        <a:rPr lang="en-US" baseline="0" dirty="0" smtClean="0"/>
                        <a:t> is 20 bit (A0 to A19)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 Address bus</a:t>
                      </a:r>
                      <a:r>
                        <a:rPr lang="en-US" baseline="0" dirty="0" smtClean="0"/>
                        <a:t> is 24 bit (A0 to A23)</a:t>
                      </a:r>
                      <a:endParaRPr lang="en-US" dirty="0"/>
                    </a:p>
                  </a:txBody>
                  <a:tcPr/>
                </a:tc>
              </a:tr>
              <a:tr h="606898">
                <a:tc>
                  <a:txBody>
                    <a:bodyPr/>
                    <a:lstStyle/>
                    <a:p>
                      <a:r>
                        <a:rPr lang="en-US" dirty="0" smtClean="0"/>
                        <a:t>4. Works in two</a:t>
                      </a:r>
                      <a:r>
                        <a:rPr lang="en-US" baseline="0" dirty="0" smtClean="0"/>
                        <a:t> modes (Minimum and Maximum)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 Works in two</a:t>
                      </a:r>
                      <a:r>
                        <a:rPr lang="en-US" baseline="0" dirty="0" smtClean="0"/>
                        <a:t> modes (Real and Virtual protected Mode)</a:t>
                      </a:r>
                      <a:endParaRPr lang="en-US" dirty="0"/>
                    </a:p>
                  </a:txBody>
                  <a:tcPr/>
                </a:tc>
              </a:tr>
              <a:tr h="606898">
                <a:tc>
                  <a:txBody>
                    <a:bodyPr/>
                    <a:lstStyle/>
                    <a:p>
                      <a:r>
                        <a:rPr lang="en-US" dirty="0" smtClean="0"/>
                        <a:t>5. Has Multiplexed buses so the number of pins are</a:t>
                      </a:r>
                      <a:r>
                        <a:rPr lang="en-US" baseline="0" dirty="0" smtClean="0"/>
                        <a:t> 40.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 Has non-multiplexed buses so the number of pins are</a:t>
                      </a:r>
                      <a:r>
                        <a:rPr lang="en-US" baseline="0" dirty="0" smtClean="0"/>
                        <a:t> 68.</a:t>
                      </a:r>
                      <a:endParaRPr lang="en-US" dirty="0"/>
                    </a:p>
                  </a:txBody>
                  <a:tcPr/>
                </a:tc>
              </a:tr>
              <a:tr h="866997">
                <a:tc>
                  <a:txBody>
                    <a:bodyPr/>
                    <a:lstStyle/>
                    <a:p>
                      <a:r>
                        <a:rPr lang="en-US" dirty="0" smtClean="0"/>
                        <a:t>6. Operates</a:t>
                      </a:r>
                      <a:r>
                        <a:rPr lang="en-US" baseline="0" dirty="0" smtClean="0"/>
                        <a:t> between 5 to 10 MHz having standard frequency of 6MHz. So slower than 80286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6. Operates</a:t>
                      </a:r>
                      <a:r>
                        <a:rPr lang="en-US" baseline="0" dirty="0" smtClean="0">
                          <a:latin typeface="+mn-lt"/>
                        </a:rPr>
                        <a:t> in </a:t>
                      </a:r>
                      <a:r>
                        <a:rPr lang="en-US" altLang="en-US" dirty="0" smtClean="0">
                          <a:latin typeface="+mn-lt"/>
                          <a:cs typeface="Times New Roman" panose="02020603050405020304" pitchFamily="18" charset="0"/>
                        </a:rPr>
                        <a:t>8 MHz, 10 MHz &amp; 12.5 MHz </a:t>
                      </a:r>
                      <a:r>
                        <a:rPr lang="en-US" baseline="0" dirty="0" smtClean="0">
                          <a:latin typeface="+mn-lt"/>
                        </a:rPr>
                        <a:t>. So faster than 8086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8669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7. Does not support</a:t>
                      </a:r>
                      <a:r>
                        <a:rPr lang="en-US" baseline="0" dirty="0" smtClean="0"/>
                        <a:t> memory management and protection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 High performance microprocessor with memory management and protection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– 341 : Microprocessors </a:t>
            </a:r>
          </a:p>
          <a:p>
            <a:pPr algn="ctr"/>
            <a:r>
              <a:rPr lang="en-US" dirty="0"/>
              <a:t>    BRAC University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60448" y="1268437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8086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67400" y="129540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80286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76400"/>
            <a:ext cx="8229600" cy="3505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b="1" dirty="0">
                <a:solidFill>
                  <a:schemeClr val="accent2">
                    <a:lumMod val="75000"/>
                  </a:schemeClr>
                </a:solidFill>
              </a:rPr>
              <a:t>80286 </a:t>
            </a:r>
          </a:p>
          <a:p>
            <a:pPr marL="0" indent="0" algn="ctr">
              <a:buNone/>
            </a:pPr>
            <a:r>
              <a:rPr lang="en-US" sz="8800" b="1" dirty="0" smtClean="0">
                <a:solidFill>
                  <a:schemeClr val="accent2">
                    <a:lumMod val="75000"/>
                  </a:schemeClr>
                </a:solidFill>
              </a:rPr>
              <a:t>Descriptor</a:t>
            </a:r>
            <a:endParaRPr lang="en-US" sz="88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sz="8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58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80286   descriptors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– 341 : Microprocessors </a:t>
            </a:r>
          </a:p>
          <a:p>
            <a:pPr algn="ctr"/>
            <a:r>
              <a:rPr lang="en-US" dirty="0"/>
              <a:t>    BRAC University</a:t>
            </a:r>
          </a:p>
        </p:txBody>
      </p:sp>
      <p:pic>
        <p:nvPicPr>
          <p:cNvPr id="9" name="Picture 3" descr="FG02_006_0135026458"/>
          <p:cNvPicPr preferRelativeResize="0">
            <a:picLocks noGrp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76400"/>
            <a:ext cx="6781799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678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80286   descriptors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The 80286 descriptor has 3 parts:</a:t>
            </a:r>
          </a:p>
          <a:p>
            <a:pPr marL="0" indent="0">
              <a:buNone/>
            </a:pPr>
            <a:r>
              <a:rPr lang="en-US" b="1" dirty="0" smtClean="0"/>
              <a:t>1) Limit: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</a:rPr>
              <a:t>16-bit limit or size allows memory segment lengths of </a:t>
            </a:r>
            <a:r>
              <a:rPr lang="en-US" altLang="en-US" dirty="0" err="1">
                <a:solidFill>
                  <a:srgbClr val="000000"/>
                </a:solidFill>
              </a:rPr>
              <a:t>max</a:t>
            </a:r>
            <a:r>
              <a:rPr lang="en-US" altLang="en-US" baseline="30000" dirty="0" err="1">
                <a:solidFill>
                  <a:srgbClr val="000000"/>
                </a:solidFill>
              </a:rPr>
              <a:t>m</a:t>
            </a:r>
            <a:r>
              <a:rPr lang="en-US" altLang="en-US" dirty="0">
                <a:solidFill>
                  <a:srgbClr val="000000"/>
                </a:solidFill>
              </a:rPr>
              <a:t> 64K bytes.</a:t>
            </a:r>
          </a:p>
          <a:p>
            <a:pPr marL="0" indent="0">
              <a:buNone/>
            </a:pPr>
            <a:r>
              <a:rPr lang="en-US" b="1" dirty="0" smtClean="0"/>
              <a:t>2)Base: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The </a:t>
            </a:r>
            <a:r>
              <a:rPr lang="en-US" altLang="en-US" b="1" dirty="0">
                <a:solidFill>
                  <a:srgbClr val="000000"/>
                </a:solidFill>
              </a:rPr>
              <a:t>base address</a:t>
            </a:r>
            <a:r>
              <a:rPr lang="en-US" altLang="en-US" dirty="0">
                <a:solidFill>
                  <a:srgbClr val="000000"/>
                </a:solidFill>
              </a:rPr>
              <a:t> of the descriptor indicates the starting location of the memory segment.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the paragraph boundary limitation is removed in protected mode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segments may begin at any address</a:t>
            </a:r>
          </a:p>
          <a:p>
            <a:pPr marL="0" indent="0">
              <a:buNone/>
            </a:pPr>
            <a:endParaRPr lang="en-AU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b="1" dirty="0" smtClean="0"/>
              <a:t>3)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b="1" dirty="0">
                <a:solidFill>
                  <a:srgbClr val="000000"/>
                </a:solidFill>
              </a:rPr>
              <a:t>A</a:t>
            </a:r>
            <a:r>
              <a:rPr lang="en-US" altLang="en-US" b="1" dirty="0" smtClean="0">
                <a:solidFill>
                  <a:srgbClr val="000000"/>
                </a:solidFill>
              </a:rPr>
              <a:t>ccess </a:t>
            </a:r>
            <a:r>
              <a:rPr lang="en-US" altLang="en-US" b="1" dirty="0">
                <a:solidFill>
                  <a:srgbClr val="000000"/>
                </a:solidFill>
              </a:rPr>
              <a:t>rights </a:t>
            </a:r>
            <a:r>
              <a:rPr lang="en-US" altLang="en-US" b="1" dirty="0" smtClean="0">
                <a:solidFill>
                  <a:srgbClr val="000000"/>
                </a:solidFill>
              </a:rPr>
              <a:t>byte:</a:t>
            </a:r>
          </a:p>
          <a:p>
            <a:pPr marL="0" indent="0">
              <a:buNone/>
            </a:pPr>
            <a:r>
              <a:rPr lang="en-US" altLang="en-US" dirty="0" smtClean="0">
                <a:solidFill>
                  <a:srgbClr val="000000"/>
                </a:solidFill>
              </a:rPr>
              <a:t>It</a:t>
            </a:r>
            <a:r>
              <a:rPr lang="en-US" altLang="en-US" b="1" dirty="0" smtClean="0">
                <a:solidFill>
                  <a:srgbClr val="000000"/>
                </a:solidFill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</a:rPr>
              <a:t>controls </a:t>
            </a:r>
            <a:r>
              <a:rPr lang="en-US" altLang="en-US" dirty="0">
                <a:solidFill>
                  <a:srgbClr val="000000"/>
                </a:solidFill>
              </a:rPr>
              <a:t>access to the protected mode segment.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describes segment function in the system and allows complete control over the segment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if the segment is a data segment, the direction of growth is specified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– 341 : Microprocessors </a:t>
            </a:r>
          </a:p>
          <a:p>
            <a:pPr algn="ctr"/>
            <a:r>
              <a:rPr lang="en-US" dirty="0"/>
              <a:t>    BRAC University</a:t>
            </a:r>
          </a:p>
        </p:txBody>
      </p:sp>
    </p:spTree>
    <p:extLst>
      <p:ext uri="{BB962C8B-B14F-4D97-AF65-F5344CB8AC3E}">
        <p14:creationId xmlns:p14="http://schemas.microsoft.com/office/powerpoint/2010/main" val="197415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</a:rPr>
              <a:t>Access Right Byte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– 341 : Microprocessors </a:t>
            </a:r>
          </a:p>
          <a:p>
            <a:pPr algn="ctr"/>
            <a:r>
              <a:rPr lang="en-US" dirty="0"/>
              <a:t>    BRAC University</a:t>
            </a:r>
          </a:p>
        </p:txBody>
      </p: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762000" y="2133600"/>
            <a:ext cx="6926263" cy="3352800"/>
            <a:chOff x="768" y="1296"/>
            <a:chExt cx="4075" cy="1584"/>
          </a:xfrm>
        </p:grpSpPr>
        <p:pic>
          <p:nvPicPr>
            <p:cNvPr id="9" name="Picture 4" descr="FG02_007_0135026458"/>
            <p:cNvPicPr preferRelativeResize="0"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1296"/>
              <a:ext cx="4075" cy="1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AutoShape 5"/>
            <p:cNvSpPr>
              <a:spLocks/>
            </p:cNvSpPr>
            <p:nvPr/>
          </p:nvSpPr>
          <p:spPr bwMode="auto">
            <a:xfrm rot="-5400000">
              <a:off x="3408" y="2016"/>
              <a:ext cx="240" cy="1488"/>
            </a:xfrm>
            <a:prstGeom prst="leftBrace">
              <a:avLst>
                <a:gd name="adj1" fmla="val 51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310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Access Right Byte --- Bit 7</a:t>
            </a:r>
            <a:b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</a:b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Present?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– 341 : Microprocessors </a:t>
            </a:r>
          </a:p>
          <a:p>
            <a:pPr algn="ctr"/>
            <a:r>
              <a:rPr lang="en-US" dirty="0"/>
              <a:t>    BRAC University</a:t>
            </a:r>
          </a:p>
        </p:txBody>
      </p: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1143000" y="1600200"/>
            <a:ext cx="7086600" cy="1447800"/>
            <a:chOff x="720" y="1248"/>
            <a:chExt cx="4464" cy="912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720" y="1248"/>
              <a:ext cx="4464" cy="912"/>
              <a:chOff x="768" y="1296"/>
              <a:chExt cx="4075" cy="1584"/>
            </a:xfrm>
            <a:grpFill/>
          </p:grpSpPr>
          <p:pic>
            <p:nvPicPr>
              <p:cNvPr id="10" name="Picture 9" descr="FG02_007_0135026458"/>
              <p:cNvPicPr preferRelativeResize="0"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8" y="1296"/>
                <a:ext cx="4075" cy="129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" name="AutoShape 10"/>
              <p:cNvSpPr>
                <a:spLocks/>
              </p:cNvSpPr>
              <p:nvPr/>
            </p:nvSpPr>
            <p:spPr bwMode="auto">
              <a:xfrm rot="-5400000">
                <a:off x="3408" y="2016"/>
                <a:ext cx="240" cy="1488"/>
              </a:xfrm>
              <a:prstGeom prst="leftBrace">
                <a:avLst>
                  <a:gd name="adj1" fmla="val 51667"/>
                  <a:gd name="adj2" fmla="val 50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720" y="1440"/>
              <a:ext cx="576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400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</p:grpSp>
      <p:sp>
        <p:nvSpPr>
          <p:cNvPr id="12" name="AutoShape 6"/>
          <p:cNvSpPr>
            <a:spLocks noGrp="1" noChangeArrowheads="1"/>
          </p:cNvSpPr>
          <p:nvPr>
            <p:ph sz="quarter" idx="1"/>
          </p:nvPr>
        </p:nvSpPr>
        <p:spPr bwMode="auto">
          <a:xfrm>
            <a:off x="612648" y="3444920"/>
            <a:ext cx="6864005" cy="1890135"/>
          </a:xfrm>
          <a:prstGeom prst="wedgeRoundRectCallout">
            <a:avLst>
              <a:gd name="adj1" fmla="val -35278"/>
              <a:gd name="adj2" fmla="val -83676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77500" lnSpcReduction="20000"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P=1		Valid Descriptor info, </a:t>
            </a: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Segment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is mapped into physical </a:t>
            </a: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P=0		Descriptor is undefined, no 	mapping to physical memory exists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7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Access Right Byte --- Bit 5,6</a:t>
            </a:r>
            <a:b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</a:b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Privilege Level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– 341 : Microprocessors </a:t>
            </a:r>
          </a:p>
          <a:p>
            <a:pPr algn="ctr"/>
            <a:r>
              <a:rPr lang="en-US" dirty="0"/>
              <a:t>    BRAC University</a:t>
            </a:r>
          </a:p>
        </p:txBody>
      </p: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1143000" y="2514600"/>
            <a:ext cx="7086600" cy="1447800"/>
            <a:chOff x="720" y="1523"/>
            <a:chExt cx="4464" cy="912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8" name="Group 12"/>
            <p:cNvGrpSpPr>
              <a:grpSpLocks/>
            </p:cNvGrpSpPr>
            <p:nvPr/>
          </p:nvGrpSpPr>
          <p:grpSpPr bwMode="auto">
            <a:xfrm>
              <a:off x="720" y="1523"/>
              <a:ext cx="4464" cy="912"/>
              <a:chOff x="768" y="1296"/>
              <a:chExt cx="4075" cy="1584"/>
            </a:xfrm>
            <a:grpFill/>
          </p:grpSpPr>
          <p:pic>
            <p:nvPicPr>
              <p:cNvPr id="11" name="Picture 13" descr="FG02_007_0135026458"/>
              <p:cNvPicPr preferRelativeResize="0"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8" y="1296"/>
                <a:ext cx="4075" cy="129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AutoShape 14"/>
              <p:cNvSpPr>
                <a:spLocks/>
              </p:cNvSpPr>
              <p:nvPr/>
            </p:nvSpPr>
            <p:spPr bwMode="auto">
              <a:xfrm rot="-5400000">
                <a:off x="3408" y="2016"/>
                <a:ext cx="240" cy="1488"/>
              </a:xfrm>
              <a:prstGeom prst="leftBrace">
                <a:avLst>
                  <a:gd name="adj1" fmla="val 51667"/>
                  <a:gd name="adj2" fmla="val 50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" name="Rectangle 15"/>
            <p:cNvSpPr>
              <a:spLocks noChangeArrowheads="1"/>
            </p:cNvSpPr>
            <p:nvPr/>
          </p:nvSpPr>
          <p:spPr bwMode="auto">
            <a:xfrm>
              <a:off x="720" y="1715"/>
              <a:ext cx="576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400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10" name="Rectangle 21"/>
            <p:cNvSpPr>
              <a:spLocks noChangeArrowheads="1"/>
            </p:cNvSpPr>
            <p:nvPr/>
          </p:nvSpPr>
          <p:spPr bwMode="auto">
            <a:xfrm>
              <a:off x="1296" y="1715"/>
              <a:ext cx="1104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DPL</a:t>
              </a:r>
            </a:p>
          </p:txBody>
        </p:sp>
      </p:grpSp>
      <p:sp>
        <p:nvSpPr>
          <p:cNvPr id="13" name="AutoShape 6"/>
          <p:cNvSpPr>
            <a:spLocks noGrp="1" noChangeArrowheads="1"/>
          </p:cNvSpPr>
          <p:nvPr>
            <p:ph sz="quarter" idx="1"/>
          </p:nvPr>
        </p:nvSpPr>
        <p:spPr bwMode="auto">
          <a:xfrm>
            <a:off x="685800" y="4648200"/>
            <a:ext cx="8001000" cy="1067768"/>
          </a:xfrm>
          <a:prstGeom prst="wedgeRoundRectCallout">
            <a:avLst>
              <a:gd name="adj1" fmla="val -20755"/>
              <a:gd name="adj2" fmla="val -136042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92500" lnSpcReduction="20000"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 the Descriptor privilege level necessary for protection</a:t>
            </a:r>
          </a:p>
        </p:txBody>
      </p:sp>
    </p:spTree>
    <p:extLst>
      <p:ext uri="{BB962C8B-B14F-4D97-AF65-F5344CB8AC3E}">
        <p14:creationId xmlns:p14="http://schemas.microsoft.com/office/powerpoint/2010/main" val="180402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Access Right Byte --- Bit 4</a:t>
            </a:r>
            <a:b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</a:b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Descriptor Type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– 341 : Microprocessors </a:t>
            </a:r>
          </a:p>
          <a:p>
            <a:pPr algn="ctr"/>
            <a:r>
              <a:rPr lang="en-US" dirty="0"/>
              <a:t>    BRAC University</a:t>
            </a:r>
          </a:p>
        </p:txBody>
      </p:sp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1219200" y="2057400"/>
            <a:ext cx="7086600" cy="1447800"/>
            <a:chOff x="768" y="1296"/>
            <a:chExt cx="4464" cy="912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10" name="Group 10"/>
            <p:cNvGrpSpPr>
              <a:grpSpLocks/>
            </p:cNvGrpSpPr>
            <p:nvPr/>
          </p:nvGrpSpPr>
          <p:grpSpPr bwMode="auto">
            <a:xfrm>
              <a:off x="768" y="1296"/>
              <a:ext cx="4464" cy="912"/>
              <a:chOff x="720" y="1523"/>
              <a:chExt cx="4464" cy="912"/>
            </a:xfrm>
            <a:grpFill/>
          </p:grpSpPr>
          <p:grpSp>
            <p:nvGrpSpPr>
              <p:cNvPr id="12" name="Group 11"/>
              <p:cNvGrpSpPr>
                <a:grpSpLocks/>
              </p:cNvGrpSpPr>
              <p:nvPr/>
            </p:nvGrpSpPr>
            <p:grpSpPr bwMode="auto">
              <a:xfrm>
                <a:off x="720" y="1523"/>
                <a:ext cx="4464" cy="912"/>
                <a:chOff x="768" y="1296"/>
                <a:chExt cx="4075" cy="1584"/>
              </a:xfrm>
              <a:grpFill/>
            </p:grpSpPr>
            <p:pic>
              <p:nvPicPr>
                <p:cNvPr id="15" name="Picture 12" descr="FG02_007_0135026458"/>
                <p:cNvPicPr preferRelativeResize="0">
                  <a:picLocks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8" y="1296"/>
                  <a:ext cx="4075" cy="1297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" name="AutoShape 13"/>
                <p:cNvSpPr>
                  <a:spLocks/>
                </p:cNvSpPr>
                <p:nvPr/>
              </p:nvSpPr>
              <p:spPr bwMode="auto">
                <a:xfrm rot="-5400000">
                  <a:off x="3408" y="2016"/>
                  <a:ext cx="240" cy="1488"/>
                </a:xfrm>
                <a:prstGeom prst="leftBrace">
                  <a:avLst>
                    <a:gd name="adj1" fmla="val 51667"/>
                    <a:gd name="adj2" fmla="val 50000"/>
                  </a:avLst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3" name="Rectangle 14"/>
              <p:cNvSpPr>
                <a:spLocks noChangeArrowheads="1"/>
              </p:cNvSpPr>
              <p:nvPr/>
            </p:nvSpPr>
            <p:spPr bwMode="auto">
              <a:xfrm>
                <a:off x="720" y="1715"/>
                <a:ext cx="576" cy="528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4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</a:p>
            </p:txBody>
          </p:sp>
          <p:sp>
            <p:nvSpPr>
              <p:cNvPr id="14" name="Rectangle 15"/>
              <p:cNvSpPr>
                <a:spLocks noChangeArrowheads="1"/>
              </p:cNvSpPr>
              <p:nvPr/>
            </p:nvSpPr>
            <p:spPr bwMode="auto">
              <a:xfrm>
                <a:off x="1296" y="1715"/>
                <a:ext cx="1104" cy="528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DPL</a:t>
                </a:r>
              </a:p>
            </p:txBody>
          </p:sp>
        </p:grp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2400" y="1488"/>
              <a:ext cx="576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400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</p:txBody>
        </p:sp>
      </p:grpSp>
      <p:sp>
        <p:nvSpPr>
          <p:cNvPr id="17" name="AutoShape 6"/>
          <p:cNvSpPr>
            <a:spLocks noGrp="1" noChangeArrowheads="1"/>
          </p:cNvSpPr>
          <p:nvPr>
            <p:ph sz="quarter" idx="1"/>
          </p:nvPr>
        </p:nvSpPr>
        <p:spPr bwMode="auto">
          <a:xfrm>
            <a:off x="1066800" y="4343400"/>
            <a:ext cx="6629400" cy="1447800"/>
          </a:xfrm>
          <a:prstGeom prst="wedgeRoundRectCallout">
            <a:avLst>
              <a:gd name="adj1" fmla="val -4625"/>
              <a:gd name="adj2" fmla="val -129440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92500" lnSpcReduction="20000"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S=0		System descriptor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S=1		Application Descriptor</a:t>
            </a:r>
          </a:p>
        </p:txBody>
      </p:sp>
    </p:spTree>
    <p:extLst>
      <p:ext uri="{BB962C8B-B14F-4D97-AF65-F5344CB8AC3E}">
        <p14:creationId xmlns:p14="http://schemas.microsoft.com/office/powerpoint/2010/main" val="370028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Access Right Byte --- Bit 3</a:t>
            </a:r>
            <a:b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</a:b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Executable?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– 341 : Microprocessors </a:t>
            </a:r>
          </a:p>
          <a:p>
            <a:pPr algn="ctr"/>
            <a:r>
              <a:rPr lang="en-US" dirty="0"/>
              <a:t>    BRAC University</a:t>
            </a:r>
          </a:p>
        </p:txBody>
      </p:sp>
      <p:grpSp>
        <p:nvGrpSpPr>
          <p:cNvPr id="7" name="Group 15"/>
          <p:cNvGrpSpPr>
            <a:grpSpLocks/>
          </p:cNvGrpSpPr>
          <p:nvPr/>
        </p:nvGrpSpPr>
        <p:grpSpPr bwMode="auto">
          <a:xfrm>
            <a:off x="1143000" y="2057400"/>
            <a:ext cx="7086600" cy="1447800"/>
            <a:chOff x="720" y="1344"/>
            <a:chExt cx="4464" cy="912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720" y="1344"/>
              <a:ext cx="4464" cy="912"/>
              <a:chOff x="768" y="1296"/>
              <a:chExt cx="4075" cy="1584"/>
            </a:xfrm>
            <a:grpFill/>
          </p:grpSpPr>
          <p:pic>
            <p:nvPicPr>
              <p:cNvPr id="13" name="Picture 7" descr="FG02_007_0135026458"/>
              <p:cNvPicPr preferRelativeResize="0"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8" y="1296"/>
                <a:ext cx="4075" cy="129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AutoShape 8"/>
              <p:cNvSpPr>
                <a:spLocks/>
              </p:cNvSpPr>
              <p:nvPr/>
            </p:nvSpPr>
            <p:spPr bwMode="auto">
              <a:xfrm rot="-5400000">
                <a:off x="3408" y="2016"/>
                <a:ext cx="240" cy="1488"/>
              </a:xfrm>
              <a:prstGeom prst="leftBrace">
                <a:avLst>
                  <a:gd name="adj1" fmla="val 51667"/>
                  <a:gd name="adj2" fmla="val 50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296" y="1536"/>
              <a:ext cx="1104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4000">
                  <a:latin typeface="Times New Roman" panose="02020603050405020304" pitchFamily="18" charset="0"/>
                  <a:cs typeface="Times New Roman" panose="02020603050405020304" pitchFamily="18" charset="0"/>
                </a:rPr>
                <a:t>DPL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2928" y="153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360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2400" y="153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360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720" y="1536"/>
              <a:ext cx="576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400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</p:grpSp>
      <p:sp>
        <p:nvSpPr>
          <p:cNvPr id="23" name="AutoShape 3"/>
          <p:cNvSpPr>
            <a:spLocks noGrp="1" noChangeArrowheads="1"/>
          </p:cNvSpPr>
          <p:nvPr>
            <p:ph sz="quarter" idx="1"/>
          </p:nvPr>
        </p:nvSpPr>
        <p:spPr bwMode="auto">
          <a:xfrm>
            <a:off x="426267" y="4308077"/>
            <a:ext cx="8229600" cy="1524000"/>
          </a:xfrm>
          <a:prstGeom prst="wedgeRoundRectCallout">
            <a:avLst>
              <a:gd name="adj1" fmla="val 5907"/>
              <a:gd name="adj2" fmla="val -127991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E=0	    No   Data/Stack Segment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E=1	    YES  	Code Segment</a:t>
            </a:r>
          </a:p>
        </p:txBody>
      </p:sp>
    </p:spTree>
    <p:extLst>
      <p:ext uri="{BB962C8B-B14F-4D97-AF65-F5344CB8AC3E}">
        <p14:creationId xmlns:p14="http://schemas.microsoft.com/office/powerpoint/2010/main" val="850510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1592883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en-US" sz="36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Access Right Byte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– 341 : Microprocessors </a:t>
            </a:r>
          </a:p>
          <a:p>
            <a:pPr algn="ctr"/>
            <a:r>
              <a:rPr lang="en-US" dirty="0"/>
              <a:t>    BRAC University</a:t>
            </a:r>
          </a:p>
        </p:txBody>
      </p:sp>
      <p:grpSp>
        <p:nvGrpSpPr>
          <p:cNvPr id="12" name="Group 32"/>
          <p:cNvGrpSpPr>
            <a:grpSpLocks/>
          </p:cNvGrpSpPr>
          <p:nvPr/>
        </p:nvGrpSpPr>
        <p:grpSpPr bwMode="auto">
          <a:xfrm>
            <a:off x="1143000" y="2590801"/>
            <a:ext cx="7086600" cy="1447801"/>
            <a:chOff x="720" y="1632"/>
            <a:chExt cx="4464" cy="912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13" name="Group 31"/>
            <p:cNvGrpSpPr>
              <a:grpSpLocks/>
            </p:cNvGrpSpPr>
            <p:nvPr/>
          </p:nvGrpSpPr>
          <p:grpSpPr bwMode="auto">
            <a:xfrm>
              <a:off x="720" y="1632"/>
              <a:ext cx="4464" cy="912"/>
              <a:chOff x="720" y="1632"/>
              <a:chExt cx="4464" cy="912"/>
            </a:xfrm>
            <a:grpFill/>
          </p:grpSpPr>
          <p:grpSp>
            <p:nvGrpSpPr>
              <p:cNvPr id="17" name="Group 30"/>
              <p:cNvGrpSpPr>
                <a:grpSpLocks/>
              </p:cNvGrpSpPr>
              <p:nvPr/>
            </p:nvGrpSpPr>
            <p:grpSpPr bwMode="auto">
              <a:xfrm>
                <a:off x="720" y="1632"/>
                <a:ext cx="4464" cy="912"/>
                <a:chOff x="720" y="1632"/>
                <a:chExt cx="4464" cy="912"/>
              </a:xfrm>
              <a:grpFill/>
            </p:grpSpPr>
            <p:pic>
              <p:nvPicPr>
                <p:cNvPr id="24" name="Picture 7" descr="FG02_007_0135026458"/>
                <p:cNvPicPr preferRelativeResize="0">
                  <a:picLocks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20" y="1632"/>
                  <a:ext cx="4464" cy="747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5" name="AutoShape 8"/>
                <p:cNvSpPr>
                  <a:spLocks/>
                </p:cNvSpPr>
                <p:nvPr/>
              </p:nvSpPr>
              <p:spPr bwMode="auto">
                <a:xfrm rot="-5400000">
                  <a:off x="3674" y="1660"/>
                  <a:ext cx="138" cy="1630"/>
                </a:xfrm>
                <a:prstGeom prst="leftBrace">
                  <a:avLst>
                    <a:gd name="adj1" fmla="val 98430"/>
                    <a:gd name="adj2" fmla="val 50000"/>
                  </a:avLst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8" name="Group 17"/>
              <p:cNvGrpSpPr>
                <a:grpSpLocks/>
              </p:cNvGrpSpPr>
              <p:nvPr/>
            </p:nvGrpSpPr>
            <p:grpSpPr bwMode="auto">
              <a:xfrm>
                <a:off x="2880" y="1824"/>
                <a:ext cx="528" cy="528"/>
                <a:chOff x="2928" y="1200"/>
                <a:chExt cx="528" cy="528"/>
              </a:xfrm>
              <a:grpFill/>
            </p:grpSpPr>
            <p:sp>
              <p:nvSpPr>
                <p:cNvPr id="22" name="Rectangle 13"/>
                <p:cNvSpPr>
                  <a:spLocks noChangeArrowheads="1"/>
                </p:cNvSpPr>
                <p:nvPr/>
              </p:nvSpPr>
              <p:spPr bwMode="auto">
                <a:xfrm>
                  <a:off x="2928" y="1200"/>
                  <a:ext cx="528" cy="52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E=0</a:t>
                  </a: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E=1</a:t>
                  </a:r>
                </a:p>
              </p:txBody>
            </p:sp>
            <p:sp>
              <p:nvSpPr>
                <p:cNvPr id="23" name="Line 16"/>
                <p:cNvSpPr>
                  <a:spLocks noChangeShapeType="1"/>
                </p:cNvSpPr>
                <p:nvPr/>
              </p:nvSpPr>
              <p:spPr bwMode="auto">
                <a:xfrm>
                  <a:off x="2928" y="1488"/>
                  <a:ext cx="480" cy="0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" name="Group 18"/>
              <p:cNvGrpSpPr>
                <a:grpSpLocks/>
              </p:cNvGrpSpPr>
              <p:nvPr/>
            </p:nvGrpSpPr>
            <p:grpSpPr bwMode="auto">
              <a:xfrm>
                <a:off x="3421" y="1824"/>
                <a:ext cx="611" cy="528"/>
                <a:chOff x="2928" y="1200"/>
                <a:chExt cx="528" cy="528"/>
              </a:xfrm>
              <a:grpFill/>
            </p:grpSpPr>
            <p:sp>
              <p:nvSpPr>
                <p:cNvPr id="20" name="Rectangle 19"/>
                <p:cNvSpPr>
                  <a:spLocks noChangeArrowheads="1"/>
                </p:cNvSpPr>
                <p:nvPr/>
              </p:nvSpPr>
              <p:spPr bwMode="auto">
                <a:xfrm>
                  <a:off x="2928" y="1200"/>
                  <a:ext cx="528" cy="52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ED</a:t>
                  </a: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</a:p>
              </p:txBody>
            </p:sp>
            <p:sp>
              <p:nvSpPr>
                <p:cNvPr id="21" name="Line 20"/>
                <p:cNvSpPr>
                  <a:spLocks noChangeShapeType="1"/>
                </p:cNvSpPr>
                <p:nvPr/>
              </p:nvSpPr>
              <p:spPr bwMode="auto">
                <a:xfrm>
                  <a:off x="2928" y="1488"/>
                  <a:ext cx="480" cy="0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1296" y="1824"/>
              <a:ext cx="1104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DPL</a:t>
              </a: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2400" y="182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360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720" y="1824"/>
              <a:ext cx="576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</p:grpSp>
      <p:sp>
        <p:nvSpPr>
          <p:cNvPr id="26" name="AutoShape 24"/>
          <p:cNvSpPr>
            <a:spLocks noGrp="1" noChangeArrowheads="1"/>
          </p:cNvSpPr>
          <p:nvPr>
            <p:ph sz="quarter" idx="1"/>
          </p:nvPr>
        </p:nvSpPr>
        <p:spPr bwMode="auto">
          <a:xfrm>
            <a:off x="1167143" y="4572000"/>
            <a:ext cx="4876800" cy="1584960"/>
          </a:xfrm>
          <a:prstGeom prst="wedgeRoundRectCallout">
            <a:avLst>
              <a:gd name="adj1" fmla="val 46078"/>
              <a:gd name="adj2" fmla="val -104268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C=1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Ignore DPL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C=0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Abide by DPL</a:t>
            </a:r>
          </a:p>
        </p:txBody>
      </p:sp>
      <p:sp>
        <p:nvSpPr>
          <p:cNvPr id="27" name="AutoShape 3"/>
          <p:cNvSpPr>
            <a:spLocks noChangeArrowheads="1"/>
          </p:cNvSpPr>
          <p:nvPr/>
        </p:nvSpPr>
        <p:spPr bwMode="auto">
          <a:xfrm>
            <a:off x="914400" y="41900"/>
            <a:ext cx="7772400" cy="1512885"/>
          </a:xfrm>
          <a:prstGeom prst="wedgeRoundRectCallout">
            <a:avLst>
              <a:gd name="adj1" fmla="val 14546"/>
              <a:gd name="adj2" fmla="val 120940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ED=0  Segment expands upward (Data segment)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ED=1  Segment expands downward (Stack Segment)</a:t>
            </a:r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7239000" y="1752600"/>
            <a:ext cx="1676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Bit 2</a:t>
            </a:r>
          </a:p>
        </p:txBody>
      </p:sp>
    </p:spTree>
    <p:extLst>
      <p:ext uri="{BB962C8B-B14F-4D97-AF65-F5344CB8AC3E}">
        <p14:creationId xmlns:p14="http://schemas.microsoft.com/office/powerpoint/2010/main" val="35762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 animBg="1"/>
      <p:bldP spid="2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Access Right Byte --- Bit 1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– 341 : Microprocessors </a:t>
            </a:r>
          </a:p>
          <a:p>
            <a:pPr algn="ctr"/>
            <a:r>
              <a:rPr lang="en-US" dirty="0"/>
              <a:t>    BRAC University</a:t>
            </a:r>
          </a:p>
        </p:txBody>
      </p: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1066800" y="2514600"/>
            <a:ext cx="7086600" cy="1447800"/>
            <a:chOff x="672" y="1584"/>
            <a:chExt cx="4464" cy="912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672" y="1584"/>
              <a:ext cx="4464" cy="912"/>
              <a:chOff x="768" y="1296"/>
              <a:chExt cx="4075" cy="1584"/>
            </a:xfrm>
            <a:grpFill/>
          </p:grpSpPr>
          <p:pic>
            <p:nvPicPr>
              <p:cNvPr id="21" name="Picture 7" descr="FG02_007_0135026458"/>
              <p:cNvPicPr preferRelativeResize="0"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8" y="1296"/>
                <a:ext cx="4075" cy="129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AutoShape 8"/>
              <p:cNvSpPr>
                <a:spLocks/>
              </p:cNvSpPr>
              <p:nvPr/>
            </p:nvSpPr>
            <p:spPr bwMode="auto">
              <a:xfrm rot="-5400000">
                <a:off x="3408" y="2016"/>
                <a:ext cx="240" cy="1488"/>
              </a:xfrm>
              <a:prstGeom prst="leftBrace">
                <a:avLst>
                  <a:gd name="adj1" fmla="val 51667"/>
                  <a:gd name="adj2" fmla="val 50000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248" y="1776"/>
              <a:ext cx="1104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4000">
                  <a:latin typeface="Times New Roman" panose="02020603050405020304" pitchFamily="18" charset="0"/>
                  <a:cs typeface="Times New Roman" panose="02020603050405020304" pitchFamily="18" charset="0"/>
                </a:rPr>
                <a:t>DPL</a:t>
              </a: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2352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360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672" y="1776"/>
              <a:ext cx="576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400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  <p:grpSp>
          <p:nvGrpSpPr>
            <p:cNvPr id="12" name="Group 13"/>
            <p:cNvGrpSpPr>
              <a:grpSpLocks/>
            </p:cNvGrpSpPr>
            <p:nvPr/>
          </p:nvGrpSpPr>
          <p:grpSpPr bwMode="auto">
            <a:xfrm>
              <a:off x="2880" y="1776"/>
              <a:ext cx="528" cy="528"/>
              <a:chOff x="2928" y="1200"/>
              <a:chExt cx="528" cy="528"/>
            </a:xfrm>
            <a:grpFill/>
          </p:grpSpPr>
          <p:sp>
            <p:nvSpPr>
              <p:cNvPr id="19" name="Rectangle 14"/>
              <p:cNvSpPr>
                <a:spLocks noChangeArrowheads="1"/>
              </p:cNvSpPr>
              <p:nvPr/>
            </p:nvSpPr>
            <p:spPr bwMode="auto">
              <a:xfrm>
                <a:off x="2928" y="1200"/>
                <a:ext cx="528" cy="528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E=0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E=1</a:t>
                </a:r>
              </a:p>
            </p:txBody>
          </p:sp>
          <p:sp>
            <p:nvSpPr>
              <p:cNvPr id="20" name="Line 15"/>
              <p:cNvSpPr>
                <a:spLocks noChangeShapeType="1"/>
              </p:cNvSpPr>
              <p:nvPr/>
            </p:nvSpPr>
            <p:spPr bwMode="auto">
              <a:xfrm>
                <a:off x="2928" y="1488"/>
                <a:ext cx="480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" name="Group 16"/>
            <p:cNvGrpSpPr>
              <a:grpSpLocks/>
            </p:cNvGrpSpPr>
            <p:nvPr/>
          </p:nvGrpSpPr>
          <p:grpSpPr bwMode="auto">
            <a:xfrm>
              <a:off x="3421" y="1776"/>
              <a:ext cx="528" cy="528"/>
              <a:chOff x="2928" y="1200"/>
              <a:chExt cx="528" cy="528"/>
            </a:xfrm>
            <a:grpFill/>
          </p:grpSpPr>
          <p:sp>
            <p:nvSpPr>
              <p:cNvPr id="17" name="Rectangle 17"/>
              <p:cNvSpPr>
                <a:spLocks noChangeArrowheads="1"/>
              </p:cNvSpPr>
              <p:nvPr/>
            </p:nvSpPr>
            <p:spPr bwMode="auto">
              <a:xfrm>
                <a:off x="2928" y="1200"/>
                <a:ext cx="528" cy="528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ED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18" name="Line 18"/>
              <p:cNvSpPr>
                <a:spLocks noChangeShapeType="1"/>
              </p:cNvSpPr>
              <p:nvPr/>
            </p:nvSpPr>
            <p:spPr bwMode="auto">
              <a:xfrm>
                <a:off x="2928" y="1488"/>
                <a:ext cx="480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" name="Group 19"/>
            <p:cNvGrpSpPr>
              <a:grpSpLocks/>
            </p:cNvGrpSpPr>
            <p:nvPr/>
          </p:nvGrpSpPr>
          <p:grpSpPr bwMode="auto">
            <a:xfrm>
              <a:off x="3984" y="1776"/>
              <a:ext cx="528" cy="528"/>
              <a:chOff x="2928" y="1200"/>
              <a:chExt cx="528" cy="528"/>
            </a:xfrm>
            <a:grpFill/>
          </p:grpSpPr>
          <p:sp>
            <p:nvSpPr>
              <p:cNvPr id="15" name="Rectangle 20"/>
              <p:cNvSpPr>
                <a:spLocks noChangeArrowheads="1"/>
              </p:cNvSpPr>
              <p:nvPr/>
            </p:nvSpPr>
            <p:spPr bwMode="auto">
              <a:xfrm>
                <a:off x="2928" y="1200"/>
                <a:ext cx="528" cy="528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</a:p>
            </p:txBody>
          </p:sp>
          <p:sp>
            <p:nvSpPr>
              <p:cNvPr id="16" name="Line 21"/>
              <p:cNvSpPr>
                <a:spLocks noChangeShapeType="1"/>
              </p:cNvSpPr>
              <p:nvPr/>
            </p:nvSpPr>
            <p:spPr bwMode="auto">
              <a:xfrm>
                <a:off x="2928" y="1488"/>
                <a:ext cx="480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3" name="AutoShape 22"/>
          <p:cNvSpPr>
            <a:spLocks noChangeArrowheads="1"/>
          </p:cNvSpPr>
          <p:nvPr/>
        </p:nvSpPr>
        <p:spPr bwMode="auto">
          <a:xfrm>
            <a:off x="612648" y="4339567"/>
            <a:ext cx="7921752" cy="1180921"/>
          </a:xfrm>
          <a:prstGeom prst="wedgeRoundRectCallout">
            <a:avLst>
              <a:gd name="adj1" fmla="val 25634"/>
              <a:gd name="adj2" fmla="val -101514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R=0	   Code Segment execute only, not readable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R=1	   Code Segment both executable &amp;  readable</a:t>
            </a:r>
          </a:p>
        </p:txBody>
      </p:sp>
      <p:sp>
        <p:nvSpPr>
          <p:cNvPr id="24" name="AutoShape 3"/>
          <p:cNvSpPr>
            <a:spLocks noGrp="1" noChangeArrowheads="1"/>
          </p:cNvSpPr>
          <p:nvPr>
            <p:ph sz="quarter" idx="1"/>
          </p:nvPr>
        </p:nvSpPr>
        <p:spPr bwMode="auto">
          <a:xfrm>
            <a:off x="3657600" y="1354247"/>
            <a:ext cx="4648200" cy="914401"/>
          </a:xfrm>
          <a:prstGeom prst="wedgeRoundRectCallout">
            <a:avLst>
              <a:gd name="adj1" fmla="val 16347"/>
              <a:gd name="adj2" fmla="val 101301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85000" lnSpcReduction="20000"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W=0   Data segment not writable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W=1   Data segment writable</a:t>
            </a:r>
          </a:p>
        </p:txBody>
      </p:sp>
    </p:spTree>
    <p:extLst>
      <p:ext uri="{BB962C8B-B14F-4D97-AF65-F5344CB8AC3E}">
        <p14:creationId xmlns:p14="http://schemas.microsoft.com/office/powerpoint/2010/main" val="346334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09600" indent="-609600">
              <a:lnSpc>
                <a:spcPct val="80000"/>
              </a:lnSpc>
            </a:pP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</a:rPr>
              <a:t>Intel 80286 has 2 operating modes: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– 341 : Microprocessors </a:t>
            </a:r>
          </a:p>
          <a:p>
            <a:pPr algn="ctr"/>
            <a:r>
              <a:rPr lang="en-US" dirty="0"/>
              <a:t>    BRAC University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1295400"/>
            <a:ext cx="868680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3200" dirty="0" smtClean="0">
                <a:solidFill>
                  <a:schemeClr val="accent2">
                    <a:lumMod val="75000"/>
                  </a:schemeClr>
                </a:solidFill>
              </a:rPr>
              <a:t>Real </a:t>
            </a:r>
            <a:r>
              <a:rPr lang="en-US" altLang="en-US" sz="3200" dirty="0">
                <a:solidFill>
                  <a:schemeClr val="accent2">
                    <a:lumMod val="75000"/>
                  </a:schemeClr>
                </a:solidFill>
              </a:rPr>
              <a:t>Address Mode :</a:t>
            </a:r>
          </a:p>
          <a:p>
            <a:pPr marL="1371600" lvl="2" indent="-457200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altLang="en-US" sz="2400" dirty="0" smtClean="0"/>
          </a:p>
          <a:p>
            <a:pPr marL="1371600" lvl="2" indent="-457200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 smtClean="0"/>
              <a:t>80286 </a:t>
            </a:r>
            <a:r>
              <a:rPr lang="en-US" altLang="en-US" sz="2800" dirty="0"/>
              <a:t>is just a fast 8086 --- up to 6 times faster </a:t>
            </a:r>
          </a:p>
          <a:p>
            <a:pPr marL="1371600" lvl="2" indent="-457200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/>
              <a:t>All memory management and protection mechanisms are disabled</a:t>
            </a:r>
          </a:p>
          <a:p>
            <a:pPr marL="1371600" lvl="2" indent="-457200" algn="just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/>
              <a:t>286 is object code compatible with 8086</a:t>
            </a:r>
          </a:p>
          <a:p>
            <a:pPr>
              <a:lnSpc>
                <a:spcPct val="80000"/>
              </a:lnSpc>
            </a:pPr>
            <a:endParaRPr lang="en-US" altLang="en-US" sz="32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3200" dirty="0" smtClean="0">
                <a:solidFill>
                  <a:schemeClr val="accent2">
                    <a:lumMod val="75000"/>
                  </a:schemeClr>
                </a:solidFill>
              </a:rPr>
              <a:t>Protected </a:t>
            </a:r>
            <a:r>
              <a:rPr lang="en-US" altLang="en-US" sz="3200" dirty="0">
                <a:solidFill>
                  <a:schemeClr val="accent2">
                    <a:lumMod val="75000"/>
                  </a:schemeClr>
                </a:solidFill>
              </a:rPr>
              <a:t>Virtual Address Mode</a:t>
            </a:r>
          </a:p>
          <a:p>
            <a:pPr marL="1371600" lvl="2" indent="-457200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altLang="en-US" sz="2800" dirty="0" smtClean="0"/>
          </a:p>
          <a:p>
            <a:pPr marL="1371600" lvl="2" indent="-457200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 smtClean="0"/>
              <a:t>80286 </a:t>
            </a:r>
            <a:r>
              <a:rPr lang="en-US" altLang="en-US" sz="2800" dirty="0"/>
              <a:t>works with all of its memory management and protection capabilities with the advanced instruction </a:t>
            </a:r>
            <a:r>
              <a:rPr lang="en-US" altLang="en-US" sz="2800"/>
              <a:t>set</a:t>
            </a:r>
            <a:r>
              <a:rPr lang="en-US" altLang="en-US" sz="2800" smtClean="0"/>
              <a:t>.</a:t>
            </a:r>
          </a:p>
          <a:p>
            <a:pPr marL="1371600" lvl="2" indent="-457200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altLang="en-US" sz="2800" dirty="0"/>
          </a:p>
          <a:p>
            <a:pPr marL="1371600" lvl="2" indent="-457200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/>
              <a:t>it is source code compatible with 8086</a:t>
            </a:r>
          </a:p>
          <a:p>
            <a:endParaRPr lang="en-US" altLang="en-US" dirty="0">
              <a:solidFill>
                <a:srgbClr val="00CC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Access Right Byte --- Bit 0</a:t>
            </a:r>
            <a:b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</a:b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Accessed?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1219200" y="1981200"/>
            <a:ext cx="7086600" cy="1447800"/>
            <a:chOff x="768" y="1248"/>
            <a:chExt cx="4464" cy="912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768" y="1248"/>
              <a:ext cx="4464" cy="912"/>
              <a:chOff x="672" y="1584"/>
              <a:chExt cx="4464" cy="912"/>
            </a:xfrm>
            <a:grpFill/>
          </p:grpSpPr>
          <p:grpSp>
            <p:nvGrpSpPr>
              <p:cNvPr id="9" name="Group 14"/>
              <p:cNvGrpSpPr>
                <a:grpSpLocks/>
              </p:cNvGrpSpPr>
              <p:nvPr/>
            </p:nvGrpSpPr>
            <p:grpSpPr bwMode="auto">
              <a:xfrm>
                <a:off x="672" y="1584"/>
                <a:ext cx="4464" cy="912"/>
                <a:chOff x="768" y="1296"/>
                <a:chExt cx="4075" cy="1584"/>
              </a:xfrm>
              <a:grpFill/>
            </p:grpSpPr>
            <p:pic>
              <p:nvPicPr>
                <p:cNvPr id="22" name="Picture 15" descr="FG02_007_0135026458"/>
                <p:cNvPicPr preferRelativeResize="0">
                  <a:picLocks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8" y="1296"/>
                  <a:ext cx="4075" cy="1297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3" name="AutoShape 16"/>
                <p:cNvSpPr>
                  <a:spLocks/>
                </p:cNvSpPr>
                <p:nvPr/>
              </p:nvSpPr>
              <p:spPr bwMode="auto">
                <a:xfrm rot="-5400000">
                  <a:off x="3408" y="2016"/>
                  <a:ext cx="240" cy="1488"/>
                </a:xfrm>
                <a:prstGeom prst="leftBrace">
                  <a:avLst>
                    <a:gd name="adj1" fmla="val 51667"/>
                    <a:gd name="adj2" fmla="val 50000"/>
                  </a:avLst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" name="Rectangle 17"/>
              <p:cNvSpPr>
                <a:spLocks noChangeArrowheads="1"/>
              </p:cNvSpPr>
              <p:nvPr/>
            </p:nvSpPr>
            <p:spPr bwMode="auto">
              <a:xfrm>
                <a:off x="1248" y="1776"/>
                <a:ext cx="1104" cy="528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4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DPL</a:t>
                </a:r>
              </a:p>
            </p:txBody>
          </p:sp>
          <p:sp>
            <p:nvSpPr>
              <p:cNvPr id="11" name="Rectangle 18"/>
              <p:cNvSpPr>
                <a:spLocks noChangeArrowheads="1"/>
              </p:cNvSpPr>
              <p:nvPr/>
            </p:nvSpPr>
            <p:spPr bwMode="auto">
              <a:xfrm>
                <a:off x="2352" y="1776"/>
                <a:ext cx="528" cy="528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3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</a:p>
            </p:txBody>
          </p:sp>
          <p:sp>
            <p:nvSpPr>
              <p:cNvPr id="12" name="Rectangle 19"/>
              <p:cNvSpPr>
                <a:spLocks noChangeArrowheads="1"/>
              </p:cNvSpPr>
              <p:nvPr/>
            </p:nvSpPr>
            <p:spPr bwMode="auto">
              <a:xfrm>
                <a:off x="672" y="1776"/>
                <a:ext cx="576" cy="528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4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</a:p>
            </p:txBody>
          </p:sp>
          <p:grpSp>
            <p:nvGrpSpPr>
              <p:cNvPr id="13" name="Group 20"/>
              <p:cNvGrpSpPr>
                <a:grpSpLocks/>
              </p:cNvGrpSpPr>
              <p:nvPr/>
            </p:nvGrpSpPr>
            <p:grpSpPr bwMode="auto">
              <a:xfrm>
                <a:off x="2880" y="1776"/>
                <a:ext cx="528" cy="528"/>
                <a:chOff x="2928" y="1200"/>
                <a:chExt cx="528" cy="528"/>
              </a:xfrm>
              <a:grpFill/>
            </p:grpSpPr>
            <p:sp>
              <p:nvSpPr>
                <p:cNvPr id="20" name="Rectangle 21"/>
                <p:cNvSpPr>
                  <a:spLocks noChangeArrowheads="1"/>
                </p:cNvSpPr>
                <p:nvPr/>
              </p:nvSpPr>
              <p:spPr bwMode="auto">
                <a:xfrm>
                  <a:off x="2928" y="1200"/>
                  <a:ext cx="528" cy="52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E=0</a:t>
                  </a: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E=1</a:t>
                  </a:r>
                </a:p>
              </p:txBody>
            </p:sp>
            <p:sp>
              <p:nvSpPr>
                <p:cNvPr id="21" name="Line 22"/>
                <p:cNvSpPr>
                  <a:spLocks noChangeShapeType="1"/>
                </p:cNvSpPr>
                <p:nvPr/>
              </p:nvSpPr>
              <p:spPr bwMode="auto">
                <a:xfrm>
                  <a:off x="2928" y="1488"/>
                  <a:ext cx="480" cy="0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23"/>
              <p:cNvGrpSpPr>
                <a:grpSpLocks/>
              </p:cNvGrpSpPr>
              <p:nvPr/>
            </p:nvGrpSpPr>
            <p:grpSpPr bwMode="auto">
              <a:xfrm>
                <a:off x="3421" y="1776"/>
                <a:ext cx="528" cy="528"/>
                <a:chOff x="2928" y="1200"/>
                <a:chExt cx="528" cy="528"/>
              </a:xfrm>
              <a:grpFill/>
            </p:grpSpPr>
            <p:sp>
              <p:nvSpPr>
                <p:cNvPr id="18" name="Rectangle 24"/>
                <p:cNvSpPr>
                  <a:spLocks noChangeArrowheads="1"/>
                </p:cNvSpPr>
                <p:nvPr/>
              </p:nvSpPr>
              <p:spPr bwMode="auto">
                <a:xfrm>
                  <a:off x="2928" y="1200"/>
                  <a:ext cx="528" cy="52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ED</a:t>
                  </a: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</a:p>
              </p:txBody>
            </p:sp>
            <p:sp>
              <p:nvSpPr>
                <p:cNvPr id="19" name="Line 25"/>
                <p:cNvSpPr>
                  <a:spLocks noChangeShapeType="1"/>
                </p:cNvSpPr>
                <p:nvPr/>
              </p:nvSpPr>
              <p:spPr bwMode="auto">
                <a:xfrm>
                  <a:off x="2928" y="1488"/>
                  <a:ext cx="480" cy="0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26"/>
              <p:cNvGrpSpPr>
                <a:grpSpLocks/>
              </p:cNvGrpSpPr>
              <p:nvPr/>
            </p:nvGrpSpPr>
            <p:grpSpPr bwMode="auto">
              <a:xfrm>
                <a:off x="3984" y="1776"/>
                <a:ext cx="528" cy="528"/>
                <a:chOff x="2928" y="1200"/>
                <a:chExt cx="528" cy="528"/>
              </a:xfrm>
              <a:grpFill/>
            </p:grpSpPr>
            <p:sp>
              <p:nvSpPr>
                <p:cNvPr id="16" name="Rectangle 27"/>
                <p:cNvSpPr>
                  <a:spLocks noChangeArrowheads="1"/>
                </p:cNvSpPr>
                <p:nvPr/>
              </p:nvSpPr>
              <p:spPr bwMode="auto">
                <a:xfrm>
                  <a:off x="2928" y="1200"/>
                  <a:ext cx="528" cy="52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</a:t>
                  </a:r>
                </a:p>
              </p:txBody>
            </p:sp>
            <p:sp>
              <p:nvSpPr>
                <p:cNvPr id="17" name="Line 28"/>
                <p:cNvSpPr>
                  <a:spLocks noChangeShapeType="1"/>
                </p:cNvSpPr>
                <p:nvPr/>
              </p:nvSpPr>
              <p:spPr bwMode="auto">
                <a:xfrm>
                  <a:off x="2928" y="1488"/>
                  <a:ext cx="480" cy="0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>
              <a:off x="4608" y="1440"/>
              <a:ext cx="576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400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</p:grpSp>
      <p:sp>
        <p:nvSpPr>
          <p:cNvPr id="24" name="AutoShape 10"/>
          <p:cNvSpPr>
            <a:spLocks noGrp="1" noChangeArrowheads="1"/>
          </p:cNvSpPr>
          <p:nvPr>
            <p:ph sz="quarter" idx="1"/>
          </p:nvPr>
        </p:nvSpPr>
        <p:spPr bwMode="auto">
          <a:xfrm>
            <a:off x="2209800" y="3641230"/>
            <a:ext cx="6248400" cy="1143001"/>
          </a:xfrm>
          <a:prstGeom prst="wedgeRoundRectCallout">
            <a:avLst>
              <a:gd name="adj1" fmla="val 36370"/>
              <a:gd name="adj2" fmla="val -94685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70000" lnSpcReduction="20000"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A=0		Segment not accessed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A=1		Segment has been accessed</a:t>
            </a:r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– 341 : Microprocessors </a:t>
            </a:r>
          </a:p>
          <a:p>
            <a:pPr algn="ctr"/>
            <a:r>
              <a:rPr lang="en-US" dirty="0"/>
              <a:t>    BRAC University</a:t>
            </a:r>
          </a:p>
        </p:txBody>
      </p:sp>
    </p:spTree>
    <p:extLst>
      <p:ext uri="{BB962C8B-B14F-4D97-AF65-F5344CB8AC3E}">
        <p14:creationId xmlns:p14="http://schemas.microsoft.com/office/powerpoint/2010/main" val="311744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– 341 : Microprocessors </a:t>
            </a:r>
          </a:p>
          <a:p>
            <a:pPr algn="ctr"/>
            <a:r>
              <a:rPr lang="en-US" dirty="0"/>
              <a:t>    BRAC University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133600"/>
            <a:ext cx="8229600" cy="19812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4000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80286</a:t>
            </a:r>
            <a:br>
              <a:rPr lang="en-US" altLang="en-US" sz="4000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</a:br>
            <a:r>
              <a:rPr lang="en-US" altLang="en-US" sz="4000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Protection</a:t>
            </a:r>
          </a:p>
        </p:txBody>
      </p:sp>
    </p:spTree>
    <p:extLst>
      <p:ext uri="{BB962C8B-B14F-4D97-AF65-F5344CB8AC3E}">
        <p14:creationId xmlns:p14="http://schemas.microsoft.com/office/powerpoint/2010/main" val="262206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Protection Mechanism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There are three checks in protection mechanism:</a:t>
            </a:r>
          </a:p>
          <a:p>
            <a:r>
              <a:rPr lang="en-US" sz="3600" dirty="0" smtClean="0"/>
              <a:t>Limit Check</a:t>
            </a:r>
          </a:p>
          <a:p>
            <a:r>
              <a:rPr lang="en-US" sz="3600" dirty="0" smtClean="0"/>
              <a:t>Type Check</a:t>
            </a:r>
          </a:p>
          <a:p>
            <a:r>
              <a:rPr lang="en-US" sz="3600" dirty="0" smtClean="0"/>
              <a:t>Privilege Check</a:t>
            </a:r>
          </a:p>
          <a:p>
            <a:endParaRPr lang="en-US" sz="360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– 341 : Microprocessors </a:t>
            </a:r>
          </a:p>
          <a:p>
            <a:pPr algn="ctr"/>
            <a:r>
              <a:rPr lang="en-US" dirty="0"/>
              <a:t>    BRAC University</a:t>
            </a:r>
          </a:p>
        </p:txBody>
      </p:sp>
    </p:spTree>
    <p:extLst>
      <p:ext uri="{BB962C8B-B14F-4D97-AF65-F5344CB8AC3E}">
        <p14:creationId xmlns:p14="http://schemas.microsoft.com/office/powerpoint/2010/main" val="3831794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Limit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Check</a:t>
            </a:r>
            <a:br>
              <a:rPr lang="en-US" b="1" dirty="0">
                <a:solidFill>
                  <a:schemeClr val="accent2">
                    <a:lumMod val="75000"/>
                  </a:schemeClr>
                </a:solidFill>
              </a:rPr>
            </a:b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Offset is compared with the limit</a:t>
            </a:r>
          </a:p>
          <a:p>
            <a:r>
              <a:rPr lang="en-US" dirty="0" smtClean="0"/>
              <a:t>For 8 bit data,</a:t>
            </a:r>
          </a:p>
          <a:p>
            <a:pPr marL="0" indent="0">
              <a:buNone/>
            </a:pPr>
            <a:r>
              <a:rPr lang="en-US" dirty="0" smtClean="0"/>
              <a:t>Offset &lt; = Limit</a:t>
            </a:r>
          </a:p>
          <a:p>
            <a:r>
              <a:rPr lang="en-US" dirty="0" smtClean="0"/>
              <a:t>For 16 bit data,</a:t>
            </a:r>
          </a:p>
          <a:p>
            <a:pPr marL="0" indent="0">
              <a:buNone/>
            </a:pPr>
            <a:r>
              <a:rPr lang="en-US" dirty="0"/>
              <a:t>Offset &lt; = </a:t>
            </a:r>
            <a:r>
              <a:rPr lang="en-US" dirty="0" smtClean="0"/>
              <a:t>Limit - 1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– 341 : Microprocessors </a:t>
            </a:r>
          </a:p>
          <a:p>
            <a:pPr algn="ctr"/>
            <a:r>
              <a:rPr lang="en-US" dirty="0"/>
              <a:t>    BRAC University</a:t>
            </a:r>
          </a:p>
        </p:txBody>
      </p:sp>
    </p:spTree>
    <p:extLst>
      <p:ext uri="{BB962C8B-B14F-4D97-AF65-F5344CB8AC3E}">
        <p14:creationId xmlns:p14="http://schemas.microsoft.com/office/powerpoint/2010/main" val="124733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Type Check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– 341 : Microprocessors </a:t>
            </a:r>
          </a:p>
          <a:p>
            <a:pPr algn="ctr"/>
            <a:r>
              <a:rPr lang="en-US" dirty="0"/>
              <a:t>    BRAC University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1216420"/>
            <a:ext cx="8229600" cy="30507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S  E  ED  W</a:t>
            </a:r>
          </a:p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S  E  C  R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95400" y="4572000"/>
            <a:ext cx="32766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29000" y="4230985"/>
            <a:ext cx="2286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DESCRIPTOR BITS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02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Privilege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Check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61" y="1569219"/>
            <a:ext cx="4823878" cy="4237087"/>
          </a:xfrm>
        </p:spPr>
      </p:pic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– 341 : Microprocessors </a:t>
            </a:r>
          </a:p>
          <a:p>
            <a:pPr algn="ctr"/>
            <a:r>
              <a:rPr lang="en-US" dirty="0"/>
              <a:t>    BRAC University</a:t>
            </a:r>
          </a:p>
        </p:txBody>
      </p:sp>
    </p:spTree>
    <p:extLst>
      <p:ext uri="{BB962C8B-B14F-4D97-AF65-F5344CB8AC3E}">
        <p14:creationId xmlns:p14="http://schemas.microsoft.com/office/powerpoint/2010/main" val="365638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Privilege Check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Descriptor Privilege Level (DPL) – It is the privilege level of the segment to be accessed. It is there in the target segment descriptor.</a:t>
            </a:r>
          </a:p>
          <a:p>
            <a:r>
              <a:rPr lang="en-US" dirty="0" smtClean="0"/>
              <a:t>Request Privilege Level (RPL) – It is the privilege level of the program to be executed.</a:t>
            </a:r>
          </a:p>
          <a:p>
            <a:r>
              <a:rPr lang="en-US" dirty="0" smtClean="0"/>
              <a:t>Current Privilege Level (CPL) – It is there in the code segment register that is currently running.</a:t>
            </a:r>
          </a:p>
          <a:p>
            <a:r>
              <a:rPr lang="en-US" dirty="0" smtClean="0"/>
              <a:t>Effective Privilege Level (EPL) </a:t>
            </a:r>
            <a:r>
              <a:rPr lang="en-US" dirty="0"/>
              <a:t>– </a:t>
            </a:r>
            <a:r>
              <a:rPr lang="en-US" dirty="0" smtClean="0"/>
              <a:t>Max (CPL,RPL)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– 341 : Microprocessors </a:t>
            </a:r>
          </a:p>
          <a:p>
            <a:pPr algn="ctr"/>
            <a:r>
              <a:rPr lang="en-US" dirty="0"/>
              <a:t>    BRAC University</a:t>
            </a:r>
          </a:p>
        </p:txBody>
      </p:sp>
    </p:spTree>
    <p:extLst>
      <p:ext uri="{BB962C8B-B14F-4D97-AF65-F5344CB8AC3E}">
        <p14:creationId xmlns:p14="http://schemas.microsoft.com/office/powerpoint/2010/main" val="398111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Privilege Check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– 341 : Microprocessors </a:t>
            </a:r>
          </a:p>
          <a:p>
            <a:pPr algn="ctr"/>
            <a:r>
              <a:rPr lang="en-US" dirty="0"/>
              <a:t>    BRAC University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0" y="4441508"/>
            <a:ext cx="1905000" cy="975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Privilege Check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09800" y="1836102"/>
            <a:ext cx="38862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CPL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62200" y="3291205"/>
            <a:ext cx="38862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</a:t>
            </a:r>
            <a:r>
              <a:rPr lang="en-US" sz="2400" b="1" dirty="0" smtClean="0">
                <a:solidFill>
                  <a:schemeClr val="tx1"/>
                </a:solidFill>
              </a:rPr>
              <a:t>PL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13" name="Elbow Connector 12"/>
          <p:cNvCxnSpPr>
            <a:stCxn id="10" idx="3"/>
          </p:cNvCxnSpPr>
          <p:nvPr/>
        </p:nvCxnSpPr>
        <p:spPr>
          <a:xfrm>
            <a:off x="6096000" y="2140902"/>
            <a:ext cx="1295400" cy="22786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1" idx="3"/>
          </p:cNvCxnSpPr>
          <p:nvPr/>
        </p:nvCxnSpPr>
        <p:spPr>
          <a:xfrm>
            <a:off x="6248400" y="3596005"/>
            <a:ext cx="685800" cy="8235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848600" y="3630467"/>
            <a:ext cx="973248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EPL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705600" y="3810000"/>
            <a:ext cx="914400" cy="3956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133600" y="5051108"/>
            <a:ext cx="3063466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DPL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22" name="Elbow Connector 21"/>
          <p:cNvCxnSpPr>
            <a:stCxn id="20" idx="3"/>
            <a:endCxn id="9" idx="1"/>
          </p:cNvCxnSpPr>
          <p:nvPr/>
        </p:nvCxnSpPr>
        <p:spPr>
          <a:xfrm flipV="1">
            <a:off x="5197066" y="4929505"/>
            <a:ext cx="898934" cy="4264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71162" y="3280251"/>
            <a:ext cx="1610038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Segment Address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3895" y="4827429"/>
            <a:ext cx="1905000" cy="723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Target Segment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Descriptor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28600" y="1931352"/>
            <a:ext cx="1905000" cy="723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CS Descriptor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34000" y="5493544"/>
            <a:ext cx="3200400" cy="723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Target DPL&gt;= EPL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76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solidFill>
                  <a:schemeClr val="accent2">
                    <a:lumMod val="75000"/>
                  </a:schemeClr>
                </a:solidFill>
              </a:rPr>
              <a:t>Privilege levels and Protection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39725" indent="-339725" defTabSz="457200"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dirty="0"/>
              <a:t>Every segment has an associated privilege level and hence any code segment will have an associated privilege level.</a:t>
            </a:r>
          </a:p>
          <a:p>
            <a:pPr marL="339725" indent="-339725" defTabSz="457200"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dirty="0"/>
              <a:t>The CPL (Current Privilege Level) of a process is the privilege level of the code segment, the code stored in which, it is executing.</a:t>
            </a:r>
          </a:p>
          <a:p>
            <a:pPr marL="339725" indent="-339725" defTabSz="457200"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dirty="0"/>
              <a:t>A process can access segments that have privilege levels numerically greater than or equal to (less privileged than) its CPL.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– 341 : Microprocessors </a:t>
            </a:r>
          </a:p>
          <a:p>
            <a:pPr algn="ctr"/>
            <a:r>
              <a:rPr lang="en-US" dirty="0"/>
              <a:t>    BRAC University</a:t>
            </a:r>
          </a:p>
        </p:txBody>
      </p:sp>
    </p:spTree>
    <p:extLst>
      <p:ext uri="{BB962C8B-B14F-4D97-AF65-F5344CB8AC3E}">
        <p14:creationId xmlns:p14="http://schemas.microsoft.com/office/powerpoint/2010/main" val="304252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Thank You !! and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  <p:pic>
        <p:nvPicPr>
          <p:cNvPr id="6" name="Picture 5" descr="j0178141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5112" y="1524000"/>
            <a:ext cx="353377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– 341 : Microprocessors </a:t>
            </a:r>
          </a:p>
          <a:p>
            <a:pPr algn="ctr"/>
            <a:r>
              <a:rPr lang="en-US" dirty="0"/>
              <a:t>    BRAC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– 341 : Microprocessors </a:t>
            </a:r>
          </a:p>
          <a:p>
            <a:pPr algn="ctr"/>
            <a:r>
              <a:rPr lang="en-US" dirty="0"/>
              <a:t>    BRAC University</a:t>
            </a:r>
          </a:p>
        </p:txBody>
      </p:sp>
      <p:sp>
        <p:nvSpPr>
          <p:cNvPr id="19" name="Title 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34400" cy="4937760"/>
          </a:xfrm>
        </p:spPr>
        <p:txBody>
          <a:bodyPr/>
          <a:lstStyle/>
          <a:p>
            <a:pPr marL="0" indent="0">
              <a:buNone/>
            </a:pPr>
            <a:endParaRPr lang="en-US" altLang="en-US" sz="2800" dirty="0" smtClean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altLang="en-US" sz="28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altLang="en-US" sz="2800" dirty="0" smtClean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altLang="en-US" sz="2800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			  </a:t>
            </a:r>
            <a:r>
              <a:rPr lang="en-US" altLang="en-US" sz="4000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80286</a:t>
            </a:r>
            <a:r>
              <a:rPr lang="en-US" altLang="en-US" sz="40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en-US" sz="40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en-US" sz="40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en-US" sz="40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en-US" sz="4000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INTERNAL  ARCHITECTURE</a:t>
            </a:r>
            <a:r>
              <a:rPr lang="en-US" altLang="en-US" sz="40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/>
            </a:r>
            <a:br>
              <a:rPr lang="en-US" altLang="en-US" sz="40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</a:b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– 341 : Microprocessors </a:t>
            </a:r>
          </a:p>
          <a:p>
            <a:pPr algn="ctr"/>
            <a:r>
              <a:rPr lang="en-US" dirty="0"/>
              <a:t>    BRAC University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52299" cy="609871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029200" y="381000"/>
            <a:ext cx="1752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4">
                    <a:lumMod val="50000"/>
                  </a:schemeClr>
                </a:solidFill>
              </a:rPr>
              <a:t>BUS INTERFACE UNIT</a:t>
            </a:r>
            <a:endParaRPr lang="en-US" sz="11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</a:rPr>
              <a:t>Address unit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7800"/>
            <a:ext cx="7533122" cy="4295342"/>
          </a:xfrm>
          <a:prstGeom prst="rect">
            <a:avLst/>
          </a:prstGeom>
        </p:spPr>
      </p:pic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– 341 : Microprocessors </a:t>
            </a:r>
          </a:p>
          <a:p>
            <a:pPr algn="ctr"/>
            <a:r>
              <a:rPr lang="en-US" dirty="0"/>
              <a:t>    BRAC University</a:t>
            </a:r>
          </a:p>
        </p:txBody>
      </p:sp>
    </p:spTree>
    <p:extLst>
      <p:ext uri="{BB962C8B-B14F-4D97-AF65-F5344CB8AC3E}">
        <p14:creationId xmlns:p14="http://schemas.microsoft.com/office/powerpoint/2010/main" val="19636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</a:rPr>
              <a:t>Bus Interface unit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24000"/>
            <a:ext cx="7162800" cy="4290280"/>
          </a:xfrm>
        </p:spPr>
      </p:pic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– 341 : Microprocessors </a:t>
            </a:r>
          </a:p>
          <a:p>
            <a:pPr algn="ctr"/>
            <a:r>
              <a:rPr lang="en-US" dirty="0"/>
              <a:t>    BRAC University</a:t>
            </a:r>
          </a:p>
        </p:txBody>
      </p:sp>
    </p:spTree>
    <p:extLst>
      <p:ext uri="{BB962C8B-B14F-4D97-AF65-F5344CB8AC3E}">
        <p14:creationId xmlns:p14="http://schemas.microsoft.com/office/powerpoint/2010/main" val="21391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2436</Words>
  <Application>Microsoft Office PowerPoint</Application>
  <PresentationFormat>On-screen Show (4:3)</PresentationFormat>
  <Paragraphs>508</Paragraphs>
  <Slides>59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9" baseType="lpstr">
      <vt:lpstr>Arial</vt:lpstr>
      <vt:lpstr>Arial Black</vt:lpstr>
      <vt:lpstr>Bookman Old Style</vt:lpstr>
      <vt:lpstr>Calibri</vt:lpstr>
      <vt:lpstr>Gill Sans MT</vt:lpstr>
      <vt:lpstr>Times</vt:lpstr>
      <vt:lpstr>Times New Roman</vt:lpstr>
      <vt:lpstr>Wingdings</vt:lpstr>
      <vt:lpstr>Wingdings 3</vt:lpstr>
      <vt:lpstr>Origin</vt:lpstr>
      <vt:lpstr>PowerPoint Presentation</vt:lpstr>
      <vt:lpstr>80186</vt:lpstr>
      <vt:lpstr>PowerPoint Presentation</vt:lpstr>
      <vt:lpstr>Comparison between 8086 and 80286</vt:lpstr>
      <vt:lpstr>Intel 80286 has 2 operating modes:</vt:lpstr>
      <vt:lpstr>PowerPoint Presentation</vt:lpstr>
      <vt:lpstr>PowerPoint Presentation</vt:lpstr>
      <vt:lpstr>Address unit</vt:lpstr>
      <vt:lpstr>Bus Interface unit</vt:lpstr>
      <vt:lpstr>Instruction unit</vt:lpstr>
      <vt:lpstr>Execution unit</vt:lpstr>
      <vt:lpstr>Functional Parts </vt:lpstr>
      <vt:lpstr>Address Unit</vt:lpstr>
      <vt:lpstr>Bus Interface Unit</vt:lpstr>
      <vt:lpstr>Instruction Unit</vt:lpstr>
      <vt:lpstr>Execution unit</vt:lpstr>
      <vt:lpstr>Register organization of 80286</vt:lpstr>
      <vt:lpstr>PowerPoint Presentation</vt:lpstr>
      <vt:lpstr>Flag Register</vt:lpstr>
      <vt:lpstr>IOPL – Input Output Privilege Level flags (bit D12 and D13)</vt:lpstr>
      <vt:lpstr>NT – Nested task flag (bit D14)</vt:lpstr>
      <vt:lpstr>IOPL – Input Output Privilege Level flags (bit D12 and D13)</vt:lpstr>
      <vt:lpstr>Machine Status Word Register</vt:lpstr>
      <vt:lpstr>Machine Status Word...  </vt:lpstr>
      <vt:lpstr>PowerPoint Presentation</vt:lpstr>
      <vt:lpstr>PowerPoint Presentation</vt:lpstr>
      <vt:lpstr>PowerPoint Presentation</vt:lpstr>
      <vt:lpstr>Operating Modes of 80286</vt:lpstr>
      <vt:lpstr>Why is this Real Mode there?</vt:lpstr>
      <vt:lpstr>Segments and Offsets </vt:lpstr>
      <vt:lpstr>Protected Mode:</vt:lpstr>
      <vt:lpstr>Protected Mode: Virtual Address </vt:lpstr>
      <vt:lpstr>       Descriptor</vt:lpstr>
      <vt:lpstr>Contents of segment register</vt:lpstr>
      <vt:lpstr>80286 Address Translation- Segmentation</vt:lpstr>
      <vt:lpstr>PROTECTED MODE MEMORY ADDRESSING </vt:lpstr>
      <vt:lpstr>PowerPoint Presentation</vt:lpstr>
      <vt:lpstr>Selectors and Descriptors </vt:lpstr>
      <vt:lpstr>PowerPoint Presentation</vt:lpstr>
      <vt:lpstr>PowerPoint Presentation</vt:lpstr>
      <vt:lpstr>The 80286   descriptors</vt:lpstr>
      <vt:lpstr>The 80286   descriptors</vt:lpstr>
      <vt:lpstr>Access Right Byte</vt:lpstr>
      <vt:lpstr>Access Right Byte --- Bit 7 Present?</vt:lpstr>
      <vt:lpstr>Access Right Byte --- Bit 5,6 Privilege Level</vt:lpstr>
      <vt:lpstr>Access Right Byte --- Bit 4 Descriptor Type</vt:lpstr>
      <vt:lpstr>Access Right Byte --- Bit 3 Executable?</vt:lpstr>
      <vt:lpstr>Access Right Byte</vt:lpstr>
      <vt:lpstr>Access Right Byte --- Bit 1</vt:lpstr>
      <vt:lpstr>Access Right Byte --- Bit 0 Accessed?</vt:lpstr>
      <vt:lpstr>80286 Protection</vt:lpstr>
      <vt:lpstr>Protection Mechanism</vt:lpstr>
      <vt:lpstr>                Limit Check </vt:lpstr>
      <vt:lpstr>Type Check</vt:lpstr>
      <vt:lpstr>Privilege Check</vt:lpstr>
      <vt:lpstr>Privilege Check</vt:lpstr>
      <vt:lpstr>Privilege Check</vt:lpstr>
      <vt:lpstr>Privilege levels and Protection</vt:lpstr>
      <vt:lpstr>Thank You !! and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2020-07-20T12:14:12Z</dcterms:created>
  <dcterms:modified xsi:type="dcterms:W3CDTF">2020-08-29T04:19:56Z</dcterms:modified>
</cp:coreProperties>
</file>