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6858000" cx="9144000"/>
  <p:notesSz cx="6858000" cy="9144000"/>
  <p:embeddedFontLst>
    <p:embeddedFont>
      <p:font typeface="Tahom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0" roundtripDataSignature="AMtx7mj8m88IhLvyKXy0KIMcYlVSpBJg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9A063E-E6B7-4683-A80D-B2BD21DEDC38}">
  <a:tblStyle styleId="{7C9A063E-E6B7-4683-A80D-B2BD21DEDC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Tahoma-regular.fntdata"/><Relationship Id="rId47" Type="http://schemas.openxmlformats.org/officeDocument/2006/relationships/slide" Target="slides/slide40.xml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Buffered I/O latch: Means buffered to keep power level and latched means will not changed until IO operation completed</a:t>
            </a:r>
            <a:endParaRPr/>
          </a:p>
        </p:txBody>
      </p:sp>
      <p:sp>
        <p:nvSpPr>
          <p:cNvPr id="283" name="Google Shape;283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5" name="Google Shape;59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1" name="Google Shape;65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Output are latched: Will be giving same output until we change it like a memory.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Inputs are buffered: Just keep the power level of input but will not store like latch.</a:t>
            </a:r>
            <a:endParaRPr/>
          </a:p>
        </p:txBody>
      </p:sp>
      <p:sp>
        <p:nvSpPr>
          <p:cNvPr id="154" name="Google Shape;154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1"/>
          <p:cNvSpPr txBox="1"/>
          <p:nvPr>
            <p:ph type="title"/>
          </p:nvPr>
        </p:nvSpPr>
        <p:spPr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1"/>
          <p:cNvSpPr txBox="1"/>
          <p:nvPr>
            <p:ph idx="1" type="body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1"/>
          <p:cNvSpPr txBox="1"/>
          <p:nvPr>
            <p:ph idx="2" type="body"/>
          </p:nvPr>
        </p:nvSpPr>
        <p:spPr>
          <a:xfrm>
            <a:off x="4648200" y="19050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51"/>
          <p:cNvSpPr txBox="1"/>
          <p:nvPr>
            <p:ph idx="3" type="body"/>
          </p:nvPr>
        </p:nvSpPr>
        <p:spPr>
          <a:xfrm>
            <a:off x="4648200" y="4038600"/>
            <a:ext cx="4038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55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5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5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7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5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g"/><Relationship Id="rId4" Type="http://schemas.openxmlformats.org/officeDocument/2006/relationships/image" Target="../media/image2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jpg"/><Relationship Id="rId4" Type="http://schemas.openxmlformats.org/officeDocument/2006/relationships/image" Target="../media/image2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>
            <p:ph type="title"/>
          </p:nvPr>
        </p:nvSpPr>
        <p:spPr>
          <a:xfrm>
            <a:off x="685800" y="6096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I/O Interfacing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 or 82C55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idx="1" type="body"/>
          </p:nvPr>
        </p:nvSpPr>
        <p:spPr>
          <a:xfrm>
            <a:off x="228600" y="152400"/>
            <a:ext cx="89154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BIT SET/RESET MODE: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bit set/reset control word format.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X   X   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care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Bit select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</a:t>
            </a:r>
            <a:endParaRPr/>
          </a:p>
        </p:txBody>
      </p:sp>
      <p:graphicFrame>
        <p:nvGraphicFramePr>
          <p:cNvPr id="213" name="Google Shape;213;p13"/>
          <p:cNvGraphicFramePr/>
          <p:nvPr/>
        </p:nvGraphicFramePr>
        <p:xfrm>
          <a:off x="609600" y="13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D7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D6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D5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D4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D3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D2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D0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Google Shape;214;p13"/>
          <p:cNvGraphicFramePr/>
          <p:nvPr/>
        </p:nvGraphicFramePr>
        <p:xfrm>
          <a:off x="59436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13"/>
          <p:cNvSpPr txBox="1"/>
          <p:nvPr/>
        </p:nvSpPr>
        <p:spPr>
          <a:xfrm>
            <a:off x="6477000" y="2057400"/>
            <a:ext cx="1752600" cy="9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 SET/RESET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1=SET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0=RESET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3"/>
          <p:cNvCxnSpPr/>
          <p:nvPr/>
        </p:nvCxnSpPr>
        <p:spPr>
          <a:xfrm>
            <a:off x="5181600" y="1752600"/>
            <a:ext cx="1295400" cy="800100"/>
          </a:xfrm>
          <a:prstGeom prst="bentConnector3">
            <a:avLst>
              <a:gd fmla="val -12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7" name="Google Shape;217;p13"/>
          <p:cNvCxnSpPr/>
          <p:nvPr/>
        </p:nvCxnSpPr>
        <p:spPr>
          <a:xfrm flipH="1" rot="-5400000">
            <a:off x="3886200" y="2286000"/>
            <a:ext cx="2743200" cy="1676400"/>
          </a:xfrm>
          <a:prstGeom prst="bentConnector3">
            <a:avLst>
              <a:gd fmla="val 2176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8" name="Google Shape;218;p13"/>
          <p:cNvCxnSpPr/>
          <p:nvPr/>
        </p:nvCxnSpPr>
        <p:spPr>
          <a:xfrm flipH="1" rot="-5400000">
            <a:off x="3390900" y="2171700"/>
            <a:ext cx="3124200" cy="2286000"/>
          </a:xfrm>
          <a:prstGeom prst="bentConnector3">
            <a:avLst>
              <a:gd fmla="val 2127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9" name="Google Shape;219;p13"/>
          <p:cNvCxnSpPr/>
          <p:nvPr/>
        </p:nvCxnSpPr>
        <p:spPr>
          <a:xfrm flipH="1" rot="-5400000">
            <a:off x="2933700" y="2019300"/>
            <a:ext cx="3429000" cy="2895600"/>
          </a:xfrm>
          <a:prstGeom prst="bentConnector3">
            <a:avLst>
              <a:gd fmla="val 218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0" name="Google Shape;220;p13"/>
          <p:cNvCxnSpPr/>
          <p:nvPr/>
        </p:nvCxnSpPr>
        <p:spPr>
          <a:xfrm rot="5400000">
            <a:off x="1296987" y="19050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13"/>
          <p:cNvCxnSpPr/>
          <p:nvPr/>
        </p:nvCxnSpPr>
        <p:spPr>
          <a:xfrm rot="5400000">
            <a:off x="1906587" y="19050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" name="Google Shape;222;p13"/>
          <p:cNvCxnSpPr/>
          <p:nvPr/>
        </p:nvCxnSpPr>
        <p:spPr>
          <a:xfrm rot="5400000">
            <a:off x="2516187" y="1905000"/>
            <a:ext cx="3032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13"/>
          <p:cNvSpPr txBox="1"/>
          <p:nvPr/>
        </p:nvSpPr>
        <p:spPr>
          <a:xfrm>
            <a:off x="6019800" y="5867400"/>
            <a:ext cx="26670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BIT SET/RESET FLAG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=0 Active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13"/>
          <p:cNvCxnSpPr/>
          <p:nvPr/>
        </p:nvCxnSpPr>
        <p:spPr>
          <a:xfrm>
            <a:off x="838200" y="1752600"/>
            <a:ext cx="5181600" cy="4533900"/>
          </a:xfrm>
          <a:prstGeom prst="bentConnector3">
            <a:avLst>
              <a:gd fmla="val 1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609600" y="381000"/>
            <a:ext cx="4800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Bit Set Reset MODE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D7=0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14"/>
          <p:cNvGraphicFramePr/>
          <p:nvPr/>
        </p:nvGraphicFramePr>
        <p:xfrm>
          <a:off x="735012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D6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D4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14"/>
          <p:cNvSpPr txBox="1"/>
          <p:nvPr/>
        </p:nvSpPr>
        <p:spPr>
          <a:xfrm>
            <a:off x="762000" y="1981200"/>
            <a:ext cx="419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D6, D5, D4 =Don’t Care (X X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p14"/>
          <p:cNvGraphicFramePr/>
          <p:nvPr/>
        </p:nvGraphicFramePr>
        <p:xfrm>
          <a:off x="914400" y="3103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800100"/>
                <a:gridCol w="800100"/>
                <a:gridCol w="800100"/>
                <a:gridCol w="800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4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4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14"/>
          <p:cNvSpPr txBox="1"/>
          <p:nvPr/>
        </p:nvSpPr>
        <p:spPr>
          <a:xfrm>
            <a:off x="777875" y="2455862"/>
            <a:ext cx="4191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D3, D2, D1 = Selector bits of Port C (PC0 –PC7)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4968875" y="228600"/>
            <a:ext cx="4191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and Port B does not work in BSR Mode. Only Port C is Active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5181600" y="2438400"/>
            <a:ext cx="4191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D0 = SET or RESET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SET, D0 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RESET, D0 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5257800" y="1295132"/>
            <a:ext cx="419100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01101100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457200" y="152400"/>
            <a:ext cx="82296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</p:txBody>
      </p:sp>
      <p:graphicFrame>
        <p:nvGraphicFramePr>
          <p:cNvPr id="243" name="Google Shape;243;p19"/>
          <p:cNvGraphicFramePr/>
          <p:nvPr/>
        </p:nvGraphicFramePr>
        <p:xfrm>
          <a:off x="457200" y="1584278"/>
          <a:ext cx="7431206" cy="5144068"/>
        </p:xfrm>
        <a:graphic>
          <a:graphicData uri="http://schemas.openxmlformats.org/presentationml/2006/ole">
            <mc:AlternateContent>
              <mc:Choice Requires="v">
                <p:oleObj r:id="rId4" imgH="5144068" imgW="7431206" progId="Paint.Picture" spid="_x0000_s1">
                  <p:embed/>
                </p:oleObj>
              </mc:Choice>
              <mc:Fallback>
                <p:oleObj r:id="rId5" imgH="5144068" imgW="7431206" progId="Paint.Picture">
                  <p:embed/>
                  <p:pic>
                    <p:nvPicPr>
                      <p:cNvPr id="243" name="Google Shape;243;p19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1584278"/>
                        <a:ext cx="7431206" cy="5144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Google Shape;244;p19"/>
          <p:cNvSpPr txBox="1"/>
          <p:nvPr/>
        </p:nvSpPr>
        <p:spPr>
          <a:xfrm>
            <a:off x="7246961" y="152400"/>
            <a:ext cx="1897039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A: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PortC Upper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PortC Lower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0"/>
          <p:cNvPicPr preferRelativeResize="0"/>
          <p:nvPr/>
        </p:nvPicPr>
        <p:blipFill rotWithShape="1">
          <a:blip r:embed="rId3">
            <a:alphaModFix/>
          </a:blip>
          <a:srcRect b="21872" l="14062" r="15625" t="25000"/>
          <a:stretch/>
        </p:blipFill>
        <p:spPr>
          <a:xfrm>
            <a:off x="152400" y="476250"/>
            <a:ext cx="883920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/>
          </a:p>
        </p:txBody>
      </p:sp>
      <p:pic>
        <p:nvPicPr>
          <p:cNvPr id="255" name="Google Shape;25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" y="1901825"/>
            <a:ext cx="9113837" cy="444341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21"/>
          <p:cNvGraphicFramePr/>
          <p:nvPr/>
        </p:nvGraphicFramePr>
        <p:xfrm>
          <a:off x="4191000" y="2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D7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D6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D5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D4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D3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D2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D0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0</a:t>
            </a:r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685800" y="1981200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are latched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 are buffered.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handshaking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A, B, C all can work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</a:t>
            </a:r>
            <a:endParaRPr/>
          </a:p>
        </p:txBody>
      </p:sp>
      <p:sp>
        <p:nvSpPr>
          <p:cNvPr id="270" name="Google Shape;270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914400" y="1905000"/>
            <a:ext cx="6400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digital IC which holds the data put into it, 1 or 0, until cleared.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Holds one bit (like a flip flop)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838200" y="36766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1066800" y="4972050"/>
            <a:ext cx="6400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Can cancel noise or modify input by the requirement of the circuit.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type="title"/>
          </p:nvPr>
        </p:nvSpPr>
        <p:spPr>
          <a:xfrm>
            <a:off x="457200" y="152400"/>
            <a:ext cx="82296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</p:txBody>
      </p:sp>
      <p:graphicFrame>
        <p:nvGraphicFramePr>
          <p:cNvPr id="279" name="Google Shape;279;p24"/>
          <p:cNvGraphicFramePr/>
          <p:nvPr/>
        </p:nvGraphicFramePr>
        <p:xfrm>
          <a:off x="368300" y="1447800"/>
          <a:ext cx="7175500" cy="5029200"/>
        </p:xfrm>
        <a:graphic>
          <a:graphicData uri="http://schemas.openxmlformats.org/presentationml/2006/ole">
            <mc:AlternateContent>
              <mc:Choice Requires="v">
                <p:oleObj r:id="rId4" imgH="5029200" imgW="7175500" progId="Paint.Picture" spid="_x0000_s1">
                  <p:embed/>
                </p:oleObj>
              </mc:Choice>
              <mc:Fallback>
                <p:oleObj r:id="rId5" imgH="5029200" imgW="7175500" progId="Paint.Picture">
                  <p:embed/>
                  <p:pic>
                    <p:nvPicPr>
                      <p:cNvPr id="279" name="Google Shape;279;p24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68300" y="1447800"/>
                        <a:ext cx="71755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idx="1" type="body"/>
          </p:nvPr>
        </p:nvSpPr>
        <p:spPr>
          <a:xfrm>
            <a:off x="457200" y="304800"/>
            <a:ext cx="8229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and Group B control: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and B get the Control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Signal from CPU and send the command to the individual control blocks.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 send the control signal to port A and Port C (Upper) 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 send the control signal to port B and Port C (Lower) 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8-bit buffered I/O latch.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programmed by mode 0 , mode 1, mode 2 .</a:t>
            </a:r>
            <a:endParaRPr/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idx="1" type="body"/>
          </p:nvPr>
        </p:nvSpPr>
        <p:spPr>
          <a:xfrm>
            <a:off x="228600" y="152400"/>
            <a:ext cx="86868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8-bit buffer I/O latch.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programmed by mode 0 and   mode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8-bit  Unlatched buffer Input and an Output latch.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splitted into two parts.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programmed by bit set/reset operation.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programmable peripheral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457200" y="1295400"/>
            <a:ext cx="8153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82C55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programmable peripheral interface (PPI)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very popular low-cost interfacing component that is used found in many applications.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57200" y="262255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range from 7-segment display, stepper motor connection, counters to key pad management.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457200" y="3521075"/>
            <a:ext cx="8153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device is still in use today and is used to interface and detect key presses on modern keyboards, parallel printers and other interfacing chipsets.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457200" y="4832350"/>
            <a:ext cx="8153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those of you who are doing computer interfacing course you will be extensively using this device to interface various devices with the PC.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Handshaking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914400" y="1905000"/>
            <a:ext cx="6400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Handshaking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I/O control method to synchronize I/O devices with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microprocessor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0</a:t>
            </a:r>
            <a:endParaRPr/>
          </a:p>
        </p:txBody>
      </p:sp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for the devices that does not require handshaking. (i.e. LED Light, Buzzer)</a:t>
            </a:r>
            <a:endParaRPr/>
          </a:p>
        </p:txBody>
      </p:sp>
      <p:sp>
        <p:nvSpPr>
          <p:cNvPr id="304" name="Google Shape;304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to Control word for Mode-0</a:t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381000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4211637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1828800" y="2895600"/>
            <a:ext cx="2382837" cy="381000"/>
          </a:xfrm>
          <a:prstGeom prst="leftRightArrow">
            <a:avLst>
              <a:gd fmla="val 172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5" name="Google Shape;315;p27"/>
          <p:cNvCxnSpPr/>
          <p:nvPr/>
        </p:nvCxnSpPr>
        <p:spPr>
          <a:xfrm>
            <a:off x="1828800" y="3657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27"/>
          <p:cNvCxnSpPr/>
          <p:nvPr/>
        </p:nvCxnSpPr>
        <p:spPr>
          <a:xfrm>
            <a:off x="1828800" y="4343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p27"/>
          <p:cNvCxnSpPr/>
          <p:nvPr/>
        </p:nvCxnSpPr>
        <p:spPr>
          <a:xfrm>
            <a:off x="1828800" y="3962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p27"/>
          <p:cNvCxnSpPr/>
          <p:nvPr/>
        </p:nvCxnSpPr>
        <p:spPr>
          <a:xfrm>
            <a:off x="1828800" y="4648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9" name="Google Shape;319;p27"/>
          <p:cNvCxnSpPr/>
          <p:nvPr/>
        </p:nvCxnSpPr>
        <p:spPr>
          <a:xfrm>
            <a:off x="1828800" y="5029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0" name="Google Shape;320;p27"/>
          <p:cNvCxnSpPr/>
          <p:nvPr/>
        </p:nvCxnSpPr>
        <p:spPr>
          <a:xfrm>
            <a:off x="1828800" y="5334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1" name="Google Shape;321;p27"/>
          <p:cNvSpPr txBox="1"/>
          <p:nvPr/>
        </p:nvSpPr>
        <p:spPr>
          <a:xfrm>
            <a:off x="2444750" y="3363912"/>
            <a:ext cx="1116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2424112" y="3657600"/>
            <a:ext cx="11572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2540000" y="40497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2540000" y="43545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2425700" y="4735512"/>
            <a:ext cx="11541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2146300" y="5029200"/>
            <a:ext cx="1712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5686425" y="2514600"/>
            <a:ext cx="1577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5867400" y="3440112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4457700" y="2768600"/>
            <a:ext cx="955675" cy="6461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2519362" y="2667000"/>
            <a:ext cx="11064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5730875" y="4267200"/>
            <a:ext cx="17938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5713412" y="4735512"/>
            <a:ext cx="1811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7924800" y="2382837"/>
            <a:ext cx="8064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7924800" y="4765675"/>
            <a:ext cx="10175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5659437" y="2743200"/>
            <a:ext cx="1865312" cy="423862"/>
          </a:xfrm>
          <a:prstGeom prst="rightArrow">
            <a:avLst>
              <a:gd fmla="val 19146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5686425" y="3657600"/>
            <a:ext cx="1865312" cy="423862"/>
          </a:xfrm>
          <a:prstGeom prst="rightArrow">
            <a:avLst>
              <a:gd fmla="val 19146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7"/>
          <p:cNvSpPr/>
          <p:nvPr/>
        </p:nvSpPr>
        <p:spPr>
          <a:xfrm rot="10800000">
            <a:off x="5678487" y="4495800"/>
            <a:ext cx="1865312" cy="423862"/>
          </a:xfrm>
          <a:prstGeom prst="rightArrow">
            <a:avLst>
              <a:gd fmla="val 19641" name="adj1"/>
              <a:gd fmla="val 6853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7"/>
          <p:cNvSpPr/>
          <p:nvPr/>
        </p:nvSpPr>
        <p:spPr>
          <a:xfrm rot="10800000">
            <a:off x="5694362" y="4938712"/>
            <a:ext cx="1865312" cy="423862"/>
          </a:xfrm>
          <a:prstGeom prst="rightArrow">
            <a:avLst>
              <a:gd fmla="val 19641" name="adj1"/>
              <a:gd fmla="val 6853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9" name="Google Shape;339;p27"/>
          <p:cNvGraphicFramePr/>
          <p:nvPr/>
        </p:nvGraphicFramePr>
        <p:xfrm>
          <a:off x="3124200" y="602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322250"/>
                <a:gridCol w="322250"/>
                <a:gridCol w="322250"/>
                <a:gridCol w="322250"/>
                <a:gridCol w="322250"/>
                <a:gridCol w="322250"/>
                <a:gridCol w="322250"/>
                <a:gridCol w="3222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40" name="Google Shape;340;p27"/>
          <p:cNvSpPr txBox="1"/>
          <p:nvPr/>
        </p:nvSpPr>
        <p:spPr>
          <a:xfrm>
            <a:off x="3352800" y="6324600"/>
            <a:ext cx="2208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ing LED with 8051 Microcontroller Circuit - ElectronicsHub" id="341" name="Google Shape;341;p27"/>
          <p:cNvPicPr preferRelativeResize="0"/>
          <p:nvPr/>
        </p:nvPicPr>
        <p:blipFill rotWithShape="1">
          <a:blip r:embed="rId3">
            <a:alphaModFix/>
          </a:blip>
          <a:srcRect b="32360" l="81890" r="1762" t="12078"/>
          <a:stretch/>
        </p:blipFill>
        <p:spPr>
          <a:xfrm>
            <a:off x="7543800" y="2133600"/>
            <a:ext cx="419100" cy="1027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ing LED with 8051 Microcontroller Circuit - ElectronicsHub" id="342" name="Google Shape;342;p27"/>
          <p:cNvPicPr preferRelativeResize="0"/>
          <p:nvPr/>
        </p:nvPicPr>
        <p:blipFill rotWithShape="1">
          <a:blip r:embed="rId3">
            <a:alphaModFix/>
          </a:blip>
          <a:srcRect b="32360" l="81890" r="1762" t="12078"/>
          <a:stretch/>
        </p:blipFill>
        <p:spPr>
          <a:xfrm>
            <a:off x="7567612" y="3276600"/>
            <a:ext cx="419100" cy="102711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7"/>
          <p:cNvSpPr txBox="1"/>
          <p:nvPr/>
        </p:nvSpPr>
        <p:spPr>
          <a:xfrm>
            <a:off x="7994650" y="3575050"/>
            <a:ext cx="8064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ODAY'S ELECTRONICS: Simple Code Lock circuit" id="344" name="Google Shape;344;p27"/>
          <p:cNvPicPr preferRelativeResize="0"/>
          <p:nvPr/>
        </p:nvPicPr>
        <p:blipFill rotWithShape="1">
          <a:blip r:embed="rId4">
            <a:alphaModFix/>
          </a:blip>
          <a:srcRect b="14284" l="21110" r="64222" t="15356"/>
          <a:stretch/>
        </p:blipFill>
        <p:spPr>
          <a:xfrm>
            <a:off x="7543800" y="4343400"/>
            <a:ext cx="4191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1</a:t>
            </a:r>
            <a:endParaRPr/>
          </a:p>
        </p:txBody>
      </p:sp>
      <p:sp>
        <p:nvSpPr>
          <p:cNvPr id="350" name="Google Shape;350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port uses three lines from Port C as handshake signals. The other 2 (PC6, PC7) bits of port C can use as I/O signals.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PC3, PC4, PC5 helps Port A for Handshaking. PC0, PC1, PC2 helps Port B for Handshaking.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and B functions as I/O.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8"/>
          <p:cNvSpPr txBox="1"/>
          <p:nvPr/>
        </p:nvSpPr>
        <p:spPr>
          <a:xfrm>
            <a:off x="4441825" y="3198812"/>
            <a:ext cx="2603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4441825" y="3198812"/>
            <a:ext cx="2603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type="title"/>
          </p:nvPr>
        </p:nvSpPr>
        <p:spPr>
          <a:xfrm>
            <a:off x="457200" y="152400"/>
            <a:ext cx="82296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</p:txBody>
      </p:sp>
      <p:graphicFrame>
        <p:nvGraphicFramePr>
          <p:cNvPr id="359" name="Google Shape;359;p30"/>
          <p:cNvGraphicFramePr/>
          <p:nvPr/>
        </p:nvGraphicFramePr>
        <p:xfrm>
          <a:off x="368300" y="1447800"/>
          <a:ext cx="7175500" cy="5029200"/>
        </p:xfrm>
        <a:graphic>
          <a:graphicData uri="http://schemas.openxmlformats.org/presentationml/2006/ole">
            <mc:AlternateContent>
              <mc:Choice Requires="v">
                <p:oleObj r:id="rId4" imgH="5029200" imgW="7175500" progId="Paint.Picture" spid="_x0000_s1">
                  <p:embed/>
                </p:oleObj>
              </mc:Choice>
              <mc:Fallback>
                <p:oleObj r:id="rId5" imgH="5029200" imgW="7175500" progId="Paint.Picture">
                  <p:embed/>
                  <p:pic>
                    <p:nvPicPr>
                      <p:cNvPr id="359" name="Google Shape;359;p30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68300" y="1447800"/>
                        <a:ext cx="71755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pictures\16.1 Mod-1 configuration.png" id="364" name="Google Shape;3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219200"/>
            <a:ext cx="5572125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9"/>
          <p:cNvSpPr txBox="1"/>
          <p:nvPr/>
        </p:nvSpPr>
        <p:spPr>
          <a:xfrm>
            <a:off x="3048000" y="609600"/>
            <a:ext cx="37306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Handshaking (mode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5930900" y="1428750"/>
            <a:ext cx="20605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5967412" y="1647825"/>
            <a:ext cx="20605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bit ASCI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5929312" y="2073275"/>
            <a:ext cx="28336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(Strobe Signal) – Data is Being Sent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9"/>
          <p:cNvSpPr txBox="1"/>
          <p:nvPr/>
        </p:nvSpPr>
        <p:spPr>
          <a:xfrm>
            <a:off x="5919787" y="2349500"/>
            <a:ext cx="2835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(Input Buffer Full) – Acknowledge of data receive. Don’t send anything until the data is processed.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6211887" y="131762"/>
            <a:ext cx="28352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(Input Buffer Full) – Signal is received, Strobe Signal is disabled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639762" y="3429000"/>
            <a:ext cx="28352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Microcontroller sets A1, A0 as 0, 0 to select port A and RD’ as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5888037" y="3055937"/>
            <a:ext cx="28336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Microcontroller signal of data receive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639762" y="4033837"/>
            <a:ext cx="2835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 Microcontroller reads the data, IBF signal is disabled. So keyboard sends next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"/>
            <a:ext cx="7696200" cy="60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533400"/>
            <a:ext cx="7696200" cy="60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86_IO2-7" id="384" name="Google Shape;38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0"/>
            <a:ext cx="61817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86_IO2-8" id="385" name="Google Shape;38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362200"/>
            <a:ext cx="61817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/>
        </p:nvSpPr>
        <p:spPr>
          <a:xfrm>
            <a:off x="3048000" y="609600"/>
            <a:ext cx="3935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Handshaking (mode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:\pictures\16.3 Mod-1 output.png" id="391" name="Google Shape;3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1371600"/>
            <a:ext cx="5495925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2"/>
          <p:cNvSpPr txBox="1"/>
          <p:nvPr/>
        </p:nvSpPr>
        <p:spPr>
          <a:xfrm>
            <a:off x="6400800" y="1752600"/>
            <a:ext cx="18288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5943600" y="3092450"/>
            <a:ext cx="320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signal is high when CPU is not sending any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2"/>
          <p:cNvSpPr txBox="1"/>
          <p:nvPr/>
        </p:nvSpPr>
        <p:spPr>
          <a:xfrm>
            <a:off x="228600" y="3441700"/>
            <a:ext cx="3200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when the microprocessor acknowledges the interrupt,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2"/>
          <p:cNvSpPr txBox="1"/>
          <p:nvPr/>
        </p:nvSpPr>
        <p:spPr>
          <a:xfrm>
            <a:off x="228600" y="4325937"/>
            <a:ext cx="32004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activates Write pin (WR’=0), selects port A (A0=0, A1=0), sends data from data bus (D0 – D7)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6172200" y="3503612"/>
            <a:ext cx="3200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Whenever the microprocessor enables Write pin, the interrupt pin gets disabled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2"/>
          <p:cNvSpPr txBox="1"/>
          <p:nvPr/>
        </p:nvSpPr>
        <p:spPr>
          <a:xfrm>
            <a:off x="5918200" y="2157412"/>
            <a:ext cx="320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Output Buffer Full,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OBF’=0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(sends signal to printer to print 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5943600" y="2614612"/>
            <a:ext cx="320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When Printer Free, sends Acknowledgement (AC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K’ = 0)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6137275" y="4741862"/>
            <a:ext cx="3200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When IC receives acknowledgement signal, output is passed through PortA. Simultaneously OBF is disabled.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p32"/>
          <p:cNvCxnSpPr/>
          <p:nvPr/>
        </p:nvCxnSpPr>
        <p:spPr>
          <a:xfrm>
            <a:off x="5491425" y="2713225"/>
            <a:ext cx="3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2"/>
          <p:cNvCxnSpPr/>
          <p:nvPr/>
        </p:nvCxnSpPr>
        <p:spPr>
          <a:xfrm>
            <a:off x="5491425" y="4846825"/>
            <a:ext cx="3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62" y="533400"/>
            <a:ext cx="8275637" cy="609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60"/>
          <p:cNvSpPr txBox="1"/>
          <p:nvPr/>
        </p:nvSpPr>
        <p:spPr>
          <a:xfrm>
            <a:off x="1160060" y="1219200"/>
            <a:ext cx="27977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Low</a:t>
            </a:r>
            <a:endParaRPr/>
          </a:p>
        </p:txBody>
      </p:sp>
      <p:sp>
        <p:nvSpPr>
          <p:cNvPr id="120" name="Google Shape;120;p60"/>
          <p:cNvSpPr txBox="1"/>
          <p:nvPr/>
        </p:nvSpPr>
        <p:spPr>
          <a:xfrm>
            <a:off x="1160059" y="2695433"/>
            <a:ext cx="27977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High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86_IO2-10" id="411" name="Google Shape;41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-228600"/>
            <a:ext cx="618172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86_IO2-11" id="412" name="Google Shape;41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562225"/>
            <a:ext cx="61817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to Control word for Mode-1</a:t>
            </a:r>
            <a:endParaRPr/>
          </a:p>
        </p:txBody>
      </p:sp>
      <p:sp>
        <p:nvSpPr>
          <p:cNvPr id="419" name="Google Shape;419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381000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4211637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4"/>
          <p:cNvSpPr/>
          <p:nvPr/>
        </p:nvSpPr>
        <p:spPr>
          <a:xfrm>
            <a:off x="1828800" y="2895600"/>
            <a:ext cx="2382837" cy="381000"/>
          </a:xfrm>
          <a:prstGeom prst="leftRightArrow">
            <a:avLst>
              <a:gd fmla="val 172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3" name="Google Shape;423;p34"/>
          <p:cNvCxnSpPr/>
          <p:nvPr/>
        </p:nvCxnSpPr>
        <p:spPr>
          <a:xfrm>
            <a:off x="1828800" y="3657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4" name="Google Shape;424;p34"/>
          <p:cNvCxnSpPr/>
          <p:nvPr/>
        </p:nvCxnSpPr>
        <p:spPr>
          <a:xfrm>
            <a:off x="1828800" y="4343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5" name="Google Shape;425;p34"/>
          <p:cNvCxnSpPr/>
          <p:nvPr/>
        </p:nvCxnSpPr>
        <p:spPr>
          <a:xfrm>
            <a:off x="1828800" y="3962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6" name="Google Shape;426;p34"/>
          <p:cNvCxnSpPr/>
          <p:nvPr/>
        </p:nvCxnSpPr>
        <p:spPr>
          <a:xfrm>
            <a:off x="1828800" y="4648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7" name="Google Shape;427;p34"/>
          <p:cNvCxnSpPr/>
          <p:nvPr/>
        </p:nvCxnSpPr>
        <p:spPr>
          <a:xfrm>
            <a:off x="1828800" y="5029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8" name="Google Shape;428;p34"/>
          <p:cNvCxnSpPr/>
          <p:nvPr/>
        </p:nvCxnSpPr>
        <p:spPr>
          <a:xfrm>
            <a:off x="1828800" y="5334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9" name="Google Shape;429;p34"/>
          <p:cNvSpPr txBox="1"/>
          <p:nvPr/>
        </p:nvSpPr>
        <p:spPr>
          <a:xfrm>
            <a:off x="2444750" y="3363912"/>
            <a:ext cx="1116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🡪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4"/>
          <p:cNvSpPr txBox="1"/>
          <p:nvPr/>
        </p:nvSpPr>
        <p:spPr>
          <a:xfrm>
            <a:off x="2424112" y="3657600"/>
            <a:ext cx="11572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🡪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4"/>
          <p:cNvSpPr txBox="1"/>
          <p:nvPr/>
        </p:nvSpPr>
        <p:spPr>
          <a:xfrm>
            <a:off x="2540000" y="40497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 🡪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4"/>
          <p:cNvSpPr txBox="1"/>
          <p:nvPr/>
        </p:nvSpPr>
        <p:spPr>
          <a:xfrm>
            <a:off x="2540000" y="43545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 🡪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4"/>
          <p:cNvSpPr txBox="1"/>
          <p:nvPr/>
        </p:nvSpPr>
        <p:spPr>
          <a:xfrm>
            <a:off x="2425700" y="4735512"/>
            <a:ext cx="11541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🡪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4"/>
          <p:cNvSpPr txBox="1"/>
          <p:nvPr/>
        </p:nvSpPr>
        <p:spPr>
          <a:xfrm>
            <a:off x="2146300" y="5029200"/>
            <a:ext cx="1712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 🡪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5715000" y="25146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4"/>
          <p:cNvSpPr txBox="1"/>
          <p:nvPr/>
        </p:nvSpPr>
        <p:spPr>
          <a:xfrm>
            <a:off x="5715000" y="41148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4"/>
          <p:cNvSpPr txBox="1"/>
          <p:nvPr/>
        </p:nvSpPr>
        <p:spPr>
          <a:xfrm>
            <a:off x="4457700" y="2768600"/>
            <a:ext cx="955675" cy="6461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4"/>
          <p:cNvSpPr txBox="1"/>
          <p:nvPr/>
        </p:nvSpPr>
        <p:spPr>
          <a:xfrm>
            <a:off x="2471737" y="2667000"/>
            <a:ext cx="1201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1010X11X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4"/>
          <p:cNvSpPr txBox="1"/>
          <p:nvPr/>
        </p:nvSpPr>
        <p:spPr>
          <a:xfrm>
            <a:off x="5910262" y="3668712"/>
            <a:ext cx="2319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(Pin 3, 6, 7)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4"/>
          <p:cNvSpPr txBox="1"/>
          <p:nvPr/>
        </p:nvSpPr>
        <p:spPr>
          <a:xfrm>
            <a:off x="5892800" y="5192712"/>
            <a:ext cx="2336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(Pin 1, 2,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4"/>
          <p:cNvSpPr txBox="1"/>
          <p:nvPr/>
        </p:nvSpPr>
        <p:spPr>
          <a:xfrm>
            <a:off x="8331200" y="2667000"/>
            <a:ext cx="812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5659437" y="2743200"/>
            <a:ext cx="1604962" cy="423862"/>
          </a:xfrm>
          <a:prstGeom prst="rightArrow">
            <a:avLst>
              <a:gd fmla="val 18748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4"/>
          <p:cNvSpPr/>
          <p:nvPr/>
        </p:nvSpPr>
        <p:spPr>
          <a:xfrm rot="10800000">
            <a:off x="5686425" y="4343400"/>
            <a:ext cx="1577975" cy="423862"/>
          </a:xfrm>
          <a:prstGeom prst="rightArrow">
            <a:avLst>
              <a:gd fmla="val 18699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44" name="Google Shape;444;p34"/>
          <p:cNvGraphicFramePr/>
          <p:nvPr/>
        </p:nvGraphicFramePr>
        <p:xfrm>
          <a:off x="3124200" y="602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322250"/>
                <a:gridCol w="322250"/>
                <a:gridCol w="322250"/>
                <a:gridCol w="322250"/>
                <a:gridCol w="322250"/>
                <a:gridCol w="322250"/>
                <a:gridCol w="322250"/>
                <a:gridCol w="3222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45" name="Google Shape;445;p34"/>
          <p:cNvSpPr txBox="1"/>
          <p:nvPr/>
        </p:nvSpPr>
        <p:spPr>
          <a:xfrm>
            <a:off x="3352800" y="6324600"/>
            <a:ext cx="2208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4"/>
          <p:cNvSpPr txBox="1"/>
          <p:nvPr/>
        </p:nvSpPr>
        <p:spPr>
          <a:xfrm>
            <a:off x="8047037" y="4659312"/>
            <a:ext cx="1095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inter icon outline style Royalty Free Vector Image" id="447" name="Google Shape;447;p34"/>
          <p:cNvPicPr preferRelativeResize="0"/>
          <p:nvPr/>
        </p:nvPicPr>
        <p:blipFill rotWithShape="1">
          <a:blip r:embed="rId3">
            <a:alphaModFix/>
          </a:blip>
          <a:srcRect b="11364" l="0" r="3640" t="0"/>
          <a:stretch/>
        </p:blipFill>
        <p:spPr>
          <a:xfrm>
            <a:off x="7315200" y="2238375"/>
            <a:ext cx="1066800" cy="106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Keyboard clip art Free vector in Open office drawing svg ..." id="448" name="Google Shape;44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4400" y="4289425"/>
            <a:ext cx="1428750" cy="455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9" name="Google Shape;449;p34"/>
          <p:cNvCxnSpPr/>
          <p:nvPr/>
        </p:nvCxnSpPr>
        <p:spPr>
          <a:xfrm>
            <a:off x="7978775" y="4745037"/>
            <a:ext cx="0" cy="469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450" name="Google Shape;450;p34"/>
          <p:cNvCxnSpPr/>
          <p:nvPr/>
        </p:nvCxnSpPr>
        <p:spPr>
          <a:xfrm rot="10800000">
            <a:off x="5686425" y="5214937"/>
            <a:ext cx="229235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51" name="Google Shape;451;p34"/>
          <p:cNvCxnSpPr/>
          <p:nvPr/>
        </p:nvCxnSpPr>
        <p:spPr>
          <a:xfrm>
            <a:off x="7978775" y="3205162"/>
            <a:ext cx="0" cy="4683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452" name="Google Shape;452;p34"/>
          <p:cNvCxnSpPr/>
          <p:nvPr/>
        </p:nvCxnSpPr>
        <p:spPr>
          <a:xfrm rot="10800000">
            <a:off x="5686425" y="3673475"/>
            <a:ext cx="229235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"/>
          <p:cNvSpPr txBox="1"/>
          <p:nvPr>
            <p:ph type="title"/>
          </p:nvPr>
        </p:nvSpPr>
        <p:spPr>
          <a:xfrm>
            <a:off x="671512" y="269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1 (Port A (input), Port B (Output)</a:t>
            </a:r>
            <a:endParaRPr/>
          </a:p>
        </p:txBody>
      </p:sp>
      <p:sp>
        <p:nvSpPr>
          <p:cNvPr id="458" name="Google Shape;458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11350"/>
            <a:ext cx="7546975" cy="4184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0" name="Google Shape;460;p35"/>
          <p:cNvGraphicFramePr/>
          <p:nvPr/>
        </p:nvGraphicFramePr>
        <p:xfrm>
          <a:off x="3419475" y="1169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D7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D6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D5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D4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D3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D2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D0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Google Shape;461;p35"/>
          <p:cNvGraphicFramePr/>
          <p:nvPr/>
        </p:nvGraphicFramePr>
        <p:xfrm>
          <a:off x="3419475" y="153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/>
          <p:nvPr>
            <p:ph idx="1" type="body"/>
          </p:nvPr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2:bi-directional I/O data transfer: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 allows bidirectional data transfer over a single 8-bit data bus using handshake signals.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feature is possible only Group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 is working as 8-biy bidirectional.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for handshaking purpose.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is sent by CPU through this port , when the peripheral request 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to Use Mode 2: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devices which can take both input and output. Example: Mobile, pen drive, external hard drive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2 (port B mode 0)</a:t>
            </a:r>
            <a:endParaRPr/>
          </a:p>
        </p:txBody>
      </p:sp>
      <p:sp>
        <p:nvSpPr>
          <p:cNvPr id="472" name="Google Shape;472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7"/>
          <p:cNvSpPr txBox="1"/>
          <p:nvPr/>
        </p:nvSpPr>
        <p:spPr>
          <a:xfrm>
            <a:off x="304800" y="1668462"/>
            <a:ext cx="2667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changes into input or output with clock pulse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7"/>
          <p:cNvSpPr txBox="1"/>
          <p:nvPr/>
        </p:nvSpPr>
        <p:spPr>
          <a:xfrm>
            <a:off x="4767625" y="3028800"/>
            <a:ext cx="7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PC7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5" name="Google Shape;4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238374"/>
            <a:ext cx="4448279" cy="423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2 (port B mode 1)</a:t>
            </a:r>
            <a:endParaRPr/>
          </a:p>
        </p:txBody>
      </p:sp>
      <p:sp>
        <p:nvSpPr>
          <p:cNvPr id="481" name="Google Shape;481;p3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8"/>
          <p:cNvSpPr txBox="1"/>
          <p:nvPr/>
        </p:nvSpPr>
        <p:spPr>
          <a:xfrm>
            <a:off x="304800" y="1668462"/>
            <a:ext cx="2667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changes into input or output with clock pulse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390774"/>
            <a:ext cx="39624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rge Touchscreen Illustrations, Royalty-Free Vector Graphics ..." id="489" name="Google Shape;489;p39"/>
          <p:cNvPicPr preferRelativeResize="0"/>
          <p:nvPr/>
        </p:nvPicPr>
        <p:blipFill rotWithShape="1">
          <a:blip r:embed="rId3">
            <a:alphaModFix/>
          </a:blip>
          <a:srcRect b="9996" l="7858" r="9011" t="9105"/>
          <a:stretch/>
        </p:blipFill>
        <p:spPr>
          <a:xfrm>
            <a:off x="7264400" y="2452687"/>
            <a:ext cx="936625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to Control word for Mode-2</a:t>
            </a:r>
            <a:endParaRPr/>
          </a:p>
        </p:txBody>
      </p:sp>
      <p:sp>
        <p:nvSpPr>
          <p:cNvPr id="491" name="Google Shape;491;p3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9"/>
          <p:cNvSpPr txBox="1"/>
          <p:nvPr/>
        </p:nvSpPr>
        <p:spPr>
          <a:xfrm>
            <a:off x="381000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9"/>
          <p:cNvSpPr txBox="1"/>
          <p:nvPr/>
        </p:nvSpPr>
        <p:spPr>
          <a:xfrm>
            <a:off x="4211637" y="2590800"/>
            <a:ext cx="1447800" cy="297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9"/>
          <p:cNvSpPr/>
          <p:nvPr/>
        </p:nvSpPr>
        <p:spPr>
          <a:xfrm>
            <a:off x="1828800" y="2895600"/>
            <a:ext cx="2382837" cy="381000"/>
          </a:xfrm>
          <a:prstGeom prst="leftRightArrow">
            <a:avLst>
              <a:gd fmla="val 1727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5" name="Google Shape;495;p39"/>
          <p:cNvCxnSpPr/>
          <p:nvPr/>
        </p:nvCxnSpPr>
        <p:spPr>
          <a:xfrm>
            <a:off x="1828800" y="36576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6" name="Google Shape;496;p39"/>
          <p:cNvCxnSpPr/>
          <p:nvPr/>
        </p:nvCxnSpPr>
        <p:spPr>
          <a:xfrm>
            <a:off x="1828800" y="4343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7" name="Google Shape;497;p39"/>
          <p:cNvCxnSpPr/>
          <p:nvPr/>
        </p:nvCxnSpPr>
        <p:spPr>
          <a:xfrm>
            <a:off x="1828800" y="39624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8" name="Google Shape;498;p39"/>
          <p:cNvCxnSpPr/>
          <p:nvPr/>
        </p:nvCxnSpPr>
        <p:spPr>
          <a:xfrm>
            <a:off x="1828800" y="4648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39"/>
          <p:cNvCxnSpPr/>
          <p:nvPr/>
        </p:nvCxnSpPr>
        <p:spPr>
          <a:xfrm>
            <a:off x="1828800" y="50292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0" name="Google Shape;500;p39"/>
          <p:cNvCxnSpPr/>
          <p:nvPr/>
        </p:nvCxnSpPr>
        <p:spPr>
          <a:xfrm>
            <a:off x="1828800" y="5334000"/>
            <a:ext cx="23828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1" name="Google Shape;501;p39"/>
          <p:cNvSpPr txBox="1"/>
          <p:nvPr/>
        </p:nvSpPr>
        <p:spPr>
          <a:xfrm>
            <a:off x="2444750" y="3363912"/>
            <a:ext cx="1116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🡪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9"/>
          <p:cNvSpPr txBox="1"/>
          <p:nvPr/>
        </p:nvSpPr>
        <p:spPr>
          <a:xfrm>
            <a:off x="2424112" y="3657600"/>
            <a:ext cx="11572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🡪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9"/>
          <p:cNvSpPr txBox="1"/>
          <p:nvPr/>
        </p:nvSpPr>
        <p:spPr>
          <a:xfrm>
            <a:off x="2540000" y="40497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 🡪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9"/>
          <p:cNvSpPr txBox="1"/>
          <p:nvPr/>
        </p:nvSpPr>
        <p:spPr>
          <a:xfrm>
            <a:off x="2540000" y="4354512"/>
            <a:ext cx="923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 🡪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9"/>
          <p:cNvSpPr txBox="1"/>
          <p:nvPr/>
        </p:nvSpPr>
        <p:spPr>
          <a:xfrm>
            <a:off x="2425700" y="4735512"/>
            <a:ext cx="11541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🡪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9"/>
          <p:cNvSpPr txBox="1"/>
          <p:nvPr/>
        </p:nvSpPr>
        <p:spPr>
          <a:xfrm>
            <a:off x="2146300" y="5029200"/>
            <a:ext cx="1712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Select 🡪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9"/>
          <p:cNvSpPr txBox="1"/>
          <p:nvPr/>
        </p:nvSpPr>
        <p:spPr>
          <a:xfrm>
            <a:off x="5715000" y="25146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(8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9"/>
          <p:cNvSpPr txBox="1"/>
          <p:nvPr/>
        </p:nvSpPr>
        <p:spPr>
          <a:xfrm>
            <a:off x="5715000" y="4114800"/>
            <a:ext cx="139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(8 bit)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9"/>
          <p:cNvSpPr txBox="1"/>
          <p:nvPr/>
        </p:nvSpPr>
        <p:spPr>
          <a:xfrm>
            <a:off x="4457700" y="2768600"/>
            <a:ext cx="955675" cy="64611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9"/>
          <p:cNvSpPr txBox="1"/>
          <p:nvPr/>
        </p:nvSpPr>
        <p:spPr>
          <a:xfrm>
            <a:off x="2393950" y="2667000"/>
            <a:ext cx="1357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11XXX1XX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9"/>
          <p:cNvSpPr txBox="1"/>
          <p:nvPr/>
        </p:nvSpPr>
        <p:spPr>
          <a:xfrm>
            <a:off x="5905500" y="3657600"/>
            <a:ext cx="2781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(Pin 3, 4, 5, 6, 7)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9"/>
          <p:cNvSpPr txBox="1"/>
          <p:nvPr/>
        </p:nvSpPr>
        <p:spPr>
          <a:xfrm>
            <a:off x="5969000" y="5192712"/>
            <a:ext cx="2336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(Pin 1, 2,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9"/>
          <p:cNvSpPr txBox="1"/>
          <p:nvPr/>
        </p:nvSpPr>
        <p:spPr>
          <a:xfrm>
            <a:off x="8153400" y="2667000"/>
            <a:ext cx="812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9"/>
          <p:cNvSpPr/>
          <p:nvPr/>
        </p:nvSpPr>
        <p:spPr>
          <a:xfrm>
            <a:off x="5659437" y="2743200"/>
            <a:ext cx="1604962" cy="423862"/>
          </a:xfrm>
          <a:prstGeom prst="rightArrow">
            <a:avLst>
              <a:gd fmla="val 18748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39"/>
          <p:cNvSpPr/>
          <p:nvPr/>
        </p:nvSpPr>
        <p:spPr>
          <a:xfrm rot="10800000">
            <a:off x="5686425" y="4343400"/>
            <a:ext cx="1577975" cy="423862"/>
          </a:xfrm>
          <a:prstGeom prst="rightArrow">
            <a:avLst>
              <a:gd fmla="val 18699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16" name="Google Shape;516;p39"/>
          <p:cNvGraphicFramePr/>
          <p:nvPr/>
        </p:nvGraphicFramePr>
        <p:xfrm>
          <a:off x="3124200" y="602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322250"/>
                <a:gridCol w="322250"/>
                <a:gridCol w="322250"/>
                <a:gridCol w="322250"/>
                <a:gridCol w="322250"/>
                <a:gridCol w="322250"/>
                <a:gridCol w="322250"/>
                <a:gridCol w="3222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17" name="Google Shape;517;p39"/>
          <p:cNvSpPr txBox="1"/>
          <p:nvPr/>
        </p:nvSpPr>
        <p:spPr>
          <a:xfrm>
            <a:off x="3352800" y="6324600"/>
            <a:ext cx="2208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9"/>
          <p:cNvSpPr txBox="1"/>
          <p:nvPr/>
        </p:nvSpPr>
        <p:spPr>
          <a:xfrm>
            <a:off x="8047037" y="4659312"/>
            <a:ext cx="1095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uter Keyboard clip art Free vector in Open office drawing svg ..." id="519" name="Google Shape;51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4400" y="4289425"/>
            <a:ext cx="1428750" cy="455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0" name="Google Shape;520;p39"/>
          <p:cNvCxnSpPr/>
          <p:nvPr/>
        </p:nvCxnSpPr>
        <p:spPr>
          <a:xfrm>
            <a:off x="7978775" y="4745037"/>
            <a:ext cx="0" cy="469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521" name="Google Shape;521;p39"/>
          <p:cNvCxnSpPr/>
          <p:nvPr/>
        </p:nvCxnSpPr>
        <p:spPr>
          <a:xfrm rot="10800000">
            <a:off x="5686425" y="5214937"/>
            <a:ext cx="229235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22" name="Google Shape;522;p39"/>
          <p:cNvCxnSpPr/>
          <p:nvPr/>
        </p:nvCxnSpPr>
        <p:spPr>
          <a:xfrm>
            <a:off x="7978775" y="3205162"/>
            <a:ext cx="0" cy="4683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523" name="Google Shape;523;p39"/>
          <p:cNvCxnSpPr/>
          <p:nvPr/>
        </p:nvCxnSpPr>
        <p:spPr>
          <a:xfrm rot="10800000">
            <a:off x="5686425" y="3673475"/>
            <a:ext cx="229235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0"/>
          <p:cNvSpPr txBox="1"/>
          <p:nvPr/>
        </p:nvSpPr>
        <p:spPr>
          <a:xfrm>
            <a:off x="533400" y="609600"/>
            <a:ext cx="8077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8255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533400" y="1371600"/>
            <a:ext cx="132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Mode 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914400" y="1828800"/>
            <a:ext cx="74612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Ports A, B, and C can be individually programmed as input or output ports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C is divided into two 4-bit ports which are independent from each 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533400" y="2559050"/>
            <a:ext cx="132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Mode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0"/>
          <p:cNvSpPr txBox="1"/>
          <p:nvPr/>
        </p:nvSpPr>
        <p:spPr>
          <a:xfrm>
            <a:off x="914400" y="3016250"/>
            <a:ext cx="54991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Ports A and B are programmed as input or output ports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C is used for handshaking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Google Shape;534;p40"/>
          <p:cNvGrpSpPr/>
          <p:nvPr/>
        </p:nvGrpSpPr>
        <p:grpSpPr>
          <a:xfrm>
            <a:off x="1219200" y="3886200"/>
            <a:ext cx="6324600" cy="2622550"/>
            <a:chOff x="768" y="2448"/>
            <a:chExt cx="3984" cy="1652"/>
          </a:xfrm>
        </p:grpSpPr>
        <p:sp>
          <p:nvSpPr>
            <p:cNvPr id="535" name="Google Shape;535;p40"/>
            <p:cNvSpPr txBox="1"/>
            <p:nvPr/>
          </p:nvSpPr>
          <p:spPr>
            <a:xfrm>
              <a:off x="768" y="2448"/>
              <a:ext cx="768" cy="16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536" y="25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7" name="Google Shape;537;p40"/>
            <p:cNvCxnSpPr/>
            <p:nvPr/>
          </p:nvCxnSpPr>
          <p:spPr>
            <a:xfrm rot="10800000">
              <a:off x="1536" y="27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8" name="Google Shape;538;p40"/>
            <p:cNvCxnSpPr/>
            <p:nvPr/>
          </p:nvCxnSpPr>
          <p:spPr>
            <a:xfrm>
              <a:off x="1536" y="29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9" name="Google Shape;539;p40"/>
            <p:cNvCxnSpPr/>
            <p:nvPr/>
          </p:nvCxnSpPr>
          <p:spPr>
            <a:xfrm>
              <a:off x="1536" y="30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40" name="Google Shape;540;p40"/>
            <p:cNvSpPr txBox="1"/>
            <p:nvPr/>
          </p:nvSpPr>
          <p:spPr>
            <a:xfrm>
              <a:off x="1920" y="2496"/>
              <a:ext cx="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PA[7:0]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0"/>
            <p:cNvSpPr txBox="1"/>
            <p:nvPr/>
          </p:nvSpPr>
          <p:spPr>
            <a:xfrm>
              <a:off x="1872" y="2688"/>
              <a:ext cx="4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0"/>
            <p:cNvSpPr txBox="1"/>
            <p:nvPr/>
          </p:nvSpPr>
          <p:spPr>
            <a:xfrm>
              <a:off x="1877" y="2832"/>
              <a:ext cx="37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0"/>
            <p:cNvSpPr txBox="1"/>
            <p:nvPr/>
          </p:nvSpPr>
          <p:spPr>
            <a:xfrm>
              <a:off x="1872" y="2976"/>
              <a:ext cx="4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4" name="Google Shape;544;p40"/>
            <p:cNvCxnSpPr/>
            <p:nvPr/>
          </p:nvCxnSpPr>
          <p:spPr>
            <a:xfrm>
              <a:off x="1920" y="27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5" name="Google Shape;545;p40"/>
            <p:cNvSpPr txBox="1"/>
            <p:nvPr/>
          </p:nvSpPr>
          <p:spPr>
            <a:xfrm>
              <a:off x="1200" y="29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0"/>
            <p:cNvSpPr txBox="1"/>
            <p:nvPr/>
          </p:nvSpPr>
          <p:spPr>
            <a:xfrm>
              <a:off x="1200" y="28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0"/>
            <p:cNvSpPr txBox="1"/>
            <p:nvPr/>
          </p:nvSpPr>
          <p:spPr>
            <a:xfrm>
              <a:off x="1200" y="26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1536" y="32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9" name="Google Shape;549;p40"/>
            <p:cNvCxnSpPr/>
            <p:nvPr/>
          </p:nvCxnSpPr>
          <p:spPr>
            <a:xfrm rot="10800000">
              <a:off x="1536" y="34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50" name="Google Shape;550;p40"/>
            <p:cNvCxnSpPr/>
            <p:nvPr/>
          </p:nvCxnSpPr>
          <p:spPr>
            <a:xfrm>
              <a:off x="1536" y="36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51" name="Google Shape;551;p40"/>
            <p:cNvCxnSpPr/>
            <p:nvPr/>
          </p:nvCxnSpPr>
          <p:spPr>
            <a:xfrm>
              <a:off x="1536" y="37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52" name="Google Shape;552;p40"/>
            <p:cNvSpPr txBox="1"/>
            <p:nvPr/>
          </p:nvSpPr>
          <p:spPr>
            <a:xfrm>
              <a:off x="1920" y="3196"/>
              <a:ext cx="5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PB[7:0]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0"/>
            <p:cNvSpPr txBox="1"/>
            <p:nvPr/>
          </p:nvSpPr>
          <p:spPr>
            <a:xfrm>
              <a:off x="1872" y="3388"/>
              <a:ext cx="40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0"/>
            <p:cNvSpPr txBox="1"/>
            <p:nvPr/>
          </p:nvSpPr>
          <p:spPr>
            <a:xfrm>
              <a:off x="1877" y="3532"/>
              <a:ext cx="3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0"/>
            <p:cNvSpPr txBox="1"/>
            <p:nvPr/>
          </p:nvSpPr>
          <p:spPr>
            <a:xfrm>
              <a:off x="1872" y="3676"/>
              <a:ext cx="4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6" name="Google Shape;556;p40"/>
            <p:cNvCxnSpPr/>
            <p:nvPr/>
          </p:nvCxnSpPr>
          <p:spPr>
            <a:xfrm>
              <a:off x="1920" y="34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57" name="Google Shape;557;p40"/>
            <p:cNvSpPr txBox="1"/>
            <p:nvPr/>
          </p:nvSpPr>
          <p:spPr>
            <a:xfrm>
              <a:off x="1200" y="36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0"/>
            <p:cNvSpPr txBox="1"/>
            <p:nvPr/>
          </p:nvSpPr>
          <p:spPr>
            <a:xfrm>
              <a:off x="1200" y="35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0"/>
            <p:cNvSpPr txBox="1"/>
            <p:nvPr/>
          </p:nvSpPr>
          <p:spPr>
            <a:xfrm>
              <a:off x="1200" y="33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536" y="3936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40"/>
            <p:cNvSpPr txBox="1"/>
            <p:nvPr/>
          </p:nvSpPr>
          <p:spPr>
            <a:xfrm>
              <a:off x="1056" y="3888"/>
              <a:ext cx="46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PC6, 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0"/>
            <p:cNvSpPr txBox="1"/>
            <p:nvPr/>
          </p:nvSpPr>
          <p:spPr>
            <a:xfrm>
              <a:off x="912" y="3168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8255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0"/>
            <p:cNvSpPr txBox="1"/>
            <p:nvPr/>
          </p:nvSpPr>
          <p:spPr>
            <a:xfrm>
              <a:off x="3071" y="2448"/>
              <a:ext cx="768" cy="16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 flipH="1">
              <a:off x="3839" y="25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5" name="Google Shape;565;p40"/>
            <p:cNvCxnSpPr/>
            <p:nvPr/>
          </p:nvCxnSpPr>
          <p:spPr>
            <a:xfrm>
              <a:off x="3839" y="27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66" name="Google Shape;566;p40"/>
            <p:cNvCxnSpPr/>
            <p:nvPr/>
          </p:nvCxnSpPr>
          <p:spPr>
            <a:xfrm rot="10800000">
              <a:off x="3839" y="29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67" name="Google Shape;567;p40"/>
            <p:cNvCxnSpPr/>
            <p:nvPr/>
          </p:nvCxnSpPr>
          <p:spPr>
            <a:xfrm>
              <a:off x="3839" y="30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68" name="Google Shape;568;p40"/>
            <p:cNvSpPr txBox="1"/>
            <p:nvPr/>
          </p:nvSpPr>
          <p:spPr>
            <a:xfrm>
              <a:off x="4223" y="2496"/>
              <a:ext cx="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PA[7:0]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0"/>
            <p:cNvSpPr txBox="1"/>
            <p:nvPr/>
          </p:nvSpPr>
          <p:spPr>
            <a:xfrm>
              <a:off x="4175" y="2688"/>
              <a:ext cx="4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OBF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0"/>
            <p:cNvSpPr txBox="1"/>
            <p:nvPr/>
          </p:nvSpPr>
          <p:spPr>
            <a:xfrm>
              <a:off x="4180" y="2832"/>
              <a:ext cx="44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0"/>
            <p:cNvSpPr txBox="1"/>
            <p:nvPr/>
          </p:nvSpPr>
          <p:spPr>
            <a:xfrm>
              <a:off x="4175" y="2976"/>
              <a:ext cx="4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2" name="Google Shape;572;p40"/>
            <p:cNvCxnSpPr/>
            <p:nvPr/>
          </p:nvCxnSpPr>
          <p:spPr>
            <a:xfrm>
              <a:off x="4223" y="27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3" name="Google Shape;573;p40"/>
            <p:cNvSpPr txBox="1"/>
            <p:nvPr/>
          </p:nvSpPr>
          <p:spPr>
            <a:xfrm>
              <a:off x="3503" y="29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0"/>
            <p:cNvSpPr txBox="1"/>
            <p:nvPr/>
          </p:nvSpPr>
          <p:spPr>
            <a:xfrm>
              <a:off x="3503" y="28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0"/>
            <p:cNvSpPr txBox="1"/>
            <p:nvPr/>
          </p:nvSpPr>
          <p:spPr>
            <a:xfrm>
              <a:off x="3503" y="26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 flipH="1">
              <a:off x="3839" y="3244"/>
              <a:ext cx="384" cy="144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7" name="Google Shape;577;p40"/>
            <p:cNvCxnSpPr/>
            <p:nvPr/>
          </p:nvCxnSpPr>
          <p:spPr>
            <a:xfrm>
              <a:off x="3839" y="348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8" name="Google Shape;578;p40"/>
            <p:cNvCxnSpPr/>
            <p:nvPr/>
          </p:nvCxnSpPr>
          <p:spPr>
            <a:xfrm rot="10800000">
              <a:off x="3839" y="36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9" name="Google Shape;579;p40"/>
            <p:cNvCxnSpPr/>
            <p:nvPr/>
          </p:nvCxnSpPr>
          <p:spPr>
            <a:xfrm>
              <a:off x="3839" y="37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80" name="Google Shape;580;p40"/>
            <p:cNvSpPr txBox="1"/>
            <p:nvPr/>
          </p:nvSpPr>
          <p:spPr>
            <a:xfrm>
              <a:off x="4223" y="3196"/>
              <a:ext cx="5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PB[7:0]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0"/>
            <p:cNvSpPr txBox="1"/>
            <p:nvPr/>
          </p:nvSpPr>
          <p:spPr>
            <a:xfrm>
              <a:off x="4175" y="3388"/>
              <a:ext cx="42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OBF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0"/>
            <p:cNvSpPr txBox="1"/>
            <p:nvPr/>
          </p:nvSpPr>
          <p:spPr>
            <a:xfrm>
              <a:off x="4180" y="3532"/>
              <a:ext cx="4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0"/>
            <p:cNvSpPr txBox="1"/>
            <p:nvPr/>
          </p:nvSpPr>
          <p:spPr>
            <a:xfrm>
              <a:off x="4175" y="3676"/>
              <a:ext cx="47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4" name="Google Shape;584;p40"/>
            <p:cNvCxnSpPr/>
            <p:nvPr/>
          </p:nvCxnSpPr>
          <p:spPr>
            <a:xfrm>
              <a:off x="4223" y="343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5" name="Google Shape;585;p40"/>
            <p:cNvSpPr txBox="1"/>
            <p:nvPr/>
          </p:nvSpPr>
          <p:spPr>
            <a:xfrm>
              <a:off x="3503" y="36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0"/>
            <p:cNvSpPr txBox="1"/>
            <p:nvPr/>
          </p:nvSpPr>
          <p:spPr>
            <a:xfrm>
              <a:off x="3503" y="353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0"/>
            <p:cNvSpPr txBox="1"/>
            <p:nvPr/>
          </p:nvSpPr>
          <p:spPr>
            <a:xfrm>
              <a:off x="3503" y="338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839" y="3936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9" name="Google Shape;589;p40"/>
            <p:cNvSpPr txBox="1"/>
            <p:nvPr/>
          </p:nvSpPr>
          <p:spPr>
            <a:xfrm>
              <a:off x="3359" y="3888"/>
              <a:ext cx="46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PC4, 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0"/>
            <p:cNvSpPr txBox="1"/>
            <p:nvPr/>
          </p:nvSpPr>
          <p:spPr>
            <a:xfrm>
              <a:off x="3215" y="3168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8255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1" name="Google Shape;591;p40"/>
            <p:cNvCxnSpPr/>
            <p:nvPr/>
          </p:nvCxnSpPr>
          <p:spPr>
            <a:xfrm>
              <a:off x="4272" y="2880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40"/>
            <p:cNvCxnSpPr/>
            <p:nvPr/>
          </p:nvCxnSpPr>
          <p:spPr>
            <a:xfrm>
              <a:off x="4272" y="3568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11-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3"/>
          <p:cNvSpPr txBox="1"/>
          <p:nvPr/>
        </p:nvSpPr>
        <p:spPr>
          <a:xfrm>
            <a:off x="533400" y="609600"/>
            <a:ext cx="8077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8255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3"/>
          <p:cNvSpPr txBox="1"/>
          <p:nvPr/>
        </p:nvSpPr>
        <p:spPr>
          <a:xfrm>
            <a:off x="533400" y="1219200"/>
            <a:ext cx="1327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Mode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3"/>
          <p:cNvSpPr txBox="1"/>
          <p:nvPr/>
        </p:nvSpPr>
        <p:spPr>
          <a:xfrm>
            <a:off x="914400" y="1600200"/>
            <a:ext cx="5059362" cy="85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A is programmed to be bi-directional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C is for handshaking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—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Port B can be either input or output in mode 0 or mode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Google Shape;601;p43"/>
          <p:cNvGrpSpPr/>
          <p:nvPr/>
        </p:nvGrpSpPr>
        <p:grpSpPr>
          <a:xfrm>
            <a:off x="1981200" y="2514600"/>
            <a:ext cx="5815012" cy="3035300"/>
            <a:chOff x="1344" y="1756"/>
            <a:chExt cx="3663" cy="1912"/>
          </a:xfrm>
        </p:grpSpPr>
        <p:sp>
          <p:nvSpPr>
            <p:cNvPr id="602" name="Google Shape;602;p43"/>
            <p:cNvSpPr txBox="1"/>
            <p:nvPr/>
          </p:nvSpPr>
          <p:spPr>
            <a:xfrm>
              <a:off x="1344" y="1776"/>
              <a:ext cx="768" cy="172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3" name="Google Shape;603;p43"/>
            <p:cNvCxnSpPr/>
            <p:nvPr/>
          </p:nvCxnSpPr>
          <p:spPr>
            <a:xfrm>
              <a:off x="2112" y="206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4" name="Google Shape;604;p43"/>
            <p:cNvCxnSpPr/>
            <p:nvPr/>
          </p:nvCxnSpPr>
          <p:spPr>
            <a:xfrm rot="10800000">
              <a:off x="2112" y="220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5" name="Google Shape;605;p43"/>
            <p:cNvCxnSpPr/>
            <p:nvPr/>
          </p:nvCxnSpPr>
          <p:spPr>
            <a:xfrm>
              <a:off x="2113" y="273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06" name="Google Shape;606;p43"/>
            <p:cNvSpPr txBox="1"/>
            <p:nvPr/>
          </p:nvSpPr>
          <p:spPr>
            <a:xfrm>
              <a:off x="2592" y="1756"/>
              <a:ext cx="52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PA[7:0]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3"/>
            <p:cNvSpPr txBox="1"/>
            <p:nvPr/>
          </p:nvSpPr>
          <p:spPr>
            <a:xfrm>
              <a:off x="2448" y="1968"/>
              <a:ext cx="4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OBF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3"/>
            <p:cNvSpPr txBox="1"/>
            <p:nvPr/>
          </p:nvSpPr>
          <p:spPr>
            <a:xfrm>
              <a:off x="2449" y="2112"/>
              <a:ext cx="44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ACK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3"/>
            <p:cNvSpPr txBox="1"/>
            <p:nvPr/>
          </p:nvSpPr>
          <p:spPr>
            <a:xfrm>
              <a:off x="2449" y="2640"/>
              <a:ext cx="4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0" name="Google Shape;610;p43"/>
            <p:cNvCxnSpPr/>
            <p:nvPr/>
          </p:nvCxnSpPr>
          <p:spPr>
            <a:xfrm>
              <a:off x="2496" y="201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11" name="Google Shape;611;p43"/>
            <p:cNvSpPr txBox="1"/>
            <p:nvPr/>
          </p:nvSpPr>
          <p:spPr>
            <a:xfrm>
              <a:off x="1776" y="2304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3"/>
            <p:cNvSpPr txBox="1"/>
            <p:nvPr/>
          </p:nvSpPr>
          <p:spPr>
            <a:xfrm>
              <a:off x="1776" y="211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3"/>
            <p:cNvSpPr txBox="1"/>
            <p:nvPr/>
          </p:nvSpPr>
          <p:spPr>
            <a:xfrm>
              <a:off x="1776" y="196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4" name="Google Shape;614;p43"/>
            <p:cNvCxnSpPr/>
            <p:nvPr/>
          </p:nvCxnSpPr>
          <p:spPr>
            <a:xfrm rot="10800000">
              <a:off x="2112" y="240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15" name="Google Shape;615;p43"/>
            <p:cNvCxnSpPr/>
            <p:nvPr/>
          </p:nvCxnSpPr>
          <p:spPr>
            <a:xfrm>
              <a:off x="2118" y="25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16" name="Google Shape;616;p43"/>
            <p:cNvCxnSpPr/>
            <p:nvPr/>
          </p:nvCxnSpPr>
          <p:spPr>
            <a:xfrm>
              <a:off x="2112" y="324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7" name="Google Shape;617;p43"/>
            <p:cNvSpPr txBox="1"/>
            <p:nvPr/>
          </p:nvSpPr>
          <p:spPr>
            <a:xfrm>
              <a:off x="2448" y="2304"/>
              <a:ext cx="41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3"/>
            <p:cNvSpPr txBox="1"/>
            <p:nvPr/>
          </p:nvSpPr>
          <p:spPr>
            <a:xfrm>
              <a:off x="2459" y="2476"/>
              <a:ext cx="37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9" name="Google Shape;619;p43"/>
            <p:cNvCxnSpPr/>
            <p:nvPr/>
          </p:nvCxnSpPr>
          <p:spPr>
            <a:xfrm>
              <a:off x="2496" y="2352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20" name="Google Shape;620;p43"/>
            <p:cNvSpPr txBox="1"/>
            <p:nvPr/>
          </p:nvSpPr>
          <p:spPr>
            <a:xfrm>
              <a:off x="1776" y="314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3"/>
            <p:cNvSpPr txBox="1"/>
            <p:nvPr/>
          </p:nvSpPr>
          <p:spPr>
            <a:xfrm>
              <a:off x="1776" y="26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3"/>
            <p:cNvSpPr txBox="1"/>
            <p:nvPr/>
          </p:nvSpPr>
          <p:spPr>
            <a:xfrm>
              <a:off x="1776" y="247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2112" y="3360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4" name="Google Shape;624;p43"/>
            <p:cNvSpPr txBox="1"/>
            <p:nvPr/>
          </p:nvSpPr>
          <p:spPr>
            <a:xfrm>
              <a:off x="1345" y="2496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8255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2113" y="1824"/>
              <a:ext cx="480" cy="96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26" name="Google Shape;626;p43"/>
            <p:cNvCxnSpPr/>
            <p:nvPr/>
          </p:nvCxnSpPr>
          <p:spPr>
            <a:xfrm>
              <a:off x="2497" y="216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43"/>
            <p:cNvCxnSpPr/>
            <p:nvPr/>
          </p:nvCxnSpPr>
          <p:spPr>
            <a:xfrm>
              <a:off x="2113" y="310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8" name="Google Shape;628;p43"/>
            <p:cNvSpPr txBox="1"/>
            <p:nvPr/>
          </p:nvSpPr>
          <p:spPr>
            <a:xfrm>
              <a:off x="1777" y="3004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9" name="Google Shape;629;p43"/>
            <p:cNvCxnSpPr/>
            <p:nvPr/>
          </p:nvCxnSpPr>
          <p:spPr>
            <a:xfrm>
              <a:off x="2113" y="295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30" name="Google Shape;630;p43"/>
            <p:cNvSpPr txBox="1"/>
            <p:nvPr/>
          </p:nvSpPr>
          <p:spPr>
            <a:xfrm>
              <a:off x="1777" y="2812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PC0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3"/>
            <p:cNvSpPr txBox="1"/>
            <p:nvPr/>
          </p:nvSpPr>
          <p:spPr>
            <a:xfrm>
              <a:off x="2593" y="3312"/>
              <a:ext cx="52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PB[7:0]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3"/>
            <p:cNvSpPr txBox="1"/>
            <p:nvPr/>
          </p:nvSpPr>
          <p:spPr>
            <a:xfrm>
              <a:off x="3254" y="2832"/>
              <a:ext cx="639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     Out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     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     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 rot="5400000">
              <a:off x="3504" y="3216"/>
              <a:ext cx="96" cy="38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43"/>
            <p:cNvSpPr txBox="1"/>
            <p:nvPr/>
          </p:nvSpPr>
          <p:spPr>
            <a:xfrm>
              <a:off x="3312" y="3456"/>
              <a:ext cx="5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Mode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3"/>
            <p:cNvSpPr txBox="1"/>
            <p:nvPr/>
          </p:nvSpPr>
          <p:spPr>
            <a:xfrm>
              <a:off x="4017" y="2832"/>
              <a:ext cx="990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STB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  OBF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IBF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   ACK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   INTR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 rot="5400000">
              <a:off x="4437" y="3045"/>
              <a:ext cx="96" cy="725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7" name="Google Shape;637;p43"/>
            <p:cNvSpPr txBox="1"/>
            <p:nvPr/>
          </p:nvSpPr>
          <p:spPr>
            <a:xfrm>
              <a:off x="4272" y="3408"/>
              <a:ext cx="5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Mode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8" name="Google Shape;638;p43"/>
            <p:cNvCxnSpPr/>
            <p:nvPr/>
          </p:nvCxnSpPr>
          <p:spPr>
            <a:xfrm>
              <a:off x="4080" y="2880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9" name="Google Shape;639;p43"/>
            <p:cNvCxnSpPr/>
            <p:nvPr/>
          </p:nvCxnSpPr>
          <p:spPr>
            <a:xfrm>
              <a:off x="4560" y="288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" name="Google Shape;640;p43"/>
            <p:cNvCxnSpPr/>
            <p:nvPr/>
          </p:nvCxnSpPr>
          <p:spPr>
            <a:xfrm>
              <a:off x="4608" y="302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41" name="Google Shape;641;p43"/>
          <p:cNvSpPr txBox="1"/>
          <p:nvPr/>
        </p:nvSpPr>
        <p:spPr>
          <a:xfrm>
            <a:off x="838200" y="5489575"/>
            <a:ext cx="7234237" cy="738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you design a decoder for an 8255 chip such that its base address is 40H?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the instructions that set 8255 into mode 0, port A as input, port B as output,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PC0-PC3 as input, PC4-PC7 as output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86_IO2-12" id="646" name="Google Shape;6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18172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086_IO2-13" id="647" name="Google Shape;64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752600"/>
            <a:ext cx="61817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44"/>
          <p:cNvSpPr txBox="1"/>
          <p:nvPr/>
        </p:nvSpPr>
        <p:spPr>
          <a:xfrm>
            <a:off x="1143000" y="52578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Timing diagram is a combination of the Mode 1 Strobed Input and Mode 1 Strobed Output Timing diagrams.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 Diagram 8255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1219200"/>
            <a:ext cx="3584575" cy="531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[Pinout 8255]" id="128" name="Google Shape;1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8312" y="1143000"/>
            <a:ext cx="43434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58003" y="94446"/>
            <a:ext cx="216999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(PA0 – PA7) Port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(PB0 – PB7) Port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(PC0 – PC7) Port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(D0 – D7) Data Pins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Times New Roman"/>
              <a:buNone/>
            </a:pPr>
            <a:r>
              <a:rPr b="0" i="0" lang="en-US" sz="7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654" name="Google Shape;654;p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t/>
            </a:r>
            <a:endParaRPr b="0" i="0" sz="9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mes New Roman"/>
              <a:buNone/>
            </a:pPr>
            <a:r>
              <a:rPr b="0" i="0" lang="en-US" sz="9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1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 Diagram 8255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1219200"/>
            <a:ext cx="3584575" cy="53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1"/>
          <p:cNvSpPr txBox="1"/>
          <p:nvPr/>
        </p:nvSpPr>
        <p:spPr>
          <a:xfrm>
            <a:off x="58003" y="94446"/>
            <a:ext cx="216999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(PA0 – PA7) Port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(PB0 – PB7) Port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(PC0 – PC7) Port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(D0 – D7) Data Pins</a:t>
            </a:r>
            <a:endParaRPr/>
          </a:p>
        </p:txBody>
      </p:sp>
      <p:sp>
        <p:nvSpPr>
          <p:cNvPr id="138" name="Google Shape;138;p61"/>
          <p:cNvSpPr txBox="1"/>
          <p:nvPr/>
        </p:nvSpPr>
        <p:spPr>
          <a:xfrm>
            <a:off x="5090615" y="1219200"/>
            <a:ext cx="27977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CS’ = 0 (CPU Activates 82C55)</a:t>
            </a:r>
            <a:endParaRPr/>
          </a:p>
        </p:txBody>
      </p:sp>
      <p:sp>
        <p:nvSpPr>
          <p:cNvPr id="139" name="Google Shape;139;p61"/>
          <p:cNvSpPr txBox="1"/>
          <p:nvPr/>
        </p:nvSpPr>
        <p:spPr>
          <a:xfrm>
            <a:off x="5147480" y="1931160"/>
            <a:ext cx="279779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A1= 1, A0 = 1 (CPU Configures 82c55)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D0 – D7 = Control Bits</a:t>
            </a:r>
            <a:endParaRPr/>
          </a:p>
        </p:txBody>
      </p:sp>
      <p:sp>
        <p:nvSpPr>
          <p:cNvPr id="140" name="Google Shape;140;p61"/>
          <p:cNvSpPr txBox="1"/>
          <p:nvPr/>
        </p:nvSpPr>
        <p:spPr>
          <a:xfrm>
            <a:off x="5054218" y="3298209"/>
            <a:ext cx="27977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A, B, C is selected by A1, A0 depending on need</a:t>
            </a:r>
            <a:endParaRPr/>
          </a:p>
        </p:txBody>
      </p:sp>
      <p:sp>
        <p:nvSpPr>
          <p:cNvPr id="141" name="Google Shape;141;p61"/>
          <p:cNvSpPr txBox="1"/>
          <p:nvPr/>
        </p:nvSpPr>
        <p:spPr>
          <a:xfrm>
            <a:off x="4760799" y="4529867"/>
            <a:ext cx="385297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Types of peripheral Devices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Level – Port A, B, 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Uni Direction – Port A, 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Bidirectional – Port 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82C55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457200" y="12954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pin is used to select the device for reading or writing.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457200" y="190500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lines A0 and A1 are used to select the Port that requires interaction.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9"/>
          <p:cNvGraphicFramePr/>
          <p:nvPr/>
        </p:nvGraphicFramePr>
        <p:xfrm>
          <a:off x="15240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619125"/>
                <a:gridCol w="619125"/>
                <a:gridCol w="32575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 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Command Registers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152400" y="292100"/>
            <a:ext cx="88392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modes: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228600" y="1066800"/>
            <a:ext cx="8763000" cy="4392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SET/RESET MODE:</a:t>
            </a:r>
            <a:endParaRPr b="0" i="0" sz="32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 C can be Set or Reset by sending OUT instruction to the CONTROL registers.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FF0000"/>
                </a:solidFill>
              </a:rPr>
              <a:t>I/O MODES:</a:t>
            </a:r>
            <a:endParaRPr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0(Simple input / Output):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MODE1 (Input/ Output with Handshaking)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MODE2 (bi directional Input/ Output with Handshaking)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2142698" y="5459104"/>
            <a:ext cx="47275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Port A can work in All mode (Mode 0, Mode1, Mode 2)</a:t>
            </a:r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2144970" y="5707040"/>
            <a:ext cx="60692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Port B can work in All mode (Mode 0, Mode1, Cannot work in Mode 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228600" y="228600"/>
            <a:ext cx="87630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I/O MODE: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 format for I/O as shown in figure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5" name="Google Shape;165;p17"/>
          <p:cNvGraphicFramePr/>
          <p:nvPr/>
        </p:nvGraphicFramePr>
        <p:xfrm>
          <a:off x="9144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D6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D4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17"/>
          <p:cNvGraphicFramePr/>
          <p:nvPr/>
        </p:nvGraphicFramePr>
        <p:xfrm>
          <a:off x="32004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1371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Group 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C Upper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A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 selection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00=mode 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01=mode 1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1x=mode 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17"/>
          <p:cNvGraphicFramePr/>
          <p:nvPr/>
        </p:nvGraphicFramePr>
        <p:xfrm>
          <a:off x="5943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167640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Group 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C Lower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 B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1=Input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0=Output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 selection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0=mode 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1=mode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17"/>
          <p:cNvGraphicFramePr/>
          <p:nvPr/>
        </p:nvGraphicFramePr>
        <p:xfrm>
          <a:off x="533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137160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 set flag=1=Active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9" name="Google Shape;169;p17"/>
          <p:cNvCxnSpPr/>
          <p:nvPr/>
        </p:nvCxnSpPr>
        <p:spPr>
          <a:xfrm>
            <a:off x="1066800" y="1981200"/>
            <a:ext cx="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1600200" y="1981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2133600" y="1981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1600200" y="2286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1752600" y="22860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7"/>
          <p:cNvCxnSpPr/>
          <p:nvPr/>
        </p:nvCxnSpPr>
        <p:spPr>
          <a:xfrm>
            <a:off x="1752600" y="2895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7"/>
          <p:cNvCxnSpPr/>
          <p:nvPr/>
        </p:nvCxnSpPr>
        <p:spPr>
          <a:xfrm>
            <a:off x="2286000" y="2895600"/>
            <a:ext cx="0" cy="24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17"/>
          <p:cNvCxnSpPr/>
          <p:nvPr/>
        </p:nvCxnSpPr>
        <p:spPr>
          <a:xfrm>
            <a:off x="2286000" y="5334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17"/>
          <p:cNvCxnSpPr/>
          <p:nvPr/>
        </p:nvCxnSpPr>
        <p:spPr>
          <a:xfrm>
            <a:off x="2590800" y="1981200"/>
            <a:ext cx="0" cy="236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17"/>
          <p:cNvCxnSpPr/>
          <p:nvPr/>
        </p:nvCxnSpPr>
        <p:spPr>
          <a:xfrm>
            <a:off x="2590800" y="4343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2971800" y="1981200"/>
            <a:ext cx="0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2971800" y="34290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3581400" y="19812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17"/>
          <p:cNvCxnSpPr/>
          <p:nvPr/>
        </p:nvCxnSpPr>
        <p:spPr>
          <a:xfrm>
            <a:off x="3581400" y="24384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4800600" y="2438400"/>
            <a:ext cx="0" cy="28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17"/>
          <p:cNvCxnSpPr/>
          <p:nvPr/>
        </p:nvCxnSpPr>
        <p:spPr>
          <a:xfrm>
            <a:off x="4800600" y="53340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17"/>
          <p:cNvCxnSpPr/>
          <p:nvPr/>
        </p:nvCxnSpPr>
        <p:spPr>
          <a:xfrm>
            <a:off x="4114800" y="1981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4114800" y="2286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5029200" y="2286000"/>
            <a:ext cx="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17"/>
          <p:cNvCxnSpPr/>
          <p:nvPr/>
        </p:nvCxnSpPr>
        <p:spPr>
          <a:xfrm>
            <a:off x="5029200" y="4572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4724400" y="19812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17"/>
          <p:cNvCxnSpPr/>
          <p:nvPr/>
        </p:nvCxnSpPr>
        <p:spPr>
          <a:xfrm>
            <a:off x="4724400" y="2133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17"/>
          <p:cNvCxnSpPr/>
          <p:nvPr/>
        </p:nvCxnSpPr>
        <p:spPr>
          <a:xfrm>
            <a:off x="5257800" y="2133600"/>
            <a:ext cx="762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7"/>
          <p:cNvCxnSpPr/>
          <p:nvPr/>
        </p:nvCxnSpPr>
        <p:spPr>
          <a:xfrm>
            <a:off x="5334000" y="3733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609600" y="381000"/>
            <a:ext cx="4800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I/O MODE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D7=1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18"/>
          <p:cNvGraphicFramePr/>
          <p:nvPr/>
        </p:nvGraphicFramePr>
        <p:xfrm>
          <a:off x="735012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D6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D4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18"/>
          <p:cNvSpPr txBox="1"/>
          <p:nvPr/>
        </p:nvSpPr>
        <p:spPr>
          <a:xfrm>
            <a:off x="762000" y="1981200"/>
            <a:ext cx="419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D6, D5 = Mode selector bits for PORT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18"/>
          <p:cNvGraphicFramePr/>
          <p:nvPr/>
        </p:nvGraphicFramePr>
        <p:xfrm>
          <a:off x="9144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{7C9A063E-E6B7-4683-A80D-B2BD21DEDC38}</a:tableStyleId>
              </a:tblPr>
              <a:tblGrid>
                <a:gridCol w="955350"/>
                <a:gridCol w="818875"/>
                <a:gridCol w="1807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 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 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18"/>
          <p:cNvSpPr txBox="1"/>
          <p:nvPr/>
        </p:nvSpPr>
        <p:spPr>
          <a:xfrm>
            <a:off x="762000" y="4191000"/>
            <a:ext cx="4191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D4 = Port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Input, D4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Output, D4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762000" y="5257800"/>
            <a:ext cx="4191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D3 = Port C Upper (PC7 – PC4)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Input, D3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Output, D3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5181600" y="2438400"/>
            <a:ext cx="4191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D2 =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selector bit for PORT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0, D2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1, D2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257800" y="3495675"/>
            <a:ext cx="4191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D1 = Port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Input, D1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Output, D1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5257800" y="4572000"/>
            <a:ext cx="4191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D0 = Port C Lower (PC0 – PC3)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Input, D0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Output, D0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5257800" y="1295132"/>
            <a:ext cx="419100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11X01010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MD Khalilur Rhaman</dc:creator>
</cp:coreProperties>
</file>