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6858000" cx="9144000"/>
  <p:notesSz cx="6858000" cy="9144000"/>
  <p:embeddedFontLst>
    <p:embeddedFont>
      <p:font typeface="Helvetica Neue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5" roundtripDataSignature="AMtx7miwG0gTcSig3jgdpmAYZXqx7pi5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1CCAE2-E7DD-4631-ACEE-39BEBB70904B}">
  <a:tblStyle styleId="{1B1CCAE2-E7DD-4631-ACEE-39BEBB70904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-bold.fntdata"/><Relationship Id="rId61" Type="http://schemas.openxmlformats.org/officeDocument/2006/relationships/font" Target="fonts/HelveticaNeue-regular.fntdata"/><Relationship Id="rId20" Type="http://schemas.openxmlformats.org/officeDocument/2006/relationships/slide" Target="slides/slide14.xml"/><Relationship Id="rId64" Type="http://schemas.openxmlformats.org/officeDocument/2006/relationships/font" Target="fonts/HelveticaNeue-boldItalic.fntdata"/><Relationship Id="rId63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0689a157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7" name="Google Shape;197;g100689a15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100689a157e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0" name="Google Shape;25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8" name="Google Shape;32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6" name="Google Shape;33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2" name="Google Shape;34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2" name="Google Shape;36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2" name="Google Shape;38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9" name="Google Shape;38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4" name="Google Shape;40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7" name="Google Shape;427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5" name="Google Shape;435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4" name="Google Shape;464;p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8" name="Google Shape;478;p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2" name="Google Shape;492;p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4" name="Google Shape;504;p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6" name="Google Shape;516;p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0" name="Google Shape;530;p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2" name="Google Shape;542;p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5" name="Google Shape;555;p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2" name="Google Shape;562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6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0" name="Google Shape;80;p6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6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2" name="Google Shape;82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8" name="Google Shape;88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ext" type="objAndTx">
  <p:cSld name="OBJECT_AND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7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7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7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5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1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6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6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jpg"/><Relationship Id="rId4" Type="http://schemas.openxmlformats.org/officeDocument/2006/relationships/image" Target="../media/image4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7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9.png"/><Relationship Id="rId4" Type="http://schemas.openxmlformats.org/officeDocument/2006/relationships/hyperlink" Target="https://www.youtube.com/channel/UCN00C92K4ocilWD1NWjOrqA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www.youtube.com/channel/UCN00C92K4ocilWD1NWjOrqA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www.youtube.com/channel/UCN00C92K4ocilWD1NWjOrqA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www.youtube.com/channel/UCN00C92K4ocilWD1NWjOrqA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www.youtube.com/channel/UCN00C92K4ocilWD1NWjOrqA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www.youtube.com/channel/UCN00C92K4ocilWD1NWjOrq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www.youtube.com/channel/UCN00C92K4ocilWD1NWjOrqA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www.youtube.com/channel/UCN00C92K4ocilWD1NWjOrqA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www.youtube.com/channel/UCN00C92K4ocilWD1NWjOrqA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12.jpg"/><Relationship Id="rId5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Purpose IO (GPIO)</a:t>
            </a:r>
            <a:b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(Low level IO)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None/>
            </a:pPr>
            <a:r>
              <a:rPr b="0" i="0" lang="en-US" sz="28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Md. Khalilur Rhaman PhD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898989"/>
              </a:buClr>
              <a:buSzPts val="2800"/>
              <a:buNone/>
            </a:pPr>
            <a:r>
              <a:rPr b="0" i="0" lang="en-US" sz="28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Associate Professor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898989"/>
              </a:buClr>
              <a:buSzPts val="2800"/>
              <a:buNone/>
            </a:pPr>
            <a:r>
              <a:rPr b="0" i="0" lang="en-US" sz="28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CSE Department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898989"/>
              </a:buClr>
              <a:buSzPts val="2800"/>
              <a:buNone/>
            </a:pPr>
            <a:r>
              <a:rPr b="0" i="0" lang="en-US" sz="28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BRAC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title"/>
          </p:nvPr>
        </p:nvSpPr>
        <p:spPr>
          <a:xfrm>
            <a:off x="533400" y="-2651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Segment Display</a:t>
            </a:r>
            <a:endParaRPr/>
          </a:p>
        </p:txBody>
      </p:sp>
      <p:sp>
        <p:nvSpPr>
          <p:cNvPr descr="Forms response chart. Question title: Please Choose your Preferred Date for CSE340 Mid. Number of responses: 23 responses." id="170" name="Google Shape;170;p10"/>
          <p:cNvSpPr txBox="1"/>
          <p:nvPr/>
        </p:nvSpPr>
        <p:spPr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1" name="Google Shape;1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854075"/>
            <a:ext cx="6372225" cy="562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0"/>
          <p:cNvSpPr txBox="1"/>
          <p:nvPr/>
        </p:nvSpPr>
        <p:spPr>
          <a:xfrm>
            <a:off x="2895600" y="889000"/>
            <a:ext cx="1828800" cy="5622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3" name="Google Shape;17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895600"/>
            <a:ext cx="6097587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0"/>
          <p:cNvSpPr txBox="1"/>
          <p:nvPr/>
        </p:nvSpPr>
        <p:spPr>
          <a:xfrm>
            <a:off x="1514475" y="3665537"/>
            <a:ext cx="742950" cy="15700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>
            <p:ph type="title"/>
          </p:nvPr>
        </p:nvSpPr>
        <p:spPr>
          <a:xfrm>
            <a:off x="533400" y="-2651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Segment Display</a:t>
            </a:r>
            <a:endParaRPr/>
          </a:p>
        </p:txBody>
      </p:sp>
      <p:sp>
        <p:nvSpPr>
          <p:cNvPr descr="Forms response chart. Question title: Please Choose your Preferred Date for CSE340 Mid. Number of responses: 23 responses." id="180" name="Google Shape;180;p11"/>
          <p:cNvSpPr txBox="1"/>
          <p:nvPr/>
        </p:nvSpPr>
        <p:spPr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1" name="Google Shape;1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371600"/>
            <a:ext cx="5495925" cy="41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Cathode/ Common Anode</a:t>
            </a:r>
            <a:endParaRPr/>
          </a:p>
        </p:txBody>
      </p:sp>
      <p:pic>
        <p:nvPicPr>
          <p:cNvPr id="187" name="Google Shape;18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600200"/>
            <a:ext cx="5300662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85800"/>
            <a:ext cx="8275637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3"/>
          <p:cNvSpPr txBox="1"/>
          <p:nvPr/>
        </p:nvSpPr>
        <p:spPr>
          <a:xfrm>
            <a:off x="5867400" y="228600"/>
            <a:ext cx="29416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 4 displays are connected to Port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4" name="Google Shape;194;p13"/>
          <p:cNvGraphicFramePr/>
          <p:nvPr/>
        </p:nvGraphicFramePr>
        <p:xfrm>
          <a:off x="6477000" y="388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{1B1CCAE2-E7DD-4631-ACEE-39BEBB70904B}</a:tableStyleId>
              </a:tblPr>
              <a:tblGrid>
                <a:gridCol w="614350"/>
                <a:gridCol w="615950"/>
                <a:gridCol w="614350"/>
                <a:gridCol w="615950"/>
              </a:tblGrid>
              <a:tr h="41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T4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T3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T2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g100689a157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940800" cy="67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100689a157e_0_0"/>
          <p:cNvSpPr txBox="1"/>
          <p:nvPr/>
        </p:nvSpPr>
        <p:spPr>
          <a:xfrm>
            <a:off x="6015800" y="360950"/>
            <a:ext cx="25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Anode Config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9144_09_06" id="206" name="Google Shape;2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989137"/>
            <a:ext cx="6781800" cy="304006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Interfacing Seven-Segment LEDS to PORTs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Seven-Segment Chips</a:t>
            </a:r>
            <a:endParaRPr/>
          </a:p>
        </p:txBody>
      </p:sp>
      <p:pic>
        <p:nvPicPr>
          <p:cNvPr id="213" name="Google Shape;2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4648200"/>
            <a:ext cx="1981200" cy="158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5"/>
          <p:cNvSpPr txBox="1"/>
          <p:nvPr/>
        </p:nvSpPr>
        <p:spPr>
          <a:xfrm>
            <a:off x="228600" y="5181600"/>
            <a:ext cx="2590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ALPHA/NUMERIC DISPLAY</a:t>
            </a: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93000" y="1676400"/>
            <a:ext cx="1557337" cy="185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075" y="1524000"/>
            <a:ext cx="2547937" cy="2193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447" id="217" name="Google Shape;21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76600" y="1539875"/>
            <a:ext cx="4027487" cy="2117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gital Font From Capital Letters On Green Alphanumeric LED ..." id="218" name="Google Shape;218;p15"/>
          <p:cNvPicPr preferRelativeResize="0"/>
          <p:nvPr/>
        </p:nvPicPr>
        <p:blipFill rotWithShape="1">
          <a:blip r:embed="rId7">
            <a:alphaModFix/>
          </a:blip>
          <a:srcRect b="8332" l="0" r="0" t="0"/>
          <a:stretch/>
        </p:blipFill>
        <p:spPr>
          <a:xfrm>
            <a:off x="4953000" y="3886200"/>
            <a:ext cx="37306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Interfacing to Multiple 7-Segments</a:t>
            </a:r>
            <a:endParaRPr/>
          </a:p>
        </p:txBody>
      </p:sp>
      <p:pic>
        <p:nvPicPr>
          <p:cNvPr descr="79144_09_17" id="224" name="Google Shape;2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524000"/>
            <a:ext cx="5715000" cy="37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0" y="5343525"/>
            <a:ext cx="3243262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LED Matrix Display</a:t>
            </a:r>
            <a:endParaRPr/>
          </a:p>
        </p:txBody>
      </p:sp>
      <p:pic>
        <p:nvPicPr>
          <p:cNvPr descr="Diagram of 8X8 LED Matrix using 16 I/O pins" id="231" name="Google Shape;23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162175"/>
            <a:ext cx="3905250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X7219 Display Driver Kit with Red Display" id="232" name="Google Shape;232;p17"/>
          <p:cNvPicPr preferRelativeResize="0"/>
          <p:nvPr/>
        </p:nvPicPr>
        <p:blipFill rotWithShape="1">
          <a:blip r:embed="rId4">
            <a:alphaModFix/>
          </a:blip>
          <a:srcRect b="16666" l="0" r="0" t="8332"/>
          <a:stretch/>
        </p:blipFill>
        <p:spPr>
          <a:xfrm>
            <a:off x="4908550" y="2386012"/>
            <a:ext cx="3625850" cy="271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/>
          <p:nvPr>
            <p:ph type="title"/>
          </p:nvPr>
        </p:nvSpPr>
        <p:spPr>
          <a:xfrm>
            <a:off x="457200" y="2571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LED Matrix Display</a:t>
            </a:r>
            <a:endParaRPr/>
          </a:p>
        </p:txBody>
      </p:sp>
      <p:pic>
        <p:nvPicPr>
          <p:cNvPr descr="LED matrix display: internal structure | Download Scientific Diagram" id="238" name="Google Shape;238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487" y="1747837"/>
            <a:ext cx="7439025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8"/>
          <p:cNvSpPr txBox="1"/>
          <p:nvPr/>
        </p:nvSpPr>
        <p:spPr>
          <a:xfrm>
            <a:off x="3810000" y="6096000"/>
            <a:ext cx="24384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Cathode Rows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 txBox="1"/>
          <p:nvPr/>
        </p:nvSpPr>
        <p:spPr>
          <a:xfrm>
            <a:off x="4114800" y="1519237"/>
            <a:ext cx="24384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Anode Columns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457200" y="60960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Concepts in I/O Interfacing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 devices (or peripherals) such as LEDs, LCDs, keyboards etc. are essential components of the microprocessor-based or microcontroller-based systems. Those can be classified into two groups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devices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devices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LED Matrix Display</a:t>
            </a:r>
            <a:endParaRPr/>
          </a:p>
        </p:txBody>
      </p:sp>
      <p:pic>
        <p:nvPicPr>
          <p:cNvPr descr="How to Easily drive a an LED dot matrix display: 8x8 or 5x7 LEDs." id="246" name="Google Shape;246;p19"/>
          <p:cNvPicPr preferRelativeResize="0"/>
          <p:nvPr/>
        </p:nvPicPr>
        <p:blipFill rotWithShape="1">
          <a:blip r:embed="rId3">
            <a:alphaModFix/>
          </a:blip>
          <a:srcRect b="0" l="0" r="0" t="10525"/>
          <a:stretch/>
        </p:blipFill>
        <p:spPr>
          <a:xfrm>
            <a:off x="533400" y="2438400"/>
            <a:ext cx="3762375" cy="3273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 Assembly Tutorial 7 – Graphics on an 8×8 LED Matrix. – [Brads ..." id="247" name="Google Shape;247;p1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9912" y="2438400"/>
            <a:ext cx="4306887" cy="2725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LCD</a:t>
            </a:r>
            <a:endParaRPr/>
          </a:p>
        </p:txBody>
      </p:sp>
      <p:sp>
        <p:nvSpPr>
          <p:cNvPr id="253" name="Google Shape;253;p20"/>
          <p:cNvSpPr txBox="1"/>
          <p:nvPr>
            <p:ph idx="1" type="body"/>
          </p:nvPr>
        </p:nvSpPr>
        <p:spPr>
          <a:xfrm>
            <a:off x="457200" y="3322637"/>
            <a:ext cx="8229600" cy="300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a 2-line x 16 character LCD module with the built-in controller to I/O ports of the PIC18 microcontroller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LCD has a display Data RAM (registers) that stores data in 8-bit character code in ASCII.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register in Data RAM has its own address that corresponds to its position on the line.</a:t>
            </a:r>
            <a:endParaRPr/>
          </a:p>
        </p:txBody>
      </p:sp>
      <p:pic>
        <p:nvPicPr>
          <p:cNvPr descr="In-Depth Tutorial to Interface 16x2 Character LCD Module with Arduino" id="254" name="Google Shape;2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308100"/>
            <a:ext cx="3676650" cy="18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LCD</a:t>
            </a:r>
            <a:endParaRPr/>
          </a:p>
        </p:txBody>
      </p:sp>
      <p:sp>
        <p:nvSpPr>
          <p:cNvPr id="260" name="Google Shape;260;p2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control signals: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 (Register Select)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RW (Read/Write)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(Enable)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power connections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Power,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Ground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register to control the brightness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Driver has two 8-bit internal registers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Register (IR) to write instructions to set up LCD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Register (DR) to write data (ASCII characters)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22"/>
          <p:cNvGraphicFramePr/>
          <p:nvPr/>
        </p:nvGraphicFramePr>
        <p:xfrm>
          <a:off x="1219200" y="124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{1B1CCAE2-E7DD-4631-ACEE-39BEBB70904B}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6" name="Google Shape;266;p22"/>
          <p:cNvGraphicFramePr/>
          <p:nvPr/>
        </p:nvGraphicFramePr>
        <p:xfrm>
          <a:off x="7772400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{1B1CCAE2-E7DD-4631-ACEE-39BEBB70904B}</a:tableStyleId>
              </a:tblPr>
              <a:tblGrid>
                <a:gridCol w="9906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267" name="Google Shape;267;p22"/>
          <p:cNvSpPr txBox="1"/>
          <p:nvPr/>
        </p:nvSpPr>
        <p:spPr>
          <a:xfrm>
            <a:off x="152400" y="1196975"/>
            <a:ext cx="1143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LCD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Display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7848600" y="1676400"/>
            <a:ext cx="1143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2"/>
          <p:cNvSpPr txBox="1"/>
          <p:nvPr/>
        </p:nvSpPr>
        <p:spPr>
          <a:xfrm>
            <a:off x="1981200" y="2438400"/>
            <a:ext cx="1790700" cy="92551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Command/ Instruction Register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2"/>
          <p:cNvSpPr txBox="1"/>
          <p:nvPr/>
        </p:nvSpPr>
        <p:spPr>
          <a:xfrm>
            <a:off x="4495800" y="2438400"/>
            <a:ext cx="1790700" cy="92551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Register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2"/>
          <p:cNvSpPr txBox="1"/>
          <p:nvPr/>
        </p:nvSpPr>
        <p:spPr>
          <a:xfrm>
            <a:off x="3200400" y="4648200"/>
            <a:ext cx="2190750" cy="1219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Microcontroller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2"/>
          <p:cNvSpPr txBox="1"/>
          <p:nvPr/>
        </p:nvSpPr>
        <p:spPr>
          <a:xfrm>
            <a:off x="2343150" y="3363912"/>
            <a:ext cx="1066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RS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2"/>
          <p:cNvSpPr txBox="1"/>
          <p:nvPr/>
        </p:nvSpPr>
        <p:spPr>
          <a:xfrm>
            <a:off x="4857750" y="3363912"/>
            <a:ext cx="1066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RS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2"/>
          <p:cNvSpPr txBox="1"/>
          <p:nvPr/>
        </p:nvSpPr>
        <p:spPr>
          <a:xfrm>
            <a:off x="3771900" y="5943600"/>
            <a:ext cx="11811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RW = 0 (Write)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LCD can be interfaced either in 8-bit or 4-bit mode</a:t>
            </a:r>
            <a:endParaRPr/>
          </a:p>
        </p:txBody>
      </p:sp>
      <p:pic>
        <p:nvPicPr>
          <p:cNvPr id="280" name="Google Shape;280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7398" l="8331" r="6435" t="18298"/>
          <a:stretch/>
        </p:blipFill>
        <p:spPr>
          <a:xfrm>
            <a:off x="457200" y="2225675"/>
            <a:ext cx="8229600" cy="403383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3"/>
          <p:cNvSpPr txBox="1"/>
          <p:nvPr/>
        </p:nvSpPr>
        <p:spPr>
          <a:xfrm>
            <a:off x="762000" y="1547812"/>
            <a:ext cx="79248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RW = 1 (Read)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RW = 0 (Write) -&gt; Microprocessor to Data Register to 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3"/>
          <p:cNvSpPr txBox="1"/>
          <p:nvPr/>
        </p:nvSpPr>
        <p:spPr>
          <a:xfrm>
            <a:off x="1371600" y="6351587"/>
            <a:ext cx="5105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RS = 0 -&gt; instruction register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0"/>
            <a:ext cx="7699375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4"/>
          <p:cNvSpPr txBox="1"/>
          <p:nvPr/>
        </p:nvSpPr>
        <p:spPr>
          <a:xfrm>
            <a:off x="2133600" y="4930775"/>
            <a:ext cx="4419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 bit Mode – data transfers in 1 clock pulse through D0-D7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4"/>
          <p:cNvSpPr txBox="1"/>
          <p:nvPr/>
        </p:nvSpPr>
        <p:spPr>
          <a:xfrm>
            <a:off x="2133600" y="5715000"/>
            <a:ext cx="4419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 bit Mode – 8 bit data transfers in 2 clock pulses through D4-D7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 with half byte mode</a:t>
            </a:r>
            <a:endParaRPr/>
          </a:p>
        </p:txBody>
      </p:sp>
      <p:pic>
        <p:nvPicPr>
          <p:cNvPr descr="How to Use an LCD Display - Arduino Tutorial | Trybotics" id="295" name="Google Shape;295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7400" l="0" r="0" t="0"/>
          <a:stretch/>
        </p:blipFill>
        <p:spPr>
          <a:xfrm>
            <a:off x="457200" y="1747837"/>
            <a:ext cx="8229600" cy="4230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Buzzer</a:t>
            </a:r>
            <a:endParaRPr/>
          </a:p>
        </p:txBody>
      </p:sp>
      <p:pic>
        <p:nvPicPr>
          <p:cNvPr descr="Arduino - ToneMelody" id="301" name="Google Shape;301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2687" y="2541587"/>
            <a:ext cx="4238625" cy="2643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DC Motor</a:t>
            </a:r>
            <a:endParaRPr/>
          </a:p>
        </p:txBody>
      </p:sp>
      <p:pic>
        <p:nvPicPr>
          <p:cNvPr descr="Arduino DC Motor Control Tutorial - L298N | PWM | H-Bridge ..." id="307" name="Google Shape;307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71637"/>
            <a:ext cx="8229600" cy="4383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Servo Motor</a:t>
            </a:r>
            <a:endParaRPr/>
          </a:p>
        </p:txBody>
      </p:sp>
      <p:pic>
        <p:nvPicPr>
          <p:cNvPr id="313" name="Google Shape;313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762" y="1600200"/>
            <a:ext cx="7610475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9144_09_01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600200"/>
            <a:ext cx="5715000" cy="44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 Diagram of I/O Interfacing</a:t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5181600" y="3352800"/>
            <a:ext cx="609600" cy="381000"/>
          </a:xfrm>
          <a:prstGeom prst="ellipse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5105400" y="5257800"/>
            <a:ext cx="609600" cy="381000"/>
          </a:xfrm>
          <a:prstGeom prst="ellipse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5486400" y="3641725"/>
            <a:ext cx="62706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1000"/>
              <a:buFont typeface="Verdana"/>
              <a:buNone/>
            </a:pPr>
            <a:r>
              <a:rPr b="1" i="0" lang="en-US" sz="1000" u="none" cap="none" strike="noStrike">
                <a:solidFill>
                  <a:srgbClr val="0066FF"/>
                </a:solidFill>
                <a:latin typeface="Verdana"/>
                <a:ea typeface="Verdana"/>
                <a:cs typeface="Verdana"/>
                <a:sym typeface="Verdana"/>
              </a:rPr>
              <a:t>Buffer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5524500" y="5638800"/>
            <a:ext cx="5715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1000"/>
              <a:buFont typeface="Verdana"/>
              <a:buNone/>
            </a:pPr>
            <a:r>
              <a:rPr b="1" i="0" lang="en-US" sz="1000" u="none" cap="none" strike="noStrike">
                <a:solidFill>
                  <a:srgbClr val="0066FF"/>
                </a:solidFill>
                <a:latin typeface="Verdana"/>
                <a:ea typeface="Verdana"/>
                <a:cs typeface="Verdana"/>
                <a:sym typeface="Verdana"/>
              </a:rPr>
              <a:t>Latch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838200" y="6148387"/>
            <a:ext cx="68881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Buffer keep the level of 0 or 1 (to resolve fan in problem)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Latch hold the value (0/1) until it is cleared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Stepper Motor</a:t>
            </a:r>
            <a:endParaRPr/>
          </a:p>
        </p:txBody>
      </p:sp>
      <p:pic>
        <p:nvPicPr>
          <p:cNvPr descr="Stepper Motor with L298N and Arduino Tutorial (4 Examples)" id="319" name="Google Shape;319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349500"/>
            <a:ext cx="8229600" cy="3027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325" name="Google Shape;325;p3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Dip Switch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Push-Button Switch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 Keyboard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Analog Input (Sensors)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DIP switch</a:t>
            </a:r>
            <a:endParaRPr/>
          </a:p>
        </p:txBody>
      </p:sp>
      <p:sp>
        <p:nvSpPr>
          <p:cNvPr id="331" name="Google Shape;331;p31"/>
          <p:cNvSpPr txBox="1"/>
          <p:nvPr>
            <p:ph idx="1" type="body"/>
          </p:nvPr>
        </p:nvSpPr>
        <p:spPr>
          <a:xfrm>
            <a:off x="457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side of the switch is tied high (to a power supply through a resistor called a pull-up resistor), and the other side is grounded. The logic level changes when the position is switched.</a:t>
            </a:r>
            <a:endParaRPr/>
          </a:p>
        </p:txBody>
      </p:sp>
      <p:pic>
        <p:nvPicPr>
          <p:cNvPr descr="24VDC 8-Position DIP Switch, 25mA" id="332" name="Google Shape;332;p3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13218" l="0" r="0" t="17395"/>
          <a:stretch/>
        </p:blipFill>
        <p:spPr>
          <a:xfrm>
            <a:off x="4800600" y="1371600"/>
            <a:ext cx="37338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P Switch – Physics and Radio-Electronics" id="333" name="Google Shape;333;p31"/>
          <p:cNvPicPr preferRelativeResize="0"/>
          <p:nvPr/>
        </p:nvPicPr>
        <p:blipFill rotWithShape="1">
          <a:blip r:embed="rId4">
            <a:alphaModFix/>
          </a:blip>
          <a:srcRect b="11521" l="0" r="0" t="0"/>
          <a:stretch/>
        </p:blipFill>
        <p:spPr>
          <a:xfrm>
            <a:off x="4743450" y="3962400"/>
            <a:ext cx="37909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9144_09_08" id="338" name="Google Shape;33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667000"/>
            <a:ext cx="5715000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Interfacing Dip Switches and Interfacing LEDs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Push-button key</a:t>
            </a:r>
            <a:endParaRPr/>
          </a:p>
        </p:txBody>
      </p:sp>
      <p:sp>
        <p:nvSpPr>
          <p:cNvPr id="345" name="Google Shape;345;p33"/>
          <p:cNvSpPr txBox="1"/>
          <p:nvPr>
            <p:ph idx="1" type="body"/>
          </p:nvPr>
        </p:nvSpPr>
        <p:spPr>
          <a:xfrm>
            <a:off x="457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connection is the same as in the DIP switch except that contact is momentary.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key is pressed (or released), mechanical metal contact bounces momentarily and can be read.</a:t>
            </a:r>
            <a:endParaRPr/>
          </a:p>
        </p:txBody>
      </p:sp>
      <p:pic>
        <p:nvPicPr>
          <p:cNvPr descr="Good Quality 226 Kls Brand Pcb Push Button Reset Key Switch ..." id="346" name="Google Shape;346;p3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17352" l="11320" r="15093" t="18495"/>
          <a:stretch/>
        </p:blipFill>
        <p:spPr>
          <a:xfrm>
            <a:off x="5562600" y="1397000"/>
            <a:ext cx="2360612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shbutton switches and Types of Switches Instrumentation Tools" id="347" name="Google Shape;347;p33"/>
          <p:cNvPicPr preferRelativeResize="0"/>
          <p:nvPr/>
        </p:nvPicPr>
        <p:blipFill rotWithShape="1">
          <a:blip r:embed="rId4">
            <a:alphaModFix/>
          </a:blip>
          <a:srcRect b="11505" l="19145" r="22048" t="12429"/>
          <a:stretch/>
        </p:blipFill>
        <p:spPr>
          <a:xfrm>
            <a:off x="5029200" y="3916362"/>
            <a:ext cx="32766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762000"/>
            <a:ext cx="746125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Debouncing</a:t>
            </a:r>
            <a:endParaRPr/>
          </a:p>
        </p:txBody>
      </p:sp>
      <p:sp>
        <p:nvSpPr>
          <p:cNvPr id="358" name="Google Shape;358;p35"/>
          <p:cNvSpPr txBox="1"/>
          <p:nvPr>
            <p:ph idx="1" type="body"/>
          </p:nvPr>
        </p:nvSpPr>
        <p:spPr>
          <a:xfrm>
            <a:off x="457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reading of one contact as multiple inputs can be eliminated by a key-debounce technique, using either hardware or software. </a:t>
            </a:r>
            <a:endParaRPr/>
          </a:p>
        </p:txBody>
      </p:sp>
      <p:sp>
        <p:nvSpPr>
          <p:cNvPr id="359" name="Google Shape;359;p35"/>
          <p:cNvSpPr txBox="1"/>
          <p:nvPr>
            <p:ph idx="2" type="body"/>
          </p:nvPr>
        </p:nvSpPr>
        <p:spPr>
          <a:xfrm>
            <a:off x="4648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Key Debouncing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20 ms.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the port again.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reading is still less than FFH, it indicates that a key is pressed.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 Key Debounce Techniques</a:t>
            </a:r>
            <a:endParaRPr/>
          </a:p>
        </p:txBody>
      </p:sp>
      <p:sp>
        <p:nvSpPr>
          <p:cNvPr id="365" name="Google Shape;365;p3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 technique is based on the principles of generating a delay and switching the logic level at a certain threshold level.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S-R latch: The output of the S-R latch is a pulse without a bounce.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Multiplexer that bounces the key internally and provides a steady output.    </a:t>
            </a:r>
            <a:endParaRPr/>
          </a:p>
        </p:txBody>
      </p:sp>
      <p:pic>
        <p:nvPicPr>
          <p:cNvPr descr="79144_09_11a" id="366" name="Google Shape;36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4206875"/>
            <a:ext cx="4191000" cy="25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7"/>
          <p:cNvSpPr txBox="1"/>
          <p:nvPr/>
        </p:nvSpPr>
        <p:spPr>
          <a:xfrm>
            <a:off x="4114800" y="1447800"/>
            <a:ext cx="2819400" cy="3581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SR Latch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7"/>
          <p:cNvSpPr txBox="1"/>
          <p:nvPr/>
        </p:nvSpPr>
        <p:spPr>
          <a:xfrm>
            <a:off x="4114800" y="1981200"/>
            <a:ext cx="609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7"/>
          <p:cNvSpPr txBox="1"/>
          <p:nvPr/>
        </p:nvSpPr>
        <p:spPr>
          <a:xfrm>
            <a:off x="4114800" y="3962400"/>
            <a:ext cx="609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7"/>
          <p:cNvSpPr txBox="1"/>
          <p:nvPr/>
        </p:nvSpPr>
        <p:spPr>
          <a:xfrm>
            <a:off x="6553200" y="1981200"/>
            <a:ext cx="60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6553200" y="3821112"/>
            <a:ext cx="60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7"/>
          <p:cNvSpPr txBox="1"/>
          <p:nvPr/>
        </p:nvSpPr>
        <p:spPr>
          <a:xfrm>
            <a:off x="3352800" y="1752600"/>
            <a:ext cx="3810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8" name="Google Shape;378;p37"/>
          <p:cNvSpPr txBox="1"/>
          <p:nvPr/>
        </p:nvSpPr>
        <p:spPr>
          <a:xfrm>
            <a:off x="3429000" y="4267200"/>
            <a:ext cx="3810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9" name="Google Shape;379;p37"/>
          <p:cNvSpPr txBox="1"/>
          <p:nvPr/>
        </p:nvSpPr>
        <p:spPr>
          <a:xfrm>
            <a:off x="2971800" y="609600"/>
            <a:ext cx="762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+5V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Illustration: </a:t>
            </a:r>
            <a:b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Interfacing Push-Button Keys</a:t>
            </a: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 of 6)</a:t>
            </a:r>
            <a:endParaRPr/>
          </a:p>
        </p:txBody>
      </p:sp>
      <p:sp>
        <p:nvSpPr>
          <p:cNvPr id="385" name="Google Shape;385;p38"/>
          <p:cNvSpPr txBox="1"/>
          <p:nvPr>
            <p:ph idx="1" type="body"/>
          </p:nvPr>
        </p:nvSpPr>
        <p:spPr>
          <a:xfrm>
            <a:off x="457200" y="1600200"/>
            <a:ext cx="4800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bank of push-button keys are connected as inputs to PORTB.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pull-up resistors are internal to PORTB.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 program to recognize a key pressed, debounce the key, and identify its location in the key bank with numbers from 0 to 7.  </a:t>
            </a:r>
            <a:endParaRPr/>
          </a:p>
        </p:txBody>
      </p:sp>
      <p:pic>
        <p:nvPicPr>
          <p:cNvPr descr="79144_09_12" id="386" name="Google Shape;38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1828800"/>
            <a:ext cx="3352800" cy="31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 Ports: Interfacing and Addressing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read (receive) binary data from an input peripheral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MPU </a:t>
            </a:r>
            <a:r>
              <a:rPr b="0" i="0" lang="en-US" sz="24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places the address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an input port on the address bus, </a:t>
            </a:r>
            <a:r>
              <a:rPr b="0" i="0" lang="en-US" sz="24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enables the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input port by asserting the RD signal, and </a:t>
            </a:r>
            <a:r>
              <a:rPr b="0" i="0" lang="en-US" sz="24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reads data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using the data bus.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write (send) binary data to an output peripheral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MPU </a:t>
            </a:r>
            <a:r>
              <a:rPr b="0" i="0" lang="en-US" sz="24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places the address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an output port on the address bus, </a:t>
            </a:r>
            <a:r>
              <a:rPr b="0" i="0" lang="en-US" sz="24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places data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data bus, and </a:t>
            </a:r>
            <a:r>
              <a:rPr b="0" i="0" lang="en-US" sz="24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asserts the WR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signal to enable the output port.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Interfacing a Matrix Keyboard </a:t>
            </a:r>
            <a:endParaRPr/>
          </a:p>
        </p:txBody>
      </p:sp>
      <p:pic>
        <p:nvPicPr>
          <p:cNvPr descr="4x4 Matrix Keypad - Robotech Shop" id="392" name="Google Shape;392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1843087"/>
            <a:ext cx="4038600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9144_09_16" id="393" name="Google Shape;393;p39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843087"/>
            <a:ext cx="4038600" cy="403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4" name="Google Shape;394;p39"/>
          <p:cNvCxnSpPr/>
          <p:nvPr/>
        </p:nvCxnSpPr>
        <p:spPr>
          <a:xfrm>
            <a:off x="1905000" y="19812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5" name="Google Shape;395;p39"/>
          <p:cNvCxnSpPr/>
          <p:nvPr/>
        </p:nvCxnSpPr>
        <p:spPr>
          <a:xfrm>
            <a:off x="1905000" y="23622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6" name="Google Shape;396;p39"/>
          <p:cNvCxnSpPr/>
          <p:nvPr/>
        </p:nvCxnSpPr>
        <p:spPr>
          <a:xfrm>
            <a:off x="1905000" y="27432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7" name="Google Shape;397;p39"/>
          <p:cNvCxnSpPr/>
          <p:nvPr/>
        </p:nvCxnSpPr>
        <p:spPr>
          <a:xfrm>
            <a:off x="1905000" y="32004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8" name="Google Shape;398;p39"/>
          <p:cNvCxnSpPr/>
          <p:nvPr/>
        </p:nvCxnSpPr>
        <p:spPr>
          <a:xfrm>
            <a:off x="1905000" y="35814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399" name="Google Shape;399;p39"/>
          <p:cNvCxnSpPr/>
          <p:nvPr/>
        </p:nvCxnSpPr>
        <p:spPr>
          <a:xfrm>
            <a:off x="1905000" y="40386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400" name="Google Shape;400;p39"/>
          <p:cNvCxnSpPr/>
          <p:nvPr/>
        </p:nvCxnSpPr>
        <p:spPr>
          <a:xfrm>
            <a:off x="1905000" y="4495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401" name="Google Shape;401;p39"/>
          <p:cNvCxnSpPr/>
          <p:nvPr/>
        </p:nvCxnSpPr>
        <p:spPr>
          <a:xfrm>
            <a:off x="1905000" y="4953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Interfacing a Matrix Keyboard </a:t>
            </a:r>
            <a:endParaRPr/>
          </a:p>
        </p:txBody>
      </p:sp>
      <p:sp>
        <p:nvSpPr>
          <p:cNvPr id="407" name="Google Shape;407;p40"/>
          <p:cNvSpPr txBox="1"/>
          <p:nvPr>
            <p:ph idx="1" type="body"/>
          </p:nvPr>
        </p:nvSpPr>
        <p:spPr>
          <a:xfrm>
            <a:off x="457200" y="2027237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Ground one column at a time and check all the rows in that column.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a key is identified, it is encoded based on its position in the column.</a:t>
            </a:r>
            <a:endParaRPr/>
          </a:p>
        </p:txBody>
      </p:sp>
      <p:pic>
        <p:nvPicPr>
          <p:cNvPr descr="How the Matrix Keypad works with a Micro controller ..." id="408" name="Google Shape;408;p4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2309812"/>
            <a:ext cx="32766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1"/>
          <p:cNvSpPr txBox="1"/>
          <p:nvPr>
            <p:ph type="title"/>
          </p:nvPr>
        </p:nvSpPr>
        <p:spPr>
          <a:xfrm>
            <a:off x="628650" y="1131887"/>
            <a:ext cx="7886700" cy="1814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br>
              <a:rPr b="0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CSE360-Computer Interfacing</a:t>
            </a:r>
            <a:br>
              <a:rPr b="1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BRAC University</a:t>
            </a:r>
            <a:br>
              <a:rPr b="1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7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Keyboard Interfacing with MPU through 8255 PPI</a:t>
            </a:r>
            <a:br>
              <a:rPr b="0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14" name="Google Shape;414;p41"/>
          <p:cNvSpPr txBox="1"/>
          <p:nvPr/>
        </p:nvSpPr>
        <p:spPr>
          <a:xfrm>
            <a:off x="6457950" y="562451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2137" y="3046412"/>
            <a:ext cx="2495550" cy="267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Google Shape;416;p41"/>
          <p:cNvCxnSpPr/>
          <p:nvPr/>
        </p:nvCxnSpPr>
        <p:spPr>
          <a:xfrm>
            <a:off x="2436812" y="3648075"/>
            <a:ext cx="687387" cy="1111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7" name="Google Shape;417;p41"/>
          <p:cNvCxnSpPr/>
          <p:nvPr/>
        </p:nvCxnSpPr>
        <p:spPr>
          <a:xfrm>
            <a:off x="2436812" y="4010025"/>
            <a:ext cx="687387" cy="1111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8" name="Google Shape;418;p41"/>
          <p:cNvCxnSpPr/>
          <p:nvPr/>
        </p:nvCxnSpPr>
        <p:spPr>
          <a:xfrm>
            <a:off x="2436812" y="4541837"/>
            <a:ext cx="687387" cy="1111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9" name="Google Shape;419;p41"/>
          <p:cNvCxnSpPr/>
          <p:nvPr/>
        </p:nvCxnSpPr>
        <p:spPr>
          <a:xfrm>
            <a:off x="2436812" y="4892675"/>
            <a:ext cx="687387" cy="1111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0" name="Google Shape;420;p41"/>
          <p:cNvCxnSpPr/>
          <p:nvPr/>
        </p:nvCxnSpPr>
        <p:spPr>
          <a:xfrm>
            <a:off x="3621087" y="5711825"/>
            <a:ext cx="0" cy="27146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1" name="Google Shape;421;p41"/>
          <p:cNvCxnSpPr/>
          <p:nvPr/>
        </p:nvCxnSpPr>
        <p:spPr>
          <a:xfrm>
            <a:off x="4084637" y="5726112"/>
            <a:ext cx="0" cy="27146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2" name="Google Shape;422;p41"/>
          <p:cNvCxnSpPr/>
          <p:nvPr/>
        </p:nvCxnSpPr>
        <p:spPr>
          <a:xfrm>
            <a:off x="4572000" y="5726112"/>
            <a:ext cx="0" cy="27146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3" name="Google Shape;423;p41"/>
          <p:cNvCxnSpPr/>
          <p:nvPr/>
        </p:nvCxnSpPr>
        <p:spPr>
          <a:xfrm>
            <a:off x="5080000" y="5711825"/>
            <a:ext cx="0" cy="27146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4" name="Google Shape;424;p41"/>
          <p:cNvSpPr txBox="1"/>
          <p:nvPr/>
        </p:nvSpPr>
        <p:spPr>
          <a:xfrm>
            <a:off x="2278062" y="4370387"/>
            <a:ext cx="28257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"/>
          <p:cNvSpPr txBox="1"/>
          <p:nvPr>
            <p:ph type="title"/>
          </p:nvPr>
        </p:nvSpPr>
        <p:spPr>
          <a:xfrm>
            <a:off x="628650" y="1131887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Hex Keyboard and 7-segment display</a:t>
            </a:r>
            <a:endParaRPr/>
          </a:p>
        </p:txBody>
      </p:sp>
      <p:pic>
        <p:nvPicPr>
          <p:cNvPr id="430" name="Google Shape;430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5450" y="2211387"/>
            <a:ext cx="5602287" cy="33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2"/>
          <p:cNvSpPr txBox="1"/>
          <p:nvPr/>
        </p:nvSpPr>
        <p:spPr>
          <a:xfrm>
            <a:off x="6457950" y="562451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2"/>
          <p:cNvSpPr txBox="1"/>
          <p:nvPr/>
        </p:nvSpPr>
        <p:spPr>
          <a:xfrm>
            <a:off x="628650" y="5632450"/>
            <a:ext cx="4573587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 Credit: </a:t>
            </a:r>
            <a:r>
              <a:rPr b="0" i="0" lang="en-US" sz="1000" u="sng" cap="none" strike="noStrike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OPENBOX Education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3"/>
          <p:cNvSpPr txBox="1"/>
          <p:nvPr>
            <p:ph type="title"/>
          </p:nvPr>
        </p:nvSpPr>
        <p:spPr>
          <a:xfrm>
            <a:off x="628650" y="1131887"/>
            <a:ext cx="78867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Hex Keyboard Interfacing</a:t>
            </a:r>
            <a:endParaRPr/>
          </a:p>
        </p:txBody>
      </p:sp>
      <p:pic>
        <p:nvPicPr>
          <p:cNvPr id="438" name="Google Shape;438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6762" y="1946275"/>
            <a:ext cx="4641850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3"/>
          <p:cNvSpPr txBox="1"/>
          <p:nvPr/>
        </p:nvSpPr>
        <p:spPr>
          <a:xfrm>
            <a:off x="6457950" y="562451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3"/>
          <p:cNvSpPr txBox="1"/>
          <p:nvPr/>
        </p:nvSpPr>
        <p:spPr>
          <a:xfrm>
            <a:off x="3979862" y="4502150"/>
            <a:ext cx="3635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3"/>
          <p:cNvSpPr txBox="1"/>
          <p:nvPr/>
        </p:nvSpPr>
        <p:spPr>
          <a:xfrm>
            <a:off x="4400550" y="4470400"/>
            <a:ext cx="3635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3"/>
          <p:cNvSpPr txBox="1"/>
          <p:nvPr/>
        </p:nvSpPr>
        <p:spPr>
          <a:xfrm>
            <a:off x="4848225" y="4527550"/>
            <a:ext cx="3619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43"/>
          <p:cNvSpPr txBox="1"/>
          <p:nvPr/>
        </p:nvSpPr>
        <p:spPr>
          <a:xfrm>
            <a:off x="5257800" y="4527550"/>
            <a:ext cx="3635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3"/>
          <p:cNvSpPr txBox="1"/>
          <p:nvPr/>
        </p:nvSpPr>
        <p:spPr>
          <a:xfrm>
            <a:off x="3155950" y="2971800"/>
            <a:ext cx="3635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3"/>
          <p:cNvSpPr/>
          <p:nvPr/>
        </p:nvSpPr>
        <p:spPr>
          <a:xfrm>
            <a:off x="2727325" y="3570287"/>
            <a:ext cx="428625" cy="1452562"/>
          </a:xfrm>
          <a:custGeom>
            <a:rect b="b" l="l" r="r" t="t"/>
            <a:pathLst>
              <a:path extrusionOk="0" h="96281" w="22862">
                <a:moveTo>
                  <a:pt x="22862" y="0"/>
                </a:moveTo>
                <a:cubicBezTo>
                  <a:pt x="19276" y="4572"/>
                  <a:pt x="4754" y="14433"/>
                  <a:pt x="1347" y="27432"/>
                </a:cubicBezTo>
                <a:cubicBezTo>
                  <a:pt x="-2059" y="40431"/>
                  <a:pt x="2333" y="66518"/>
                  <a:pt x="2423" y="77993"/>
                </a:cubicBezTo>
                <a:cubicBezTo>
                  <a:pt x="2513" y="89468"/>
                  <a:pt x="1975" y="93233"/>
                  <a:pt x="1885" y="9628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46" name="Google Shape;446;p43"/>
          <p:cNvCxnSpPr/>
          <p:nvPr/>
        </p:nvCxnSpPr>
        <p:spPr>
          <a:xfrm>
            <a:off x="2703512" y="5002212"/>
            <a:ext cx="160337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7" name="Google Shape;447;p43"/>
          <p:cNvCxnSpPr/>
          <p:nvPr/>
        </p:nvCxnSpPr>
        <p:spPr>
          <a:xfrm>
            <a:off x="2703512" y="5086350"/>
            <a:ext cx="160337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8" name="Google Shape;448;p43"/>
          <p:cNvCxnSpPr/>
          <p:nvPr/>
        </p:nvCxnSpPr>
        <p:spPr>
          <a:xfrm>
            <a:off x="2703512" y="5149850"/>
            <a:ext cx="160337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9" name="Google Shape;449;p43"/>
          <p:cNvSpPr/>
          <p:nvPr/>
        </p:nvSpPr>
        <p:spPr>
          <a:xfrm>
            <a:off x="4565650" y="3349625"/>
            <a:ext cx="282575" cy="27305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0" name="Google Shape;450;p43"/>
          <p:cNvSpPr txBox="1"/>
          <p:nvPr/>
        </p:nvSpPr>
        <p:spPr>
          <a:xfrm>
            <a:off x="3155950" y="3314700"/>
            <a:ext cx="3635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3"/>
          <p:cNvSpPr txBox="1"/>
          <p:nvPr/>
        </p:nvSpPr>
        <p:spPr>
          <a:xfrm>
            <a:off x="3155950" y="3771900"/>
            <a:ext cx="3635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3"/>
          <p:cNvSpPr txBox="1"/>
          <p:nvPr/>
        </p:nvSpPr>
        <p:spPr>
          <a:xfrm>
            <a:off x="3203575" y="4171950"/>
            <a:ext cx="3635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4"/>
          <p:cNvSpPr txBox="1"/>
          <p:nvPr>
            <p:ph type="title"/>
          </p:nvPr>
        </p:nvSpPr>
        <p:spPr>
          <a:xfrm>
            <a:off x="628650" y="1131887"/>
            <a:ext cx="7886700" cy="801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Defining Control Register and Ports of 8255</a:t>
            </a:r>
            <a:endParaRPr/>
          </a:p>
        </p:txBody>
      </p:sp>
      <p:sp>
        <p:nvSpPr>
          <p:cNvPr id="458" name="Google Shape;458;p44"/>
          <p:cNvSpPr txBox="1"/>
          <p:nvPr>
            <p:ph idx="1" type="body"/>
          </p:nvPr>
        </p:nvSpPr>
        <p:spPr>
          <a:xfrm>
            <a:off x="628650" y="2058987"/>
            <a:ext cx="7886700" cy="34401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rmAutofit/>
          </a:bodyPr>
          <a:lstStyle/>
          <a:p>
            <a:pPr indent="-171450" lvl="0" marL="1714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know there are four rows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Suppose,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R0  DB  0,1,2,3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R1  DB  4,5,6,7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R2  DB  8, 9, 0A, 0B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R3  DB  0C, 0D, 0E,0F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KEYPRESSED DB 0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8255 control word send to control register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MOV AL, 82H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OUT CWR, AL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9" name="Google Shape;459;p44"/>
          <p:cNvGraphicFramePr/>
          <p:nvPr/>
        </p:nvGraphicFramePr>
        <p:xfrm>
          <a:off x="34290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{1B1CCAE2-E7DD-4631-ACEE-39BEBB70904B}</a:tableStyleId>
              </a:tblPr>
              <a:tblGrid>
                <a:gridCol w="669925"/>
                <a:gridCol w="668325"/>
                <a:gridCol w="669925"/>
                <a:gridCol w="669925"/>
                <a:gridCol w="668325"/>
                <a:gridCol w="669925"/>
                <a:gridCol w="669925"/>
                <a:gridCol w="668325"/>
              </a:tblGrid>
              <a:tr h="28257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Control Word Register (CWR)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8097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8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 hMerge="1"/>
                <a:tc hMerge="1"/>
                <a:tc hMerge="1"/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92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I/0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 0 </a:t>
                      </a:r>
                      <a:b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 A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 A</a:t>
                      </a:r>
                      <a:b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Output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 0 </a:t>
                      </a:r>
                      <a:b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 B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 B</a:t>
                      </a:r>
                      <a:b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0" name="Google Shape;460;p44"/>
          <p:cNvSpPr txBox="1"/>
          <p:nvPr/>
        </p:nvSpPr>
        <p:spPr>
          <a:xfrm>
            <a:off x="746125" y="5575300"/>
            <a:ext cx="4573587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 Credit: </a:t>
            </a:r>
            <a:r>
              <a:rPr b="0" i="0" lang="en-US" sz="1000" u="sng" cap="none" strike="noStrike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OPENBOX Education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4"/>
          <p:cNvSpPr txBox="1"/>
          <p:nvPr/>
        </p:nvSpPr>
        <p:spPr>
          <a:xfrm>
            <a:off x="6457950" y="562451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5"/>
          <p:cNvSpPr txBox="1"/>
          <p:nvPr>
            <p:ph type="title"/>
          </p:nvPr>
        </p:nvSpPr>
        <p:spPr>
          <a:xfrm>
            <a:off x="628650" y="1131887"/>
            <a:ext cx="7886700" cy="67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Column Identification</a:t>
            </a:r>
            <a:endParaRPr/>
          </a:p>
        </p:txBody>
      </p:sp>
      <p:graphicFrame>
        <p:nvGraphicFramePr>
          <p:cNvPr id="467" name="Google Shape;467;p45"/>
          <p:cNvGraphicFramePr/>
          <p:nvPr/>
        </p:nvGraphicFramePr>
        <p:xfrm>
          <a:off x="628650" y="3230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{1B1CCAE2-E7DD-4631-ACEE-39BEBB70904B}</a:tableStyleId>
              </a:tblPr>
              <a:tblGrid>
                <a:gridCol w="711200"/>
                <a:gridCol w="712775"/>
                <a:gridCol w="711200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R3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PA3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8" name="Google Shape;468;p45"/>
          <p:cNvGraphicFramePr/>
          <p:nvPr/>
        </p:nvGraphicFramePr>
        <p:xfrm>
          <a:off x="3216275" y="2084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{1B1CCAE2-E7DD-4631-ACEE-39BEBB70904B}</a:tableStyleId>
              </a:tblPr>
              <a:tblGrid>
                <a:gridCol w="1077900"/>
                <a:gridCol w="1077900"/>
                <a:gridCol w="1076325"/>
                <a:gridCol w="1077900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C3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9" name="Google Shape;469;p45"/>
          <p:cNvGraphicFramePr/>
          <p:nvPr/>
        </p:nvGraphicFramePr>
        <p:xfrm>
          <a:off x="3216275" y="30432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{1B1CCAE2-E7DD-4631-ACEE-39BEBB70904B}</a:tableStyleId>
              </a:tblPr>
              <a:tblGrid>
                <a:gridCol w="1077900"/>
                <a:gridCol w="1077900"/>
                <a:gridCol w="1076325"/>
                <a:gridCol w="1077900"/>
              </a:tblGrid>
              <a:tr h="4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</a:tr>
              <a:tr h="4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0" name="Google Shape;470;p45"/>
          <p:cNvGraphicFramePr/>
          <p:nvPr/>
        </p:nvGraphicFramePr>
        <p:xfrm>
          <a:off x="3216275" y="495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{1B1CCAE2-E7DD-4631-ACEE-39BEBB70904B}</a:tableStyleId>
              </a:tblPr>
              <a:tblGrid>
                <a:gridCol w="1077900"/>
                <a:gridCol w="1077900"/>
                <a:gridCol w="1076325"/>
                <a:gridCol w="1077900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PB3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471" name="Google Shape;471;p45"/>
          <p:cNvSpPr/>
          <p:nvPr/>
        </p:nvSpPr>
        <p:spPr>
          <a:xfrm>
            <a:off x="728662" y="2387600"/>
            <a:ext cx="1497012" cy="569912"/>
          </a:xfrm>
          <a:prstGeom prst="flowChartAlternateProcess">
            <a:avLst/>
          </a:prstGeom>
          <a:solidFill>
            <a:srgbClr val="D8D8D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Rows are grounded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5"/>
          <p:cNvSpPr/>
          <p:nvPr/>
        </p:nvSpPr>
        <p:spPr>
          <a:xfrm>
            <a:off x="728662" y="4953000"/>
            <a:ext cx="1497012" cy="569912"/>
          </a:xfrm>
          <a:prstGeom prst="flowChartAlternateProcess">
            <a:avLst/>
          </a:prstGeom>
          <a:solidFill>
            <a:srgbClr val="D8D8D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Columns are connected to VCC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5"/>
          <p:cNvSpPr txBox="1"/>
          <p:nvPr/>
        </p:nvSpPr>
        <p:spPr>
          <a:xfrm>
            <a:off x="7526300" y="2563019"/>
            <a:ext cx="2129907" cy="17319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 AL, 0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 PA, AL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AL, PB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CMP AL, 0FH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JZ KEYPRESS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DELAY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5"/>
          <p:cNvSpPr txBox="1"/>
          <p:nvPr/>
        </p:nvSpPr>
        <p:spPr>
          <a:xfrm>
            <a:off x="628650" y="5718175"/>
            <a:ext cx="4573587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 Credit: </a:t>
            </a:r>
            <a:r>
              <a:rPr b="0" i="0" lang="en-US" sz="1000" u="sng" cap="none" strike="noStrike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OPENBOX Education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5"/>
          <p:cNvSpPr txBox="1"/>
          <p:nvPr/>
        </p:nvSpPr>
        <p:spPr>
          <a:xfrm>
            <a:off x="6457950" y="562451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6"/>
          <p:cNvSpPr txBox="1"/>
          <p:nvPr>
            <p:ph type="title"/>
          </p:nvPr>
        </p:nvSpPr>
        <p:spPr>
          <a:xfrm>
            <a:off x="628650" y="1131887"/>
            <a:ext cx="7886700" cy="67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Column Identification</a:t>
            </a:r>
            <a:endParaRPr/>
          </a:p>
        </p:txBody>
      </p:sp>
      <p:graphicFrame>
        <p:nvGraphicFramePr>
          <p:cNvPr id="481" name="Google Shape;481;p46"/>
          <p:cNvGraphicFramePr/>
          <p:nvPr/>
        </p:nvGraphicFramePr>
        <p:xfrm>
          <a:off x="628650" y="3230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{1B1CCAE2-E7DD-4631-ACEE-39BEBB70904B}</a:tableStyleId>
              </a:tblPr>
              <a:tblGrid>
                <a:gridCol w="711200"/>
                <a:gridCol w="712775"/>
                <a:gridCol w="711200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R3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PA3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2" name="Google Shape;482;p46"/>
          <p:cNvGraphicFramePr/>
          <p:nvPr/>
        </p:nvGraphicFramePr>
        <p:xfrm>
          <a:off x="3150958" y="2084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{1B1CCAE2-E7DD-4631-ACEE-39BEBB70904B}</a:tableStyleId>
              </a:tblPr>
              <a:tblGrid>
                <a:gridCol w="1077900"/>
                <a:gridCol w="1077900"/>
                <a:gridCol w="1076325"/>
                <a:gridCol w="1077900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C3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3" name="Google Shape;483;p46"/>
          <p:cNvGraphicFramePr/>
          <p:nvPr/>
        </p:nvGraphicFramePr>
        <p:xfrm>
          <a:off x="3150958" y="30432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{1B1CCAE2-E7DD-4631-ACEE-39BEBB70904B}</a:tableStyleId>
              </a:tblPr>
              <a:tblGrid>
                <a:gridCol w="1077900"/>
                <a:gridCol w="1077900"/>
                <a:gridCol w="1076325"/>
                <a:gridCol w="1077900"/>
              </a:tblGrid>
              <a:tr h="4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</a:tr>
              <a:tr h="4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4" name="Google Shape;484;p46"/>
          <p:cNvGraphicFramePr/>
          <p:nvPr/>
        </p:nvGraphicFramePr>
        <p:xfrm>
          <a:off x="3150958" y="495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{1B1CCAE2-E7DD-4631-ACEE-39BEBB70904B}</a:tableStyleId>
              </a:tblPr>
              <a:tblGrid>
                <a:gridCol w="1077900"/>
                <a:gridCol w="1077900"/>
                <a:gridCol w="1076325"/>
                <a:gridCol w="1077900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PB3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485" name="Google Shape;485;p46"/>
          <p:cNvSpPr txBox="1"/>
          <p:nvPr/>
        </p:nvSpPr>
        <p:spPr>
          <a:xfrm>
            <a:off x="7488073" y="2188725"/>
            <a:ext cx="1939536" cy="17319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 AL, 0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 PA, AL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AL, PB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CMP AL, 0FH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JZ KEYPRESS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DELAY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6"/>
          <p:cNvSpPr txBox="1"/>
          <p:nvPr/>
        </p:nvSpPr>
        <p:spPr>
          <a:xfrm>
            <a:off x="6550090" y="2767012"/>
            <a:ext cx="1231835" cy="2692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KEYPRESS: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46"/>
          <p:cNvSpPr txBox="1"/>
          <p:nvPr/>
        </p:nvSpPr>
        <p:spPr>
          <a:xfrm>
            <a:off x="7716608" y="4781550"/>
            <a:ext cx="99695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0FH = 1111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46"/>
          <p:cNvSpPr txBox="1"/>
          <p:nvPr/>
        </p:nvSpPr>
        <p:spPr>
          <a:xfrm>
            <a:off x="628650" y="5638800"/>
            <a:ext cx="4573587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 Credit: </a:t>
            </a:r>
            <a:r>
              <a:rPr b="0" i="0" lang="en-US" sz="1000" u="sng" cap="none" strike="noStrike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OPENBOX Education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6"/>
          <p:cNvSpPr txBox="1"/>
          <p:nvPr/>
        </p:nvSpPr>
        <p:spPr>
          <a:xfrm>
            <a:off x="6457950" y="562451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7"/>
          <p:cNvSpPr txBox="1"/>
          <p:nvPr>
            <p:ph type="title"/>
          </p:nvPr>
        </p:nvSpPr>
        <p:spPr>
          <a:xfrm>
            <a:off x="628650" y="1131887"/>
            <a:ext cx="7886700" cy="67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Row Identification – R0</a:t>
            </a:r>
            <a:endParaRPr/>
          </a:p>
        </p:txBody>
      </p:sp>
      <p:graphicFrame>
        <p:nvGraphicFramePr>
          <p:cNvPr id="495" name="Google Shape;495;p47"/>
          <p:cNvGraphicFramePr/>
          <p:nvPr/>
        </p:nvGraphicFramePr>
        <p:xfrm>
          <a:off x="628650" y="3230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{1B1CCAE2-E7DD-4631-ACEE-39BEBB70904B}</a:tableStyleId>
              </a:tblPr>
              <a:tblGrid>
                <a:gridCol w="711200"/>
                <a:gridCol w="712775"/>
                <a:gridCol w="711200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R3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PA3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6" name="Google Shape;496;p47"/>
          <p:cNvGraphicFramePr/>
          <p:nvPr/>
        </p:nvGraphicFramePr>
        <p:xfrm>
          <a:off x="3216275" y="2084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{1B1CCAE2-E7DD-4631-ACEE-39BEBB70904B}</a:tableStyleId>
              </a:tblPr>
              <a:tblGrid>
                <a:gridCol w="1077900"/>
                <a:gridCol w="1077900"/>
                <a:gridCol w="1076325"/>
                <a:gridCol w="1077900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C3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" name="Google Shape;497;p47"/>
          <p:cNvGraphicFramePr/>
          <p:nvPr/>
        </p:nvGraphicFramePr>
        <p:xfrm>
          <a:off x="3216275" y="30432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{1B1CCAE2-E7DD-4631-ACEE-39BEBB70904B}</a:tableStyleId>
              </a:tblPr>
              <a:tblGrid>
                <a:gridCol w="1077900"/>
                <a:gridCol w="1077900"/>
                <a:gridCol w="1076325"/>
                <a:gridCol w="1077900"/>
              </a:tblGrid>
              <a:tr h="4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</a:tr>
              <a:tr h="4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8" name="Google Shape;498;p47"/>
          <p:cNvGraphicFramePr/>
          <p:nvPr/>
        </p:nvGraphicFramePr>
        <p:xfrm>
          <a:off x="3216275" y="495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{1B1CCAE2-E7DD-4631-ACEE-39BEBB70904B}</a:tableStyleId>
              </a:tblPr>
              <a:tblGrid>
                <a:gridCol w="1077900"/>
                <a:gridCol w="1077900"/>
                <a:gridCol w="1076325"/>
                <a:gridCol w="1077900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PB3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499" name="Google Shape;499;p47"/>
          <p:cNvSpPr txBox="1"/>
          <p:nvPr/>
        </p:nvSpPr>
        <p:spPr>
          <a:xfrm>
            <a:off x="7526300" y="2572543"/>
            <a:ext cx="184998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R0: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 AL, 1110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 PA, AL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AL, PB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CMP AL, 0FH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JZ R1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 SI, R0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JMP 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7"/>
          <p:cNvSpPr txBox="1"/>
          <p:nvPr/>
        </p:nvSpPr>
        <p:spPr>
          <a:xfrm>
            <a:off x="628650" y="5638800"/>
            <a:ext cx="4573587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 Credit: </a:t>
            </a:r>
            <a:r>
              <a:rPr b="0" i="0" lang="en-US" sz="1000" u="sng" cap="none" strike="noStrike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OPENBOX Education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7"/>
          <p:cNvSpPr txBox="1"/>
          <p:nvPr/>
        </p:nvSpPr>
        <p:spPr>
          <a:xfrm>
            <a:off x="6457950" y="562451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8"/>
          <p:cNvSpPr txBox="1"/>
          <p:nvPr>
            <p:ph type="title"/>
          </p:nvPr>
        </p:nvSpPr>
        <p:spPr>
          <a:xfrm>
            <a:off x="628650" y="1131887"/>
            <a:ext cx="7886700" cy="67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Row Identification – R1</a:t>
            </a:r>
            <a:endParaRPr/>
          </a:p>
        </p:txBody>
      </p:sp>
      <p:graphicFrame>
        <p:nvGraphicFramePr>
          <p:cNvPr id="507" name="Google Shape;507;p48"/>
          <p:cNvGraphicFramePr/>
          <p:nvPr/>
        </p:nvGraphicFramePr>
        <p:xfrm>
          <a:off x="628650" y="3230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{1B1CCAE2-E7DD-4631-ACEE-39BEBB70904B}</a:tableStyleId>
              </a:tblPr>
              <a:tblGrid>
                <a:gridCol w="711200"/>
                <a:gridCol w="712775"/>
                <a:gridCol w="711200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R3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PA3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8" name="Google Shape;508;p48"/>
          <p:cNvGraphicFramePr/>
          <p:nvPr/>
        </p:nvGraphicFramePr>
        <p:xfrm>
          <a:off x="3216275" y="2084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{1B1CCAE2-E7DD-4631-ACEE-39BEBB70904B}</a:tableStyleId>
              </a:tblPr>
              <a:tblGrid>
                <a:gridCol w="1077900"/>
                <a:gridCol w="1077900"/>
                <a:gridCol w="1076325"/>
                <a:gridCol w="1077900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C3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9" name="Google Shape;509;p48"/>
          <p:cNvGraphicFramePr/>
          <p:nvPr/>
        </p:nvGraphicFramePr>
        <p:xfrm>
          <a:off x="3216275" y="30432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{1B1CCAE2-E7DD-4631-ACEE-39BEBB70904B}</a:tableStyleId>
              </a:tblPr>
              <a:tblGrid>
                <a:gridCol w="1077900"/>
                <a:gridCol w="1077900"/>
                <a:gridCol w="1076325"/>
                <a:gridCol w="1077900"/>
              </a:tblGrid>
              <a:tr h="4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</a:tr>
              <a:tr h="4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0" name="Google Shape;510;p48"/>
          <p:cNvGraphicFramePr/>
          <p:nvPr/>
        </p:nvGraphicFramePr>
        <p:xfrm>
          <a:off x="3216275" y="495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{1B1CCAE2-E7DD-4631-ACEE-39BEBB70904B}</a:tableStyleId>
              </a:tblPr>
              <a:tblGrid>
                <a:gridCol w="1077900"/>
                <a:gridCol w="1077900"/>
                <a:gridCol w="1076325"/>
                <a:gridCol w="1077900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PB3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511" name="Google Shape;511;p48"/>
          <p:cNvSpPr txBox="1"/>
          <p:nvPr/>
        </p:nvSpPr>
        <p:spPr>
          <a:xfrm>
            <a:off x="7526300" y="2572543"/>
            <a:ext cx="1756682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R1: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 AL, 1101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 PA, AL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AL, PB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CMP AL, 0FH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JZ R2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 SI, R1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JMP 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8"/>
          <p:cNvSpPr txBox="1"/>
          <p:nvPr/>
        </p:nvSpPr>
        <p:spPr>
          <a:xfrm>
            <a:off x="628650" y="5638800"/>
            <a:ext cx="4573587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 Credit: </a:t>
            </a:r>
            <a:r>
              <a:rPr b="0" i="0" lang="en-US" sz="1000" u="sng" cap="none" strike="noStrike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OPENBOX Education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48"/>
          <p:cNvSpPr txBox="1"/>
          <p:nvPr/>
        </p:nvSpPr>
        <p:spPr>
          <a:xfrm>
            <a:off x="6457950" y="562451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Light Emitting Diode (LED)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Seven segment display (Alphanumaric)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 Display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Liquid Crystal Display (LCD)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Buzzer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DC Motor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Servo Motor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Stepper Motor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9"/>
          <p:cNvSpPr txBox="1"/>
          <p:nvPr>
            <p:ph type="title"/>
          </p:nvPr>
        </p:nvSpPr>
        <p:spPr>
          <a:xfrm>
            <a:off x="628650" y="1131887"/>
            <a:ext cx="7886700" cy="67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Row Identification – R2</a:t>
            </a:r>
            <a:endParaRPr/>
          </a:p>
        </p:txBody>
      </p:sp>
      <p:graphicFrame>
        <p:nvGraphicFramePr>
          <p:cNvPr id="519" name="Google Shape;519;p49"/>
          <p:cNvGraphicFramePr/>
          <p:nvPr/>
        </p:nvGraphicFramePr>
        <p:xfrm>
          <a:off x="628650" y="3230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{1B1CCAE2-E7DD-4631-ACEE-39BEBB70904B}</a:tableStyleId>
              </a:tblPr>
              <a:tblGrid>
                <a:gridCol w="711200"/>
                <a:gridCol w="712775"/>
                <a:gridCol w="711200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R3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PA3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0" name="Google Shape;520;p49"/>
          <p:cNvGraphicFramePr/>
          <p:nvPr/>
        </p:nvGraphicFramePr>
        <p:xfrm>
          <a:off x="3216275" y="2084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{1B1CCAE2-E7DD-4631-ACEE-39BEBB70904B}</a:tableStyleId>
              </a:tblPr>
              <a:tblGrid>
                <a:gridCol w="1077900"/>
                <a:gridCol w="1077900"/>
                <a:gridCol w="1076325"/>
                <a:gridCol w="1077900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C3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1" name="Google Shape;521;p49"/>
          <p:cNvGraphicFramePr/>
          <p:nvPr/>
        </p:nvGraphicFramePr>
        <p:xfrm>
          <a:off x="3216275" y="30432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{1B1CCAE2-E7DD-4631-ACEE-39BEBB70904B}</a:tableStyleId>
              </a:tblPr>
              <a:tblGrid>
                <a:gridCol w="1077900"/>
                <a:gridCol w="1077900"/>
                <a:gridCol w="1076325"/>
                <a:gridCol w="1077900"/>
              </a:tblGrid>
              <a:tr h="4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</a:tr>
              <a:tr h="4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2" name="Google Shape;522;p49"/>
          <p:cNvGraphicFramePr/>
          <p:nvPr/>
        </p:nvGraphicFramePr>
        <p:xfrm>
          <a:off x="3216275" y="495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{1B1CCAE2-E7DD-4631-ACEE-39BEBB70904B}</a:tableStyleId>
              </a:tblPr>
              <a:tblGrid>
                <a:gridCol w="1077900"/>
                <a:gridCol w="1077900"/>
                <a:gridCol w="1076325"/>
                <a:gridCol w="1077900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PB3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523" name="Google Shape;523;p49"/>
          <p:cNvSpPr txBox="1"/>
          <p:nvPr/>
        </p:nvSpPr>
        <p:spPr>
          <a:xfrm>
            <a:off x="7538987" y="2584936"/>
            <a:ext cx="185931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R2: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 AL, 1011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 PA, AL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AL, PB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CMP AL, 0FH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JZ R3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 SI, R2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JMP 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49"/>
          <p:cNvSpPr txBox="1"/>
          <p:nvPr/>
        </p:nvSpPr>
        <p:spPr>
          <a:xfrm>
            <a:off x="628650" y="5638800"/>
            <a:ext cx="4573587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 Credit: </a:t>
            </a:r>
            <a:r>
              <a:rPr b="0" i="0" lang="en-US" sz="1000" u="sng" cap="none" strike="noStrike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OPENBOX Education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49"/>
          <p:cNvSpPr txBox="1"/>
          <p:nvPr/>
        </p:nvSpPr>
        <p:spPr>
          <a:xfrm>
            <a:off x="6457950" y="562451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6" name="Google Shape;526;p49"/>
          <p:cNvGraphicFramePr/>
          <p:nvPr/>
        </p:nvGraphicFramePr>
        <p:xfrm>
          <a:off x="3217862" y="30559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{1B1CCAE2-E7DD-4631-ACEE-39BEBB70904B}</a:tableStyleId>
              </a:tblPr>
              <a:tblGrid>
                <a:gridCol w="1077900"/>
                <a:gridCol w="1077900"/>
                <a:gridCol w="1077900"/>
                <a:gridCol w="1076325"/>
              </a:tblGrid>
              <a:tr h="4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</a:tr>
              <a:tr h="4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7" name="Google Shape;527;p49"/>
          <p:cNvGraphicFramePr/>
          <p:nvPr/>
        </p:nvGraphicFramePr>
        <p:xfrm>
          <a:off x="3227387" y="4964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{1B1CCAE2-E7DD-4631-ACEE-39BEBB70904B}</a:tableStyleId>
              </a:tblPr>
              <a:tblGrid>
                <a:gridCol w="1077900"/>
                <a:gridCol w="1077900"/>
                <a:gridCol w="1077900"/>
                <a:gridCol w="1077900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PB3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0"/>
          <p:cNvSpPr txBox="1"/>
          <p:nvPr>
            <p:ph type="title"/>
          </p:nvPr>
        </p:nvSpPr>
        <p:spPr>
          <a:xfrm>
            <a:off x="628650" y="1131887"/>
            <a:ext cx="7886700" cy="67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Row Identification – R3</a:t>
            </a:r>
            <a:endParaRPr/>
          </a:p>
        </p:txBody>
      </p:sp>
      <p:graphicFrame>
        <p:nvGraphicFramePr>
          <p:cNvPr id="533" name="Google Shape;533;p50"/>
          <p:cNvGraphicFramePr/>
          <p:nvPr/>
        </p:nvGraphicFramePr>
        <p:xfrm>
          <a:off x="628650" y="3230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{1B1CCAE2-E7DD-4631-ACEE-39BEBB70904B}</a:tableStyleId>
              </a:tblPr>
              <a:tblGrid>
                <a:gridCol w="711200"/>
                <a:gridCol w="712775"/>
                <a:gridCol w="711200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R3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PA3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4" name="Google Shape;534;p50"/>
          <p:cNvGraphicFramePr/>
          <p:nvPr/>
        </p:nvGraphicFramePr>
        <p:xfrm>
          <a:off x="3216275" y="2084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{1B1CCAE2-E7DD-4631-ACEE-39BEBB70904B}</a:tableStyleId>
              </a:tblPr>
              <a:tblGrid>
                <a:gridCol w="1077900"/>
                <a:gridCol w="1077900"/>
                <a:gridCol w="1076325"/>
                <a:gridCol w="1077900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C3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5" name="Google Shape;535;p50"/>
          <p:cNvGraphicFramePr/>
          <p:nvPr/>
        </p:nvGraphicFramePr>
        <p:xfrm>
          <a:off x="3216275" y="30432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{1B1CCAE2-E7DD-4631-ACEE-39BEBB70904B}</a:tableStyleId>
              </a:tblPr>
              <a:tblGrid>
                <a:gridCol w="1077900"/>
                <a:gridCol w="1077900"/>
                <a:gridCol w="1076325"/>
                <a:gridCol w="1077900"/>
              </a:tblGrid>
              <a:tr h="4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</a:tr>
              <a:tr h="4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6" name="Google Shape;536;p50"/>
          <p:cNvGraphicFramePr/>
          <p:nvPr/>
        </p:nvGraphicFramePr>
        <p:xfrm>
          <a:off x="3216275" y="495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{1B1CCAE2-E7DD-4631-ACEE-39BEBB70904B}</a:tableStyleId>
              </a:tblPr>
              <a:tblGrid>
                <a:gridCol w="1077900"/>
                <a:gridCol w="1077900"/>
                <a:gridCol w="1076325"/>
                <a:gridCol w="1077900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PB3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PB0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537" name="Google Shape;537;p50"/>
          <p:cNvSpPr txBox="1"/>
          <p:nvPr/>
        </p:nvSpPr>
        <p:spPr>
          <a:xfrm>
            <a:off x="7526300" y="2547613"/>
            <a:ext cx="2057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R3: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 AL, 0111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 PA, AL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AL, PB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CMP AL, 0FH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JZ R1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 SI, R3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JMP 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50"/>
          <p:cNvSpPr txBox="1"/>
          <p:nvPr/>
        </p:nvSpPr>
        <p:spPr>
          <a:xfrm>
            <a:off x="628650" y="5638800"/>
            <a:ext cx="4573587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 Credit: </a:t>
            </a:r>
            <a:r>
              <a:rPr b="0" i="0" lang="en-US" sz="1000" u="sng" cap="none" strike="noStrike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OPENBOX Education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50"/>
          <p:cNvSpPr txBox="1"/>
          <p:nvPr/>
        </p:nvSpPr>
        <p:spPr>
          <a:xfrm>
            <a:off x="6457950" y="562451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1"/>
          <p:cNvSpPr txBox="1"/>
          <p:nvPr>
            <p:ph type="title"/>
          </p:nvPr>
        </p:nvSpPr>
        <p:spPr>
          <a:xfrm>
            <a:off x="628650" y="-76200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Key Press Identification</a:t>
            </a:r>
            <a:endParaRPr/>
          </a:p>
        </p:txBody>
      </p:sp>
      <p:sp>
        <p:nvSpPr>
          <p:cNvPr id="545" name="Google Shape;545;p51"/>
          <p:cNvSpPr txBox="1"/>
          <p:nvPr>
            <p:ph idx="1" type="body"/>
          </p:nvPr>
        </p:nvSpPr>
        <p:spPr>
          <a:xfrm>
            <a:off x="628650" y="1019175"/>
            <a:ext cx="7886700" cy="3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rmAutofit/>
          </a:bodyPr>
          <a:lstStyle/>
          <a:p>
            <a:pPr indent="-171450" lvl="0" marL="1714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got the value of column 1101 from Row 2 (R2)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we have to find the 0 by shift right (SHR) operation to find out the corresponding value and store that into KEYPRESS variable.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 AL, [SI]</a:t>
            </a:r>
            <a:b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 KEYPRESSED, AL</a:t>
            </a:r>
            <a:b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graphicFrame>
        <p:nvGraphicFramePr>
          <p:cNvPr id="546" name="Google Shape;546;p51"/>
          <p:cNvGraphicFramePr/>
          <p:nvPr/>
        </p:nvGraphicFramePr>
        <p:xfrm>
          <a:off x="1905000" y="43423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{1B1CCAE2-E7DD-4631-ACEE-39BEBB70904B}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47" name="Google Shape;547;p51"/>
          <p:cNvSpPr txBox="1"/>
          <p:nvPr/>
        </p:nvSpPr>
        <p:spPr>
          <a:xfrm>
            <a:off x="4730750" y="5282164"/>
            <a:ext cx="867617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[SI]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8" name="Google Shape;548;p51"/>
          <p:cNvGraphicFramePr/>
          <p:nvPr/>
        </p:nvGraphicFramePr>
        <p:xfrm>
          <a:off x="1905000" y="48884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{1B1CCAE2-E7DD-4631-ACEE-39BEBB70904B}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R2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0A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0B</a:t>
                      </a:r>
                      <a:endParaRPr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49" name="Google Shape;549;p51"/>
          <p:cNvCxnSpPr/>
          <p:nvPr/>
        </p:nvCxnSpPr>
        <p:spPr>
          <a:xfrm flipH="1">
            <a:off x="4891087" y="4583664"/>
            <a:ext cx="622300" cy="3952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0" name="Google Shape;550;p51"/>
          <p:cNvCxnSpPr/>
          <p:nvPr/>
        </p:nvCxnSpPr>
        <p:spPr>
          <a:xfrm flipH="1">
            <a:off x="3911600" y="4620176"/>
            <a:ext cx="3279775" cy="3952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51" name="Google Shape;551;p51"/>
          <p:cNvSpPr txBox="1"/>
          <p:nvPr/>
        </p:nvSpPr>
        <p:spPr>
          <a:xfrm>
            <a:off x="628650" y="5638800"/>
            <a:ext cx="4573587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 Credit: </a:t>
            </a:r>
            <a:r>
              <a:rPr b="0" i="0" lang="en-US" sz="1000" u="sng" cap="none" strike="noStrike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OPENBOX Education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51"/>
          <p:cNvSpPr txBox="1"/>
          <p:nvPr/>
        </p:nvSpPr>
        <p:spPr>
          <a:xfrm>
            <a:off x="6457950" y="562451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2"/>
          <p:cNvSpPr txBox="1"/>
          <p:nvPr/>
        </p:nvSpPr>
        <p:spPr>
          <a:xfrm>
            <a:off x="6457950" y="562451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52"/>
          <p:cNvSpPr txBox="1"/>
          <p:nvPr/>
        </p:nvSpPr>
        <p:spPr>
          <a:xfrm>
            <a:off x="0" y="754062"/>
            <a:ext cx="200025" cy="2063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900"/>
              <a:buFont typeface="Helvetica Neue"/>
              <a:buNone/>
            </a:pPr>
            <a:r>
              <a:rPr b="0" i="0" lang="en-US" sz="900" u="none" cap="none" strike="noStrike">
                <a:solidFill>
                  <a:srgbClr val="58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52"/>
          <p:cNvSpPr txBox="1"/>
          <p:nvPr>
            <p:ph idx="1" type="body"/>
          </p:nvPr>
        </p:nvSpPr>
        <p:spPr>
          <a:xfrm>
            <a:off x="628650" y="2227262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6000"/>
              <a:buNone/>
            </a:pPr>
            <a:r>
              <a:rPr b="0" i="0" lang="en-US" sz="6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Thank You </a:t>
            </a:r>
            <a:br>
              <a:rPr b="0" i="0" lang="en-US" sz="6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Your Attention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3"/>
          <p:cNvSpPr txBox="1"/>
          <p:nvPr>
            <p:ph type="title"/>
          </p:nvPr>
        </p:nvSpPr>
        <p:spPr>
          <a:xfrm>
            <a:off x="457200" y="3124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Sensors will be discussed in next session…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Interfacing LED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ways of connecting LEDs to I/O ports: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Cathode - The current is supplied by the I/O port called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current sourcing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Anode - The current is received by the chip called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current sinking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133" name="Google Shape;133;p6"/>
          <p:cNvGrpSpPr/>
          <p:nvPr/>
        </p:nvGrpSpPr>
        <p:grpSpPr>
          <a:xfrm>
            <a:off x="2514600" y="3276600"/>
            <a:ext cx="4648200" cy="3352800"/>
            <a:chOff x="1056" y="1344"/>
            <a:chExt cx="3600" cy="2498"/>
          </a:xfrm>
        </p:grpSpPr>
        <p:pic>
          <p:nvPicPr>
            <p:cNvPr descr="79144_09_04" id="134" name="Google Shape;134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6" y="1344"/>
              <a:ext cx="3600" cy="20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6"/>
            <p:cNvSpPr txBox="1"/>
            <p:nvPr/>
          </p:nvSpPr>
          <p:spPr>
            <a:xfrm>
              <a:off x="1056" y="3553"/>
              <a:ext cx="1584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Common Cathode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6"/>
          <p:cNvSpPr txBox="1"/>
          <p:nvPr/>
        </p:nvSpPr>
        <p:spPr>
          <a:xfrm>
            <a:off x="4953000" y="6248400"/>
            <a:ext cx="2514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Common Anode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Interfacing Seven-Segment </a:t>
            </a:r>
            <a:endParaRPr/>
          </a:p>
        </p:txBody>
      </p:sp>
      <p:sp>
        <p:nvSpPr>
          <p:cNvPr id="142" name="Google Shape;142;p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Seven-segment LEDs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used to display BCD numbers (0 through 9) and a few alphabets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group of eight LEDs physically mounted in the shape of the number eight plus a decimal point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LED is called a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segment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labeled as ‘a’ through ‘g’.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9144_09_05a"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33600"/>
            <a:ext cx="2474912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8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Interfacing Seven-Segment</a:t>
            </a:r>
            <a:endParaRPr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4602162" y="1447800"/>
            <a:ext cx="4038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types of seven-segment LEDs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anode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cathode 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609600" y="5876925"/>
            <a:ext cx="2438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decimal point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8"/>
          <p:cNvCxnSpPr/>
          <p:nvPr/>
        </p:nvCxnSpPr>
        <p:spPr>
          <a:xfrm flipH="1" rot="10800000">
            <a:off x="1371600" y="5105400"/>
            <a:ext cx="12192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79144_09_05b" id="152" name="Google Shape;152;p8"/>
          <p:cNvPicPr preferRelativeResize="0"/>
          <p:nvPr/>
        </p:nvPicPr>
        <p:blipFill rotWithShape="1">
          <a:blip r:embed="rId4">
            <a:alphaModFix/>
          </a:blip>
          <a:srcRect b="16656" l="0" r="0" t="6667"/>
          <a:stretch/>
        </p:blipFill>
        <p:spPr>
          <a:xfrm>
            <a:off x="4868862" y="3276600"/>
            <a:ext cx="2743200" cy="1582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9144_09_05c" id="153" name="Google Shape;153;p8"/>
          <p:cNvPicPr preferRelativeResize="0"/>
          <p:nvPr/>
        </p:nvPicPr>
        <p:blipFill rotWithShape="1">
          <a:blip r:embed="rId5">
            <a:alphaModFix/>
          </a:blip>
          <a:srcRect b="0" l="0" r="0" t="19058"/>
          <a:stretch/>
        </p:blipFill>
        <p:spPr>
          <a:xfrm>
            <a:off x="4876800" y="5029200"/>
            <a:ext cx="2743200" cy="173513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8"/>
          <p:cNvSpPr txBox="1"/>
          <p:nvPr/>
        </p:nvSpPr>
        <p:spPr>
          <a:xfrm>
            <a:off x="5257800" y="3078162"/>
            <a:ext cx="166528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anode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segment display</a:t>
            </a:r>
            <a:endParaRPr/>
          </a:p>
        </p:txBody>
      </p:sp>
      <p:pic>
        <p:nvPicPr>
          <p:cNvPr id="160" name="Google Shape;1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905000"/>
            <a:ext cx="14287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0800" y="1143000"/>
            <a:ext cx="5943600" cy="582136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9"/>
          <p:cNvSpPr txBox="1"/>
          <p:nvPr/>
        </p:nvSpPr>
        <p:spPr>
          <a:xfrm>
            <a:off x="8458200" y="1676400"/>
            <a:ext cx="609600" cy="5181600"/>
          </a:xfrm>
          <a:prstGeom prst="rect">
            <a:avLst/>
          </a:prstGeom>
          <a:noFill/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3" name="Google Shape;163;p9"/>
          <p:cNvCxnSpPr/>
          <p:nvPr/>
        </p:nvCxnSpPr>
        <p:spPr>
          <a:xfrm>
            <a:off x="8458200" y="2133600"/>
            <a:ext cx="6858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9"/>
          <p:cNvSpPr txBox="1"/>
          <p:nvPr/>
        </p:nvSpPr>
        <p:spPr>
          <a:xfrm>
            <a:off x="8534400" y="1752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MD Khalilur Rhaman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