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y="6858000" cx="9144000"/>
  <p:notesSz cx="6858000" cy="9144000"/>
  <p:embeddedFontLst>
    <p:embeddedFont>
      <p:font typeface="Tahoma"/>
      <p:regular r:id="rId52"/>
      <p:bold r:id="rId53"/>
    </p:embeddedFont>
    <p:embeddedFont>
      <p:font typeface="Book Antiqua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8" roundtripDataSignature="AMtx7mhzP/PAEpHOCk5ky5AxII08z0Br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33FE11-3433-494D-BD8F-3DBC12FFA94C}">
  <a:tblStyle styleId="{9533FE11-3433-494D-BD8F-3DBC12FFA94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Tahoma-bold.fntdata"/><Relationship Id="rId52" Type="http://schemas.openxmlformats.org/officeDocument/2006/relationships/font" Target="fonts/Tahoma-regular.fntdata"/><Relationship Id="rId11" Type="http://schemas.openxmlformats.org/officeDocument/2006/relationships/slide" Target="slides/slide4.xml"/><Relationship Id="rId55" Type="http://schemas.openxmlformats.org/officeDocument/2006/relationships/font" Target="fonts/BookAntiqua-bold.fntdata"/><Relationship Id="rId10" Type="http://schemas.openxmlformats.org/officeDocument/2006/relationships/slide" Target="slides/slide3.xml"/><Relationship Id="rId54" Type="http://schemas.openxmlformats.org/officeDocument/2006/relationships/font" Target="fonts/BookAntiqua-regular.fntdata"/><Relationship Id="rId13" Type="http://schemas.openxmlformats.org/officeDocument/2006/relationships/slide" Target="slides/slide6.xml"/><Relationship Id="rId57" Type="http://schemas.openxmlformats.org/officeDocument/2006/relationships/font" Target="fonts/BookAntiqua-boldItalic.fntdata"/><Relationship Id="rId12" Type="http://schemas.openxmlformats.org/officeDocument/2006/relationships/slide" Target="slides/slide5.xml"/><Relationship Id="rId56" Type="http://schemas.openxmlformats.org/officeDocument/2006/relationships/font" Target="fonts/BookAntiqua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customschemas.google.com/relationships/presentationmetadata" Target="meta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16e3b860e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16e3b860e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116e3b860e2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0"/>
          <p:cNvSpPr txBox="1"/>
          <p:nvPr>
            <p:ph type="title"/>
          </p:nvPr>
        </p:nvSpPr>
        <p:spPr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0"/>
          <p:cNvSpPr txBox="1"/>
          <p:nvPr>
            <p:ph idx="1" type="body"/>
          </p:nvPr>
        </p:nvSpPr>
        <p:spPr>
          <a:xfrm>
            <a:off x="457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0"/>
          <p:cNvSpPr txBox="1"/>
          <p:nvPr>
            <p:ph idx="2" type="body"/>
          </p:nvPr>
        </p:nvSpPr>
        <p:spPr>
          <a:xfrm>
            <a:off x="4648200" y="19050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50"/>
          <p:cNvSpPr txBox="1"/>
          <p:nvPr>
            <p:ph idx="3" type="body"/>
          </p:nvPr>
        </p:nvSpPr>
        <p:spPr>
          <a:xfrm>
            <a:off x="4648200" y="40386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1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1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2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3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53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4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54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5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5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55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55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55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4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hyperlink" Target="http://slide32.xml" TargetMode="External"/><Relationship Id="rId13" Type="http://schemas.openxmlformats.org/officeDocument/2006/relationships/hyperlink" Target="http://slide33.xml" TargetMode="External"/><Relationship Id="rId12" Type="http://schemas.openxmlformats.org/officeDocument/2006/relationships/hyperlink" Target="http://slide33.x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://slide32.xml" TargetMode="External"/><Relationship Id="rId9" Type="http://schemas.openxmlformats.org/officeDocument/2006/relationships/hyperlink" Target="http://slide33.xml" TargetMode="External"/><Relationship Id="rId15" Type="http://schemas.openxmlformats.org/officeDocument/2006/relationships/image" Target="../media/image13.png"/><Relationship Id="rId14" Type="http://schemas.openxmlformats.org/officeDocument/2006/relationships/hyperlink" Target="http://slide32.xml" TargetMode="External"/><Relationship Id="rId17" Type="http://schemas.openxmlformats.org/officeDocument/2006/relationships/hyperlink" Target="http://slide33.xml" TargetMode="External"/><Relationship Id="rId16" Type="http://schemas.openxmlformats.org/officeDocument/2006/relationships/hyperlink" Target="http://slide32.xml" TargetMode="External"/><Relationship Id="rId5" Type="http://schemas.openxmlformats.org/officeDocument/2006/relationships/hyperlink" Target="http://slide33.xml" TargetMode="External"/><Relationship Id="rId6" Type="http://schemas.openxmlformats.org/officeDocument/2006/relationships/hyperlink" Target="http://slide33.xml" TargetMode="External"/><Relationship Id="rId18" Type="http://schemas.openxmlformats.org/officeDocument/2006/relationships/hyperlink" Target="http://slide33.xml" TargetMode="External"/><Relationship Id="rId7" Type="http://schemas.openxmlformats.org/officeDocument/2006/relationships/image" Target="../media/image14.png"/><Relationship Id="rId8" Type="http://schemas.openxmlformats.org/officeDocument/2006/relationships/hyperlink" Target="http://slide33.x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20" Type="http://schemas.openxmlformats.org/officeDocument/2006/relationships/hyperlink" Target="http://slide36.xml" TargetMode="External"/><Relationship Id="rId22" Type="http://schemas.openxmlformats.org/officeDocument/2006/relationships/hyperlink" Target="http://slide36.xml" TargetMode="External"/><Relationship Id="rId21" Type="http://schemas.openxmlformats.org/officeDocument/2006/relationships/hyperlink" Target="http://slide36.xml" TargetMode="External"/><Relationship Id="rId24" Type="http://schemas.openxmlformats.org/officeDocument/2006/relationships/hyperlink" Target="http://slide37.xml" TargetMode="External"/><Relationship Id="rId23" Type="http://schemas.openxmlformats.org/officeDocument/2006/relationships/hyperlink" Target="http://slide37.x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slide37.xml" TargetMode="External"/><Relationship Id="rId4" Type="http://schemas.openxmlformats.org/officeDocument/2006/relationships/hyperlink" Target="http://slide37.xml" TargetMode="External"/><Relationship Id="rId9" Type="http://schemas.openxmlformats.org/officeDocument/2006/relationships/hyperlink" Target="http://slide37.xml" TargetMode="External"/><Relationship Id="rId26" Type="http://schemas.openxmlformats.org/officeDocument/2006/relationships/hyperlink" Target="http://slide37.xml" TargetMode="External"/><Relationship Id="rId25" Type="http://schemas.openxmlformats.org/officeDocument/2006/relationships/hyperlink" Target="http://slide37.xml" TargetMode="External"/><Relationship Id="rId5" Type="http://schemas.openxmlformats.org/officeDocument/2006/relationships/hyperlink" Target="http://slide37.xml" TargetMode="External"/><Relationship Id="rId6" Type="http://schemas.openxmlformats.org/officeDocument/2006/relationships/hyperlink" Target="http://slide36.xml" TargetMode="External"/><Relationship Id="rId7" Type="http://schemas.openxmlformats.org/officeDocument/2006/relationships/hyperlink" Target="http://slide36.xml" TargetMode="External"/><Relationship Id="rId8" Type="http://schemas.openxmlformats.org/officeDocument/2006/relationships/hyperlink" Target="http://slide36.xml" TargetMode="External"/><Relationship Id="rId11" Type="http://schemas.openxmlformats.org/officeDocument/2006/relationships/hyperlink" Target="http://slide37.xml" TargetMode="External"/><Relationship Id="rId10" Type="http://schemas.openxmlformats.org/officeDocument/2006/relationships/hyperlink" Target="http://slide37.xml" TargetMode="External"/><Relationship Id="rId13" Type="http://schemas.openxmlformats.org/officeDocument/2006/relationships/hyperlink" Target="http://slide37.xml" TargetMode="External"/><Relationship Id="rId12" Type="http://schemas.openxmlformats.org/officeDocument/2006/relationships/hyperlink" Target="http://slide36.xml" TargetMode="External"/><Relationship Id="rId15" Type="http://schemas.openxmlformats.org/officeDocument/2006/relationships/hyperlink" Target="http://slide37.xml" TargetMode="External"/><Relationship Id="rId14" Type="http://schemas.openxmlformats.org/officeDocument/2006/relationships/hyperlink" Target="http://slide37.xml" TargetMode="External"/><Relationship Id="rId17" Type="http://schemas.openxmlformats.org/officeDocument/2006/relationships/hyperlink" Target="http://slide37.xml" TargetMode="External"/><Relationship Id="rId16" Type="http://schemas.openxmlformats.org/officeDocument/2006/relationships/hyperlink" Target="http://slide37.xml" TargetMode="External"/><Relationship Id="rId19" Type="http://schemas.openxmlformats.org/officeDocument/2006/relationships/hyperlink" Target="http://slide36.xml" TargetMode="External"/><Relationship Id="rId18" Type="http://schemas.openxmlformats.org/officeDocument/2006/relationships/hyperlink" Target="http://slide37.x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1"/>
          <p:cNvSpPr txBox="1"/>
          <p:nvPr>
            <p:ph type="title"/>
          </p:nvPr>
        </p:nvSpPr>
        <p:spPr>
          <a:xfrm>
            <a:off x="685800" y="6096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I/O Interfacing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 or 82C55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32" name="Google Shape;2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23937"/>
            <a:ext cx="60229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0"/>
          <p:cNvSpPr txBox="1"/>
          <p:nvPr/>
        </p:nvSpPr>
        <p:spPr>
          <a:xfrm>
            <a:off x="6199187" y="857250"/>
            <a:ext cx="2792412" cy="12001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Bus  Port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Bus  Port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Bus  Control </a:t>
            </a:r>
            <a:endParaRPr/>
          </a:p>
        </p:txBody>
      </p:sp>
      <p:pic>
        <p:nvPicPr>
          <p:cNvPr id="234" name="Google Shape;234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00" y="2414587"/>
            <a:ext cx="6022975" cy="93186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0"/>
          <p:cNvSpPr txBox="1"/>
          <p:nvPr/>
        </p:nvSpPr>
        <p:spPr>
          <a:xfrm>
            <a:off x="6199187" y="2247900"/>
            <a:ext cx="2647950" cy="12001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Bus  Port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Bus  Port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Nothing Happen</a:t>
            </a:r>
            <a:endParaRPr/>
          </a:p>
        </p:txBody>
      </p:sp>
      <p:pic>
        <p:nvPicPr>
          <p:cNvPr id="236" name="Google Shape;236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2400" y="3840162"/>
            <a:ext cx="6022975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 txBox="1"/>
          <p:nvPr/>
        </p:nvSpPr>
        <p:spPr>
          <a:xfrm>
            <a:off x="6199187" y="3676650"/>
            <a:ext cx="2792412" cy="12001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Bus  Port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Bus  Port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Bus  Control </a:t>
            </a:r>
            <a:endParaRPr/>
          </a:p>
        </p:txBody>
      </p:sp>
      <p:pic>
        <p:nvPicPr>
          <p:cNvPr id="238" name="Google Shape;238;p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52400" y="5291137"/>
            <a:ext cx="60229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0"/>
          <p:cNvSpPr txBox="1"/>
          <p:nvPr/>
        </p:nvSpPr>
        <p:spPr>
          <a:xfrm>
            <a:off x="6199187" y="5124450"/>
            <a:ext cx="2792412" cy="12001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Date Bus  Port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Date Bus  Port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Date Bus  Control </a:t>
            </a:r>
            <a:endParaRPr/>
          </a:p>
        </p:txBody>
      </p:sp>
      <p:sp>
        <p:nvSpPr>
          <p:cNvPr id="240" name="Google Shape;240;p10"/>
          <p:cNvSpPr txBox="1"/>
          <p:nvPr>
            <p:ph type="title"/>
          </p:nvPr>
        </p:nvSpPr>
        <p:spPr>
          <a:xfrm>
            <a:off x="533400" y="1651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on Correct Answer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type="title"/>
          </p:nvPr>
        </p:nvSpPr>
        <p:spPr>
          <a:xfrm>
            <a:off x="457200" y="152400"/>
            <a:ext cx="82296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/>
          </a:p>
        </p:txBody>
      </p:sp>
      <p:graphicFrame>
        <p:nvGraphicFramePr>
          <p:cNvPr id="246" name="Google Shape;246;p11"/>
          <p:cNvGraphicFramePr/>
          <p:nvPr/>
        </p:nvGraphicFramePr>
        <p:xfrm>
          <a:off x="368300" y="1447800"/>
          <a:ext cx="7175500" cy="5029200"/>
        </p:xfrm>
        <a:graphic>
          <a:graphicData uri="http://schemas.openxmlformats.org/presentationml/2006/ole">
            <mc:AlternateContent>
              <mc:Choice Requires="v">
                <p:oleObj r:id="rId4" imgH="5029200" imgW="7175500" progId="Paint.Picture" spid="_x0000_s1">
                  <p:embed/>
                </p:oleObj>
              </mc:Choice>
              <mc:Fallback>
                <p:oleObj r:id="rId5" imgH="5029200" imgW="7175500" progId="Paint.Picture">
                  <p:embed/>
                  <p:pic>
                    <p:nvPicPr>
                      <p:cNvPr id="246" name="Google Shape;246;p11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68300" y="1447800"/>
                        <a:ext cx="717550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/>
          <p:nvPr>
            <p:ph idx="1" type="body"/>
          </p:nvPr>
        </p:nvSpPr>
        <p:spPr>
          <a:xfrm>
            <a:off x="457200" y="228600"/>
            <a:ext cx="82296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Bus buffer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8-bit bidirectional Data bus.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interface between 8255 data bus with system bus.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internal data bus and Outer pins D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pins are connected in internally.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direction of data buffer is decided by Read/Control Logic.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>
            <p:ph idx="1" type="body"/>
          </p:nvPr>
        </p:nvSpPr>
        <p:spPr>
          <a:xfrm>
            <a:off x="457200" y="304800"/>
            <a:ext cx="82296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 and Group B control: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 and B get the Control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Signal from CPU and send the command to the individual control blocks.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 send the control signal to port A and Port C (Upper) PC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-PC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 send the control signal to port B and Port C (Lower) PC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-PC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8-bit buffered I/O latch.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programmed by mode 0 , mode 1, mode 2 .</a:t>
            </a:r>
            <a:endParaRPr/>
          </a:p>
          <a:p>
            <a:pPr indent="-4318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 txBox="1"/>
          <p:nvPr>
            <p:ph idx="1" type="body"/>
          </p:nvPr>
        </p:nvSpPr>
        <p:spPr>
          <a:xfrm>
            <a:off x="228600" y="152400"/>
            <a:ext cx="86868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B: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8-bit buffer I/O latch.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programmed by mode 0 and   mode 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8-bit  Unlatched buffer Input and an Output latch.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splitted into two parts.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programmed by bit set/reset operation.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 txBox="1"/>
          <p:nvPr>
            <p:ph type="ctrTitle"/>
          </p:nvPr>
        </p:nvSpPr>
        <p:spPr>
          <a:xfrm>
            <a:off x="1143000" y="228600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r>
              <a:rPr b="0" i="0" lang="en-US" sz="6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 or 82C55 </a:t>
            </a:r>
            <a:br>
              <a:rPr b="0" i="0" lang="en-US" sz="6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Part-2</a:t>
            </a:r>
            <a:endParaRPr/>
          </a:p>
        </p:txBody>
      </p:sp>
      <p:sp>
        <p:nvSpPr>
          <p:cNvPr id="267" name="Google Shape;267;p15"/>
          <p:cNvSpPr txBox="1"/>
          <p:nvPr>
            <p:ph idx="1" type="subTitle"/>
          </p:nvPr>
        </p:nvSpPr>
        <p:spPr>
          <a:xfrm>
            <a:off x="1143000" y="3602037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Md. Khalilur Rhaman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BRAC University</a:t>
            </a:r>
            <a:endParaRPr/>
          </a:p>
        </p:txBody>
      </p:sp>
      <p:sp>
        <p:nvSpPr>
          <p:cNvPr id="268" name="Google Shape;268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 txBox="1"/>
          <p:nvPr>
            <p:ph type="title"/>
          </p:nvPr>
        </p:nvSpPr>
        <p:spPr>
          <a:xfrm>
            <a:off x="152400" y="292100"/>
            <a:ext cx="88392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modes:</a:t>
            </a:r>
            <a:endParaRPr/>
          </a:p>
        </p:txBody>
      </p:sp>
      <p:sp>
        <p:nvSpPr>
          <p:cNvPr id="274" name="Google Shape;274;p16"/>
          <p:cNvSpPr txBox="1"/>
          <p:nvPr>
            <p:ph idx="1" type="body"/>
          </p:nvPr>
        </p:nvSpPr>
        <p:spPr>
          <a:xfrm>
            <a:off x="228600" y="1066800"/>
            <a:ext cx="8763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SET/RESET MODE: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 C can be Set or Reset by sending OUT instruction to the CONTROL registers.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MODES: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0(Simple input / Output):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mode , port A, port B and port C is used as individually (Simply).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 are latched, Inputs are buffered not latched.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Ports do not have Handshake or interrupt capability.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  <a:endParaRPr/>
          </a:p>
        </p:txBody>
      </p:sp>
      <p:pic>
        <p:nvPicPr>
          <p:cNvPr id="280" name="Google Shape;28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" y="1901825"/>
            <a:ext cx="9113837" cy="444341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18"/>
          <p:cNvCxnSpPr/>
          <p:nvPr/>
        </p:nvCxnSpPr>
        <p:spPr>
          <a:xfrm>
            <a:off x="5867400" y="4343400"/>
            <a:ext cx="95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7" name="Google Shape;287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Set-Reset Mode</a:t>
            </a:r>
            <a:endParaRPr/>
          </a:p>
        </p:txBody>
      </p:sp>
      <p:sp>
        <p:nvSpPr>
          <p:cNvPr id="288" name="Google Shape;288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9" name="Google Shape;289;p18"/>
          <p:cNvSpPr txBox="1"/>
          <p:nvPr/>
        </p:nvSpPr>
        <p:spPr>
          <a:xfrm>
            <a:off x="609600" y="19812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MPU</a:t>
            </a:r>
            <a:endParaRPr/>
          </a:p>
        </p:txBody>
      </p:sp>
      <p:sp>
        <p:nvSpPr>
          <p:cNvPr id="290" name="Google Shape;290;p18"/>
          <p:cNvSpPr txBox="1"/>
          <p:nvPr/>
        </p:nvSpPr>
        <p:spPr>
          <a:xfrm>
            <a:off x="4440237" y="19812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</a:t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2057400" y="2286000"/>
            <a:ext cx="2382837" cy="381000"/>
          </a:xfrm>
          <a:prstGeom prst="leftRightArrow">
            <a:avLst>
              <a:gd fmla="val 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2" name="Google Shape;292;p18"/>
          <p:cNvCxnSpPr/>
          <p:nvPr/>
        </p:nvCxnSpPr>
        <p:spPr>
          <a:xfrm>
            <a:off x="2057400" y="30480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3" name="Google Shape;293;p18"/>
          <p:cNvCxnSpPr/>
          <p:nvPr/>
        </p:nvCxnSpPr>
        <p:spPr>
          <a:xfrm>
            <a:off x="2057400" y="37338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4" name="Google Shape;294;p18"/>
          <p:cNvCxnSpPr/>
          <p:nvPr/>
        </p:nvCxnSpPr>
        <p:spPr>
          <a:xfrm>
            <a:off x="2057400" y="33528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5" name="Google Shape;295;p18"/>
          <p:cNvCxnSpPr/>
          <p:nvPr/>
        </p:nvCxnSpPr>
        <p:spPr>
          <a:xfrm>
            <a:off x="2057400" y="40386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6" name="Google Shape;296;p18"/>
          <p:cNvCxnSpPr/>
          <p:nvPr/>
        </p:nvCxnSpPr>
        <p:spPr>
          <a:xfrm>
            <a:off x="2057400" y="44196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7" name="Google Shape;297;p18"/>
          <p:cNvCxnSpPr/>
          <p:nvPr/>
        </p:nvCxnSpPr>
        <p:spPr>
          <a:xfrm>
            <a:off x="2057400" y="4724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8" name="Google Shape;298;p18"/>
          <p:cNvSpPr txBox="1"/>
          <p:nvPr/>
        </p:nvSpPr>
        <p:spPr>
          <a:xfrm>
            <a:off x="2673350" y="2754312"/>
            <a:ext cx="11160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🡪 1</a:t>
            </a:r>
            <a:endParaRPr/>
          </a:p>
        </p:txBody>
      </p:sp>
      <p:sp>
        <p:nvSpPr>
          <p:cNvPr id="299" name="Google Shape;299;p18"/>
          <p:cNvSpPr txBox="1"/>
          <p:nvPr/>
        </p:nvSpPr>
        <p:spPr>
          <a:xfrm>
            <a:off x="2652712" y="3048000"/>
            <a:ext cx="11572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🡪 0</a:t>
            </a:r>
            <a:endParaRPr/>
          </a:p>
        </p:txBody>
      </p:sp>
      <p:sp>
        <p:nvSpPr>
          <p:cNvPr id="300" name="Google Shape;300;p18"/>
          <p:cNvSpPr txBox="1"/>
          <p:nvPr/>
        </p:nvSpPr>
        <p:spPr>
          <a:xfrm>
            <a:off x="2768600" y="3440112"/>
            <a:ext cx="923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 🡪 1</a:t>
            </a:r>
            <a:endParaRPr/>
          </a:p>
        </p:txBody>
      </p:sp>
      <p:sp>
        <p:nvSpPr>
          <p:cNvPr id="301" name="Google Shape;301;p18"/>
          <p:cNvSpPr txBox="1"/>
          <p:nvPr/>
        </p:nvSpPr>
        <p:spPr>
          <a:xfrm>
            <a:off x="2768600" y="3744912"/>
            <a:ext cx="923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 🡪 1</a:t>
            </a:r>
            <a:endParaRPr/>
          </a:p>
        </p:txBody>
      </p:sp>
      <p:sp>
        <p:nvSpPr>
          <p:cNvPr id="302" name="Google Shape;302;p18"/>
          <p:cNvSpPr txBox="1"/>
          <p:nvPr/>
        </p:nvSpPr>
        <p:spPr>
          <a:xfrm>
            <a:off x="2654300" y="4125912"/>
            <a:ext cx="11541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🡪 0</a:t>
            </a:r>
            <a:endParaRPr/>
          </a:p>
        </p:txBody>
      </p:sp>
      <p:sp>
        <p:nvSpPr>
          <p:cNvPr id="303" name="Google Shape;303;p18"/>
          <p:cNvSpPr txBox="1"/>
          <p:nvPr/>
        </p:nvSpPr>
        <p:spPr>
          <a:xfrm>
            <a:off x="2374900" y="4419600"/>
            <a:ext cx="1712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Select 🡪 0</a:t>
            </a:r>
            <a:endParaRPr/>
          </a:p>
        </p:txBody>
      </p:sp>
      <p:sp>
        <p:nvSpPr>
          <p:cNvPr id="304" name="Google Shape;304;p18"/>
          <p:cNvSpPr/>
          <p:nvPr/>
        </p:nvSpPr>
        <p:spPr>
          <a:xfrm>
            <a:off x="5867400" y="2122487"/>
            <a:ext cx="1905000" cy="468312"/>
          </a:xfrm>
          <a:prstGeom prst="leftRightArrow">
            <a:avLst>
              <a:gd fmla="val 2655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18"/>
          <p:cNvSpPr txBox="1"/>
          <p:nvPr/>
        </p:nvSpPr>
        <p:spPr>
          <a:xfrm>
            <a:off x="6096000" y="1905000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(8 bit)</a:t>
            </a:r>
            <a:endParaRPr/>
          </a:p>
        </p:txBody>
      </p:sp>
      <p:sp>
        <p:nvSpPr>
          <p:cNvPr id="306" name="Google Shape;306;p18"/>
          <p:cNvSpPr/>
          <p:nvPr/>
        </p:nvSpPr>
        <p:spPr>
          <a:xfrm>
            <a:off x="5867400" y="2884487"/>
            <a:ext cx="1905000" cy="457200"/>
          </a:xfrm>
          <a:prstGeom prst="leftRightArrow">
            <a:avLst>
              <a:gd fmla="val 2592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6096000" y="2667000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B (8 bit)</a:t>
            </a:r>
            <a:endParaRPr/>
          </a:p>
        </p:txBody>
      </p:sp>
      <p:cxnSp>
        <p:nvCxnSpPr>
          <p:cNvPr id="308" name="Google Shape;308;p18"/>
          <p:cNvCxnSpPr/>
          <p:nvPr/>
        </p:nvCxnSpPr>
        <p:spPr>
          <a:xfrm>
            <a:off x="5867400" y="3733800"/>
            <a:ext cx="95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9" name="Google Shape;309;p18"/>
          <p:cNvCxnSpPr/>
          <p:nvPr/>
        </p:nvCxnSpPr>
        <p:spPr>
          <a:xfrm>
            <a:off x="5867400" y="3886200"/>
            <a:ext cx="95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0" name="Google Shape;310;p18"/>
          <p:cNvCxnSpPr/>
          <p:nvPr/>
        </p:nvCxnSpPr>
        <p:spPr>
          <a:xfrm>
            <a:off x="5867400" y="4038600"/>
            <a:ext cx="95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1" name="Google Shape;311;p18"/>
          <p:cNvCxnSpPr/>
          <p:nvPr/>
        </p:nvCxnSpPr>
        <p:spPr>
          <a:xfrm>
            <a:off x="5867400" y="4191000"/>
            <a:ext cx="95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2" name="Google Shape;312;p18"/>
          <p:cNvCxnSpPr/>
          <p:nvPr/>
        </p:nvCxnSpPr>
        <p:spPr>
          <a:xfrm>
            <a:off x="5867400" y="4343400"/>
            <a:ext cx="9525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3" name="Google Shape;313;p18"/>
          <p:cNvCxnSpPr/>
          <p:nvPr/>
        </p:nvCxnSpPr>
        <p:spPr>
          <a:xfrm>
            <a:off x="5867400" y="4495800"/>
            <a:ext cx="95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4" name="Google Shape;314;p18"/>
          <p:cNvCxnSpPr/>
          <p:nvPr/>
        </p:nvCxnSpPr>
        <p:spPr>
          <a:xfrm>
            <a:off x="5867400" y="4648200"/>
            <a:ext cx="95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5" name="Google Shape;315;p18"/>
          <p:cNvCxnSpPr/>
          <p:nvPr/>
        </p:nvCxnSpPr>
        <p:spPr>
          <a:xfrm>
            <a:off x="5867400" y="4800600"/>
            <a:ext cx="95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6" name="Google Shape;316;p18"/>
          <p:cNvSpPr txBox="1"/>
          <p:nvPr/>
        </p:nvSpPr>
        <p:spPr>
          <a:xfrm>
            <a:off x="7550150" y="3886200"/>
            <a:ext cx="12128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7188200" y="3581400"/>
            <a:ext cx="304800" cy="1247775"/>
          </a:xfrm>
          <a:prstGeom prst="rightBrace">
            <a:avLst>
              <a:gd fmla="val 44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5461000" y="4645025"/>
            <a:ext cx="48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1" baseline="-2500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19" name="Google Shape;319;p18"/>
          <p:cNvSpPr txBox="1"/>
          <p:nvPr/>
        </p:nvSpPr>
        <p:spPr>
          <a:xfrm>
            <a:off x="5461000" y="3440112"/>
            <a:ext cx="48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1" baseline="-2500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6781800" y="4171950"/>
            <a:ext cx="3127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graphicFrame>
        <p:nvGraphicFramePr>
          <p:cNvPr id="321" name="Google Shape;321;p18"/>
          <p:cNvGraphicFramePr/>
          <p:nvPr/>
        </p:nvGraphicFramePr>
        <p:xfrm>
          <a:off x="3124200" y="602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{9533FE11-3433-494D-BD8F-3DBC12FFA94C}</a:tableStyleId>
              </a:tblPr>
              <a:tblGrid>
                <a:gridCol w="322250"/>
                <a:gridCol w="322250"/>
                <a:gridCol w="322250"/>
                <a:gridCol w="322250"/>
                <a:gridCol w="322250"/>
                <a:gridCol w="322250"/>
                <a:gridCol w="322250"/>
                <a:gridCol w="3222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22" name="Google Shape;322;p18"/>
          <p:cNvSpPr txBox="1"/>
          <p:nvPr/>
        </p:nvSpPr>
        <p:spPr>
          <a:xfrm>
            <a:off x="4686300" y="2159000"/>
            <a:ext cx="955675" cy="6461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  <a:endParaRPr/>
          </a:p>
        </p:txBody>
      </p:sp>
      <p:sp>
        <p:nvSpPr>
          <p:cNvPr id="323" name="Google Shape;323;p18"/>
          <p:cNvSpPr txBox="1"/>
          <p:nvPr/>
        </p:nvSpPr>
        <p:spPr>
          <a:xfrm>
            <a:off x="4435475" y="5278437"/>
            <a:ext cx="15081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1" baseline="-2500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=011</a:t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 rot="-5400000">
            <a:off x="4733925" y="5487987"/>
            <a:ext cx="293687" cy="922337"/>
          </a:xfrm>
          <a:prstGeom prst="rightBrace">
            <a:avLst>
              <a:gd fmla="val 57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8"/>
          <p:cNvSpPr/>
          <p:nvPr/>
        </p:nvSpPr>
        <p:spPr>
          <a:xfrm>
            <a:off x="6321425" y="1905000"/>
            <a:ext cx="996950" cy="882650"/>
          </a:xfrm>
          <a:custGeom>
            <a:rect b="b" l="l" r="r" t="t"/>
            <a:pathLst>
              <a:path extrusionOk="0" h="882650" w="996950">
                <a:moveTo>
                  <a:pt x="204176" y="251824"/>
                </a:moveTo>
                <a:lnTo>
                  <a:pt x="274709" y="172157"/>
                </a:lnTo>
                <a:lnTo>
                  <a:pt x="498475" y="370268"/>
                </a:lnTo>
                <a:lnTo>
                  <a:pt x="722241" y="172157"/>
                </a:lnTo>
                <a:lnTo>
                  <a:pt x="792774" y="251824"/>
                </a:lnTo>
                <a:lnTo>
                  <a:pt x="578733" y="441325"/>
                </a:lnTo>
                <a:lnTo>
                  <a:pt x="792774" y="630826"/>
                </a:lnTo>
                <a:lnTo>
                  <a:pt x="722241" y="710493"/>
                </a:lnTo>
                <a:lnTo>
                  <a:pt x="498475" y="512382"/>
                </a:lnTo>
                <a:lnTo>
                  <a:pt x="274709" y="710493"/>
                </a:lnTo>
                <a:lnTo>
                  <a:pt x="204176" y="630826"/>
                </a:lnTo>
                <a:lnTo>
                  <a:pt x="418217" y="441325"/>
                </a:lnTo>
                <a:lnTo>
                  <a:pt x="204176" y="251824"/>
                </a:lnTo>
                <a:close/>
              </a:path>
            </a:pathLst>
          </a:custGeom>
          <a:solidFill>
            <a:srgbClr val="FF0000"/>
          </a:solidFill>
          <a:ln cap="flat" cmpd="sng" w="12700">
            <a:solidFill>
              <a:srgbClr val="00956F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8"/>
          <p:cNvSpPr/>
          <p:nvPr/>
        </p:nvSpPr>
        <p:spPr>
          <a:xfrm>
            <a:off x="6321425" y="2667000"/>
            <a:ext cx="996950" cy="882650"/>
          </a:xfrm>
          <a:custGeom>
            <a:rect b="b" l="l" r="r" t="t"/>
            <a:pathLst>
              <a:path extrusionOk="0" h="882650" w="996950">
                <a:moveTo>
                  <a:pt x="204176" y="251824"/>
                </a:moveTo>
                <a:lnTo>
                  <a:pt x="274709" y="172157"/>
                </a:lnTo>
                <a:lnTo>
                  <a:pt x="498475" y="370268"/>
                </a:lnTo>
                <a:lnTo>
                  <a:pt x="722241" y="172157"/>
                </a:lnTo>
                <a:lnTo>
                  <a:pt x="792774" y="251824"/>
                </a:lnTo>
                <a:lnTo>
                  <a:pt x="578733" y="441325"/>
                </a:lnTo>
                <a:lnTo>
                  <a:pt x="792774" y="630826"/>
                </a:lnTo>
                <a:lnTo>
                  <a:pt x="722241" y="710493"/>
                </a:lnTo>
                <a:lnTo>
                  <a:pt x="498475" y="512382"/>
                </a:lnTo>
                <a:lnTo>
                  <a:pt x="274709" y="710493"/>
                </a:lnTo>
                <a:lnTo>
                  <a:pt x="204176" y="630826"/>
                </a:lnTo>
                <a:lnTo>
                  <a:pt x="418217" y="441325"/>
                </a:lnTo>
                <a:lnTo>
                  <a:pt x="204176" y="251824"/>
                </a:lnTo>
                <a:close/>
              </a:path>
            </a:pathLst>
          </a:custGeom>
          <a:solidFill>
            <a:srgbClr val="FF0000"/>
          </a:solidFill>
          <a:ln cap="flat" cmpd="sng" w="12700">
            <a:solidFill>
              <a:srgbClr val="00956F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3352800" y="6324600"/>
            <a:ext cx="22082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Register</a:t>
            </a:r>
            <a:endParaRPr/>
          </a:p>
        </p:txBody>
      </p:sp>
      <p:sp>
        <p:nvSpPr>
          <p:cNvPr id="328" name="Google Shape;328;p18"/>
          <p:cNvSpPr txBox="1"/>
          <p:nvPr/>
        </p:nvSpPr>
        <p:spPr>
          <a:xfrm>
            <a:off x="2674937" y="2057400"/>
            <a:ext cx="12525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0XXX0110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" name="Google Shape;333;p19"/>
          <p:cNvCxnSpPr/>
          <p:nvPr/>
        </p:nvCxnSpPr>
        <p:spPr>
          <a:xfrm>
            <a:off x="5867400" y="4343400"/>
            <a:ext cx="95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4" name="Google Shape;334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Set-Reset Mode</a:t>
            </a:r>
            <a:endParaRPr/>
          </a:p>
        </p:txBody>
      </p:sp>
      <p:sp>
        <p:nvSpPr>
          <p:cNvPr id="335" name="Google Shape;335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6" name="Google Shape;336;p19"/>
          <p:cNvSpPr txBox="1"/>
          <p:nvPr/>
        </p:nvSpPr>
        <p:spPr>
          <a:xfrm>
            <a:off x="609600" y="19812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MPU</a:t>
            </a:r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4440237" y="19812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</a:t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2057400" y="2286000"/>
            <a:ext cx="2382837" cy="381000"/>
          </a:xfrm>
          <a:prstGeom prst="leftRightArrow">
            <a:avLst>
              <a:gd fmla="val 1727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9" name="Google Shape;339;p19"/>
          <p:cNvCxnSpPr/>
          <p:nvPr/>
        </p:nvCxnSpPr>
        <p:spPr>
          <a:xfrm>
            <a:off x="2057400" y="30480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0" name="Google Shape;340;p19"/>
          <p:cNvCxnSpPr/>
          <p:nvPr/>
        </p:nvCxnSpPr>
        <p:spPr>
          <a:xfrm>
            <a:off x="2057400" y="37338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1" name="Google Shape;341;p19"/>
          <p:cNvCxnSpPr/>
          <p:nvPr/>
        </p:nvCxnSpPr>
        <p:spPr>
          <a:xfrm>
            <a:off x="2057400" y="33528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2" name="Google Shape;342;p19"/>
          <p:cNvCxnSpPr/>
          <p:nvPr/>
        </p:nvCxnSpPr>
        <p:spPr>
          <a:xfrm>
            <a:off x="2057400" y="40386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3" name="Google Shape;343;p19"/>
          <p:cNvCxnSpPr/>
          <p:nvPr/>
        </p:nvCxnSpPr>
        <p:spPr>
          <a:xfrm>
            <a:off x="2057400" y="44196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4" name="Google Shape;344;p19"/>
          <p:cNvCxnSpPr/>
          <p:nvPr/>
        </p:nvCxnSpPr>
        <p:spPr>
          <a:xfrm>
            <a:off x="2057400" y="4724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45" name="Google Shape;345;p19"/>
          <p:cNvSpPr txBox="1"/>
          <p:nvPr/>
        </p:nvSpPr>
        <p:spPr>
          <a:xfrm>
            <a:off x="2673350" y="2754312"/>
            <a:ext cx="11160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🡪 1</a:t>
            </a:r>
            <a:endParaRPr/>
          </a:p>
        </p:txBody>
      </p:sp>
      <p:sp>
        <p:nvSpPr>
          <p:cNvPr id="346" name="Google Shape;346;p19"/>
          <p:cNvSpPr txBox="1"/>
          <p:nvPr/>
        </p:nvSpPr>
        <p:spPr>
          <a:xfrm>
            <a:off x="2652712" y="3048000"/>
            <a:ext cx="11572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🡪 0</a:t>
            </a:r>
            <a:endParaRPr/>
          </a:p>
        </p:txBody>
      </p:sp>
      <p:sp>
        <p:nvSpPr>
          <p:cNvPr id="347" name="Google Shape;347;p19"/>
          <p:cNvSpPr txBox="1"/>
          <p:nvPr/>
        </p:nvSpPr>
        <p:spPr>
          <a:xfrm>
            <a:off x="2768600" y="3440112"/>
            <a:ext cx="923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 🡪 1</a:t>
            </a:r>
            <a:endParaRPr/>
          </a:p>
        </p:txBody>
      </p:sp>
      <p:sp>
        <p:nvSpPr>
          <p:cNvPr id="348" name="Google Shape;348;p19"/>
          <p:cNvSpPr txBox="1"/>
          <p:nvPr/>
        </p:nvSpPr>
        <p:spPr>
          <a:xfrm>
            <a:off x="2768600" y="3744912"/>
            <a:ext cx="923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 🡪 1</a:t>
            </a:r>
            <a:endParaRPr/>
          </a:p>
        </p:txBody>
      </p:sp>
      <p:sp>
        <p:nvSpPr>
          <p:cNvPr id="349" name="Google Shape;349;p19"/>
          <p:cNvSpPr txBox="1"/>
          <p:nvPr/>
        </p:nvSpPr>
        <p:spPr>
          <a:xfrm>
            <a:off x="2654300" y="4125912"/>
            <a:ext cx="11541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🡪 0</a:t>
            </a:r>
            <a:endParaRPr/>
          </a:p>
        </p:txBody>
      </p:sp>
      <p:sp>
        <p:nvSpPr>
          <p:cNvPr id="350" name="Google Shape;350;p19"/>
          <p:cNvSpPr txBox="1"/>
          <p:nvPr/>
        </p:nvSpPr>
        <p:spPr>
          <a:xfrm>
            <a:off x="2374900" y="4419600"/>
            <a:ext cx="1712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Select 🡪 0</a:t>
            </a:r>
            <a:endParaRPr/>
          </a:p>
        </p:txBody>
      </p:sp>
      <p:sp>
        <p:nvSpPr>
          <p:cNvPr id="351" name="Google Shape;351;p19"/>
          <p:cNvSpPr/>
          <p:nvPr/>
        </p:nvSpPr>
        <p:spPr>
          <a:xfrm>
            <a:off x="5867400" y="2122487"/>
            <a:ext cx="1905000" cy="468312"/>
          </a:xfrm>
          <a:prstGeom prst="leftRightArrow">
            <a:avLst>
              <a:gd fmla="val 2655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6096000" y="1905000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(8 bit)</a:t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5867400" y="2884487"/>
            <a:ext cx="1905000" cy="457200"/>
          </a:xfrm>
          <a:prstGeom prst="leftRightArrow">
            <a:avLst>
              <a:gd fmla="val 2592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6096000" y="2667000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B (8 bit)</a:t>
            </a:r>
            <a:endParaRPr/>
          </a:p>
        </p:txBody>
      </p:sp>
      <p:cxnSp>
        <p:nvCxnSpPr>
          <p:cNvPr id="355" name="Google Shape;355;p19"/>
          <p:cNvCxnSpPr/>
          <p:nvPr/>
        </p:nvCxnSpPr>
        <p:spPr>
          <a:xfrm>
            <a:off x="5867400" y="3581400"/>
            <a:ext cx="95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6" name="Google Shape;356;p19"/>
          <p:cNvCxnSpPr/>
          <p:nvPr/>
        </p:nvCxnSpPr>
        <p:spPr>
          <a:xfrm>
            <a:off x="5867400" y="3733800"/>
            <a:ext cx="95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7" name="Google Shape;357;p19"/>
          <p:cNvCxnSpPr/>
          <p:nvPr/>
        </p:nvCxnSpPr>
        <p:spPr>
          <a:xfrm>
            <a:off x="5867400" y="3886200"/>
            <a:ext cx="95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8" name="Google Shape;358;p19"/>
          <p:cNvCxnSpPr/>
          <p:nvPr/>
        </p:nvCxnSpPr>
        <p:spPr>
          <a:xfrm>
            <a:off x="5867400" y="4038600"/>
            <a:ext cx="95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9" name="Google Shape;359;p19"/>
          <p:cNvCxnSpPr/>
          <p:nvPr/>
        </p:nvCxnSpPr>
        <p:spPr>
          <a:xfrm>
            <a:off x="5867400" y="4191000"/>
            <a:ext cx="95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0" name="Google Shape;360;p19"/>
          <p:cNvCxnSpPr/>
          <p:nvPr/>
        </p:nvCxnSpPr>
        <p:spPr>
          <a:xfrm>
            <a:off x="5888037" y="3594100"/>
            <a:ext cx="9525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1" name="Google Shape;361;p19"/>
          <p:cNvCxnSpPr/>
          <p:nvPr/>
        </p:nvCxnSpPr>
        <p:spPr>
          <a:xfrm>
            <a:off x="5867400" y="4495800"/>
            <a:ext cx="95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2" name="Google Shape;362;p19"/>
          <p:cNvCxnSpPr/>
          <p:nvPr/>
        </p:nvCxnSpPr>
        <p:spPr>
          <a:xfrm>
            <a:off x="5867400" y="4648200"/>
            <a:ext cx="95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3" name="Google Shape;363;p19"/>
          <p:cNvSpPr txBox="1"/>
          <p:nvPr/>
        </p:nvSpPr>
        <p:spPr>
          <a:xfrm>
            <a:off x="7550150" y="3886200"/>
            <a:ext cx="12128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endParaRPr/>
          </a:p>
        </p:txBody>
      </p:sp>
      <p:sp>
        <p:nvSpPr>
          <p:cNvPr id="364" name="Google Shape;364;p19"/>
          <p:cNvSpPr/>
          <p:nvPr/>
        </p:nvSpPr>
        <p:spPr>
          <a:xfrm>
            <a:off x="7188200" y="3581400"/>
            <a:ext cx="304800" cy="1247775"/>
          </a:xfrm>
          <a:prstGeom prst="rightBrace">
            <a:avLst>
              <a:gd fmla="val 44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5461000" y="4645025"/>
            <a:ext cx="48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1" baseline="-2500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66" name="Google Shape;366;p19"/>
          <p:cNvSpPr txBox="1"/>
          <p:nvPr/>
        </p:nvSpPr>
        <p:spPr>
          <a:xfrm>
            <a:off x="5461000" y="3440112"/>
            <a:ext cx="48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1" baseline="-2500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367" name="Google Shape;367;p19"/>
          <p:cNvSpPr txBox="1"/>
          <p:nvPr/>
        </p:nvSpPr>
        <p:spPr>
          <a:xfrm>
            <a:off x="6781800" y="3398837"/>
            <a:ext cx="3127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graphicFrame>
        <p:nvGraphicFramePr>
          <p:cNvPr id="368" name="Google Shape;368;p19"/>
          <p:cNvGraphicFramePr/>
          <p:nvPr/>
        </p:nvGraphicFramePr>
        <p:xfrm>
          <a:off x="3124200" y="602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{9533FE11-3433-494D-BD8F-3DBC12FFA94C}</a:tableStyleId>
              </a:tblPr>
              <a:tblGrid>
                <a:gridCol w="322250"/>
                <a:gridCol w="322250"/>
                <a:gridCol w="322250"/>
                <a:gridCol w="322250"/>
                <a:gridCol w="322250"/>
                <a:gridCol w="322250"/>
                <a:gridCol w="322250"/>
                <a:gridCol w="3222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69" name="Google Shape;369;p19"/>
          <p:cNvSpPr txBox="1"/>
          <p:nvPr/>
        </p:nvSpPr>
        <p:spPr>
          <a:xfrm>
            <a:off x="4686300" y="2159000"/>
            <a:ext cx="955675" cy="6461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  <a:endParaRPr/>
          </a:p>
        </p:txBody>
      </p:sp>
      <p:sp>
        <p:nvSpPr>
          <p:cNvPr id="370" name="Google Shape;370;p19"/>
          <p:cNvSpPr txBox="1"/>
          <p:nvPr/>
        </p:nvSpPr>
        <p:spPr>
          <a:xfrm>
            <a:off x="4445000" y="5278437"/>
            <a:ext cx="14890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1" baseline="-2500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=111</a:t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 rot="-5400000">
            <a:off x="4733925" y="5487987"/>
            <a:ext cx="293687" cy="922337"/>
          </a:xfrm>
          <a:prstGeom prst="rightBrace">
            <a:avLst>
              <a:gd fmla="val 57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19"/>
          <p:cNvSpPr/>
          <p:nvPr/>
        </p:nvSpPr>
        <p:spPr>
          <a:xfrm>
            <a:off x="6321425" y="1905000"/>
            <a:ext cx="996950" cy="882650"/>
          </a:xfrm>
          <a:custGeom>
            <a:rect b="b" l="l" r="r" t="t"/>
            <a:pathLst>
              <a:path extrusionOk="0" h="882650" w="996950">
                <a:moveTo>
                  <a:pt x="204176" y="251824"/>
                </a:moveTo>
                <a:lnTo>
                  <a:pt x="274709" y="172157"/>
                </a:lnTo>
                <a:lnTo>
                  <a:pt x="498475" y="370268"/>
                </a:lnTo>
                <a:lnTo>
                  <a:pt x="722241" y="172157"/>
                </a:lnTo>
                <a:lnTo>
                  <a:pt x="792774" y="251824"/>
                </a:lnTo>
                <a:lnTo>
                  <a:pt x="578733" y="441325"/>
                </a:lnTo>
                <a:lnTo>
                  <a:pt x="792774" y="630826"/>
                </a:lnTo>
                <a:lnTo>
                  <a:pt x="722241" y="710493"/>
                </a:lnTo>
                <a:lnTo>
                  <a:pt x="498475" y="512382"/>
                </a:lnTo>
                <a:lnTo>
                  <a:pt x="274709" y="710493"/>
                </a:lnTo>
                <a:lnTo>
                  <a:pt x="204176" y="630826"/>
                </a:lnTo>
                <a:lnTo>
                  <a:pt x="418217" y="441325"/>
                </a:lnTo>
                <a:lnTo>
                  <a:pt x="204176" y="251824"/>
                </a:lnTo>
                <a:close/>
              </a:path>
            </a:pathLst>
          </a:custGeom>
          <a:solidFill>
            <a:srgbClr val="FF0000"/>
          </a:solidFill>
          <a:ln cap="flat" cmpd="sng" w="12700">
            <a:solidFill>
              <a:srgbClr val="00956F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6321425" y="2667000"/>
            <a:ext cx="996950" cy="882650"/>
          </a:xfrm>
          <a:custGeom>
            <a:rect b="b" l="l" r="r" t="t"/>
            <a:pathLst>
              <a:path extrusionOk="0" h="882650" w="996950">
                <a:moveTo>
                  <a:pt x="204176" y="251824"/>
                </a:moveTo>
                <a:lnTo>
                  <a:pt x="274709" y="172157"/>
                </a:lnTo>
                <a:lnTo>
                  <a:pt x="498475" y="370268"/>
                </a:lnTo>
                <a:lnTo>
                  <a:pt x="722241" y="172157"/>
                </a:lnTo>
                <a:lnTo>
                  <a:pt x="792774" y="251824"/>
                </a:lnTo>
                <a:lnTo>
                  <a:pt x="578733" y="441325"/>
                </a:lnTo>
                <a:lnTo>
                  <a:pt x="792774" y="630826"/>
                </a:lnTo>
                <a:lnTo>
                  <a:pt x="722241" y="710493"/>
                </a:lnTo>
                <a:lnTo>
                  <a:pt x="498475" y="512382"/>
                </a:lnTo>
                <a:lnTo>
                  <a:pt x="274709" y="710493"/>
                </a:lnTo>
                <a:lnTo>
                  <a:pt x="204176" y="630826"/>
                </a:lnTo>
                <a:lnTo>
                  <a:pt x="418217" y="441325"/>
                </a:lnTo>
                <a:lnTo>
                  <a:pt x="204176" y="251824"/>
                </a:lnTo>
                <a:close/>
              </a:path>
            </a:pathLst>
          </a:custGeom>
          <a:solidFill>
            <a:srgbClr val="FF0000"/>
          </a:solidFill>
          <a:ln cap="flat" cmpd="sng" w="12700">
            <a:solidFill>
              <a:srgbClr val="00956F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19"/>
          <p:cNvSpPr txBox="1"/>
          <p:nvPr/>
        </p:nvSpPr>
        <p:spPr>
          <a:xfrm>
            <a:off x="3352800" y="6324600"/>
            <a:ext cx="22082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Register</a:t>
            </a:r>
            <a:endParaRPr/>
          </a:p>
        </p:txBody>
      </p:sp>
      <p:sp>
        <p:nvSpPr>
          <p:cNvPr id="375" name="Google Shape;375;p19"/>
          <p:cNvSpPr txBox="1"/>
          <p:nvPr/>
        </p:nvSpPr>
        <p:spPr>
          <a:xfrm>
            <a:off x="2674937" y="2057400"/>
            <a:ext cx="12525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0XXX0110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programmable peripheral Interface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457200" y="1295400"/>
            <a:ext cx="8153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82C55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programmable peripheral interface (PPI)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very popular low-cost interfacing component that is used found in many applications.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457200" y="2622550"/>
            <a:ext cx="8153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range from 7-segment display, stepper motor connection, counters to key pad management.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457200" y="3521075"/>
            <a:ext cx="8153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device is still in use today and is used to interface and detect key presses on modern keyboards, parallel printers and other interfacing chipsets.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457200" y="4832350"/>
            <a:ext cx="8153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those of you who are doing computer interfacing course you will be extensively using this device to interface various devices with the PC.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/>
          <p:nvPr>
            <p:ph idx="1" type="body"/>
          </p:nvPr>
        </p:nvSpPr>
        <p:spPr>
          <a:xfrm>
            <a:off x="152400" y="152400"/>
            <a:ext cx="87630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1 :(Input/output with Hand shake)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mode, input or output is transferred by hand shaking Signals.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Handshaking signals is used to transfer data between whose data transfer is not same.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1676400" y="2514600"/>
            <a:ext cx="1295400" cy="16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</a:t>
            </a:r>
            <a:endParaRPr/>
          </a:p>
        </p:txBody>
      </p:sp>
      <p:sp>
        <p:nvSpPr>
          <p:cNvPr id="382" name="Google Shape;382;p20"/>
          <p:cNvSpPr txBox="1"/>
          <p:nvPr/>
        </p:nvSpPr>
        <p:spPr>
          <a:xfrm>
            <a:off x="5181600" y="2514600"/>
            <a:ext cx="1219200" cy="1752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Printer</a:t>
            </a:r>
            <a:endParaRPr/>
          </a:p>
        </p:txBody>
      </p:sp>
      <p:cxnSp>
        <p:nvCxnSpPr>
          <p:cNvPr id="383" name="Google Shape;383;p20"/>
          <p:cNvCxnSpPr/>
          <p:nvPr/>
        </p:nvCxnSpPr>
        <p:spPr>
          <a:xfrm>
            <a:off x="2971800" y="2971800"/>
            <a:ext cx="2209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84" name="Google Shape;384;p20"/>
          <p:cNvCxnSpPr/>
          <p:nvPr/>
        </p:nvCxnSpPr>
        <p:spPr>
          <a:xfrm rot="10800000">
            <a:off x="2971800" y="3200400"/>
            <a:ext cx="22098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85" name="Google Shape;385;p20"/>
          <p:cNvCxnSpPr/>
          <p:nvPr/>
        </p:nvCxnSpPr>
        <p:spPr>
          <a:xfrm rot="10800000">
            <a:off x="2971800" y="3733800"/>
            <a:ext cx="2209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86" name="Google Shape;386;p20"/>
          <p:cNvSpPr/>
          <p:nvPr/>
        </p:nvSpPr>
        <p:spPr>
          <a:xfrm>
            <a:off x="2895600" y="2590800"/>
            <a:ext cx="2209800" cy="152400"/>
          </a:xfrm>
          <a:prstGeom prst="rightArrow">
            <a:avLst>
              <a:gd fmla="val 20855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DATA BUS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STB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ACK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Busy</a:t>
            </a:r>
            <a:endParaRPr/>
          </a:p>
        </p:txBody>
      </p:sp>
      <p:cxnSp>
        <p:nvCxnSpPr>
          <p:cNvPr id="387" name="Google Shape;387;p20"/>
          <p:cNvCxnSpPr/>
          <p:nvPr/>
        </p:nvCxnSpPr>
        <p:spPr>
          <a:xfrm>
            <a:off x="3429000" y="3276600"/>
            <a:ext cx="381000" cy="1587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8" name="Google Shape;388;p20"/>
          <p:cNvCxnSpPr/>
          <p:nvPr/>
        </p:nvCxnSpPr>
        <p:spPr>
          <a:xfrm>
            <a:off x="3429000" y="2971800"/>
            <a:ext cx="304800" cy="1587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>
            <p:ph idx="1" type="body"/>
          </p:nvPr>
        </p:nvSpPr>
        <p:spPr>
          <a:xfrm>
            <a:off x="152400" y="152400"/>
            <a:ext cx="8839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send the data to the printer large speed compared to the printer.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computer send the data according to the printer speed at the time only, printer can accept.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printer is not ready to accept the data then after sending the data bus , computer uses another handshaking signal to tell printer that valid data is available on the data bus.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port uses three lines from port C as handshake signals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rge Touchscreen Illustrations, Royalty-Free Vector Graphics ..." id="398" name="Google Shape;398;p22"/>
          <p:cNvPicPr preferRelativeResize="0"/>
          <p:nvPr/>
        </p:nvPicPr>
        <p:blipFill rotWithShape="1">
          <a:blip r:embed="rId3">
            <a:alphaModFix/>
          </a:blip>
          <a:srcRect b="9996" l="7858" r="9011" t="9105"/>
          <a:stretch/>
        </p:blipFill>
        <p:spPr>
          <a:xfrm>
            <a:off x="4957762" y="2452687"/>
            <a:ext cx="936625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Mode-2</a:t>
            </a:r>
            <a:endParaRPr/>
          </a:p>
        </p:txBody>
      </p:sp>
      <p:sp>
        <p:nvSpPr>
          <p:cNvPr id="400" name="Google Shape;400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1905000" y="25908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</a:t>
            </a:r>
            <a:endParaRPr/>
          </a:p>
        </p:txBody>
      </p:sp>
      <p:sp>
        <p:nvSpPr>
          <p:cNvPr id="402" name="Google Shape;402;p22"/>
          <p:cNvSpPr txBox="1"/>
          <p:nvPr/>
        </p:nvSpPr>
        <p:spPr>
          <a:xfrm>
            <a:off x="3408362" y="2514600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(8 bit)</a:t>
            </a:r>
            <a:endParaRPr/>
          </a:p>
        </p:txBody>
      </p:sp>
      <p:sp>
        <p:nvSpPr>
          <p:cNvPr id="403" name="Google Shape;403;p22"/>
          <p:cNvSpPr txBox="1"/>
          <p:nvPr/>
        </p:nvSpPr>
        <p:spPr>
          <a:xfrm>
            <a:off x="2151062" y="2768600"/>
            <a:ext cx="955675" cy="6461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  <a:endParaRPr/>
          </a:p>
        </p:txBody>
      </p:sp>
      <p:sp>
        <p:nvSpPr>
          <p:cNvPr id="404" name="Google Shape;404;p22"/>
          <p:cNvSpPr txBox="1"/>
          <p:nvPr/>
        </p:nvSpPr>
        <p:spPr>
          <a:xfrm>
            <a:off x="3598862" y="3657600"/>
            <a:ext cx="2781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(Pin 3, 4, 5, 6, 7)</a:t>
            </a:r>
            <a:endParaRPr/>
          </a:p>
        </p:txBody>
      </p:sp>
      <p:sp>
        <p:nvSpPr>
          <p:cNvPr id="405" name="Google Shape;405;p22"/>
          <p:cNvSpPr txBox="1"/>
          <p:nvPr/>
        </p:nvSpPr>
        <p:spPr>
          <a:xfrm>
            <a:off x="5846762" y="2667000"/>
            <a:ext cx="812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Touch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</a:t>
            </a:r>
            <a:endParaRPr/>
          </a:p>
        </p:txBody>
      </p:sp>
      <p:cxnSp>
        <p:nvCxnSpPr>
          <p:cNvPr id="406" name="Google Shape;406;p22"/>
          <p:cNvCxnSpPr/>
          <p:nvPr/>
        </p:nvCxnSpPr>
        <p:spPr>
          <a:xfrm>
            <a:off x="5672137" y="3205162"/>
            <a:ext cx="0" cy="46831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407" name="Google Shape;407;p22"/>
          <p:cNvCxnSpPr/>
          <p:nvPr/>
        </p:nvCxnSpPr>
        <p:spPr>
          <a:xfrm rot="10800000">
            <a:off x="3379787" y="3673475"/>
            <a:ext cx="229235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408" name="Google Shape;408;p22"/>
          <p:cNvSpPr/>
          <p:nvPr/>
        </p:nvSpPr>
        <p:spPr>
          <a:xfrm>
            <a:off x="3352800" y="2674150"/>
            <a:ext cx="1605000" cy="468300"/>
          </a:xfrm>
          <a:prstGeom prst="leftRightArrow">
            <a:avLst>
              <a:gd fmla="val 21108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"/>
          <p:cNvSpPr txBox="1"/>
          <p:nvPr>
            <p:ph idx="1" type="body"/>
          </p:nvPr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2:bi-directional I/O data transfer: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mode allows bidirectional data transfer over a single 8-bit data bus using handshake signals.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feature is possible only Group 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 is working as 8-biy bidirectional.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 for handshaking purpose.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is sent by CPU through this port , when the peripheral request it.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WORD FORMATS: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INPUT mode , When RESET  is High all 24 pins (3-ports) be a input mode.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"/>
          <p:cNvSpPr txBox="1"/>
          <p:nvPr>
            <p:ph idx="1" type="body"/>
          </p:nvPr>
        </p:nvSpPr>
        <p:spPr>
          <a:xfrm>
            <a:off x="152400" y="152400"/>
            <a:ext cx="8839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 all flip flops are cleared and the interrupts are rest.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condition is maintained even after RESET goes low.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can be avoid by writing single control word to the control registers , when required.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to Control word for Mode-0</a:t>
            </a:r>
            <a:endParaRPr/>
          </a:p>
        </p:txBody>
      </p:sp>
      <p:sp>
        <p:nvSpPr>
          <p:cNvPr id="424" name="Google Shape;424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5" name="Google Shape;425;p25"/>
          <p:cNvSpPr txBox="1"/>
          <p:nvPr/>
        </p:nvSpPr>
        <p:spPr>
          <a:xfrm>
            <a:off x="381000" y="25908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MPU</a:t>
            </a:r>
            <a:endParaRPr/>
          </a:p>
        </p:txBody>
      </p:sp>
      <p:sp>
        <p:nvSpPr>
          <p:cNvPr id="426" name="Google Shape;426;p25"/>
          <p:cNvSpPr txBox="1"/>
          <p:nvPr/>
        </p:nvSpPr>
        <p:spPr>
          <a:xfrm>
            <a:off x="4211637" y="25908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</a:t>
            </a:r>
            <a:endParaRPr/>
          </a:p>
        </p:txBody>
      </p:sp>
      <p:sp>
        <p:nvSpPr>
          <p:cNvPr id="427" name="Google Shape;427;p25"/>
          <p:cNvSpPr/>
          <p:nvPr/>
        </p:nvSpPr>
        <p:spPr>
          <a:xfrm>
            <a:off x="1828800" y="2895600"/>
            <a:ext cx="2382837" cy="381000"/>
          </a:xfrm>
          <a:prstGeom prst="leftRightArrow">
            <a:avLst>
              <a:gd fmla="val 1727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8" name="Google Shape;428;p25"/>
          <p:cNvCxnSpPr/>
          <p:nvPr/>
        </p:nvCxnSpPr>
        <p:spPr>
          <a:xfrm>
            <a:off x="1828800" y="36576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9" name="Google Shape;429;p25"/>
          <p:cNvCxnSpPr/>
          <p:nvPr/>
        </p:nvCxnSpPr>
        <p:spPr>
          <a:xfrm>
            <a:off x="1828800" y="4343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0" name="Google Shape;430;p25"/>
          <p:cNvCxnSpPr/>
          <p:nvPr/>
        </p:nvCxnSpPr>
        <p:spPr>
          <a:xfrm>
            <a:off x="1828800" y="3962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1" name="Google Shape;431;p25"/>
          <p:cNvCxnSpPr/>
          <p:nvPr/>
        </p:nvCxnSpPr>
        <p:spPr>
          <a:xfrm>
            <a:off x="1828800" y="46482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2" name="Google Shape;432;p25"/>
          <p:cNvCxnSpPr/>
          <p:nvPr/>
        </p:nvCxnSpPr>
        <p:spPr>
          <a:xfrm>
            <a:off x="1828800" y="50292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3" name="Google Shape;433;p25"/>
          <p:cNvCxnSpPr/>
          <p:nvPr/>
        </p:nvCxnSpPr>
        <p:spPr>
          <a:xfrm>
            <a:off x="1828800" y="53340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4" name="Google Shape;434;p25"/>
          <p:cNvSpPr txBox="1"/>
          <p:nvPr/>
        </p:nvSpPr>
        <p:spPr>
          <a:xfrm>
            <a:off x="2444750" y="3363912"/>
            <a:ext cx="11160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🡪 1</a:t>
            </a:r>
            <a:endParaRPr/>
          </a:p>
        </p:txBody>
      </p:sp>
      <p:sp>
        <p:nvSpPr>
          <p:cNvPr id="435" name="Google Shape;435;p25"/>
          <p:cNvSpPr txBox="1"/>
          <p:nvPr/>
        </p:nvSpPr>
        <p:spPr>
          <a:xfrm>
            <a:off x="2424112" y="3657600"/>
            <a:ext cx="11572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🡪 0</a:t>
            </a:r>
            <a:endParaRPr/>
          </a:p>
        </p:txBody>
      </p:sp>
      <p:sp>
        <p:nvSpPr>
          <p:cNvPr id="436" name="Google Shape;436;p25"/>
          <p:cNvSpPr txBox="1"/>
          <p:nvPr/>
        </p:nvSpPr>
        <p:spPr>
          <a:xfrm>
            <a:off x="2540000" y="4049712"/>
            <a:ext cx="923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 🡪 1</a:t>
            </a:r>
            <a:endParaRPr/>
          </a:p>
        </p:txBody>
      </p:sp>
      <p:sp>
        <p:nvSpPr>
          <p:cNvPr id="437" name="Google Shape;437;p25"/>
          <p:cNvSpPr txBox="1"/>
          <p:nvPr/>
        </p:nvSpPr>
        <p:spPr>
          <a:xfrm>
            <a:off x="2540000" y="4354512"/>
            <a:ext cx="923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 🡪 1</a:t>
            </a:r>
            <a:endParaRPr/>
          </a:p>
        </p:txBody>
      </p:sp>
      <p:sp>
        <p:nvSpPr>
          <p:cNvPr id="438" name="Google Shape;438;p25"/>
          <p:cNvSpPr txBox="1"/>
          <p:nvPr/>
        </p:nvSpPr>
        <p:spPr>
          <a:xfrm>
            <a:off x="2425700" y="4735512"/>
            <a:ext cx="11541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🡪 0</a:t>
            </a:r>
            <a:endParaRPr/>
          </a:p>
        </p:txBody>
      </p:sp>
      <p:sp>
        <p:nvSpPr>
          <p:cNvPr id="439" name="Google Shape;439;p25"/>
          <p:cNvSpPr txBox="1"/>
          <p:nvPr/>
        </p:nvSpPr>
        <p:spPr>
          <a:xfrm>
            <a:off x="2146300" y="5029200"/>
            <a:ext cx="1712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Select 🡪 0</a:t>
            </a:r>
            <a:endParaRPr/>
          </a:p>
        </p:txBody>
      </p:sp>
      <p:sp>
        <p:nvSpPr>
          <p:cNvPr id="440" name="Google Shape;440;p25"/>
          <p:cNvSpPr txBox="1"/>
          <p:nvPr/>
        </p:nvSpPr>
        <p:spPr>
          <a:xfrm>
            <a:off x="5867400" y="2514600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(8 bit)</a:t>
            </a:r>
            <a:endParaRPr/>
          </a:p>
        </p:txBody>
      </p:sp>
      <p:sp>
        <p:nvSpPr>
          <p:cNvPr id="441" name="Google Shape;441;p25"/>
          <p:cNvSpPr txBox="1"/>
          <p:nvPr/>
        </p:nvSpPr>
        <p:spPr>
          <a:xfrm>
            <a:off x="5867400" y="3440112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B (8 bit)</a:t>
            </a:r>
            <a:endParaRPr/>
          </a:p>
        </p:txBody>
      </p:sp>
      <p:sp>
        <p:nvSpPr>
          <p:cNvPr id="442" name="Google Shape;442;p25"/>
          <p:cNvSpPr txBox="1"/>
          <p:nvPr/>
        </p:nvSpPr>
        <p:spPr>
          <a:xfrm>
            <a:off x="4457700" y="2768600"/>
            <a:ext cx="955675" cy="6461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  <a:endParaRPr/>
          </a:p>
        </p:txBody>
      </p:sp>
      <p:sp>
        <p:nvSpPr>
          <p:cNvPr id="443" name="Google Shape;443;p25"/>
          <p:cNvSpPr txBox="1"/>
          <p:nvPr/>
        </p:nvSpPr>
        <p:spPr>
          <a:xfrm>
            <a:off x="5730875" y="4267200"/>
            <a:ext cx="17938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 bit)</a:t>
            </a:r>
            <a:endParaRPr/>
          </a:p>
        </p:txBody>
      </p:sp>
      <p:sp>
        <p:nvSpPr>
          <p:cNvPr id="444" name="Google Shape;444;p25"/>
          <p:cNvSpPr txBox="1"/>
          <p:nvPr/>
        </p:nvSpPr>
        <p:spPr>
          <a:xfrm>
            <a:off x="5713412" y="4735512"/>
            <a:ext cx="1811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 bit)</a:t>
            </a:r>
            <a:endParaRPr/>
          </a:p>
        </p:txBody>
      </p:sp>
      <p:sp>
        <p:nvSpPr>
          <p:cNvPr id="445" name="Google Shape;445;p25"/>
          <p:cNvSpPr txBox="1"/>
          <p:nvPr/>
        </p:nvSpPr>
        <p:spPr>
          <a:xfrm>
            <a:off x="7924800" y="2382837"/>
            <a:ext cx="8064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LED</a:t>
            </a:r>
            <a:endParaRPr/>
          </a:p>
        </p:txBody>
      </p:sp>
      <p:sp>
        <p:nvSpPr>
          <p:cNvPr id="446" name="Google Shape;446;p25"/>
          <p:cNvSpPr txBox="1"/>
          <p:nvPr/>
        </p:nvSpPr>
        <p:spPr>
          <a:xfrm>
            <a:off x="7924800" y="4765675"/>
            <a:ext cx="10175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Switches</a:t>
            </a:r>
            <a:endParaRPr/>
          </a:p>
        </p:txBody>
      </p:sp>
      <p:sp>
        <p:nvSpPr>
          <p:cNvPr id="447" name="Google Shape;447;p25"/>
          <p:cNvSpPr/>
          <p:nvPr/>
        </p:nvSpPr>
        <p:spPr>
          <a:xfrm>
            <a:off x="5659437" y="2743200"/>
            <a:ext cx="1865312" cy="423862"/>
          </a:xfrm>
          <a:prstGeom prst="rightArrow">
            <a:avLst>
              <a:gd fmla="val 19146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25"/>
          <p:cNvSpPr/>
          <p:nvPr/>
        </p:nvSpPr>
        <p:spPr>
          <a:xfrm>
            <a:off x="5686425" y="3657600"/>
            <a:ext cx="1865312" cy="423862"/>
          </a:xfrm>
          <a:prstGeom prst="rightArrow">
            <a:avLst>
              <a:gd fmla="val 19146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25"/>
          <p:cNvSpPr/>
          <p:nvPr/>
        </p:nvSpPr>
        <p:spPr>
          <a:xfrm rot="10800000">
            <a:off x="5678487" y="4495800"/>
            <a:ext cx="1865312" cy="423862"/>
          </a:xfrm>
          <a:prstGeom prst="rightArrow">
            <a:avLst>
              <a:gd fmla="val 19641" name="adj1"/>
              <a:gd fmla="val 6853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25"/>
          <p:cNvSpPr/>
          <p:nvPr/>
        </p:nvSpPr>
        <p:spPr>
          <a:xfrm rot="10800000">
            <a:off x="5694362" y="4938712"/>
            <a:ext cx="1865312" cy="423862"/>
          </a:xfrm>
          <a:prstGeom prst="rightArrow">
            <a:avLst>
              <a:gd fmla="val 19641" name="adj1"/>
              <a:gd fmla="val 6853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25"/>
          <p:cNvSpPr txBox="1"/>
          <p:nvPr/>
        </p:nvSpPr>
        <p:spPr>
          <a:xfrm>
            <a:off x="3352800" y="6324600"/>
            <a:ext cx="22082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Register</a:t>
            </a:r>
            <a:endParaRPr/>
          </a:p>
        </p:txBody>
      </p:sp>
      <p:pic>
        <p:nvPicPr>
          <p:cNvPr descr="Interfacing LED with 8051 Microcontroller Circuit - ElectronicsHub" id="452" name="Google Shape;452;p25"/>
          <p:cNvPicPr preferRelativeResize="0"/>
          <p:nvPr/>
        </p:nvPicPr>
        <p:blipFill rotWithShape="1">
          <a:blip r:embed="rId3">
            <a:alphaModFix/>
          </a:blip>
          <a:srcRect b="32360" l="81890" r="1762" t="12078"/>
          <a:stretch/>
        </p:blipFill>
        <p:spPr>
          <a:xfrm>
            <a:off x="7543800" y="2133600"/>
            <a:ext cx="419100" cy="1027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cing LED with 8051 Microcontroller Circuit - ElectronicsHub" id="453" name="Google Shape;453;p25"/>
          <p:cNvPicPr preferRelativeResize="0"/>
          <p:nvPr/>
        </p:nvPicPr>
        <p:blipFill rotWithShape="1">
          <a:blip r:embed="rId3">
            <a:alphaModFix/>
          </a:blip>
          <a:srcRect b="32360" l="81890" r="1762" t="12078"/>
          <a:stretch/>
        </p:blipFill>
        <p:spPr>
          <a:xfrm>
            <a:off x="7567612" y="3276600"/>
            <a:ext cx="419100" cy="1027112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5"/>
          <p:cNvSpPr txBox="1"/>
          <p:nvPr/>
        </p:nvSpPr>
        <p:spPr>
          <a:xfrm>
            <a:off x="7994650" y="3575050"/>
            <a:ext cx="8064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LED</a:t>
            </a:r>
            <a:endParaRPr/>
          </a:p>
        </p:txBody>
      </p:sp>
      <p:pic>
        <p:nvPicPr>
          <p:cNvPr descr="TODAY'S ELECTRONICS: Simple Code Lock circuit" id="455" name="Google Shape;455;p25"/>
          <p:cNvPicPr preferRelativeResize="0"/>
          <p:nvPr/>
        </p:nvPicPr>
        <p:blipFill rotWithShape="1">
          <a:blip r:embed="rId4">
            <a:alphaModFix/>
          </a:blip>
          <a:srcRect b="14284" l="21110" r="64222" t="15356"/>
          <a:stretch/>
        </p:blipFill>
        <p:spPr>
          <a:xfrm>
            <a:off x="7543800" y="4343400"/>
            <a:ext cx="4191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to Control word for Mode-1</a:t>
            </a:r>
            <a:endParaRPr/>
          </a:p>
        </p:txBody>
      </p:sp>
      <p:sp>
        <p:nvSpPr>
          <p:cNvPr id="461" name="Google Shape;461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2" name="Google Shape;462;p26"/>
          <p:cNvSpPr txBox="1"/>
          <p:nvPr/>
        </p:nvSpPr>
        <p:spPr>
          <a:xfrm>
            <a:off x="381000" y="25908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MPU</a:t>
            </a:r>
            <a:endParaRPr/>
          </a:p>
        </p:txBody>
      </p:sp>
      <p:sp>
        <p:nvSpPr>
          <p:cNvPr id="463" name="Google Shape;463;p26"/>
          <p:cNvSpPr txBox="1"/>
          <p:nvPr/>
        </p:nvSpPr>
        <p:spPr>
          <a:xfrm>
            <a:off x="4211637" y="25908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</a:t>
            </a:r>
            <a:endParaRPr/>
          </a:p>
        </p:txBody>
      </p:sp>
      <p:sp>
        <p:nvSpPr>
          <p:cNvPr id="464" name="Google Shape;464;p26"/>
          <p:cNvSpPr/>
          <p:nvPr/>
        </p:nvSpPr>
        <p:spPr>
          <a:xfrm>
            <a:off x="1828800" y="2895600"/>
            <a:ext cx="2382837" cy="381000"/>
          </a:xfrm>
          <a:prstGeom prst="leftRightArrow">
            <a:avLst>
              <a:gd fmla="val 1727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5" name="Google Shape;465;p26"/>
          <p:cNvCxnSpPr/>
          <p:nvPr/>
        </p:nvCxnSpPr>
        <p:spPr>
          <a:xfrm>
            <a:off x="1828800" y="36576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6" name="Google Shape;466;p26"/>
          <p:cNvCxnSpPr/>
          <p:nvPr/>
        </p:nvCxnSpPr>
        <p:spPr>
          <a:xfrm>
            <a:off x="1828800" y="4343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7" name="Google Shape;467;p26"/>
          <p:cNvCxnSpPr/>
          <p:nvPr/>
        </p:nvCxnSpPr>
        <p:spPr>
          <a:xfrm>
            <a:off x="1828800" y="3962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8" name="Google Shape;468;p26"/>
          <p:cNvCxnSpPr/>
          <p:nvPr/>
        </p:nvCxnSpPr>
        <p:spPr>
          <a:xfrm>
            <a:off x="1828800" y="46482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9" name="Google Shape;469;p26"/>
          <p:cNvCxnSpPr/>
          <p:nvPr/>
        </p:nvCxnSpPr>
        <p:spPr>
          <a:xfrm>
            <a:off x="1828800" y="50292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0" name="Google Shape;470;p26"/>
          <p:cNvCxnSpPr/>
          <p:nvPr/>
        </p:nvCxnSpPr>
        <p:spPr>
          <a:xfrm>
            <a:off x="1828800" y="53340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71" name="Google Shape;471;p26"/>
          <p:cNvSpPr txBox="1"/>
          <p:nvPr/>
        </p:nvSpPr>
        <p:spPr>
          <a:xfrm>
            <a:off x="2444750" y="3363912"/>
            <a:ext cx="11160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🡪 1</a:t>
            </a:r>
            <a:endParaRPr/>
          </a:p>
        </p:txBody>
      </p:sp>
      <p:sp>
        <p:nvSpPr>
          <p:cNvPr id="472" name="Google Shape;472;p26"/>
          <p:cNvSpPr txBox="1"/>
          <p:nvPr/>
        </p:nvSpPr>
        <p:spPr>
          <a:xfrm>
            <a:off x="2424112" y="3657600"/>
            <a:ext cx="11572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🡪 0</a:t>
            </a:r>
            <a:endParaRPr/>
          </a:p>
        </p:txBody>
      </p:sp>
      <p:sp>
        <p:nvSpPr>
          <p:cNvPr id="473" name="Google Shape;473;p26"/>
          <p:cNvSpPr txBox="1"/>
          <p:nvPr/>
        </p:nvSpPr>
        <p:spPr>
          <a:xfrm>
            <a:off x="2540000" y="4049712"/>
            <a:ext cx="923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 🡪 1</a:t>
            </a:r>
            <a:endParaRPr/>
          </a:p>
        </p:txBody>
      </p:sp>
      <p:sp>
        <p:nvSpPr>
          <p:cNvPr id="474" name="Google Shape;474;p26"/>
          <p:cNvSpPr txBox="1"/>
          <p:nvPr/>
        </p:nvSpPr>
        <p:spPr>
          <a:xfrm>
            <a:off x="2540000" y="4354512"/>
            <a:ext cx="923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 🡪 1</a:t>
            </a:r>
            <a:endParaRPr/>
          </a:p>
        </p:txBody>
      </p:sp>
      <p:sp>
        <p:nvSpPr>
          <p:cNvPr id="475" name="Google Shape;475;p26"/>
          <p:cNvSpPr txBox="1"/>
          <p:nvPr/>
        </p:nvSpPr>
        <p:spPr>
          <a:xfrm>
            <a:off x="2425700" y="4735512"/>
            <a:ext cx="11541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🡪 0</a:t>
            </a:r>
            <a:endParaRPr/>
          </a:p>
        </p:txBody>
      </p:sp>
      <p:sp>
        <p:nvSpPr>
          <p:cNvPr id="476" name="Google Shape;476;p26"/>
          <p:cNvSpPr txBox="1"/>
          <p:nvPr/>
        </p:nvSpPr>
        <p:spPr>
          <a:xfrm>
            <a:off x="2146300" y="5029200"/>
            <a:ext cx="1712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Select 🡪 0</a:t>
            </a:r>
            <a:endParaRPr/>
          </a:p>
        </p:txBody>
      </p:sp>
      <p:sp>
        <p:nvSpPr>
          <p:cNvPr id="477" name="Google Shape;477;p26"/>
          <p:cNvSpPr txBox="1"/>
          <p:nvPr/>
        </p:nvSpPr>
        <p:spPr>
          <a:xfrm>
            <a:off x="5715000" y="2514600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(8 bit)</a:t>
            </a:r>
            <a:endParaRPr/>
          </a:p>
        </p:txBody>
      </p:sp>
      <p:sp>
        <p:nvSpPr>
          <p:cNvPr id="478" name="Google Shape;478;p26"/>
          <p:cNvSpPr txBox="1"/>
          <p:nvPr/>
        </p:nvSpPr>
        <p:spPr>
          <a:xfrm>
            <a:off x="5715000" y="4114800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B (8 bit)</a:t>
            </a:r>
            <a:endParaRPr/>
          </a:p>
        </p:txBody>
      </p:sp>
      <p:sp>
        <p:nvSpPr>
          <p:cNvPr id="479" name="Google Shape;479;p26"/>
          <p:cNvSpPr txBox="1"/>
          <p:nvPr/>
        </p:nvSpPr>
        <p:spPr>
          <a:xfrm>
            <a:off x="4457700" y="2768600"/>
            <a:ext cx="955675" cy="6461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  <a:endParaRPr/>
          </a:p>
        </p:txBody>
      </p:sp>
      <p:sp>
        <p:nvSpPr>
          <p:cNvPr id="480" name="Google Shape;480;p26"/>
          <p:cNvSpPr txBox="1"/>
          <p:nvPr/>
        </p:nvSpPr>
        <p:spPr>
          <a:xfrm>
            <a:off x="5910262" y="3668712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(Pin 3, 6, 7)</a:t>
            </a:r>
            <a:endParaRPr/>
          </a:p>
        </p:txBody>
      </p:sp>
      <p:sp>
        <p:nvSpPr>
          <p:cNvPr id="481" name="Google Shape;481;p26"/>
          <p:cNvSpPr txBox="1"/>
          <p:nvPr/>
        </p:nvSpPr>
        <p:spPr>
          <a:xfrm>
            <a:off x="5892800" y="5192712"/>
            <a:ext cx="2336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(Pin 1, 2, 3)</a:t>
            </a:r>
            <a:endParaRPr/>
          </a:p>
        </p:txBody>
      </p:sp>
      <p:sp>
        <p:nvSpPr>
          <p:cNvPr id="482" name="Google Shape;482;p26"/>
          <p:cNvSpPr txBox="1"/>
          <p:nvPr/>
        </p:nvSpPr>
        <p:spPr>
          <a:xfrm>
            <a:off x="8331200" y="2667000"/>
            <a:ext cx="812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Printer</a:t>
            </a:r>
            <a:endParaRPr/>
          </a:p>
        </p:txBody>
      </p:sp>
      <p:sp>
        <p:nvSpPr>
          <p:cNvPr id="483" name="Google Shape;483;p26"/>
          <p:cNvSpPr/>
          <p:nvPr/>
        </p:nvSpPr>
        <p:spPr>
          <a:xfrm>
            <a:off x="5659437" y="2743200"/>
            <a:ext cx="1604962" cy="423862"/>
          </a:xfrm>
          <a:prstGeom prst="rightArrow">
            <a:avLst>
              <a:gd fmla="val 18748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26"/>
          <p:cNvSpPr/>
          <p:nvPr/>
        </p:nvSpPr>
        <p:spPr>
          <a:xfrm rot="10800000">
            <a:off x="5686425" y="4343400"/>
            <a:ext cx="1577975" cy="423862"/>
          </a:xfrm>
          <a:prstGeom prst="rightArrow">
            <a:avLst>
              <a:gd fmla="val 18699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26"/>
          <p:cNvSpPr txBox="1"/>
          <p:nvPr/>
        </p:nvSpPr>
        <p:spPr>
          <a:xfrm>
            <a:off x="3352800" y="6324600"/>
            <a:ext cx="22082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Register</a:t>
            </a:r>
            <a:endParaRPr/>
          </a:p>
        </p:txBody>
      </p:sp>
      <p:sp>
        <p:nvSpPr>
          <p:cNvPr id="486" name="Google Shape;486;p26"/>
          <p:cNvSpPr txBox="1"/>
          <p:nvPr/>
        </p:nvSpPr>
        <p:spPr>
          <a:xfrm>
            <a:off x="8047037" y="4659312"/>
            <a:ext cx="1095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</a:t>
            </a:r>
            <a:endParaRPr/>
          </a:p>
        </p:txBody>
      </p:sp>
      <p:pic>
        <p:nvPicPr>
          <p:cNvPr descr="Printer icon outline style Royalty Free Vector Image" id="487" name="Google Shape;487;p26"/>
          <p:cNvPicPr preferRelativeResize="0"/>
          <p:nvPr/>
        </p:nvPicPr>
        <p:blipFill rotWithShape="1">
          <a:blip r:embed="rId3">
            <a:alphaModFix/>
          </a:blip>
          <a:srcRect b="11364" l="0" r="3640" t="0"/>
          <a:stretch/>
        </p:blipFill>
        <p:spPr>
          <a:xfrm>
            <a:off x="7315200" y="2238375"/>
            <a:ext cx="1066800" cy="1060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r Keyboard clip art Free vector in Open office drawing svg ..." id="488" name="Google Shape;48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4400" y="4289425"/>
            <a:ext cx="1428750" cy="4556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Google Shape;489;p26"/>
          <p:cNvCxnSpPr/>
          <p:nvPr/>
        </p:nvCxnSpPr>
        <p:spPr>
          <a:xfrm>
            <a:off x="7978775" y="4745037"/>
            <a:ext cx="0" cy="4699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490" name="Google Shape;490;p26"/>
          <p:cNvCxnSpPr/>
          <p:nvPr/>
        </p:nvCxnSpPr>
        <p:spPr>
          <a:xfrm rot="10800000">
            <a:off x="5686425" y="5214937"/>
            <a:ext cx="229235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91" name="Google Shape;491;p26"/>
          <p:cNvCxnSpPr/>
          <p:nvPr/>
        </p:nvCxnSpPr>
        <p:spPr>
          <a:xfrm>
            <a:off x="7978775" y="3205162"/>
            <a:ext cx="0" cy="46831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492" name="Google Shape;492;p26"/>
          <p:cNvCxnSpPr/>
          <p:nvPr/>
        </p:nvCxnSpPr>
        <p:spPr>
          <a:xfrm rot="10800000">
            <a:off x="5686425" y="3673475"/>
            <a:ext cx="229235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rge Touchscreen Illustrations, Royalty-Free Vector Graphics ..." id="497" name="Google Shape;497;p27"/>
          <p:cNvPicPr preferRelativeResize="0"/>
          <p:nvPr/>
        </p:nvPicPr>
        <p:blipFill rotWithShape="1">
          <a:blip r:embed="rId3">
            <a:alphaModFix/>
          </a:blip>
          <a:srcRect b="9996" l="7858" r="9011" t="9105"/>
          <a:stretch/>
        </p:blipFill>
        <p:spPr>
          <a:xfrm>
            <a:off x="7264400" y="2452687"/>
            <a:ext cx="936625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to Control word for Mode-2</a:t>
            </a:r>
            <a:endParaRPr/>
          </a:p>
        </p:txBody>
      </p:sp>
      <p:sp>
        <p:nvSpPr>
          <p:cNvPr id="499" name="Google Shape;499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0" name="Google Shape;500;p27"/>
          <p:cNvSpPr txBox="1"/>
          <p:nvPr/>
        </p:nvSpPr>
        <p:spPr>
          <a:xfrm>
            <a:off x="381000" y="25908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MPU</a:t>
            </a:r>
            <a:endParaRPr/>
          </a:p>
        </p:txBody>
      </p:sp>
      <p:sp>
        <p:nvSpPr>
          <p:cNvPr id="501" name="Google Shape;501;p27"/>
          <p:cNvSpPr txBox="1"/>
          <p:nvPr/>
        </p:nvSpPr>
        <p:spPr>
          <a:xfrm>
            <a:off x="4211637" y="25908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</a:t>
            </a: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1828800" y="2895600"/>
            <a:ext cx="2382837" cy="381000"/>
          </a:xfrm>
          <a:prstGeom prst="leftRightArrow">
            <a:avLst>
              <a:gd fmla="val 23858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3" name="Google Shape;503;p27"/>
          <p:cNvCxnSpPr/>
          <p:nvPr/>
        </p:nvCxnSpPr>
        <p:spPr>
          <a:xfrm>
            <a:off x="1828800" y="36576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4" name="Google Shape;504;p27"/>
          <p:cNvCxnSpPr/>
          <p:nvPr/>
        </p:nvCxnSpPr>
        <p:spPr>
          <a:xfrm>
            <a:off x="1828800" y="4343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5" name="Google Shape;505;p27"/>
          <p:cNvCxnSpPr/>
          <p:nvPr/>
        </p:nvCxnSpPr>
        <p:spPr>
          <a:xfrm>
            <a:off x="1828800" y="3962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6" name="Google Shape;506;p27"/>
          <p:cNvCxnSpPr/>
          <p:nvPr/>
        </p:nvCxnSpPr>
        <p:spPr>
          <a:xfrm>
            <a:off x="1828800" y="46482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7" name="Google Shape;507;p27"/>
          <p:cNvCxnSpPr/>
          <p:nvPr/>
        </p:nvCxnSpPr>
        <p:spPr>
          <a:xfrm>
            <a:off x="1828800" y="50292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8" name="Google Shape;508;p27"/>
          <p:cNvCxnSpPr/>
          <p:nvPr/>
        </p:nvCxnSpPr>
        <p:spPr>
          <a:xfrm>
            <a:off x="1828800" y="53340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09" name="Google Shape;509;p27"/>
          <p:cNvSpPr txBox="1"/>
          <p:nvPr/>
        </p:nvSpPr>
        <p:spPr>
          <a:xfrm>
            <a:off x="2444750" y="3363912"/>
            <a:ext cx="11160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🡪 1</a:t>
            </a:r>
            <a:endParaRPr/>
          </a:p>
        </p:txBody>
      </p:sp>
      <p:sp>
        <p:nvSpPr>
          <p:cNvPr id="510" name="Google Shape;510;p27"/>
          <p:cNvSpPr txBox="1"/>
          <p:nvPr/>
        </p:nvSpPr>
        <p:spPr>
          <a:xfrm>
            <a:off x="2424112" y="3657600"/>
            <a:ext cx="11572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🡪 0</a:t>
            </a:r>
            <a:endParaRPr/>
          </a:p>
        </p:txBody>
      </p:sp>
      <p:sp>
        <p:nvSpPr>
          <p:cNvPr id="511" name="Google Shape;511;p27"/>
          <p:cNvSpPr txBox="1"/>
          <p:nvPr/>
        </p:nvSpPr>
        <p:spPr>
          <a:xfrm>
            <a:off x="2540000" y="4049712"/>
            <a:ext cx="923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 🡪 1</a:t>
            </a:r>
            <a:endParaRPr/>
          </a:p>
        </p:txBody>
      </p:sp>
      <p:sp>
        <p:nvSpPr>
          <p:cNvPr id="512" name="Google Shape;512;p27"/>
          <p:cNvSpPr txBox="1"/>
          <p:nvPr/>
        </p:nvSpPr>
        <p:spPr>
          <a:xfrm>
            <a:off x="2540000" y="4354512"/>
            <a:ext cx="923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 🡪 1</a:t>
            </a:r>
            <a:endParaRPr/>
          </a:p>
        </p:txBody>
      </p:sp>
      <p:sp>
        <p:nvSpPr>
          <p:cNvPr id="513" name="Google Shape;513;p27"/>
          <p:cNvSpPr txBox="1"/>
          <p:nvPr/>
        </p:nvSpPr>
        <p:spPr>
          <a:xfrm>
            <a:off x="2425700" y="4735512"/>
            <a:ext cx="11541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🡪 0</a:t>
            </a:r>
            <a:endParaRPr/>
          </a:p>
        </p:txBody>
      </p:sp>
      <p:sp>
        <p:nvSpPr>
          <p:cNvPr id="514" name="Google Shape;514;p27"/>
          <p:cNvSpPr txBox="1"/>
          <p:nvPr/>
        </p:nvSpPr>
        <p:spPr>
          <a:xfrm>
            <a:off x="2146300" y="5029200"/>
            <a:ext cx="1712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Select 🡪 0</a:t>
            </a:r>
            <a:endParaRPr/>
          </a:p>
        </p:txBody>
      </p:sp>
      <p:sp>
        <p:nvSpPr>
          <p:cNvPr id="515" name="Google Shape;515;p27"/>
          <p:cNvSpPr txBox="1"/>
          <p:nvPr/>
        </p:nvSpPr>
        <p:spPr>
          <a:xfrm>
            <a:off x="5715000" y="2514600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(8 bit)</a:t>
            </a:r>
            <a:endParaRPr/>
          </a:p>
        </p:txBody>
      </p:sp>
      <p:sp>
        <p:nvSpPr>
          <p:cNvPr id="516" name="Google Shape;516;p27"/>
          <p:cNvSpPr txBox="1"/>
          <p:nvPr/>
        </p:nvSpPr>
        <p:spPr>
          <a:xfrm>
            <a:off x="5715000" y="4114800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B (8 bit)</a:t>
            </a:r>
            <a:endParaRPr/>
          </a:p>
        </p:txBody>
      </p:sp>
      <p:sp>
        <p:nvSpPr>
          <p:cNvPr id="517" name="Google Shape;517;p27"/>
          <p:cNvSpPr txBox="1"/>
          <p:nvPr/>
        </p:nvSpPr>
        <p:spPr>
          <a:xfrm>
            <a:off x="4457700" y="2768600"/>
            <a:ext cx="955675" cy="6461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  <a:endParaRPr/>
          </a:p>
        </p:txBody>
      </p:sp>
      <p:sp>
        <p:nvSpPr>
          <p:cNvPr id="518" name="Google Shape;518;p27"/>
          <p:cNvSpPr txBox="1"/>
          <p:nvPr/>
        </p:nvSpPr>
        <p:spPr>
          <a:xfrm>
            <a:off x="5905500" y="3657600"/>
            <a:ext cx="2781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(Pin 3, 4, 5, 6, 7)</a:t>
            </a:r>
            <a:endParaRPr/>
          </a:p>
        </p:txBody>
      </p:sp>
      <p:sp>
        <p:nvSpPr>
          <p:cNvPr id="519" name="Google Shape;519;p27"/>
          <p:cNvSpPr txBox="1"/>
          <p:nvPr/>
        </p:nvSpPr>
        <p:spPr>
          <a:xfrm>
            <a:off x="5969000" y="5192712"/>
            <a:ext cx="2336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(Pin 1, 2, 3)</a:t>
            </a:r>
            <a:endParaRPr/>
          </a:p>
        </p:txBody>
      </p:sp>
      <p:sp>
        <p:nvSpPr>
          <p:cNvPr id="520" name="Google Shape;520;p27"/>
          <p:cNvSpPr txBox="1"/>
          <p:nvPr/>
        </p:nvSpPr>
        <p:spPr>
          <a:xfrm>
            <a:off x="8153400" y="2667000"/>
            <a:ext cx="812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Touch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</a:t>
            </a:r>
            <a:endParaRPr/>
          </a:p>
        </p:txBody>
      </p:sp>
      <p:sp>
        <p:nvSpPr>
          <p:cNvPr id="521" name="Google Shape;521;p27"/>
          <p:cNvSpPr/>
          <p:nvPr/>
        </p:nvSpPr>
        <p:spPr>
          <a:xfrm rot="10800000">
            <a:off x="5686425" y="4343400"/>
            <a:ext cx="1577975" cy="423862"/>
          </a:xfrm>
          <a:prstGeom prst="rightArrow">
            <a:avLst>
              <a:gd fmla="val 18699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27"/>
          <p:cNvSpPr txBox="1"/>
          <p:nvPr/>
        </p:nvSpPr>
        <p:spPr>
          <a:xfrm>
            <a:off x="3352800" y="6324600"/>
            <a:ext cx="2208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Register</a:t>
            </a:r>
            <a:endParaRPr/>
          </a:p>
        </p:txBody>
      </p:sp>
      <p:sp>
        <p:nvSpPr>
          <p:cNvPr id="523" name="Google Shape;523;p27"/>
          <p:cNvSpPr txBox="1"/>
          <p:nvPr/>
        </p:nvSpPr>
        <p:spPr>
          <a:xfrm>
            <a:off x="8047037" y="4659312"/>
            <a:ext cx="1095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</a:t>
            </a:r>
            <a:endParaRPr/>
          </a:p>
        </p:txBody>
      </p:sp>
      <p:pic>
        <p:nvPicPr>
          <p:cNvPr descr="Computer Keyboard clip art Free vector in Open office drawing svg ..." id="524" name="Google Shape;52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4400" y="4289425"/>
            <a:ext cx="1428750" cy="4556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5" name="Google Shape;525;p27"/>
          <p:cNvCxnSpPr/>
          <p:nvPr/>
        </p:nvCxnSpPr>
        <p:spPr>
          <a:xfrm>
            <a:off x="7978775" y="4745037"/>
            <a:ext cx="0" cy="4698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526" name="Google Shape;526;p27"/>
          <p:cNvCxnSpPr/>
          <p:nvPr/>
        </p:nvCxnSpPr>
        <p:spPr>
          <a:xfrm rot="10800000">
            <a:off x="5686475" y="5214937"/>
            <a:ext cx="22923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27" name="Google Shape;527;p27"/>
          <p:cNvCxnSpPr/>
          <p:nvPr/>
        </p:nvCxnSpPr>
        <p:spPr>
          <a:xfrm>
            <a:off x="7978775" y="3205162"/>
            <a:ext cx="0" cy="46831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528" name="Google Shape;528;p27"/>
          <p:cNvCxnSpPr/>
          <p:nvPr/>
        </p:nvCxnSpPr>
        <p:spPr>
          <a:xfrm rot="10800000">
            <a:off x="5686425" y="3673475"/>
            <a:ext cx="229235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29" name="Google Shape;529;p27"/>
          <p:cNvSpPr/>
          <p:nvPr/>
        </p:nvSpPr>
        <p:spPr>
          <a:xfrm>
            <a:off x="5672913" y="2623350"/>
            <a:ext cx="1605000" cy="468300"/>
          </a:xfrm>
          <a:prstGeom prst="leftRightArrow">
            <a:avLst>
              <a:gd fmla="val 21108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28"/>
          <p:cNvPicPr preferRelativeResize="0"/>
          <p:nvPr/>
        </p:nvPicPr>
        <p:blipFill rotWithShape="1">
          <a:blip r:embed="rId3">
            <a:alphaModFix/>
          </a:blip>
          <a:srcRect b="21873" l="14062" r="15625" t="25000"/>
          <a:stretch/>
        </p:blipFill>
        <p:spPr>
          <a:xfrm>
            <a:off x="152400" y="476250"/>
            <a:ext cx="8839200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16e3b860e2_0_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 Diagram 8255</a:t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25" y="1219200"/>
            <a:ext cx="3584575" cy="5314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[Pinout 8255]"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8312" y="1143000"/>
            <a:ext cx="43434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9"/>
          <p:cNvSpPr txBox="1"/>
          <p:nvPr>
            <p:ph idx="1" type="body"/>
          </p:nvPr>
        </p:nvSpPr>
        <p:spPr>
          <a:xfrm>
            <a:off x="228600" y="152400"/>
            <a:ext cx="89154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BIT SET/RESET MODE: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bit set/reset control word format.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X   X   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care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Bit select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B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B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B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</a:t>
            </a:r>
            <a:endParaRPr/>
          </a:p>
        </p:txBody>
      </p:sp>
      <p:graphicFrame>
        <p:nvGraphicFramePr>
          <p:cNvPr id="546" name="Google Shape;546;p29"/>
          <p:cNvGraphicFramePr/>
          <p:nvPr/>
        </p:nvGraphicFramePr>
        <p:xfrm>
          <a:off x="6096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{9533FE11-3433-494D-BD8F-3DBC12FFA94C}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D7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D6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D5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D4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D3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D2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D1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D0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7" name="Google Shape;547;p29"/>
          <p:cNvGraphicFramePr/>
          <p:nvPr/>
        </p:nvGraphicFramePr>
        <p:xfrm>
          <a:off x="59436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{9533FE11-3433-494D-BD8F-3DBC12FFA94C}</a:tableStyleId>
              </a:tblPr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sp>
        <p:nvSpPr>
          <p:cNvPr id="548" name="Google Shape;548;p29"/>
          <p:cNvSpPr txBox="1"/>
          <p:nvPr/>
        </p:nvSpPr>
        <p:spPr>
          <a:xfrm>
            <a:off x="6477000" y="2057400"/>
            <a:ext cx="1752600" cy="9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BIT SET/RESET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1=SET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0=RESET</a:t>
            </a:r>
            <a:endParaRPr/>
          </a:p>
        </p:txBody>
      </p:sp>
      <p:cxnSp>
        <p:nvCxnSpPr>
          <p:cNvPr id="549" name="Google Shape;549;p29"/>
          <p:cNvCxnSpPr/>
          <p:nvPr/>
        </p:nvCxnSpPr>
        <p:spPr>
          <a:xfrm>
            <a:off x="5181600" y="1752600"/>
            <a:ext cx="1295400" cy="800100"/>
          </a:xfrm>
          <a:prstGeom prst="bentConnector3">
            <a:avLst>
              <a:gd fmla="val -12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0" name="Google Shape;550;p29"/>
          <p:cNvCxnSpPr/>
          <p:nvPr/>
        </p:nvCxnSpPr>
        <p:spPr>
          <a:xfrm flipH="1" rot="-5400000">
            <a:off x="3886200" y="2286000"/>
            <a:ext cx="2743200" cy="1676400"/>
          </a:xfrm>
          <a:prstGeom prst="bentConnector3">
            <a:avLst>
              <a:gd fmla="val 2176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1" name="Google Shape;551;p29"/>
          <p:cNvCxnSpPr/>
          <p:nvPr/>
        </p:nvCxnSpPr>
        <p:spPr>
          <a:xfrm flipH="1" rot="-5400000">
            <a:off x="3390900" y="2171700"/>
            <a:ext cx="3124200" cy="2286000"/>
          </a:xfrm>
          <a:prstGeom prst="bentConnector3">
            <a:avLst>
              <a:gd fmla="val 2127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2" name="Google Shape;552;p29"/>
          <p:cNvCxnSpPr/>
          <p:nvPr/>
        </p:nvCxnSpPr>
        <p:spPr>
          <a:xfrm flipH="1" rot="-5400000">
            <a:off x="2933700" y="2019300"/>
            <a:ext cx="3429000" cy="2895600"/>
          </a:xfrm>
          <a:prstGeom prst="bentConnector3">
            <a:avLst>
              <a:gd fmla="val 218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3" name="Google Shape;553;p29"/>
          <p:cNvCxnSpPr/>
          <p:nvPr/>
        </p:nvCxnSpPr>
        <p:spPr>
          <a:xfrm rot="5400000">
            <a:off x="1296987" y="1905000"/>
            <a:ext cx="3032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4" name="Google Shape;554;p29"/>
          <p:cNvCxnSpPr/>
          <p:nvPr/>
        </p:nvCxnSpPr>
        <p:spPr>
          <a:xfrm rot="5400000">
            <a:off x="1906587" y="1905000"/>
            <a:ext cx="3032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5" name="Google Shape;555;p29"/>
          <p:cNvCxnSpPr/>
          <p:nvPr/>
        </p:nvCxnSpPr>
        <p:spPr>
          <a:xfrm rot="5400000">
            <a:off x="2516187" y="1905000"/>
            <a:ext cx="3032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6" name="Google Shape;556;p29"/>
          <p:cNvSpPr txBox="1"/>
          <p:nvPr/>
        </p:nvSpPr>
        <p:spPr>
          <a:xfrm>
            <a:off x="6019800" y="5867400"/>
            <a:ext cx="26670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BIT SET/RESET FLAG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=0 Active</a:t>
            </a:r>
            <a:endParaRPr/>
          </a:p>
        </p:txBody>
      </p:sp>
      <p:cxnSp>
        <p:nvCxnSpPr>
          <p:cNvPr id="557" name="Google Shape;557;p29"/>
          <p:cNvCxnSpPr/>
          <p:nvPr/>
        </p:nvCxnSpPr>
        <p:spPr>
          <a:xfrm>
            <a:off x="838200" y="1752600"/>
            <a:ext cx="5181600" cy="4533900"/>
          </a:xfrm>
          <a:prstGeom prst="bentConnector3">
            <a:avLst>
              <a:gd fmla="val 1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0"/>
          <p:cNvSpPr txBox="1"/>
          <p:nvPr>
            <p:ph idx="1" type="body"/>
          </p:nvPr>
        </p:nvSpPr>
        <p:spPr>
          <a:xfrm>
            <a:off x="152400" y="152400"/>
            <a:ext cx="8839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set or reset as per the status of D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BSR word is written for each bit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Set then control register will be 0XXX0111.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Reset then control register will be 0XXX1000.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is a don’t care.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8" name="Google Shape;568;p31"/>
          <p:cNvSpPr txBox="1"/>
          <p:nvPr/>
        </p:nvSpPr>
        <p:spPr>
          <a:xfrm>
            <a:off x="4114800" y="1085850"/>
            <a:ext cx="3394075" cy="12001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PC</a:t>
            </a:r>
            <a:r>
              <a:rPr b="0" baseline="-2500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7</a:t>
            </a: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PC</a:t>
            </a:r>
            <a:r>
              <a:rPr b="0" baseline="-2500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Reset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Both are wrong answer</a:t>
            </a:r>
            <a:endParaRPr/>
          </a:p>
        </p:txBody>
      </p:sp>
      <p:sp>
        <p:nvSpPr>
          <p:cNvPr id="569" name="Google Shape;569;p31"/>
          <p:cNvSpPr txBox="1"/>
          <p:nvPr/>
        </p:nvSpPr>
        <p:spPr>
          <a:xfrm>
            <a:off x="5321300" y="2476500"/>
            <a:ext cx="1968500" cy="12001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01010XXX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0XXX1010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0XXX1011</a:t>
            </a:r>
            <a:endParaRPr/>
          </a:p>
        </p:txBody>
      </p:sp>
      <p:sp>
        <p:nvSpPr>
          <p:cNvPr id="570" name="Google Shape;570;p31"/>
          <p:cNvSpPr txBox="1"/>
          <p:nvPr/>
        </p:nvSpPr>
        <p:spPr>
          <a:xfrm>
            <a:off x="4114800" y="3905250"/>
            <a:ext cx="3394075" cy="12001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PC</a:t>
            </a:r>
            <a:r>
              <a:rPr b="0" baseline="-2500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</a:t>
            </a: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PC</a:t>
            </a:r>
            <a:r>
              <a:rPr b="0" baseline="-2500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7</a:t>
            </a: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Reset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Both are wrong answer</a:t>
            </a:r>
            <a:endParaRPr/>
          </a:p>
        </p:txBody>
      </p:sp>
      <p:sp>
        <p:nvSpPr>
          <p:cNvPr id="571" name="Google Shape;571;p31"/>
          <p:cNvSpPr txBox="1"/>
          <p:nvPr/>
        </p:nvSpPr>
        <p:spPr>
          <a:xfrm>
            <a:off x="4114800" y="5353050"/>
            <a:ext cx="2070100" cy="12001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PC</a:t>
            </a:r>
            <a:r>
              <a:rPr b="0" baseline="-2500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PC</a:t>
            </a:r>
            <a:r>
              <a:rPr b="0" baseline="-2500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Reset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 I/O Mode</a:t>
            </a:r>
            <a:endParaRPr/>
          </a:p>
        </p:txBody>
      </p:sp>
      <p:sp>
        <p:nvSpPr>
          <p:cNvPr id="572" name="Google Shape;572;p31"/>
          <p:cNvSpPr txBox="1"/>
          <p:nvPr>
            <p:ph type="title"/>
          </p:nvPr>
        </p:nvSpPr>
        <p:spPr>
          <a:xfrm>
            <a:off x="533400" y="1651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on Correct Answer</a:t>
            </a:r>
            <a:endParaRPr/>
          </a:p>
        </p:txBody>
      </p:sp>
      <p:sp>
        <p:nvSpPr>
          <p:cNvPr id="573" name="Google Shape;573;p31"/>
          <p:cNvSpPr txBox="1"/>
          <p:nvPr/>
        </p:nvSpPr>
        <p:spPr>
          <a:xfrm>
            <a:off x="1116012" y="14478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01111110🡪</a:t>
            </a:r>
            <a:endParaRPr/>
          </a:p>
        </p:txBody>
      </p:sp>
      <p:sp>
        <p:nvSpPr>
          <p:cNvPr id="574" name="Google Shape;574;p31"/>
          <p:cNvSpPr txBox="1"/>
          <p:nvPr/>
        </p:nvSpPr>
        <p:spPr>
          <a:xfrm>
            <a:off x="0" y="2819400"/>
            <a:ext cx="541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want to PC5 set🡪</a:t>
            </a:r>
            <a:endParaRPr/>
          </a:p>
        </p:txBody>
      </p:sp>
      <p:sp>
        <p:nvSpPr>
          <p:cNvPr id="575" name="Google Shape;575;p31"/>
          <p:cNvSpPr txBox="1"/>
          <p:nvPr/>
        </p:nvSpPr>
        <p:spPr>
          <a:xfrm>
            <a:off x="1192212" y="4267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00000000🡪</a:t>
            </a:r>
            <a:endParaRPr/>
          </a:p>
        </p:txBody>
      </p:sp>
      <p:sp>
        <p:nvSpPr>
          <p:cNvPr id="576" name="Google Shape;576;p31"/>
          <p:cNvSpPr txBox="1"/>
          <p:nvPr/>
        </p:nvSpPr>
        <p:spPr>
          <a:xfrm>
            <a:off x="1192212" y="57150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01010101🡪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2"/>
          <p:cNvSpPr txBox="1"/>
          <p:nvPr>
            <p:ph idx="1" type="body"/>
          </p:nvPr>
        </p:nvSpPr>
        <p:spPr>
          <a:xfrm>
            <a:off x="228600" y="228600"/>
            <a:ext cx="87630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I/O MODE: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 format for I/O as shown in figure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82" name="Google Shape;582;p32"/>
          <p:cNvGraphicFramePr/>
          <p:nvPr/>
        </p:nvGraphicFramePr>
        <p:xfrm>
          <a:off x="9144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{9533FE11-3433-494D-BD8F-3DBC12FFA94C}</a:tableStyleId>
              </a:tblPr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3" name="Google Shape;583;p32"/>
          <p:cNvGraphicFramePr/>
          <p:nvPr/>
        </p:nvGraphicFramePr>
        <p:xfrm>
          <a:off x="32004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{9533FE11-3433-494D-BD8F-3DBC12FFA94C}</a:tableStyleId>
              </a:tblPr>
              <a:tblGrid>
                <a:gridCol w="1371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Group 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Port C Upper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1=Input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0=Output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Port A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1=Input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0=Output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 selection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00=mode 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01=mode 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1x=mode 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4" name="Google Shape;584;p32"/>
          <p:cNvGraphicFramePr/>
          <p:nvPr/>
        </p:nvGraphicFramePr>
        <p:xfrm>
          <a:off x="5943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{9533FE11-3433-494D-BD8F-3DBC12FFA94C}</a:tableStyleId>
              </a:tblPr>
              <a:tblGrid>
                <a:gridCol w="167640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Group 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Port C Lower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1=Input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0=Output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Port B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1=Input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0=Output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 selection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0=mode 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1=mode 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5" name="Google Shape;585;p32"/>
          <p:cNvGraphicFramePr/>
          <p:nvPr/>
        </p:nvGraphicFramePr>
        <p:xfrm>
          <a:off x="5334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{9533FE11-3433-494D-BD8F-3DBC12FFA94C}</a:tableStyleId>
              </a:tblPr>
              <a:tblGrid>
                <a:gridCol w="137160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 set flag=1=Active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86" name="Google Shape;586;p32"/>
          <p:cNvCxnSpPr/>
          <p:nvPr/>
        </p:nvCxnSpPr>
        <p:spPr>
          <a:xfrm>
            <a:off x="1066800" y="1981200"/>
            <a:ext cx="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7" name="Google Shape;587;p32"/>
          <p:cNvCxnSpPr/>
          <p:nvPr/>
        </p:nvCxnSpPr>
        <p:spPr>
          <a:xfrm>
            <a:off x="1600200" y="1981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8" name="Google Shape;588;p32"/>
          <p:cNvCxnSpPr/>
          <p:nvPr/>
        </p:nvCxnSpPr>
        <p:spPr>
          <a:xfrm>
            <a:off x="2133600" y="1981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9" name="Google Shape;589;p32"/>
          <p:cNvCxnSpPr/>
          <p:nvPr/>
        </p:nvCxnSpPr>
        <p:spPr>
          <a:xfrm>
            <a:off x="1600200" y="2286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0" name="Google Shape;590;p32"/>
          <p:cNvCxnSpPr/>
          <p:nvPr/>
        </p:nvCxnSpPr>
        <p:spPr>
          <a:xfrm>
            <a:off x="1752600" y="22860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1" name="Google Shape;591;p32"/>
          <p:cNvCxnSpPr/>
          <p:nvPr/>
        </p:nvCxnSpPr>
        <p:spPr>
          <a:xfrm>
            <a:off x="1752600" y="28956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2" name="Google Shape;592;p32"/>
          <p:cNvCxnSpPr/>
          <p:nvPr/>
        </p:nvCxnSpPr>
        <p:spPr>
          <a:xfrm>
            <a:off x="2286000" y="2895600"/>
            <a:ext cx="0" cy="24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3" name="Google Shape;593;p32"/>
          <p:cNvCxnSpPr/>
          <p:nvPr/>
        </p:nvCxnSpPr>
        <p:spPr>
          <a:xfrm>
            <a:off x="2286000" y="5334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4" name="Google Shape;594;p32"/>
          <p:cNvCxnSpPr/>
          <p:nvPr/>
        </p:nvCxnSpPr>
        <p:spPr>
          <a:xfrm>
            <a:off x="2590800" y="1981200"/>
            <a:ext cx="0" cy="236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5" name="Google Shape;595;p32"/>
          <p:cNvCxnSpPr/>
          <p:nvPr/>
        </p:nvCxnSpPr>
        <p:spPr>
          <a:xfrm>
            <a:off x="2590800" y="4343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6" name="Google Shape;596;p32"/>
          <p:cNvCxnSpPr/>
          <p:nvPr/>
        </p:nvCxnSpPr>
        <p:spPr>
          <a:xfrm>
            <a:off x="2971800" y="1981200"/>
            <a:ext cx="0" cy="144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7" name="Google Shape;597;p32"/>
          <p:cNvCxnSpPr/>
          <p:nvPr/>
        </p:nvCxnSpPr>
        <p:spPr>
          <a:xfrm>
            <a:off x="2971800" y="34290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8" name="Google Shape;598;p32"/>
          <p:cNvCxnSpPr/>
          <p:nvPr/>
        </p:nvCxnSpPr>
        <p:spPr>
          <a:xfrm>
            <a:off x="3581400" y="19812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9" name="Google Shape;599;p32"/>
          <p:cNvCxnSpPr/>
          <p:nvPr/>
        </p:nvCxnSpPr>
        <p:spPr>
          <a:xfrm>
            <a:off x="3581400" y="24384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0" name="Google Shape;600;p32"/>
          <p:cNvCxnSpPr/>
          <p:nvPr/>
        </p:nvCxnSpPr>
        <p:spPr>
          <a:xfrm>
            <a:off x="4800600" y="2438400"/>
            <a:ext cx="0" cy="289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1" name="Google Shape;601;p32"/>
          <p:cNvCxnSpPr/>
          <p:nvPr/>
        </p:nvCxnSpPr>
        <p:spPr>
          <a:xfrm>
            <a:off x="4800600" y="53340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2" name="Google Shape;602;p32"/>
          <p:cNvCxnSpPr/>
          <p:nvPr/>
        </p:nvCxnSpPr>
        <p:spPr>
          <a:xfrm>
            <a:off x="4114800" y="1981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3" name="Google Shape;603;p32"/>
          <p:cNvCxnSpPr/>
          <p:nvPr/>
        </p:nvCxnSpPr>
        <p:spPr>
          <a:xfrm>
            <a:off x="4114800" y="2286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4" name="Google Shape;604;p32"/>
          <p:cNvCxnSpPr/>
          <p:nvPr/>
        </p:nvCxnSpPr>
        <p:spPr>
          <a:xfrm>
            <a:off x="5029200" y="2286000"/>
            <a:ext cx="0" cy="22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5" name="Google Shape;605;p32"/>
          <p:cNvCxnSpPr/>
          <p:nvPr/>
        </p:nvCxnSpPr>
        <p:spPr>
          <a:xfrm>
            <a:off x="5029200" y="4572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6" name="Google Shape;606;p32"/>
          <p:cNvCxnSpPr/>
          <p:nvPr/>
        </p:nvCxnSpPr>
        <p:spPr>
          <a:xfrm>
            <a:off x="4724400" y="19812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7" name="Google Shape;607;p32"/>
          <p:cNvCxnSpPr/>
          <p:nvPr/>
        </p:nvCxnSpPr>
        <p:spPr>
          <a:xfrm>
            <a:off x="4724400" y="21336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8" name="Google Shape;608;p32"/>
          <p:cNvCxnSpPr/>
          <p:nvPr/>
        </p:nvCxnSpPr>
        <p:spPr>
          <a:xfrm>
            <a:off x="5257800" y="2133600"/>
            <a:ext cx="7620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9" name="Google Shape;609;p32"/>
          <p:cNvCxnSpPr/>
          <p:nvPr/>
        </p:nvCxnSpPr>
        <p:spPr>
          <a:xfrm>
            <a:off x="5334000" y="3733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3"/>
          <p:cNvSpPr txBox="1"/>
          <p:nvPr>
            <p:ph idx="1" type="body"/>
          </p:nvPr>
        </p:nvSpPr>
        <p:spPr>
          <a:xfrm>
            <a:off x="457200" y="2286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control word for both  mode is same.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D7 is used for specifying whether word loaded in to Bit set/reset mode or Mode definition word.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D7=1=Mode definition mode.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D7=0=Bit set/Reset mode.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11-</a:t>
            </a: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20" name="Google Shape;620;p34"/>
          <p:cNvSpPr txBox="1"/>
          <p:nvPr/>
        </p:nvSpPr>
        <p:spPr>
          <a:xfrm>
            <a:off x="533400" y="609600"/>
            <a:ext cx="8077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8255</a:t>
            </a:r>
            <a:endParaRPr/>
          </a:p>
        </p:txBody>
      </p:sp>
      <p:sp>
        <p:nvSpPr>
          <p:cNvPr id="621" name="Google Shape;621;p34"/>
          <p:cNvSpPr txBox="1"/>
          <p:nvPr/>
        </p:nvSpPr>
        <p:spPr>
          <a:xfrm>
            <a:off x="533400" y="1371600"/>
            <a:ext cx="1327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Mode 0:</a:t>
            </a:r>
            <a:endParaRPr/>
          </a:p>
        </p:txBody>
      </p:sp>
      <p:sp>
        <p:nvSpPr>
          <p:cNvPr id="622" name="Google Shape;622;p34"/>
          <p:cNvSpPr txBox="1"/>
          <p:nvPr/>
        </p:nvSpPr>
        <p:spPr>
          <a:xfrm>
            <a:off x="914400" y="1828800"/>
            <a:ext cx="74612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Ports A, B, and C can be individually programmed as input or output ports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C is divided into two 4-bit ports which are independent from each other</a:t>
            </a:r>
            <a:endParaRPr/>
          </a:p>
        </p:txBody>
      </p:sp>
      <p:sp>
        <p:nvSpPr>
          <p:cNvPr id="623" name="Google Shape;623;p34"/>
          <p:cNvSpPr txBox="1"/>
          <p:nvPr/>
        </p:nvSpPr>
        <p:spPr>
          <a:xfrm>
            <a:off x="533400" y="2559050"/>
            <a:ext cx="1327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Mode 1:</a:t>
            </a:r>
            <a:endParaRPr/>
          </a:p>
        </p:txBody>
      </p:sp>
      <p:sp>
        <p:nvSpPr>
          <p:cNvPr id="624" name="Google Shape;624;p34"/>
          <p:cNvSpPr txBox="1"/>
          <p:nvPr/>
        </p:nvSpPr>
        <p:spPr>
          <a:xfrm>
            <a:off x="914400" y="3016250"/>
            <a:ext cx="54991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Ports A and B are programmed as input or output ports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C is used for handshaking</a:t>
            </a:r>
            <a:endParaRPr/>
          </a:p>
        </p:txBody>
      </p:sp>
      <p:grpSp>
        <p:nvGrpSpPr>
          <p:cNvPr id="625" name="Google Shape;625;p34"/>
          <p:cNvGrpSpPr/>
          <p:nvPr/>
        </p:nvGrpSpPr>
        <p:grpSpPr>
          <a:xfrm>
            <a:off x="1219200" y="3886200"/>
            <a:ext cx="6324600" cy="2622550"/>
            <a:chOff x="768" y="2448"/>
            <a:chExt cx="3984" cy="1652"/>
          </a:xfrm>
        </p:grpSpPr>
        <p:sp>
          <p:nvSpPr>
            <p:cNvPr id="626" name="Google Shape;626;p34"/>
            <p:cNvSpPr txBox="1"/>
            <p:nvPr/>
          </p:nvSpPr>
          <p:spPr>
            <a:xfrm>
              <a:off x="768" y="2448"/>
              <a:ext cx="768" cy="16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1536" y="2544"/>
              <a:ext cx="384" cy="14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28" name="Google Shape;628;p34"/>
            <p:cNvCxnSpPr/>
            <p:nvPr/>
          </p:nvCxnSpPr>
          <p:spPr>
            <a:xfrm rot="10800000">
              <a:off x="1536" y="278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29" name="Google Shape;629;p34"/>
            <p:cNvCxnSpPr/>
            <p:nvPr/>
          </p:nvCxnSpPr>
          <p:spPr>
            <a:xfrm>
              <a:off x="1536" y="29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30" name="Google Shape;630;p34"/>
            <p:cNvCxnSpPr/>
            <p:nvPr/>
          </p:nvCxnSpPr>
          <p:spPr>
            <a:xfrm>
              <a:off x="1536" y="30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31" name="Google Shape;631;p34"/>
            <p:cNvSpPr txBox="1"/>
            <p:nvPr/>
          </p:nvSpPr>
          <p:spPr>
            <a:xfrm>
              <a:off x="1920" y="2496"/>
              <a:ext cx="52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PA[7:0]</a:t>
              </a:r>
              <a:endParaRPr/>
            </a:p>
          </p:txBody>
        </p:sp>
        <p:sp>
          <p:nvSpPr>
            <p:cNvPr id="632" name="Google Shape;632;p34"/>
            <p:cNvSpPr txBox="1"/>
            <p:nvPr/>
          </p:nvSpPr>
          <p:spPr>
            <a:xfrm>
              <a:off x="1872" y="2688"/>
              <a:ext cx="41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STB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633" name="Google Shape;633;p34"/>
            <p:cNvSpPr txBox="1"/>
            <p:nvPr/>
          </p:nvSpPr>
          <p:spPr>
            <a:xfrm>
              <a:off x="1877" y="2832"/>
              <a:ext cx="37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634" name="Google Shape;634;p34"/>
            <p:cNvSpPr txBox="1"/>
            <p:nvPr/>
          </p:nvSpPr>
          <p:spPr>
            <a:xfrm>
              <a:off x="1872" y="2976"/>
              <a:ext cx="47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cxnSp>
          <p:nvCxnSpPr>
            <p:cNvPr id="635" name="Google Shape;635;p34"/>
            <p:cNvCxnSpPr/>
            <p:nvPr/>
          </p:nvCxnSpPr>
          <p:spPr>
            <a:xfrm>
              <a:off x="1920" y="273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36" name="Google Shape;636;p34"/>
            <p:cNvSpPr txBox="1"/>
            <p:nvPr/>
          </p:nvSpPr>
          <p:spPr>
            <a:xfrm>
              <a:off x="1200" y="29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PC3</a:t>
              </a:r>
              <a:endParaRPr/>
            </a:p>
          </p:txBody>
        </p:sp>
        <p:sp>
          <p:nvSpPr>
            <p:cNvPr id="637" name="Google Shape;637;p34"/>
            <p:cNvSpPr txBox="1"/>
            <p:nvPr/>
          </p:nvSpPr>
          <p:spPr>
            <a:xfrm>
              <a:off x="1200" y="283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PC5</a:t>
              </a:r>
              <a:endParaRPr/>
            </a:p>
          </p:txBody>
        </p:sp>
        <p:sp>
          <p:nvSpPr>
            <p:cNvPr id="638" name="Google Shape;638;p34"/>
            <p:cNvSpPr txBox="1"/>
            <p:nvPr/>
          </p:nvSpPr>
          <p:spPr>
            <a:xfrm>
              <a:off x="1200" y="268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PC4</a:t>
              </a: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1536" y="3244"/>
              <a:ext cx="384" cy="14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0" name="Google Shape;640;p34"/>
            <p:cNvCxnSpPr/>
            <p:nvPr/>
          </p:nvCxnSpPr>
          <p:spPr>
            <a:xfrm rot="10800000">
              <a:off x="1536" y="348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41" name="Google Shape;641;p34"/>
            <p:cNvCxnSpPr/>
            <p:nvPr/>
          </p:nvCxnSpPr>
          <p:spPr>
            <a:xfrm>
              <a:off x="1536" y="36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42" name="Google Shape;642;p34"/>
            <p:cNvCxnSpPr/>
            <p:nvPr/>
          </p:nvCxnSpPr>
          <p:spPr>
            <a:xfrm>
              <a:off x="1536" y="37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43" name="Google Shape;643;p34"/>
            <p:cNvSpPr txBox="1"/>
            <p:nvPr/>
          </p:nvSpPr>
          <p:spPr>
            <a:xfrm>
              <a:off x="1920" y="3196"/>
              <a:ext cx="5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PB[7:0]</a:t>
              </a:r>
              <a:endParaRPr/>
            </a:p>
          </p:txBody>
        </p:sp>
        <p:sp>
          <p:nvSpPr>
            <p:cNvPr id="644" name="Google Shape;644;p34"/>
            <p:cNvSpPr txBox="1"/>
            <p:nvPr/>
          </p:nvSpPr>
          <p:spPr>
            <a:xfrm>
              <a:off x="1872" y="3388"/>
              <a:ext cx="40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STB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645" name="Google Shape;645;p34"/>
            <p:cNvSpPr txBox="1"/>
            <p:nvPr/>
          </p:nvSpPr>
          <p:spPr>
            <a:xfrm>
              <a:off x="1877" y="3532"/>
              <a:ext cx="37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646" name="Google Shape;646;p34"/>
            <p:cNvSpPr txBox="1"/>
            <p:nvPr/>
          </p:nvSpPr>
          <p:spPr>
            <a:xfrm>
              <a:off x="1872" y="3676"/>
              <a:ext cx="4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cxnSp>
          <p:nvCxnSpPr>
            <p:cNvPr id="647" name="Google Shape;647;p34"/>
            <p:cNvCxnSpPr/>
            <p:nvPr/>
          </p:nvCxnSpPr>
          <p:spPr>
            <a:xfrm>
              <a:off x="1920" y="343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8" name="Google Shape;648;p34"/>
            <p:cNvSpPr txBox="1"/>
            <p:nvPr/>
          </p:nvSpPr>
          <p:spPr>
            <a:xfrm>
              <a:off x="1200" y="36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/>
            </a:p>
          </p:txBody>
        </p:sp>
        <p:sp>
          <p:nvSpPr>
            <p:cNvPr id="649" name="Google Shape;649;p34"/>
            <p:cNvSpPr txBox="1"/>
            <p:nvPr/>
          </p:nvSpPr>
          <p:spPr>
            <a:xfrm>
              <a:off x="1200" y="353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PC1</a:t>
              </a:r>
              <a:endParaRPr/>
            </a:p>
          </p:txBody>
        </p:sp>
        <p:sp>
          <p:nvSpPr>
            <p:cNvPr id="650" name="Google Shape;650;p34"/>
            <p:cNvSpPr txBox="1"/>
            <p:nvPr/>
          </p:nvSpPr>
          <p:spPr>
            <a:xfrm>
              <a:off x="1200" y="338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PC2</a:t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1536" y="3936"/>
              <a:ext cx="480" cy="96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2" name="Google Shape;652;p34"/>
            <p:cNvSpPr txBox="1"/>
            <p:nvPr/>
          </p:nvSpPr>
          <p:spPr>
            <a:xfrm>
              <a:off x="1056" y="3888"/>
              <a:ext cx="46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PC6, 7</a:t>
              </a:r>
              <a:endParaRPr/>
            </a:p>
          </p:txBody>
        </p:sp>
        <p:sp>
          <p:nvSpPr>
            <p:cNvPr id="653" name="Google Shape;653;p34"/>
            <p:cNvSpPr txBox="1"/>
            <p:nvPr/>
          </p:nvSpPr>
          <p:spPr>
            <a:xfrm>
              <a:off x="912" y="3168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8255</a:t>
              </a:r>
              <a:endParaRPr/>
            </a:p>
          </p:txBody>
        </p:sp>
        <p:sp>
          <p:nvSpPr>
            <p:cNvPr id="654" name="Google Shape;654;p34"/>
            <p:cNvSpPr txBox="1"/>
            <p:nvPr/>
          </p:nvSpPr>
          <p:spPr>
            <a:xfrm>
              <a:off x="3071" y="2448"/>
              <a:ext cx="768" cy="16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5" name="Google Shape;655;p34"/>
            <p:cNvSpPr/>
            <p:nvPr/>
          </p:nvSpPr>
          <p:spPr>
            <a:xfrm flipH="1">
              <a:off x="3839" y="2544"/>
              <a:ext cx="384" cy="14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6" name="Google Shape;656;p34"/>
            <p:cNvCxnSpPr/>
            <p:nvPr/>
          </p:nvCxnSpPr>
          <p:spPr>
            <a:xfrm>
              <a:off x="3839" y="278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57" name="Google Shape;657;p34"/>
            <p:cNvCxnSpPr/>
            <p:nvPr/>
          </p:nvCxnSpPr>
          <p:spPr>
            <a:xfrm rot="10800000">
              <a:off x="3839" y="29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58" name="Google Shape;658;p34"/>
            <p:cNvCxnSpPr/>
            <p:nvPr/>
          </p:nvCxnSpPr>
          <p:spPr>
            <a:xfrm>
              <a:off x="3839" y="30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59" name="Google Shape;659;p34"/>
            <p:cNvSpPr txBox="1"/>
            <p:nvPr/>
          </p:nvSpPr>
          <p:spPr>
            <a:xfrm>
              <a:off x="4223" y="2496"/>
              <a:ext cx="52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PA[7:0]</a:t>
              </a:r>
              <a:endParaRPr/>
            </a:p>
          </p:txBody>
        </p:sp>
        <p:sp>
          <p:nvSpPr>
            <p:cNvPr id="660" name="Google Shape;660;p34"/>
            <p:cNvSpPr txBox="1"/>
            <p:nvPr/>
          </p:nvSpPr>
          <p:spPr>
            <a:xfrm>
              <a:off x="4175" y="2688"/>
              <a:ext cx="4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661" name="Google Shape;661;p34"/>
            <p:cNvSpPr txBox="1"/>
            <p:nvPr/>
          </p:nvSpPr>
          <p:spPr>
            <a:xfrm>
              <a:off x="4180" y="2832"/>
              <a:ext cx="44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662" name="Google Shape;662;p34"/>
            <p:cNvSpPr txBox="1"/>
            <p:nvPr/>
          </p:nvSpPr>
          <p:spPr>
            <a:xfrm>
              <a:off x="4175" y="2976"/>
              <a:ext cx="47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cxnSp>
          <p:nvCxnSpPr>
            <p:cNvPr id="663" name="Google Shape;663;p34"/>
            <p:cNvCxnSpPr/>
            <p:nvPr/>
          </p:nvCxnSpPr>
          <p:spPr>
            <a:xfrm>
              <a:off x="4223" y="273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64" name="Google Shape;664;p34"/>
            <p:cNvSpPr txBox="1"/>
            <p:nvPr/>
          </p:nvSpPr>
          <p:spPr>
            <a:xfrm>
              <a:off x="3503" y="29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PC3</a:t>
              </a:r>
              <a:endParaRPr/>
            </a:p>
          </p:txBody>
        </p:sp>
        <p:sp>
          <p:nvSpPr>
            <p:cNvPr id="665" name="Google Shape;665;p34"/>
            <p:cNvSpPr txBox="1"/>
            <p:nvPr/>
          </p:nvSpPr>
          <p:spPr>
            <a:xfrm>
              <a:off x="3503" y="283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PC6</a:t>
              </a:r>
              <a:endParaRPr/>
            </a:p>
          </p:txBody>
        </p:sp>
        <p:sp>
          <p:nvSpPr>
            <p:cNvPr id="666" name="Google Shape;666;p34"/>
            <p:cNvSpPr txBox="1"/>
            <p:nvPr/>
          </p:nvSpPr>
          <p:spPr>
            <a:xfrm>
              <a:off x="3503" y="268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PC7</a:t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 flipH="1">
              <a:off x="3839" y="3244"/>
              <a:ext cx="384" cy="14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68" name="Google Shape;668;p34"/>
            <p:cNvCxnSpPr/>
            <p:nvPr/>
          </p:nvCxnSpPr>
          <p:spPr>
            <a:xfrm>
              <a:off x="3839" y="348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69" name="Google Shape;669;p34"/>
            <p:cNvCxnSpPr/>
            <p:nvPr/>
          </p:nvCxnSpPr>
          <p:spPr>
            <a:xfrm rot="10800000">
              <a:off x="3839" y="36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70" name="Google Shape;670;p34"/>
            <p:cNvCxnSpPr/>
            <p:nvPr/>
          </p:nvCxnSpPr>
          <p:spPr>
            <a:xfrm>
              <a:off x="3839" y="37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71" name="Google Shape;671;p34"/>
            <p:cNvSpPr txBox="1"/>
            <p:nvPr/>
          </p:nvSpPr>
          <p:spPr>
            <a:xfrm>
              <a:off x="4223" y="3196"/>
              <a:ext cx="5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PB[7:0]</a:t>
              </a:r>
              <a:endParaRPr/>
            </a:p>
          </p:txBody>
        </p:sp>
        <p:sp>
          <p:nvSpPr>
            <p:cNvPr id="672" name="Google Shape;672;p34"/>
            <p:cNvSpPr txBox="1"/>
            <p:nvPr/>
          </p:nvSpPr>
          <p:spPr>
            <a:xfrm>
              <a:off x="4175" y="3388"/>
              <a:ext cx="42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673" name="Google Shape;673;p34"/>
            <p:cNvSpPr txBox="1"/>
            <p:nvPr/>
          </p:nvSpPr>
          <p:spPr>
            <a:xfrm>
              <a:off x="4180" y="3532"/>
              <a:ext cx="44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674" name="Google Shape;674;p34"/>
            <p:cNvSpPr txBox="1"/>
            <p:nvPr/>
          </p:nvSpPr>
          <p:spPr>
            <a:xfrm>
              <a:off x="4175" y="3676"/>
              <a:ext cx="4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cxnSp>
          <p:nvCxnSpPr>
            <p:cNvPr id="675" name="Google Shape;675;p34"/>
            <p:cNvCxnSpPr/>
            <p:nvPr/>
          </p:nvCxnSpPr>
          <p:spPr>
            <a:xfrm>
              <a:off x="4223" y="343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76" name="Google Shape;676;p34"/>
            <p:cNvSpPr txBox="1"/>
            <p:nvPr/>
          </p:nvSpPr>
          <p:spPr>
            <a:xfrm>
              <a:off x="3503" y="36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/>
            </a:p>
          </p:txBody>
        </p:sp>
        <p:sp>
          <p:nvSpPr>
            <p:cNvPr id="677" name="Google Shape;677;p34"/>
            <p:cNvSpPr txBox="1"/>
            <p:nvPr/>
          </p:nvSpPr>
          <p:spPr>
            <a:xfrm>
              <a:off x="3503" y="353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PC1</a:t>
              </a:r>
              <a:endParaRPr/>
            </a:p>
          </p:txBody>
        </p:sp>
        <p:sp>
          <p:nvSpPr>
            <p:cNvPr id="678" name="Google Shape;678;p34"/>
            <p:cNvSpPr txBox="1"/>
            <p:nvPr/>
          </p:nvSpPr>
          <p:spPr>
            <a:xfrm>
              <a:off x="3503" y="338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PC2</a:t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3839" y="3936"/>
              <a:ext cx="480" cy="96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0" name="Google Shape;680;p34"/>
            <p:cNvSpPr txBox="1"/>
            <p:nvPr/>
          </p:nvSpPr>
          <p:spPr>
            <a:xfrm>
              <a:off x="3359" y="3888"/>
              <a:ext cx="46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PC4, 5</a:t>
              </a:r>
              <a:endParaRPr/>
            </a:p>
          </p:txBody>
        </p:sp>
        <p:sp>
          <p:nvSpPr>
            <p:cNvPr id="681" name="Google Shape;681;p34"/>
            <p:cNvSpPr txBox="1"/>
            <p:nvPr/>
          </p:nvSpPr>
          <p:spPr>
            <a:xfrm>
              <a:off x="3215" y="3168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8255</a:t>
              </a:r>
              <a:endParaRPr/>
            </a:p>
          </p:txBody>
        </p:sp>
        <p:cxnSp>
          <p:nvCxnSpPr>
            <p:cNvPr id="682" name="Google Shape;682;p34"/>
            <p:cNvCxnSpPr/>
            <p:nvPr/>
          </p:nvCxnSpPr>
          <p:spPr>
            <a:xfrm>
              <a:off x="4272" y="2880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3" name="Google Shape;683;p34"/>
            <p:cNvCxnSpPr/>
            <p:nvPr/>
          </p:nvCxnSpPr>
          <p:spPr>
            <a:xfrm>
              <a:off x="4272" y="3568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086_IO2-7" id="688" name="Google Shape;68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0"/>
            <a:ext cx="61817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086_IO2-8" id="689" name="Google Shape;68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362200"/>
            <a:ext cx="61817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086_IO2-10" id="694" name="Google Shape;69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-228600"/>
            <a:ext cx="618172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086_IO2-11" id="695" name="Google Shape;69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562225"/>
            <a:ext cx="61817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11-</a:t>
            </a: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01" name="Google Shape;701;p37"/>
          <p:cNvSpPr txBox="1"/>
          <p:nvPr/>
        </p:nvSpPr>
        <p:spPr>
          <a:xfrm>
            <a:off x="533400" y="609600"/>
            <a:ext cx="8077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8255</a:t>
            </a:r>
            <a:endParaRPr/>
          </a:p>
        </p:txBody>
      </p:sp>
      <p:sp>
        <p:nvSpPr>
          <p:cNvPr id="702" name="Google Shape;702;p37"/>
          <p:cNvSpPr txBox="1"/>
          <p:nvPr/>
        </p:nvSpPr>
        <p:spPr>
          <a:xfrm>
            <a:off x="533400" y="1219200"/>
            <a:ext cx="1327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Mode 2:</a:t>
            </a:r>
            <a:endParaRPr/>
          </a:p>
        </p:txBody>
      </p:sp>
      <p:sp>
        <p:nvSpPr>
          <p:cNvPr id="703" name="Google Shape;703;p37"/>
          <p:cNvSpPr txBox="1"/>
          <p:nvPr/>
        </p:nvSpPr>
        <p:spPr>
          <a:xfrm>
            <a:off x="914400" y="1600200"/>
            <a:ext cx="5059362" cy="85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A is programmed to be bi-directional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C is for handshaking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B can be either input or output in mode 0 or mode 1</a:t>
            </a:r>
            <a:endParaRPr/>
          </a:p>
        </p:txBody>
      </p:sp>
      <p:grpSp>
        <p:nvGrpSpPr>
          <p:cNvPr id="704" name="Google Shape;704;p37"/>
          <p:cNvGrpSpPr/>
          <p:nvPr/>
        </p:nvGrpSpPr>
        <p:grpSpPr>
          <a:xfrm>
            <a:off x="1981200" y="2514600"/>
            <a:ext cx="5815012" cy="3035300"/>
            <a:chOff x="1344" y="1756"/>
            <a:chExt cx="3663" cy="1912"/>
          </a:xfrm>
        </p:grpSpPr>
        <p:sp>
          <p:nvSpPr>
            <p:cNvPr id="705" name="Google Shape;705;p37"/>
            <p:cNvSpPr txBox="1"/>
            <p:nvPr/>
          </p:nvSpPr>
          <p:spPr>
            <a:xfrm>
              <a:off x="1344" y="1776"/>
              <a:ext cx="768" cy="172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06" name="Google Shape;706;p37"/>
            <p:cNvCxnSpPr/>
            <p:nvPr/>
          </p:nvCxnSpPr>
          <p:spPr>
            <a:xfrm>
              <a:off x="2112" y="206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07" name="Google Shape;707;p37"/>
            <p:cNvCxnSpPr/>
            <p:nvPr/>
          </p:nvCxnSpPr>
          <p:spPr>
            <a:xfrm rot="10800000">
              <a:off x="2112" y="220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08" name="Google Shape;708;p37"/>
            <p:cNvCxnSpPr/>
            <p:nvPr/>
          </p:nvCxnSpPr>
          <p:spPr>
            <a:xfrm>
              <a:off x="2113" y="2736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09" name="Google Shape;709;p37"/>
            <p:cNvSpPr txBox="1"/>
            <p:nvPr/>
          </p:nvSpPr>
          <p:spPr>
            <a:xfrm>
              <a:off x="2592" y="1756"/>
              <a:ext cx="52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PA[7:0]</a:t>
              </a:r>
              <a:endParaRPr/>
            </a:p>
          </p:txBody>
        </p:sp>
        <p:sp>
          <p:nvSpPr>
            <p:cNvPr id="710" name="Google Shape;710;p37"/>
            <p:cNvSpPr txBox="1"/>
            <p:nvPr/>
          </p:nvSpPr>
          <p:spPr>
            <a:xfrm>
              <a:off x="2448" y="1968"/>
              <a:ext cx="4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711" name="Google Shape;711;p37"/>
            <p:cNvSpPr txBox="1"/>
            <p:nvPr/>
          </p:nvSpPr>
          <p:spPr>
            <a:xfrm>
              <a:off x="2449" y="2112"/>
              <a:ext cx="44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712" name="Google Shape;712;p37"/>
            <p:cNvSpPr txBox="1"/>
            <p:nvPr/>
          </p:nvSpPr>
          <p:spPr>
            <a:xfrm>
              <a:off x="2449" y="2640"/>
              <a:ext cx="47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cxnSp>
          <p:nvCxnSpPr>
            <p:cNvPr id="713" name="Google Shape;713;p37"/>
            <p:cNvCxnSpPr/>
            <p:nvPr/>
          </p:nvCxnSpPr>
          <p:spPr>
            <a:xfrm>
              <a:off x="2496" y="201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4" name="Google Shape;714;p37"/>
            <p:cNvSpPr txBox="1"/>
            <p:nvPr/>
          </p:nvSpPr>
          <p:spPr>
            <a:xfrm>
              <a:off x="1776" y="2304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PC4</a:t>
              </a:r>
              <a:endParaRPr/>
            </a:p>
          </p:txBody>
        </p:sp>
        <p:sp>
          <p:nvSpPr>
            <p:cNvPr id="715" name="Google Shape;715;p37"/>
            <p:cNvSpPr txBox="1"/>
            <p:nvPr/>
          </p:nvSpPr>
          <p:spPr>
            <a:xfrm>
              <a:off x="1776" y="211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PC6</a:t>
              </a:r>
              <a:endParaRPr/>
            </a:p>
          </p:txBody>
        </p:sp>
        <p:sp>
          <p:nvSpPr>
            <p:cNvPr id="716" name="Google Shape;716;p37"/>
            <p:cNvSpPr txBox="1"/>
            <p:nvPr/>
          </p:nvSpPr>
          <p:spPr>
            <a:xfrm>
              <a:off x="1776" y="196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PC7</a:t>
              </a:r>
              <a:endParaRPr/>
            </a:p>
          </p:txBody>
        </p:sp>
        <p:cxnSp>
          <p:nvCxnSpPr>
            <p:cNvPr id="717" name="Google Shape;717;p37"/>
            <p:cNvCxnSpPr/>
            <p:nvPr/>
          </p:nvCxnSpPr>
          <p:spPr>
            <a:xfrm rot="10800000">
              <a:off x="2112" y="2400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8" name="Google Shape;718;p37"/>
            <p:cNvCxnSpPr/>
            <p:nvPr/>
          </p:nvCxnSpPr>
          <p:spPr>
            <a:xfrm>
              <a:off x="2118" y="25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2112" y="324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20" name="Google Shape;720;p37"/>
            <p:cNvSpPr txBox="1"/>
            <p:nvPr/>
          </p:nvSpPr>
          <p:spPr>
            <a:xfrm>
              <a:off x="2448" y="2304"/>
              <a:ext cx="41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STB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721" name="Google Shape;721;p37"/>
            <p:cNvSpPr txBox="1"/>
            <p:nvPr/>
          </p:nvSpPr>
          <p:spPr>
            <a:xfrm>
              <a:off x="2459" y="2476"/>
              <a:ext cx="37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cxnSp>
          <p:nvCxnSpPr>
            <p:cNvPr id="722" name="Google Shape;722;p37"/>
            <p:cNvCxnSpPr/>
            <p:nvPr/>
          </p:nvCxnSpPr>
          <p:spPr>
            <a:xfrm>
              <a:off x="2496" y="2352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3" name="Google Shape;723;p37"/>
            <p:cNvSpPr txBox="1"/>
            <p:nvPr/>
          </p:nvSpPr>
          <p:spPr>
            <a:xfrm>
              <a:off x="1776" y="314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/>
            </a:p>
          </p:txBody>
        </p:sp>
        <p:sp>
          <p:nvSpPr>
            <p:cNvPr id="724" name="Google Shape;724;p37"/>
            <p:cNvSpPr txBox="1"/>
            <p:nvPr/>
          </p:nvSpPr>
          <p:spPr>
            <a:xfrm>
              <a:off x="1776" y="2640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PC3</a:t>
              </a:r>
              <a:endParaRPr/>
            </a:p>
          </p:txBody>
        </p:sp>
        <p:sp>
          <p:nvSpPr>
            <p:cNvPr id="725" name="Google Shape;725;p37"/>
            <p:cNvSpPr txBox="1"/>
            <p:nvPr/>
          </p:nvSpPr>
          <p:spPr>
            <a:xfrm>
              <a:off x="1776" y="24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PC5</a:t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2112" y="3360"/>
              <a:ext cx="480" cy="96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7" name="Google Shape;727;p37"/>
            <p:cNvSpPr txBox="1"/>
            <p:nvPr/>
          </p:nvSpPr>
          <p:spPr>
            <a:xfrm>
              <a:off x="1345" y="2496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8255</a:t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2113" y="1824"/>
              <a:ext cx="480" cy="96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29" name="Google Shape;729;p37"/>
            <p:cNvCxnSpPr/>
            <p:nvPr/>
          </p:nvCxnSpPr>
          <p:spPr>
            <a:xfrm>
              <a:off x="2497" y="2160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0" name="Google Shape;730;p37"/>
            <p:cNvCxnSpPr/>
            <p:nvPr/>
          </p:nvCxnSpPr>
          <p:spPr>
            <a:xfrm>
              <a:off x="2113" y="3100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31" name="Google Shape;731;p37"/>
            <p:cNvSpPr txBox="1"/>
            <p:nvPr/>
          </p:nvSpPr>
          <p:spPr>
            <a:xfrm>
              <a:off x="1777" y="3004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/>
            </a:p>
          </p:txBody>
        </p:sp>
        <p:cxnSp>
          <p:nvCxnSpPr>
            <p:cNvPr id="732" name="Google Shape;732;p37"/>
            <p:cNvCxnSpPr/>
            <p:nvPr/>
          </p:nvCxnSpPr>
          <p:spPr>
            <a:xfrm>
              <a:off x="2113" y="2956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33" name="Google Shape;733;p37"/>
            <p:cNvSpPr txBox="1"/>
            <p:nvPr/>
          </p:nvSpPr>
          <p:spPr>
            <a:xfrm>
              <a:off x="1777" y="281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/>
            </a:p>
          </p:txBody>
        </p:sp>
        <p:sp>
          <p:nvSpPr>
            <p:cNvPr id="734" name="Google Shape;734;p37"/>
            <p:cNvSpPr txBox="1"/>
            <p:nvPr/>
          </p:nvSpPr>
          <p:spPr>
            <a:xfrm>
              <a:off x="2593" y="3312"/>
              <a:ext cx="5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PB[7:0]</a:t>
              </a:r>
              <a:endParaRPr/>
            </a:p>
          </p:txBody>
        </p:sp>
        <p:sp>
          <p:nvSpPr>
            <p:cNvPr id="735" name="Google Shape;735;p37"/>
            <p:cNvSpPr txBox="1"/>
            <p:nvPr/>
          </p:nvSpPr>
          <p:spPr>
            <a:xfrm>
              <a:off x="3254" y="2832"/>
              <a:ext cx="639" cy="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     Out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     Out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     Out</a:t>
              </a: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 rot="5400000">
              <a:off x="3504" y="3216"/>
              <a:ext cx="96" cy="384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7" name="Google Shape;737;p37"/>
            <p:cNvSpPr txBox="1"/>
            <p:nvPr/>
          </p:nvSpPr>
          <p:spPr>
            <a:xfrm>
              <a:off x="3312" y="3456"/>
              <a:ext cx="5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Mode 0</a:t>
              </a:r>
              <a:endParaRPr/>
            </a:p>
          </p:txBody>
        </p:sp>
        <p:sp>
          <p:nvSpPr>
            <p:cNvPr id="738" name="Google Shape;738;p37"/>
            <p:cNvSpPr txBox="1"/>
            <p:nvPr/>
          </p:nvSpPr>
          <p:spPr>
            <a:xfrm>
              <a:off x="4017" y="2832"/>
              <a:ext cx="990" cy="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STB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   OBF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    ACK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 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 rot="5400000">
              <a:off x="4437" y="3045"/>
              <a:ext cx="96" cy="725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0" name="Google Shape;740;p37"/>
            <p:cNvSpPr txBox="1"/>
            <p:nvPr/>
          </p:nvSpPr>
          <p:spPr>
            <a:xfrm>
              <a:off x="4272" y="3408"/>
              <a:ext cx="5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Mode 1</a:t>
              </a:r>
              <a:endParaRPr/>
            </a:p>
          </p:txBody>
        </p:sp>
        <p:cxnSp>
          <p:nvCxnSpPr>
            <p:cNvPr id="741" name="Google Shape;741;p37"/>
            <p:cNvCxnSpPr/>
            <p:nvPr/>
          </p:nvCxnSpPr>
          <p:spPr>
            <a:xfrm>
              <a:off x="4080" y="2880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2" name="Google Shape;742;p37"/>
            <p:cNvCxnSpPr/>
            <p:nvPr/>
          </p:nvCxnSpPr>
          <p:spPr>
            <a:xfrm>
              <a:off x="4560" y="2880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3" name="Google Shape;743;p37"/>
            <p:cNvCxnSpPr/>
            <p:nvPr/>
          </p:nvCxnSpPr>
          <p:spPr>
            <a:xfrm>
              <a:off x="4608" y="3024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44" name="Google Shape;744;p37"/>
          <p:cNvSpPr txBox="1"/>
          <p:nvPr/>
        </p:nvSpPr>
        <p:spPr>
          <a:xfrm>
            <a:off x="838200" y="5489575"/>
            <a:ext cx="7234237" cy="738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you design a decoder for an 8255 chip such that its base address is 40H?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the instructions that set 8255 into mode 0, port A as input, port B as output, </a:t>
            </a:r>
            <a:b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PC0-PC3 as input, PC4-PC7 as output 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086_IO2-12" id="749" name="Google Shape;74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181725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086_IO2-13" id="750" name="Google Shape;75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752600"/>
            <a:ext cx="618172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38"/>
          <p:cNvSpPr txBox="1"/>
          <p:nvPr/>
        </p:nvSpPr>
        <p:spPr>
          <a:xfrm>
            <a:off x="1143000" y="5257800"/>
            <a:ext cx="6553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Timing diagram is a combination of the Mode 1 Strobed Input and Mode 1 Strobed Output Timing diagrams.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Diagram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228600" y="25908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MPU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4059237" y="25908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</a:t>
            </a: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1676400" y="2895600"/>
            <a:ext cx="2382837" cy="381000"/>
          </a:xfrm>
          <a:prstGeom prst="leftRightArrow">
            <a:avLst>
              <a:gd fmla="val 1727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" name="Google Shape;131;p4"/>
          <p:cNvCxnSpPr/>
          <p:nvPr/>
        </p:nvCxnSpPr>
        <p:spPr>
          <a:xfrm>
            <a:off x="1676400" y="36576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2" name="Google Shape;132;p4"/>
          <p:cNvSpPr txBox="1"/>
          <p:nvPr/>
        </p:nvSpPr>
        <p:spPr>
          <a:xfrm>
            <a:off x="1752600" y="2286000"/>
            <a:ext cx="22304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bit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and Address Bus</a:t>
            </a:r>
            <a:endParaRPr/>
          </a:p>
        </p:txBody>
      </p:sp>
      <p:cxnSp>
        <p:nvCxnSpPr>
          <p:cNvPr id="133" name="Google Shape;133;p4"/>
          <p:cNvCxnSpPr/>
          <p:nvPr/>
        </p:nvCxnSpPr>
        <p:spPr>
          <a:xfrm>
            <a:off x="1676400" y="4343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4" name="Google Shape;134;p4"/>
          <p:cNvCxnSpPr/>
          <p:nvPr/>
        </p:nvCxnSpPr>
        <p:spPr>
          <a:xfrm>
            <a:off x="1676400" y="3962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5" name="Google Shape;135;p4"/>
          <p:cNvCxnSpPr/>
          <p:nvPr/>
        </p:nvCxnSpPr>
        <p:spPr>
          <a:xfrm>
            <a:off x="1676400" y="46482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6" name="Google Shape;136;p4"/>
          <p:cNvCxnSpPr/>
          <p:nvPr/>
        </p:nvCxnSpPr>
        <p:spPr>
          <a:xfrm>
            <a:off x="1676400" y="50292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7" name="Google Shape;137;p4"/>
          <p:cNvCxnSpPr/>
          <p:nvPr/>
        </p:nvCxnSpPr>
        <p:spPr>
          <a:xfrm>
            <a:off x="1676400" y="53340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8" name="Google Shape;138;p4"/>
          <p:cNvSpPr txBox="1"/>
          <p:nvPr/>
        </p:nvSpPr>
        <p:spPr>
          <a:xfrm>
            <a:off x="1905000" y="3363912"/>
            <a:ext cx="18907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(Active low)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1884362" y="3657600"/>
            <a:ext cx="1931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(Active low)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2616200" y="4049712"/>
            <a:ext cx="4667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2616200" y="4354512"/>
            <a:ext cx="4667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1854200" y="4735512"/>
            <a:ext cx="19923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(Active high)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1606550" y="5029200"/>
            <a:ext cx="24876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Select (Active low)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5486400" y="2895600"/>
            <a:ext cx="1905000" cy="468312"/>
          </a:xfrm>
          <a:prstGeom prst="leftRightArrow">
            <a:avLst>
              <a:gd fmla="val 2655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5715000" y="2678112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(8 bit)</a:t>
            </a: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5486400" y="4343400"/>
            <a:ext cx="1905000" cy="457200"/>
          </a:xfrm>
          <a:prstGeom prst="leftRightArrow">
            <a:avLst>
              <a:gd fmla="val 2592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7624762" y="4659312"/>
            <a:ext cx="9858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</a:t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5492750" y="3581400"/>
            <a:ext cx="1898650" cy="228600"/>
          </a:xfrm>
          <a:prstGeom prst="leftRightArrow">
            <a:avLst>
              <a:gd fmla="val 13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5521325" y="3287712"/>
            <a:ext cx="17938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 bit)</a:t>
            </a:r>
            <a:endParaRPr/>
          </a:p>
        </p:txBody>
      </p:sp>
      <p:sp>
        <p:nvSpPr>
          <p:cNvPr id="150" name="Google Shape;150;p4"/>
          <p:cNvSpPr/>
          <p:nvPr/>
        </p:nvSpPr>
        <p:spPr>
          <a:xfrm>
            <a:off x="5486400" y="5029200"/>
            <a:ext cx="1905000" cy="174625"/>
          </a:xfrm>
          <a:prstGeom prst="leftRightArrow">
            <a:avLst>
              <a:gd fmla="val 99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5503862" y="4735512"/>
            <a:ext cx="1811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 bit)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7391400" y="4495800"/>
            <a:ext cx="131762" cy="717550"/>
          </a:xfrm>
          <a:prstGeom prst="rightBrace">
            <a:avLst>
              <a:gd fmla="val 331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5715000" y="4125912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B (8 bit)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7624762" y="3211512"/>
            <a:ext cx="9858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</a:t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7391400" y="3048000"/>
            <a:ext cx="131762" cy="717550"/>
          </a:xfrm>
          <a:prstGeom prst="rightBrace">
            <a:avLst>
              <a:gd fmla="val 331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Times New Roman"/>
              <a:buNone/>
            </a:pPr>
            <a:r>
              <a:rPr b="0" i="0" lang="en-US" sz="7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sp>
        <p:nvSpPr>
          <p:cNvPr id="757" name="Google Shape;757;p3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mes New Roman"/>
              <a:buNone/>
            </a:pPr>
            <a:r>
              <a:t/>
            </a:r>
            <a:endParaRPr b="0" i="0" sz="9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mes New Roman"/>
              <a:buNone/>
            </a:pPr>
            <a:r>
              <a:rPr b="0" i="0" lang="en-US" sz="9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rrect Answer - Denzcat's Guide to Acids and Bases" id="762" name="Google Shape;76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4100" y="609600"/>
            <a:ext cx="4648200" cy="39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40"/>
          <p:cNvSpPr/>
          <p:nvPr/>
        </p:nvSpPr>
        <p:spPr>
          <a:xfrm>
            <a:off x="3352800" y="4800600"/>
            <a:ext cx="2590800" cy="1295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Back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1"/>
          <p:cNvSpPr/>
          <p:nvPr/>
        </p:nvSpPr>
        <p:spPr>
          <a:xfrm>
            <a:off x="3352800" y="4800600"/>
            <a:ext cx="2590800" cy="1295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Back</a:t>
            </a:r>
            <a:endParaRPr/>
          </a:p>
        </p:txBody>
      </p:sp>
      <p:pic>
        <p:nvPicPr>
          <p:cNvPr descr="Wrong Answer - Free Energiser - Trainer Bubble" id="769" name="Google Shape;76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587375"/>
            <a:ext cx="6096000" cy="40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rrect Answer - Denzcat's Guide to Acids and Bases" id="774" name="Google Shape;7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4100" y="609600"/>
            <a:ext cx="4648200" cy="39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42"/>
          <p:cNvSpPr/>
          <p:nvPr/>
        </p:nvSpPr>
        <p:spPr>
          <a:xfrm>
            <a:off x="3352800" y="4800600"/>
            <a:ext cx="2590800" cy="1295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Back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3"/>
          <p:cNvSpPr/>
          <p:nvPr/>
        </p:nvSpPr>
        <p:spPr>
          <a:xfrm>
            <a:off x="3352800" y="4800600"/>
            <a:ext cx="2590800" cy="1295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Back</a:t>
            </a:r>
            <a:endParaRPr/>
          </a:p>
        </p:txBody>
      </p:sp>
      <p:pic>
        <p:nvPicPr>
          <p:cNvPr descr="Wrong Answer - Free Energiser - Trainer Bubble" id="781" name="Google Shape;78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587375"/>
            <a:ext cx="6096000" cy="40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82C55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457200" y="12954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devices has 24 pins for I/O.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457200" y="2819400"/>
            <a:ext cx="8153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three distinct modes of operation Mode 0, Mode 1 and Mode 2.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457200" y="3886200"/>
            <a:ext cx="8153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 connections consists of Port A(PA0-PA7) and the upper half of port C (PC4-PC7)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457200" y="4816475"/>
            <a:ext cx="81534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 connections consists of Port B (PB0-PB7) and the lower half of port C (PC0-PC3)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457200" y="19812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I/O pins can be programmed in groups of 12 pins.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457200" y="292100"/>
            <a:ext cx="82296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of pins:</a:t>
            </a:r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457200" y="1143000"/>
            <a:ext cx="7086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bus(D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:These are 8-bit bi-directional buses, connected to 8085 data bus for transferring data.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CS: This is Active Low signal. When it is low, then data is transfer from 8085.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Read: This is Active Low signal, when it is Low read operation will start.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Write: This is Active Low signal, when it is Low Write operation will start.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3" name="Google Shape;173;p6"/>
          <p:cNvCxnSpPr/>
          <p:nvPr/>
        </p:nvCxnSpPr>
        <p:spPr>
          <a:xfrm>
            <a:off x="914400" y="2819400"/>
            <a:ext cx="457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" name="Google Shape;174;p6"/>
          <p:cNvCxnSpPr/>
          <p:nvPr/>
        </p:nvCxnSpPr>
        <p:spPr>
          <a:xfrm>
            <a:off x="914400" y="4191000"/>
            <a:ext cx="685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" name="Google Shape;175;p6"/>
          <p:cNvCxnSpPr/>
          <p:nvPr/>
        </p:nvCxnSpPr>
        <p:spPr>
          <a:xfrm>
            <a:off x="914400" y="5486400"/>
            <a:ext cx="7620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[Pinout 8255]" id="176" name="Google Shape;176;p6"/>
          <p:cNvPicPr preferRelativeResize="0"/>
          <p:nvPr/>
        </p:nvPicPr>
        <p:blipFill rotWithShape="1">
          <a:blip r:embed="rId3">
            <a:alphaModFix/>
          </a:blip>
          <a:srcRect b="0" l="14035" r="3508" t="0"/>
          <a:stretch/>
        </p:blipFill>
        <p:spPr>
          <a:xfrm>
            <a:off x="7315200" y="1447800"/>
            <a:ext cx="1828800" cy="26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82C55</a:t>
            </a:r>
            <a:endParaRPr/>
          </a:p>
        </p:txBody>
      </p:sp>
      <p:sp>
        <p:nvSpPr>
          <p:cNvPr id="183" name="Google Shape;183;p7"/>
          <p:cNvSpPr txBox="1"/>
          <p:nvPr/>
        </p:nvSpPr>
        <p:spPr>
          <a:xfrm>
            <a:off x="457200" y="12954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pin is used to select the device for reading or writing.</a:t>
            </a:r>
            <a:endParaRPr/>
          </a:p>
        </p:txBody>
      </p:sp>
      <p:sp>
        <p:nvSpPr>
          <p:cNvPr id="184" name="Google Shape;184;p7"/>
          <p:cNvSpPr txBox="1"/>
          <p:nvPr/>
        </p:nvSpPr>
        <p:spPr>
          <a:xfrm>
            <a:off x="457200" y="1905000"/>
            <a:ext cx="8153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lines A0 and A1 are used to select the Port that requires interaction.</a:t>
            </a:r>
            <a:endParaRPr/>
          </a:p>
        </p:txBody>
      </p:sp>
      <p:graphicFrame>
        <p:nvGraphicFramePr>
          <p:cNvPr id="185" name="Google Shape;185;p7"/>
          <p:cNvGraphicFramePr/>
          <p:nvPr/>
        </p:nvGraphicFramePr>
        <p:xfrm>
          <a:off x="15240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{9533FE11-3433-494D-BD8F-3DBC12FFA94C}</a:tableStyleId>
              </a:tblPr>
              <a:tblGrid>
                <a:gridCol w="619125"/>
                <a:gridCol w="619125"/>
                <a:gridCol w="32575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Command Registers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idx="1" type="body"/>
          </p:nvPr>
        </p:nvSpPr>
        <p:spPr>
          <a:xfrm>
            <a:off x="0" y="228600"/>
            <a:ext cx="8229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RESET: This is used to reset the device. That means clear control registers.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-PA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:It is the 8-bit bi-directional I/O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pins used to send the data to peripheral 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to receive the data from peripheral. 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PB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-PB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:Similar to PA</a:t>
            </a:r>
            <a:endParaRPr/>
          </a:p>
          <a:p>
            <a:pPr indent="-3556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-PC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:This is also 8-bit bidirectional I/O pins. These lines are divided into two groups.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PC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PC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(Lower Groups)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PC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PC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(Higher groups)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These two groups working in separately using 4 data’s.</a:t>
            </a:r>
            <a:endParaRPr/>
          </a:p>
        </p:txBody>
      </p:sp>
      <p:pic>
        <p:nvPicPr>
          <p:cNvPr descr="[Pinout 8255]"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14035" r="3508" t="0"/>
          <a:stretch/>
        </p:blipFill>
        <p:spPr>
          <a:xfrm>
            <a:off x="7315200" y="1066800"/>
            <a:ext cx="1828800" cy="26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Diagram</a:t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8" name="Google Shape;198;p9"/>
          <p:cNvSpPr txBox="1"/>
          <p:nvPr/>
        </p:nvSpPr>
        <p:spPr>
          <a:xfrm>
            <a:off x="228600" y="19812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MPU</a:t>
            </a:r>
            <a:endParaRPr/>
          </a:p>
        </p:txBody>
      </p:sp>
      <p:sp>
        <p:nvSpPr>
          <p:cNvPr id="199" name="Google Shape;199;p9"/>
          <p:cNvSpPr txBox="1"/>
          <p:nvPr/>
        </p:nvSpPr>
        <p:spPr>
          <a:xfrm>
            <a:off x="4059237" y="19812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1676400" y="2286000"/>
            <a:ext cx="2382837" cy="381000"/>
          </a:xfrm>
          <a:prstGeom prst="leftRightArrow">
            <a:avLst>
              <a:gd fmla="val 1727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9"/>
          <p:cNvCxnSpPr/>
          <p:nvPr/>
        </p:nvCxnSpPr>
        <p:spPr>
          <a:xfrm>
            <a:off x="1676400" y="30480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2" name="Google Shape;202;p9"/>
          <p:cNvSpPr txBox="1"/>
          <p:nvPr/>
        </p:nvSpPr>
        <p:spPr>
          <a:xfrm>
            <a:off x="1752600" y="1676400"/>
            <a:ext cx="22304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bit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and Address Bus</a:t>
            </a:r>
            <a:endParaRPr/>
          </a:p>
        </p:txBody>
      </p:sp>
      <p:cxnSp>
        <p:nvCxnSpPr>
          <p:cNvPr id="203" name="Google Shape;203;p9"/>
          <p:cNvCxnSpPr/>
          <p:nvPr/>
        </p:nvCxnSpPr>
        <p:spPr>
          <a:xfrm>
            <a:off x="1676400" y="37338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4" name="Google Shape;204;p9"/>
          <p:cNvCxnSpPr/>
          <p:nvPr/>
        </p:nvCxnSpPr>
        <p:spPr>
          <a:xfrm>
            <a:off x="1676400" y="33528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5" name="Google Shape;205;p9"/>
          <p:cNvCxnSpPr/>
          <p:nvPr/>
        </p:nvCxnSpPr>
        <p:spPr>
          <a:xfrm>
            <a:off x="1676400" y="40386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6" name="Google Shape;206;p9"/>
          <p:cNvCxnSpPr/>
          <p:nvPr/>
        </p:nvCxnSpPr>
        <p:spPr>
          <a:xfrm>
            <a:off x="1676400" y="44196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7" name="Google Shape;207;p9"/>
          <p:cNvCxnSpPr/>
          <p:nvPr/>
        </p:nvCxnSpPr>
        <p:spPr>
          <a:xfrm>
            <a:off x="1676400" y="4724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8" name="Google Shape;208;p9"/>
          <p:cNvSpPr txBox="1"/>
          <p:nvPr/>
        </p:nvSpPr>
        <p:spPr>
          <a:xfrm>
            <a:off x="1905000" y="2754312"/>
            <a:ext cx="18907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(Active low)</a:t>
            </a:r>
            <a:endParaRPr/>
          </a:p>
        </p:txBody>
      </p:sp>
      <p:sp>
        <p:nvSpPr>
          <p:cNvPr id="209" name="Google Shape;209;p9"/>
          <p:cNvSpPr txBox="1"/>
          <p:nvPr/>
        </p:nvSpPr>
        <p:spPr>
          <a:xfrm>
            <a:off x="1884362" y="3048000"/>
            <a:ext cx="1931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(Active low)</a:t>
            </a:r>
            <a:endParaRPr/>
          </a:p>
        </p:txBody>
      </p:sp>
      <p:sp>
        <p:nvSpPr>
          <p:cNvPr id="210" name="Google Shape;210;p9"/>
          <p:cNvSpPr txBox="1"/>
          <p:nvPr/>
        </p:nvSpPr>
        <p:spPr>
          <a:xfrm>
            <a:off x="2616200" y="3440112"/>
            <a:ext cx="4667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</a:t>
            </a:r>
            <a:endParaRPr/>
          </a:p>
        </p:txBody>
      </p:sp>
      <p:sp>
        <p:nvSpPr>
          <p:cNvPr id="211" name="Google Shape;211;p9"/>
          <p:cNvSpPr txBox="1"/>
          <p:nvPr/>
        </p:nvSpPr>
        <p:spPr>
          <a:xfrm>
            <a:off x="2616200" y="3744912"/>
            <a:ext cx="4667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/>
          </a:p>
        </p:txBody>
      </p:sp>
      <p:sp>
        <p:nvSpPr>
          <p:cNvPr id="212" name="Google Shape;212;p9"/>
          <p:cNvSpPr txBox="1"/>
          <p:nvPr/>
        </p:nvSpPr>
        <p:spPr>
          <a:xfrm>
            <a:off x="1854200" y="4125912"/>
            <a:ext cx="19923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(Active high)</a:t>
            </a:r>
            <a:endParaRPr/>
          </a:p>
        </p:txBody>
      </p:sp>
      <p:sp>
        <p:nvSpPr>
          <p:cNvPr id="213" name="Google Shape;213;p9"/>
          <p:cNvSpPr txBox="1"/>
          <p:nvPr/>
        </p:nvSpPr>
        <p:spPr>
          <a:xfrm>
            <a:off x="1606550" y="4419600"/>
            <a:ext cx="24876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Select (Active low)</a:t>
            </a: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5486400" y="2286000"/>
            <a:ext cx="1905000" cy="468312"/>
          </a:xfrm>
          <a:prstGeom prst="leftRightArrow">
            <a:avLst>
              <a:gd fmla="val 2655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5715000" y="2068512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(8 bit)</a:t>
            </a:r>
            <a:endParaRPr/>
          </a:p>
        </p:txBody>
      </p:sp>
      <p:sp>
        <p:nvSpPr>
          <p:cNvPr id="216" name="Google Shape;216;p9"/>
          <p:cNvSpPr/>
          <p:nvPr/>
        </p:nvSpPr>
        <p:spPr>
          <a:xfrm>
            <a:off x="5486400" y="3048000"/>
            <a:ext cx="1905000" cy="457200"/>
          </a:xfrm>
          <a:prstGeom prst="leftRightArrow">
            <a:avLst>
              <a:gd fmla="val 2592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5492750" y="3951287"/>
            <a:ext cx="1898650" cy="228600"/>
          </a:xfrm>
          <a:prstGeom prst="leftRightArrow">
            <a:avLst>
              <a:gd fmla="val 13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5521325" y="3657600"/>
            <a:ext cx="17938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 bit)</a:t>
            </a: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5486400" y="4419600"/>
            <a:ext cx="1905000" cy="174625"/>
          </a:xfrm>
          <a:prstGeom prst="leftRightArrow">
            <a:avLst>
              <a:gd fmla="val 99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5503862" y="4125912"/>
            <a:ext cx="1811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 bit)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5715000" y="2830512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B (8 bit)</a:t>
            </a:r>
            <a:endParaRPr/>
          </a:p>
        </p:txBody>
      </p:sp>
      <p:sp>
        <p:nvSpPr>
          <p:cNvPr id="222" name="Google Shape;222;p9"/>
          <p:cNvSpPr txBox="1"/>
          <p:nvPr/>
        </p:nvSpPr>
        <p:spPr>
          <a:xfrm>
            <a:off x="7410450" y="2068512"/>
            <a:ext cx="1447800" cy="2655887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devices</a:t>
            </a:r>
            <a:endParaRPr/>
          </a:p>
        </p:txBody>
      </p:sp>
      <p:cxnSp>
        <p:nvCxnSpPr>
          <p:cNvPr id="223" name="Google Shape;223;p9"/>
          <p:cNvCxnSpPr/>
          <p:nvPr/>
        </p:nvCxnSpPr>
        <p:spPr>
          <a:xfrm>
            <a:off x="7391400" y="2895600"/>
            <a:ext cx="1466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4" name="Google Shape;224;p9"/>
          <p:cNvCxnSpPr/>
          <p:nvPr/>
        </p:nvCxnSpPr>
        <p:spPr>
          <a:xfrm>
            <a:off x="7391400" y="3810000"/>
            <a:ext cx="1466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5" name="Google Shape;225;p9"/>
          <p:cNvCxnSpPr/>
          <p:nvPr/>
        </p:nvCxnSpPr>
        <p:spPr>
          <a:xfrm>
            <a:off x="7391400" y="4267200"/>
            <a:ext cx="1466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226" name="Google Shape;226;p9"/>
          <p:cNvGraphicFramePr/>
          <p:nvPr/>
        </p:nvGraphicFramePr>
        <p:xfrm>
          <a:off x="2819400" y="51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{9533FE11-3433-494D-BD8F-3DBC12FFA94C}</a:tableStyleId>
              </a:tblPr>
              <a:tblGrid>
                <a:gridCol w="450850"/>
                <a:gridCol w="450850"/>
                <a:gridCol w="23749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Command Registers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MD Khalilur Rhaman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