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3" r:id="rId7"/>
    <p:sldId id="268" r:id="rId8"/>
    <p:sldId id="262" r:id="rId9"/>
    <p:sldId id="266" r:id="rId10"/>
    <p:sldId id="267" r:id="rId11"/>
    <p:sldId id="264" r:id="rId12"/>
    <p:sldId id="265"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847BC-C78B-49F6-8ADF-D5F5E54C605E}"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0E7A3-EE95-41AB-AC5A-4FCFD7C17276}" type="slidenum">
              <a:rPr lang="en-US" smtClean="0"/>
              <a:t>‹#›</a:t>
            </a:fld>
            <a:endParaRPr lang="en-US"/>
          </a:p>
        </p:txBody>
      </p:sp>
    </p:spTree>
    <p:extLst>
      <p:ext uri="{BB962C8B-B14F-4D97-AF65-F5344CB8AC3E}">
        <p14:creationId xmlns:p14="http://schemas.microsoft.com/office/powerpoint/2010/main" val="271816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A781-E84A-4726-92DF-9D09AABE7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5168E-B49B-4188-BD17-00979F084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A3CD2F-DE30-420A-A0BB-490A30392F3A}"/>
              </a:ext>
            </a:extLst>
          </p:cNvPr>
          <p:cNvSpPr>
            <a:spLocks noGrp="1"/>
          </p:cNvSpPr>
          <p:nvPr>
            <p:ph type="dt" sz="half" idx="10"/>
          </p:nvPr>
        </p:nvSpPr>
        <p:spPr/>
        <p:txBody>
          <a:bodyPr/>
          <a:lstStyle/>
          <a:p>
            <a:fld id="{D1F802F0-5910-473F-BDBD-791CE9C84E53}" type="datetime1">
              <a:rPr lang="en-US" smtClean="0"/>
              <a:t>7/25/2020</a:t>
            </a:fld>
            <a:endParaRPr lang="en-US"/>
          </a:p>
        </p:txBody>
      </p:sp>
      <p:sp>
        <p:nvSpPr>
          <p:cNvPr id="5" name="Footer Placeholder 4">
            <a:extLst>
              <a:ext uri="{FF2B5EF4-FFF2-40B4-BE49-F238E27FC236}">
                <a16:creationId xmlns:a16="http://schemas.microsoft.com/office/drawing/2014/main" id="{02B2093E-A7F1-4027-A559-3905B01E2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CD445-DD77-454D-85DB-B65EC5F1979A}"/>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79560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641E-D639-42EC-9690-584B40D14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55870-A974-4C6F-B696-99BB25DA2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39109-6107-4E6A-B3AA-1467BF015C6A}"/>
              </a:ext>
            </a:extLst>
          </p:cNvPr>
          <p:cNvSpPr>
            <a:spLocks noGrp="1"/>
          </p:cNvSpPr>
          <p:nvPr>
            <p:ph type="dt" sz="half" idx="10"/>
          </p:nvPr>
        </p:nvSpPr>
        <p:spPr/>
        <p:txBody>
          <a:bodyPr/>
          <a:lstStyle/>
          <a:p>
            <a:fld id="{6C9FC729-E57B-4BE9-8DFC-431FDEAD36DD}" type="datetime1">
              <a:rPr lang="en-US" smtClean="0"/>
              <a:t>7/25/2020</a:t>
            </a:fld>
            <a:endParaRPr lang="en-US"/>
          </a:p>
        </p:txBody>
      </p:sp>
      <p:sp>
        <p:nvSpPr>
          <p:cNvPr id="5" name="Footer Placeholder 4">
            <a:extLst>
              <a:ext uri="{FF2B5EF4-FFF2-40B4-BE49-F238E27FC236}">
                <a16:creationId xmlns:a16="http://schemas.microsoft.com/office/drawing/2014/main" id="{DD6B71C7-E843-4766-A06B-C354320AC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494F3-6877-4CC3-BC40-3B5B8FE03DED}"/>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427099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F1FF3-DEA6-46E9-8BBA-69FF9D695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B627E5-8E96-4AAC-9861-89B600AB17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C1E8B-EB41-4614-B807-09A2AA7E4C16}"/>
              </a:ext>
            </a:extLst>
          </p:cNvPr>
          <p:cNvSpPr>
            <a:spLocks noGrp="1"/>
          </p:cNvSpPr>
          <p:nvPr>
            <p:ph type="dt" sz="half" idx="10"/>
          </p:nvPr>
        </p:nvSpPr>
        <p:spPr/>
        <p:txBody>
          <a:bodyPr/>
          <a:lstStyle/>
          <a:p>
            <a:fld id="{808D9E94-F5FC-40F4-8D45-D243F9B5F4B1}" type="datetime1">
              <a:rPr lang="en-US" smtClean="0"/>
              <a:t>7/25/2020</a:t>
            </a:fld>
            <a:endParaRPr lang="en-US"/>
          </a:p>
        </p:txBody>
      </p:sp>
      <p:sp>
        <p:nvSpPr>
          <p:cNvPr id="5" name="Footer Placeholder 4">
            <a:extLst>
              <a:ext uri="{FF2B5EF4-FFF2-40B4-BE49-F238E27FC236}">
                <a16:creationId xmlns:a16="http://schemas.microsoft.com/office/drawing/2014/main" id="{991F343E-5ECC-4F58-AF17-3772A6FD5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F3436-D638-4FAB-A7B4-D81BD3F2EF6C}"/>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206188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592A-3DDF-448D-B759-323AD2C16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BAACA-94E7-44F4-BEAD-DF13F1B94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157A8-8225-447F-A581-3BE1E327EB27}"/>
              </a:ext>
            </a:extLst>
          </p:cNvPr>
          <p:cNvSpPr>
            <a:spLocks noGrp="1"/>
          </p:cNvSpPr>
          <p:nvPr>
            <p:ph type="dt" sz="half" idx="10"/>
          </p:nvPr>
        </p:nvSpPr>
        <p:spPr/>
        <p:txBody>
          <a:bodyPr/>
          <a:lstStyle/>
          <a:p>
            <a:fld id="{3DCA3B07-AAF7-419B-8888-BFD515B6B2D6}" type="datetime1">
              <a:rPr lang="en-US" smtClean="0"/>
              <a:t>7/25/2020</a:t>
            </a:fld>
            <a:endParaRPr lang="en-US"/>
          </a:p>
        </p:txBody>
      </p:sp>
      <p:sp>
        <p:nvSpPr>
          <p:cNvPr id="5" name="Footer Placeholder 4">
            <a:extLst>
              <a:ext uri="{FF2B5EF4-FFF2-40B4-BE49-F238E27FC236}">
                <a16:creationId xmlns:a16="http://schemas.microsoft.com/office/drawing/2014/main" id="{46811A01-182C-47F6-A4B5-A885B1E14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A7195-5D96-45C1-B7F2-87C9EBB77AE1}"/>
              </a:ext>
            </a:extLst>
          </p:cNvPr>
          <p:cNvSpPr>
            <a:spLocks noGrp="1"/>
          </p:cNvSpPr>
          <p:nvPr>
            <p:ph type="sldNum" sz="quarter" idx="12"/>
          </p:nvPr>
        </p:nvSpPr>
        <p:spPr/>
        <p:txBody>
          <a:bodyPr/>
          <a:lstStyle/>
          <a:p>
            <a:fld id="{1351AB26-9E4A-4ABF-A4C0-C6A3B1432E4D}" type="slidenum">
              <a:rPr lang="en-US" smtClean="0"/>
              <a:t>‹#›</a:t>
            </a:fld>
            <a:endParaRPr lang="en-US"/>
          </a:p>
        </p:txBody>
      </p:sp>
      <p:pic>
        <p:nvPicPr>
          <p:cNvPr id="8" name="Picture 7">
            <a:extLst>
              <a:ext uri="{FF2B5EF4-FFF2-40B4-BE49-F238E27FC236}">
                <a16:creationId xmlns:a16="http://schemas.microsoft.com/office/drawing/2014/main" id="{D9E9E6D8-DC49-4CB7-92D5-6D97E46E9E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9870" y="365125"/>
            <a:ext cx="827859" cy="551906"/>
          </a:xfrm>
          <a:prstGeom prst="rect">
            <a:avLst/>
          </a:prstGeom>
        </p:spPr>
      </p:pic>
    </p:spTree>
    <p:extLst>
      <p:ext uri="{BB962C8B-B14F-4D97-AF65-F5344CB8AC3E}">
        <p14:creationId xmlns:p14="http://schemas.microsoft.com/office/powerpoint/2010/main" val="95414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8A3F-9806-480B-BC60-96CD03329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94D665-D213-46F7-AA0C-B8247F71C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16F1F-EBFC-4B2C-9987-0890E2494BC4}"/>
              </a:ext>
            </a:extLst>
          </p:cNvPr>
          <p:cNvSpPr>
            <a:spLocks noGrp="1"/>
          </p:cNvSpPr>
          <p:nvPr>
            <p:ph type="dt" sz="half" idx="10"/>
          </p:nvPr>
        </p:nvSpPr>
        <p:spPr/>
        <p:txBody>
          <a:bodyPr/>
          <a:lstStyle/>
          <a:p>
            <a:fld id="{12743356-4624-4EC2-8535-CC05B0474E79}" type="datetime1">
              <a:rPr lang="en-US" smtClean="0"/>
              <a:t>7/25/2020</a:t>
            </a:fld>
            <a:endParaRPr lang="en-US"/>
          </a:p>
        </p:txBody>
      </p:sp>
      <p:sp>
        <p:nvSpPr>
          <p:cNvPr id="5" name="Footer Placeholder 4">
            <a:extLst>
              <a:ext uri="{FF2B5EF4-FFF2-40B4-BE49-F238E27FC236}">
                <a16:creationId xmlns:a16="http://schemas.microsoft.com/office/drawing/2014/main" id="{419F8D28-3C9C-4C82-9EC3-F0EF1D5D9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3FEEE-1371-4D83-969F-178742BC0154}"/>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263345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6CAA-CE04-4955-933E-E76536C9A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BED28-4BEA-4A04-B36F-1E95DF6E9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C1B28C-A9E1-47EB-929A-666AF71627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74968-27DA-4ABD-9F78-86977A332BD6}"/>
              </a:ext>
            </a:extLst>
          </p:cNvPr>
          <p:cNvSpPr>
            <a:spLocks noGrp="1"/>
          </p:cNvSpPr>
          <p:nvPr>
            <p:ph type="dt" sz="half" idx="10"/>
          </p:nvPr>
        </p:nvSpPr>
        <p:spPr/>
        <p:txBody>
          <a:bodyPr/>
          <a:lstStyle/>
          <a:p>
            <a:fld id="{F4D44FF8-481C-4A81-8457-731ECFF201F2}" type="datetime1">
              <a:rPr lang="en-US" smtClean="0"/>
              <a:t>7/25/2020</a:t>
            </a:fld>
            <a:endParaRPr lang="en-US"/>
          </a:p>
        </p:txBody>
      </p:sp>
      <p:sp>
        <p:nvSpPr>
          <p:cNvPr id="6" name="Footer Placeholder 5">
            <a:extLst>
              <a:ext uri="{FF2B5EF4-FFF2-40B4-BE49-F238E27FC236}">
                <a16:creationId xmlns:a16="http://schemas.microsoft.com/office/drawing/2014/main" id="{D84E2786-43A6-47F2-ABA9-BAC147AE6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D6273-5907-413B-B837-1A4DA73B07E1}"/>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101383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4852-F84B-4FA5-8EEB-58F3E0BA5E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DC897F-845B-40C5-B92A-7676F614B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D4466-B3E1-4A49-823F-69A4D3D6C2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0312AC-3D8F-4481-AA63-43CFF0497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597A2-7F65-4F60-AB5F-B289E9BAA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D48C5-DCEC-47A6-9129-F75AFBAEAAC5}"/>
              </a:ext>
            </a:extLst>
          </p:cNvPr>
          <p:cNvSpPr>
            <a:spLocks noGrp="1"/>
          </p:cNvSpPr>
          <p:nvPr>
            <p:ph type="dt" sz="half" idx="10"/>
          </p:nvPr>
        </p:nvSpPr>
        <p:spPr/>
        <p:txBody>
          <a:bodyPr/>
          <a:lstStyle/>
          <a:p>
            <a:fld id="{26975593-016E-4A63-9E6A-2F2591493570}" type="datetime1">
              <a:rPr lang="en-US" smtClean="0"/>
              <a:t>7/25/2020</a:t>
            </a:fld>
            <a:endParaRPr lang="en-US"/>
          </a:p>
        </p:txBody>
      </p:sp>
      <p:sp>
        <p:nvSpPr>
          <p:cNvPr id="8" name="Footer Placeholder 7">
            <a:extLst>
              <a:ext uri="{FF2B5EF4-FFF2-40B4-BE49-F238E27FC236}">
                <a16:creationId xmlns:a16="http://schemas.microsoft.com/office/drawing/2014/main" id="{28D297AF-06A7-43B6-AAB5-60332DDBC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9336B0-2437-49FD-A8EB-E9DED1944466}"/>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400199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C5D0-8B5C-4218-8660-DEC62B857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84B92-8EB7-4A81-83F8-8F7C5A4BF52E}"/>
              </a:ext>
            </a:extLst>
          </p:cNvPr>
          <p:cNvSpPr>
            <a:spLocks noGrp="1"/>
          </p:cNvSpPr>
          <p:nvPr>
            <p:ph type="dt" sz="half" idx="10"/>
          </p:nvPr>
        </p:nvSpPr>
        <p:spPr/>
        <p:txBody>
          <a:bodyPr/>
          <a:lstStyle/>
          <a:p>
            <a:fld id="{7564E0EA-07CA-47EF-93B4-F172A9084359}" type="datetime1">
              <a:rPr lang="en-US" smtClean="0"/>
              <a:t>7/25/2020</a:t>
            </a:fld>
            <a:endParaRPr lang="en-US"/>
          </a:p>
        </p:txBody>
      </p:sp>
      <p:sp>
        <p:nvSpPr>
          <p:cNvPr id="4" name="Footer Placeholder 3">
            <a:extLst>
              <a:ext uri="{FF2B5EF4-FFF2-40B4-BE49-F238E27FC236}">
                <a16:creationId xmlns:a16="http://schemas.microsoft.com/office/drawing/2014/main" id="{532DB371-0E29-450D-A448-75BAFD49C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A08B9-DC84-4300-89EF-804E19795ACF}"/>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375999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3CE37-12B0-422D-AE66-287DB72D8481}"/>
              </a:ext>
            </a:extLst>
          </p:cNvPr>
          <p:cNvSpPr>
            <a:spLocks noGrp="1"/>
          </p:cNvSpPr>
          <p:nvPr>
            <p:ph type="dt" sz="half" idx="10"/>
          </p:nvPr>
        </p:nvSpPr>
        <p:spPr/>
        <p:txBody>
          <a:bodyPr/>
          <a:lstStyle/>
          <a:p>
            <a:fld id="{133EA662-6757-4CF1-980A-7FFABE0FC928}" type="datetime1">
              <a:rPr lang="en-US" smtClean="0"/>
              <a:t>7/25/2020</a:t>
            </a:fld>
            <a:endParaRPr lang="en-US"/>
          </a:p>
        </p:txBody>
      </p:sp>
      <p:sp>
        <p:nvSpPr>
          <p:cNvPr id="3" name="Footer Placeholder 2">
            <a:extLst>
              <a:ext uri="{FF2B5EF4-FFF2-40B4-BE49-F238E27FC236}">
                <a16:creationId xmlns:a16="http://schemas.microsoft.com/office/drawing/2014/main" id="{1A1C26DC-C490-49D2-9B22-5AB03B42D4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89FEEB-C477-4625-8B8F-A60BE22B7D9F}"/>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89929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B329-48DF-47C6-961E-15DF9A595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E7FC6-78D5-4CAE-A86A-1E904E767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9E3A72-6EEF-4980-AC8C-99AFB8A50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B026D-DD49-4FA0-9ACB-6A9813FD02E9}"/>
              </a:ext>
            </a:extLst>
          </p:cNvPr>
          <p:cNvSpPr>
            <a:spLocks noGrp="1"/>
          </p:cNvSpPr>
          <p:nvPr>
            <p:ph type="dt" sz="half" idx="10"/>
          </p:nvPr>
        </p:nvSpPr>
        <p:spPr/>
        <p:txBody>
          <a:bodyPr/>
          <a:lstStyle/>
          <a:p>
            <a:fld id="{6852CCDD-0D2E-42BB-9189-2AEFFC41A1E8}" type="datetime1">
              <a:rPr lang="en-US" smtClean="0"/>
              <a:t>7/25/2020</a:t>
            </a:fld>
            <a:endParaRPr lang="en-US"/>
          </a:p>
        </p:txBody>
      </p:sp>
      <p:sp>
        <p:nvSpPr>
          <p:cNvPr id="6" name="Footer Placeholder 5">
            <a:extLst>
              <a:ext uri="{FF2B5EF4-FFF2-40B4-BE49-F238E27FC236}">
                <a16:creationId xmlns:a16="http://schemas.microsoft.com/office/drawing/2014/main" id="{812CE73D-4F96-4F3C-A654-946F14782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BE09B-9BB4-4D48-8D98-F64C3127C0F2}"/>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317839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64DF-23F0-472E-BE48-8A136D2DA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0349D0-4CC0-4A7C-BFAA-033F7FBB9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4FF56-E941-4553-8448-DE8F00C05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C959C-890A-4C70-BAAE-642E0BAD116F}"/>
              </a:ext>
            </a:extLst>
          </p:cNvPr>
          <p:cNvSpPr>
            <a:spLocks noGrp="1"/>
          </p:cNvSpPr>
          <p:nvPr>
            <p:ph type="dt" sz="half" idx="10"/>
          </p:nvPr>
        </p:nvSpPr>
        <p:spPr/>
        <p:txBody>
          <a:bodyPr/>
          <a:lstStyle/>
          <a:p>
            <a:fld id="{C2F94837-1916-4CD8-9D0E-20F1E3C7A058}" type="datetime1">
              <a:rPr lang="en-US" smtClean="0"/>
              <a:t>7/25/2020</a:t>
            </a:fld>
            <a:endParaRPr lang="en-US"/>
          </a:p>
        </p:txBody>
      </p:sp>
      <p:sp>
        <p:nvSpPr>
          <p:cNvPr id="6" name="Footer Placeholder 5">
            <a:extLst>
              <a:ext uri="{FF2B5EF4-FFF2-40B4-BE49-F238E27FC236}">
                <a16:creationId xmlns:a16="http://schemas.microsoft.com/office/drawing/2014/main" id="{BCA26B45-82F2-4E3A-83BA-E2A035D7C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C6F0A-BF9E-48D8-8D78-DA5DEBF5AD65}"/>
              </a:ext>
            </a:extLst>
          </p:cNvPr>
          <p:cNvSpPr>
            <a:spLocks noGrp="1"/>
          </p:cNvSpPr>
          <p:nvPr>
            <p:ph type="sldNum" sz="quarter" idx="12"/>
          </p:nvPr>
        </p:nvSpPr>
        <p:spPr/>
        <p:txBody>
          <a:bodyPr/>
          <a:lstStyle/>
          <a:p>
            <a:fld id="{1351AB26-9E4A-4ABF-A4C0-C6A3B1432E4D}" type="slidenum">
              <a:rPr lang="en-US" smtClean="0"/>
              <a:t>‹#›</a:t>
            </a:fld>
            <a:endParaRPr lang="en-US"/>
          </a:p>
        </p:txBody>
      </p:sp>
    </p:spTree>
    <p:extLst>
      <p:ext uri="{BB962C8B-B14F-4D97-AF65-F5344CB8AC3E}">
        <p14:creationId xmlns:p14="http://schemas.microsoft.com/office/powerpoint/2010/main" val="298103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244A0-8007-4435-B775-DD924C7B7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5548A1-D7A0-4783-99F8-B31DC09F1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95326-02BC-46A0-B372-2AA637CDD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45F77-CAAE-4ED6-8557-CBFFA67C04C6}" type="datetime1">
              <a:rPr lang="en-US" smtClean="0"/>
              <a:t>7/25/2020</a:t>
            </a:fld>
            <a:endParaRPr lang="en-US"/>
          </a:p>
        </p:txBody>
      </p:sp>
      <p:sp>
        <p:nvSpPr>
          <p:cNvPr id="5" name="Footer Placeholder 4">
            <a:extLst>
              <a:ext uri="{FF2B5EF4-FFF2-40B4-BE49-F238E27FC236}">
                <a16:creationId xmlns:a16="http://schemas.microsoft.com/office/drawing/2014/main" id="{FF707C3E-591B-431C-B7AE-A56289E62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7111C1-64CC-4930-92A9-2560B4E47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1AB26-9E4A-4ABF-A4C0-C6A3B1432E4D}" type="slidenum">
              <a:rPr lang="en-US" smtClean="0"/>
              <a:t>‹#›</a:t>
            </a:fld>
            <a:endParaRPr lang="en-US"/>
          </a:p>
        </p:txBody>
      </p:sp>
    </p:spTree>
    <p:extLst>
      <p:ext uri="{BB962C8B-B14F-4D97-AF65-F5344CB8AC3E}">
        <p14:creationId xmlns:p14="http://schemas.microsoft.com/office/powerpoint/2010/main" val="183702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641C-093C-40BE-9A7D-192F3C7C9F7B}"/>
              </a:ext>
            </a:extLst>
          </p:cNvPr>
          <p:cNvSpPr>
            <a:spLocks noGrp="1"/>
          </p:cNvSpPr>
          <p:nvPr>
            <p:ph type="title"/>
          </p:nvPr>
        </p:nvSpPr>
        <p:spPr>
          <a:xfrm>
            <a:off x="838200" y="365125"/>
            <a:ext cx="10515600" cy="2420278"/>
          </a:xfrm>
        </p:spPr>
        <p:txBody>
          <a:bodyPr>
            <a:normAutofit fontScale="90000"/>
          </a:bodyPr>
          <a:lstStyle/>
          <a:p>
            <a:pPr algn="ctr"/>
            <a:br>
              <a:rPr lang="en-US" dirty="0"/>
            </a:br>
            <a:br>
              <a:rPr lang="en-US" dirty="0"/>
            </a:br>
            <a:r>
              <a:rPr lang="en-US" sz="4400" b="1" dirty="0"/>
              <a:t>CSE360-Computer Interfacing</a:t>
            </a:r>
            <a:br>
              <a:rPr lang="en-US" sz="4400" b="1" dirty="0"/>
            </a:br>
            <a:r>
              <a:rPr lang="en-US" sz="4400" b="1" dirty="0"/>
              <a:t>BRAC University</a:t>
            </a:r>
            <a:br>
              <a:rPr lang="en-US" b="1" dirty="0"/>
            </a:br>
            <a:r>
              <a:rPr lang="en-US" sz="6000" b="1" dirty="0">
                <a:solidFill>
                  <a:schemeClr val="accent1"/>
                </a:solidFill>
              </a:rPr>
              <a:t>Magnetic Disk</a:t>
            </a:r>
            <a:br>
              <a:rPr lang="en-US" dirty="0"/>
            </a:br>
            <a:endParaRPr lang="en-US" dirty="0"/>
          </a:p>
        </p:txBody>
      </p:sp>
      <p:sp>
        <p:nvSpPr>
          <p:cNvPr id="3" name="Slide Number Placeholder 2">
            <a:extLst>
              <a:ext uri="{FF2B5EF4-FFF2-40B4-BE49-F238E27FC236}">
                <a16:creationId xmlns:a16="http://schemas.microsoft.com/office/drawing/2014/main" id="{CF5336D6-5F1E-4E25-AFC1-BC9F4C21C936}"/>
              </a:ext>
            </a:extLst>
          </p:cNvPr>
          <p:cNvSpPr>
            <a:spLocks noGrp="1"/>
          </p:cNvSpPr>
          <p:nvPr>
            <p:ph type="sldNum" sz="quarter" idx="12"/>
          </p:nvPr>
        </p:nvSpPr>
        <p:spPr/>
        <p:txBody>
          <a:bodyPr/>
          <a:lstStyle/>
          <a:p>
            <a:fld id="{EA01092B-DDFC-4F03-AAC4-2FAC37704F25}" type="slidenum">
              <a:rPr lang="en-US" smtClean="0"/>
              <a:t>1</a:t>
            </a:fld>
            <a:endParaRPr lang="en-US"/>
          </a:p>
        </p:txBody>
      </p:sp>
      <p:pic>
        <p:nvPicPr>
          <p:cNvPr id="7" name="Picture 6">
            <a:extLst>
              <a:ext uri="{FF2B5EF4-FFF2-40B4-BE49-F238E27FC236}">
                <a16:creationId xmlns:a16="http://schemas.microsoft.com/office/drawing/2014/main" id="{4FC768B1-8F77-4DA4-9778-C9F7CF328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21" y="2785403"/>
            <a:ext cx="6140059" cy="3460761"/>
          </a:xfrm>
          <a:prstGeom prst="rect">
            <a:avLst/>
          </a:prstGeom>
        </p:spPr>
      </p:pic>
    </p:spTree>
    <p:extLst>
      <p:ext uri="{BB962C8B-B14F-4D97-AF65-F5344CB8AC3E}">
        <p14:creationId xmlns:p14="http://schemas.microsoft.com/office/powerpoint/2010/main" val="26083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59D0-C454-4EE6-9D02-EE8462582CBC}"/>
              </a:ext>
            </a:extLst>
          </p:cNvPr>
          <p:cNvSpPr>
            <a:spLocks noGrp="1"/>
          </p:cNvSpPr>
          <p:nvPr>
            <p:ph type="title"/>
          </p:nvPr>
        </p:nvSpPr>
        <p:spPr/>
        <p:txBody>
          <a:bodyPr/>
          <a:lstStyle/>
          <a:p>
            <a:pPr algn="ctr"/>
            <a:r>
              <a:rPr lang="en-US" b="1" dirty="0">
                <a:solidFill>
                  <a:schemeClr val="accent1"/>
                </a:solidFill>
              </a:rPr>
              <a:t>Bad Sector</a:t>
            </a:r>
          </a:p>
        </p:txBody>
      </p:sp>
      <p:sp>
        <p:nvSpPr>
          <p:cNvPr id="3" name="Content Placeholder 2">
            <a:extLst>
              <a:ext uri="{FF2B5EF4-FFF2-40B4-BE49-F238E27FC236}">
                <a16:creationId xmlns:a16="http://schemas.microsoft.com/office/drawing/2014/main" id="{07385710-3C86-40D0-B3F3-21B3AC57E4CB}"/>
              </a:ext>
            </a:extLst>
          </p:cNvPr>
          <p:cNvSpPr>
            <a:spLocks noGrp="1"/>
          </p:cNvSpPr>
          <p:nvPr>
            <p:ph idx="1"/>
          </p:nvPr>
        </p:nvSpPr>
        <p:spPr>
          <a:xfrm>
            <a:off x="838200" y="1420837"/>
            <a:ext cx="10515600" cy="4756126"/>
          </a:xfrm>
        </p:spPr>
        <p:txBody>
          <a:bodyPr>
            <a:normAutofit lnSpcReduction="10000"/>
          </a:bodyPr>
          <a:lstStyle/>
          <a:p>
            <a:pPr>
              <a:buFont typeface="Wingdings" panose="05000000000000000000" pitchFamily="2" charset="2"/>
              <a:buChar char="Ø"/>
            </a:pPr>
            <a:r>
              <a:rPr lang="en-US" sz="2400" dirty="0"/>
              <a:t>If for some reason magnetic particles of the disk lost their magnetic property, when we will write or read data from there, they will not be affected by magnetic fields. IF the magnetic particle of disk surface lost its magnetic property, then we can not affect its alignment north- south or south – north. Then it will form bad- sector.</a:t>
            </a:r>
          </a:p>
          <a:p>
            <a:pPr>
              <a:buFont typeface="Wingdings" panose="05000000000000000000" pitchFamily="2" charset="2"/>
              <a:buChar char="Ø"/>
            </a:pPr>
            <a:r>
              <a:rPr lang="en-US" sz="2400" dirty="0"/>
              <a:t>Reason of bad-sector:</a:t>
            </a:r>
            <a:br>
              <a:rPr lang="en-US" sz="2400" dirty="0"/>
            </a:br>
            <a:endParaRPr lang="en-US" sz="2400" dirty="0"/>
          </a:p>
          <a:p>
            <a:pPr lvl="1"/>
            <a:r>
              <a:rPr lang="en-US" sz="2000" dirty="0"/>
              <a:t>Spark is taken place on room </a:t>
            </a:r>
          </a:p>
          <a:p>
            <a:pPr lvl="1"/>
            <a:r>
              <a:rPr lang="en-US" sz="2000" dirty="0"/>
              <a:t>Dropping the hard-disk from your hand on the floor</a:t>
            </a:r>
          </a:p>
          <a:p>
            <a:pPr lvl="1"/>
            <a:r>
              <a:rPr lang="en-US" sz="2000" dirty="0"/>
              <a:t>hammering on the disk</a:t>
            </a:r>
          </a:p>
          <a:p>
            <a:pPr marL="0" indent="0">
              <a:buNone/>
            </a:pPr>
            <a:endParaRPr lang="en-US" sz="2400" dirty="0"/>
          </a:p>
          <a:p>
            <a:pPr>
              <a:buFont typeface="Wingdings" panose="05000000000000000000" pitchFamily="2" charset="2"/>
              <a:buChar char="Ø"/>
            </a:pPr>
            <a:r>
              <a:rPr lang="en-US" sz="2400" dirty="0"/>
              <a:t> - in all these cases, the disk can get hurt can be affected and for the reason magnetic property can be lost.</a:t>
            </a:r>
          </a:p>
          <a:p>
            <a:endParaRPr lang="en-US" sz="3200" dirty="0"/>
          </a:p>
        </p:txBody>
      </p:sp>
      <p:sp>
        <p:nvSpPr>
          <p:cNvPr id="4" name="Slide Number Placeholder 3">
            <a:extLst>
              <a:ext uri="{FF2B5EF4-FFF2-40B4-BE49-F238E27FC236}">
                <a16:creationId xmlns:a16="http://schemas.microsoft.com/office/drawing/2014/main" id="{2D144D80-3404-4343-8375-B8D6691857C5}"/>
              </a:ext>
            </a:extLst>
          </p:cNvPr>
          <p:cNvSpPr>
            <a:spLocks noGrp="1"/>
          </p:cNvSpPr>
          <p:nvPr>
            <p:ph type="sldNum" sz="quarter" idx="12"/>
          </p:nvPr>
        </p:nvSpPr>
        <p:spPr/>
        <p:txBody>
          <a:bodyPr/>
          <a:lstStyle/>
          <a:p>
            <a:fld id="{1351AB26-9E4A-4ABF-A4C0-C6A3B1432E4D}" type="slidenum">
              <a:rPr lang="en-US" smtClean="0"/>
              <a:t>10</a:t>
            </a:fld>
            <a:endParaRPr lang="en-US"/>
          </a:p>
        </p:txBody>
      </p:sp>
    </p:spTree>
    <p:extLst>
      <p:ext uri="{BB962C8B-B14F-4D97-AF65-F5344CB8AC3E}">
        <p14:creationId xmlns:p14="http://schemas.microsoft.com/office/powerpoint/2010/main" val="27111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6A94-ADD0-4162-98F1-A63996EC21FC}"/>
              </a:ext>
            </a:extLst>
          </p:cNvPr>
          <p:cNvSpPr>
            <a:spLocks noGrp="1"/>
          </p:cNvSpPr>
          <p:nvPr>
            <p:ph type="title"/>
          </p:nvPr>
        </p:nvSpPr>
        <p:spPr/>
        <p:txBody>
          <a:bodyPr/>
          <a:lstStyle/>
          <a:p>
            <a:pPr algn="ctr"/>
            <a:r>
              <a:rPr lang="en-US" b="1" dirty="0">
                <a:solidFill>
                  <a:schemeClr val="accent1"/>
                </a:solidFill>
              </a:rPr>
              <a:t>Advantages</a:t>
            </a:r>
          </a:p>
        </p:txBody>
      </p:sp>
      <p:sp>
        <p:nvSpPr>
          <p:cNvPr id="3" name="Content Placeholder 2">
            <a:extLst>
              <a:ext uri="{FF2B5EF4-FFF2-40B4-BE49-F238E27FC236}">
                <a16:creationId xmlns:a16="http://schemas.microsoft.com/office/drawing/2014/main" id="{1A1735D0-B07F-4587-B193-108F67950E1D}"/>
              </a:ext>
            </a:extLst>
          </p:cNvPr>
          <p:cNvSpPr>
            <a:spLocks noGrp="1"/>
          </p:cNvSpPr>
          <p:nvPr>
            <p:ph idx="1"/>
          </p:nvPr>
        </p:nvSpPr>
        <p:spPr/>
        <p:txBody>
          <a:bodyPr/>
          <a:lstStyle/>
          <a:p>
            <a:r>
              <a:rPr lang="en-US" b="0" i="0" dirty="0">
                <a:solidFill>
                  <a:srgbClr val="3B3835"/>
                </a:solidFill>
                <a:effectLst/>
                <a:latin typeface="Helvetica Neue"/>
              </a:rPr>
              <a:t>Very fast access to data. </a:t>
            </a:r>
          </a:p>
          <a:p>
            <a:r>
              <a:rPr lang="en-US" b="0" i="0" dirty="0">
                <a:solidFill>
                  <a:srgbClr val="3B3835"/>
                </a:solidFill>
                <a:effectLst/>
                <a:latin typeface="Helvetica Neue"/>
              </a:rPr>
              <a:t>Data can be read directly from any part of the hard disc. </a:t>
            </a:r>
          </a:p>
          <a:p>
            <a:r>
              <a:rPr lang="en-US" b="0" i="0" dirty="0">
                <a:solidFill>
                  <a:srgbClr val="3B3835"/>
                </a:solidFill>
                <a:effectLst/>
                <a:latin typeface="Helvetica Neue"/>
              </a:rPr>
              <a:t>In most of the magnetic storage devices the </a:t>
            </a:r>
            <a:r>
              <a:rPr lang="en-US" b="0" i="0" dirty="0" err="1">
                <a:solidFill>
                  <a:srgbClr val="3B3835"/>
                </a:solidFill>
                <a:effectLst/>
                <a:latin typeface="Helvetica Neue"/>
              </a:rPr>
              <a:t>acces</a:t>
            </a:r>
            <a:r>
              <a:rPr lang="en-US" b="0" i="0" dirty="0">
                <a:solidFill>
                  <a:srgbClr val="3B3835"/>
                </a:solidFill>
                <a:effectLst/>
                <a:latin typeface="Helvetica Neue"/>
              </a:rPr>
              <a:t> speed is about 1000kb/s </a:t>
            </a:r>
          </a:p>
          <a:p>
            <a:r>
              <a:rPr lang="en-US" b="0" i="0" dirty="0">
                <a:solidFill>
                  <a:srgbClr val="3B3835"/>
                </a:solidFill>
                <a:effectLst/>
                <a:latin typeface="Helvetica Neue"/>
              </a:rPr>
              <a:t>Some of the magnetic storage devices are very cheap for example floppy disks. </a:t>
            </a:r>
          </a:p>
          <a:p>
            <a:r>
              <a:rPr lang="en-US" b="0" i="0" dirty="0">
                <a:solidFill>
                  <a:srgbClr val="3B3835"/>
                </a:solidFill>
                <a:effectLst/>
                <a:latin typeface="Helvetica Neue"/>
              </a:rPr>
              <a:t>Most of the magnetic storage devices store very large amounts of data.</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209907-4F08-49E2-90CA-AF413B855999}"/>
              </a:ext>
            </a:extLst>
          </p:cNvPr>
          <p:cNvSpPr>
            <a:spLocks noGrp="1"/>
          </p:cNvSpPr>
          <p:nvPr>
            <p:ph type="sldNum" sz="quarter" idx="12"/>
          </p:nvPr>
        </p:nvSpPr>
        <p:spPr/>
        <p:txBody>
          <a:bodyPr/>
          <a:lstStyle/>
          <a:p>
            <a:fld id="{1351AB26-9E4A-4ABF-A4C0-C6A3B1432E4D}" type="slidenum">
              <a:rPr lang="en-US" smtClean="0"/>
              <a:t>11</a:t>
            </a:fld>
            <a:endParaRPr lang="en-US"/>
          </a:p>
        </p:txBody>
      </p:sp>
    </p:spTree>
    <p:extLst>
      <p:ext uri="{BB962C8B-B14F-4D97-AF65-F5344CB8AC3E}">
        <p14:creationId xmlns:p14="http://schemas.microsoft.com/office/powerpoint/2010/main" val="416759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6A94-ADD0-4162-98F1-A63996EC21FC}"/>
              </a:ext>
            </a:extLst>
          </p:cNvPr>
          <p:cNvSpPr>
            <a:spLocks noGrp="1"/>
          </p:cNvSpPr>
          <p:nvPr>
            <p:ph type="title"/>
          </p:nvPr>
        </p:nvSpPr>
        <p:spPr/>
        <p:txBody>
          <a:bodyPr/>
          <a:lstStyle/>
          <a:p>
            <a:pPr algn="ctr"/>
            <a:r>
              <a:rPr lang="en-US" b="1" dirty="0">
                <a:solidFill>
                  <a:schemeClr val="accent1"/>
                </a:solidFill>
              </a:rPr>
              <a:t>Disadvantages</a:t>
            </a:r>
          </a:p>
        </p:txBody>
      </p:sp>
      <p:sp>
        <p:nvSpPr>
          <p:cNvPr id="3" name="Content Placeholder 2">
            <a:extLst>
              <a:ext uri="{FF2B5EF4-FFF2-40B4-BE49-F238E27FC236}">
                <a16:creationId xmlns:a16="http://schemas.microsoft.com/office/drawing/2014/main" id="{1A1735D0-B07F-4587-B193-108F67950E1D}"/>
              </a:ext>
            </a:extLst>
          </p:cNvPr>
          <p:cNvSpPr>
            <a:spLocks noGrp="1"/>
          </p:cNvSpPr>
          <p:nvPr>
            <p:ph idx="1"/>
          </p:nvPr>
        </p:nvSpPr>
        <p:spPr>
          <a:xfrm>
            <a:off x="838200" y="1530203"/>
            <a:ext cx="10515600" cy="4351338"/>
          </a:xfrm>
        </p:spPr>
        <p:txBody>
          <a:bodyPr>
            <a:normAutofit/>
          </a:bodyPr>
          <a:lstStyle/>
          <a:p>
            <a:pPr marL="0" indent="0">
              <a:buNone/>
            </a:pPr>
            <a:endParaRPr lang="en-US" dirty="0">
              <a:solidFill>
                <a:srgbClr val="3B3835"/>
              </a:solidFill>
              <a:latin typeface="Helvetica Neue"/>
            </a:endParaRPr>
          </a:p>
          <a:p>
            <a:r>
              <a:rPr lang="en-US" b="0" i="0" dirty="0">
                <a:solidFill>
                  <a:srgbClr val="3B3835"/>
                </a:solidFill>
                <a:effectLst/>
                <a:latin typeface="Helvetica Neue"/>
              </a:rPr>
              <a:t>Data can be altered by magnetic fields, dust, mechanical problems </a:t>
            </a:r>
          </a:p>
          <a:p>
            <a:r>
              <a:rPr lang="en-US" b="0" i="0" dirty="0">
                <a:solidFill>
                  <a:srgbClr val="3B3835"/>
                </a:solidFill>
                <a:effectLst/>
                <a:latin typeface="Helvetica Neue"/>
              </a:rPr>
              <a:t>Gradually lose their charge over time - data lost </a:t>
            </a:r>
          </a:p>
          <a:p>
            <a:r>
              <a:rPr lang="en-US" b="0" i="0" dirty="0">
                <a:solidFill>
                  <a:srgbClr val="3B3835"/>
                </a:solidFill>
                <a:effectLst/>
                <a:latin typeface="Helvetica Neue"/>
              </a:rPr>
              <a:t>Hard disks eventually fail which stops the computer from working. </a:t>
            </a:r>
          </a:p>
          <a:p>
            <a:r>
              <a:rPr lang="en-US" b="0" i="0" dirty="0">
                <a:solidFill>
                  <a:srgbClr val="3B3835"/>
                </a:solidFill>
                <a:effectLst/>
                <a:latin typeface="Helvetica Neue"/>
              </a:rPr>
              <a:t>Regular crashes can damage the surface of the disk, leading to loss of data in that </a:t>
            </a:r>
            <a:r>
              <a:rPr lang="en-US" b="0" i="0">
                <a:solidFill>
                  <a:srgbClr val="3B3835"/>
                </a:solidFill>
                <a:effectLst/>
                <a:latin typeface="Helvetica Neue"/>
              </a:rPr>
              <a:t>sector.</a:t>
            </a:r>
            <a:endParaRPr lang="en-US" b="0" i="0" dirty="0">
              <a:solidFill>
                <a:srgbClr val="3B3835"/>
              </a:solidFill>
              <a:effectLst/>
              <a:latin typeface="Helvetica Neue"/>
            </a:endParaRPr>
          </a:p>
        </p:txBody>
      </p:sp>
      <p:sp>
        <p:nvSpPr>
          <p:cNvPr id="4" name="Slide Number Placeholder 3">
            <a:extLst>
              <a:ext uri="{FF2B5EF4-FFF2-40B4-BE49-F238E27FC236}">
                <a16:creationId xmlns:a16="http://schemas.microsoft.com/office/drawing/2014/main" id="{7D35E00A-2823-461D-BE1E-C1C9E28BDF85}"/>
              </a:ext>
            </a:extLst>
          </p:cNvPr>
          <p:cNvSpPr>
            <a:spLocks noGrp="1"/>
          </p:cNvSpPr>
          <p:nvPr>
            <p:ph type="sldNum" sz="quarter" idx="12"/>
          </p:nvPr>
        </p:nvSpPr>
        <p:spPr/>
        <p:txBody>
          <a:bodyPr/>
          <a:lstStyle/>
          <a:p>
            <a:fld id="{1351AB26-9E4A-4ABF-A4C0-C6A3B1432E4D}" type="slidenum">
              <a:rPr lang="en-US" smtClean="0"/>
              <a:t>12</a:t>
            </a:fld>
            <a:endParaRPr lang="en-US"/>
          </a:p>
        </p:txBody>
      </p:sp>
    </p:spTree>
    <p:extLst>
      <p:ext uri="{BB962C8B-B14F-4D97-AF65-F5344CB8AC3E}">
        <p14:creationId xmlns:p14="http://schemas.microsoft.com/office/powerpoint/2010/main" val="166813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69ECBD-F1FE-4783-A5AA-43F7EF7132B2}"/>
              </a:ext>
            </a:extLst>
          </p:cNvPr>
          <p:cNvSpPr>
            <a:spLocks noGrp="1"/>
          </p:cNvSpPr>
          <p:nvPr>
            <p:ph type="sldNum" sz="quarter" idx="12"/>
          </p:nvPr>
        </p:nvSpPr>
        <p:spPr/>
        <p:txBody>
          <a:bodyPr/>
          <a:lstStyle/>
          <a:p>
            <a:fld id="{0AAEC1BE-566C-49BB-9444-AB14ACC14310}" type="slidenum">
              <a:rPr lang="en-US" smtClean="0"/>
              <a:t>13</a:t>
            </a:fld>
            <a:endParaRPr lang="en-US"/>
          </a:p>
        </p:txBody>
      </p:sp>
      <p:sp>
        <p:nvSpPr>
          <p:cNvPr id="21" name="Rectangle 11">
            <a:extLst>
              <a:ext uri="{FF2B5EF4-FFF2-40B4-BE49-F238E27FC236}">
                <a16:creationId xmlns:a16="http://schemas.microsoft.com/office/drawing/2014/main" id="{2267F581-CC2F-41F0-96D9-5821C9AF0398}"/>
              </a:ext>
            </a:extLst>
          </p:cNvPr>
          <p:cNvSpPr>
            <a:spLocks noChangeArrowheads="1"/>
          </p:cNvSpPr>
          <p:nvPr/>
        </p:nvSpPr>
        <p:spPr bwMode="auto">
          <a:xfrm>
            <a:off x="0" y="-138499"/>
            <a:ext cx="2664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85858"/>
                </a:solidFill>
                <a:effectLst/>
                <a:latin typeface="HelveticaNeue"/>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203DB71C-7027-4652-8FC3-9198574266D0}"/>
              </a:ext>
            </a:extLst>
          </p:cNvPr>
          <p:cNvSpPr>
            <a:spLocks noGrp="1"/>
          </p:cNvSpPr>
          <p:nvPr>
            <p:ph idx="1"/>
          </p:nvPr>
        </p:nvSpPr>
        <p:spPr/>
        <p:txBody>
          <a:bodyPr>
            <a:normAutofit/>
          </a:bodyPr>
          <a:lstStyle/>
          <a:p>
            <a:pPr marL="0" indent="0" algn="ctr">
              <a:buNone/>
            </a:pPr>
            <a:r>
              <a:rPr lang="en-US" sz="8000" dirty="0">
                <a:solidFill>
                  <a:srgbClr val="7030A0"/>
                </a:solidFill>
              </a:rPr>
              <a:t>Thank You </a:t>
            </a:r>
            <a:br>
              <a:rPr lang="en-US" sz="8000" dirty="0"/>
            </a:br>
            <a:r>
              <a:rPr lang="en-US" sz="6000" dirty="0"/>
              <a:t>For Your Attention</a:t>
            </a:r>
            <a:endParaRPr lang="en-US" sz="8000" dirty="0"/>
          </a:p>
        </p:txBody>
      </p:sp>
    </p:spTree>
    <p:extLst>
      <p:ext uri="{BB962C8B-B14F-4D97-AF65-F5344CB8AC3E}">
        <p14:creationId xmlns:p14="http://schemas.microsoft.com/office/powerpoint/2010/main" val="355871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05B-2D54-4722-87FB-277D8D2CE748}"/>
              </a:ext>
            </a:extLst>
          </p:cNvPr>
          <p:cNvSpPr>
            <a:spLocks noGrp="1"/>
          </p:cNvSpPr>
          <p:nvPr>
            <p:ph type="title"/>
          </p:nvPr>
        </p:nvSpPr>
        <p:spPr/>
        <p:txBody>
          <a:bodyPr/>
          <a:lstStyle/>
          <a:p>
            <a:pPr algn="ctr"/>
            <a:r>
              <a:rPr lang="en-US" b="1" dirty="0">
                <a:solidFill>
                  <a:schemeClr val="accent1"/>
                </a:solidFill>
              </a:rPr>
              <a:t>Magnetic Disk</a:t>
            </a:r>
          </a:p>
        </p:txBody>
      </p:sp>
      <p:sp>
        <p:nvSpPr>
          <p:cNvPr id="3" name="Content Placeholder 2">
            <a:extLst>
              <a:ext uri="{FF2B5EF4-FFF2-40B4-BE49-F238E27FC236}">
                <a16:creationId xmlns:a16="http://schemas.microsoft.com/office/drawing/2014/main" id="{DFB7B2E0-C54A-422E-8CE7-4052FB3A968F}"/>
              </a:ext>
            </a:extLst>
          </p:cNvPr>
          <p:cNvSpPr>
            <a:spLocks noGrp="1"/>
          </p:cNvSpPr>
          <p:nvPr>
            <p:ph idx="1"/>
          </p:nvPr>
        </p:nvSpPr>
        <p:spPr/>
        <p:txBody>
          <a:bodyPr>
            <a:normAutofit fontScale="92500"/>
          </a:bodyPr>
          <a:lstStyle/>
          <a:p>
            <a:r>
              <a:rPr lang="en-US" b="0" i="0" dirty="0">
                <a:solidFill>
                  <a:srgbClr val="3B3835"/>
                </a:solidFill>
                <a:effectLst/>
                <a:latin typeface="Helvetica Neue"/>
              </a:rPr>
              <a:t>A magnetic disk is the primary storage disk in a computer. </a:t>
            </a:r>
          </a:p>
          <a:p>
            <a:pPr marL="0" indent="0">
              <a:buNone/>
            </a:pPr>
            <a:r>
              <a:rPr lang="en-US" b="0" i="0" dirty="0">
                <a:solidFill>
                  <a:srgbClr val="3B3835"/>
                </a:solidFill>
                <a:effectLst/>
                <a:latin typeface="Helvetica Neue"/>
              </a:rPr>
              <a:t>• A magnetic disk is a used to read from and write data to the disk. </a:t>
            </a:r>
          </a:p>
          <a:p>
            <a:pPr marL="0" indent="0">
              <a:buNone/>
            </a:pPr>
            <a:r>
              <a:rPr lang="en-US" b="0" i="0" dirty="0">
                <a:solidFill>
                  <a:srgbClr val="3B3835"/>
                </a:solidFill>
                <a:effectLst/>
                <a:latin typeface="Helvetica Neue"/>
              </a:rPr>
              <a:t>• The data on a magnetic disk are read and written using a magnetization process.</a:t>
            </a:r>
          </a:p>
          <a:p>
            <a:pPr marL="0" indent="0">
              <a:buNone/>
            </a:pPr>
            <a:r>
              <a:rPr lang="en-US" b="0" i="0" dirty="0">
                <a:solidFill>
                  <a:srgbClr val="3B3835"/>
                </a:solidFill>
                <a:effectLst/>
                <a:latin typeface="Helvetica Neue"/>
              </a:rPr>
              <a:t>• It is covered with a magnetic coating and stores data in the form of tracks and sectors. </a:t>
            </a:r>
          </a:p>
          <a:p>
            <a:r>
              <a:rPr lang="en-US" b="0" i="0" dirty="0">
                <a:solidFill>
                  <a:srgbClr val="3B3835"/>
                </a:solidFill>
                <a:effectLst/>
                <a:latin typeface="Helvetica Neue"/>
              </a:rPr>
              <a:t>Physically a magnetic disk is a thin, circular plate or platter made of metal or plastic that is usually coated on both sides with a magnetizable recording material such as Iron Oxide. It is called substrate.</a:t>
            </a:r>
          </a:p>
          <a:p>
            <a:pPr marL="0" indent="0">
              <a:buNone/>
            </a:pPr>
            <a:endParaRPr lang="en-US" b="0" i="0" dirty="0">
              <a:solidFill>
                <a:srgbClr val="3B3835"/>
              </a:solidFill>
              <a:effectLst/>
              <a:latin typeface="Helvetica Neue"/>
            </a:endParaRPr>
          </a:p>
          <a:p>
            <a:pPr marL="0" indent="0">
              <a:buNone/>
            </a:pPr>
            <a:endParaRPr lang="en-US" dirty="0"/>
          </a:p>
        </p:txBody>
      </p:sp>
      <p:sp>
        <p:nvSpPr>
          <p:cNvPr id="4" name="Slide Number Placeholder 3">
            <a:extLst>
              <a:ext uri="{FF2B5EF4-FFF2-40B4-BE49-F238E27FC236}">
                <a16:creationId xmlns:a16="http://schemas.microsoft.com/office/drawing/2014/main" id="{D62C76BB-67E8-447D-906C-7144FB6824C4}"/>
              </a:ext>
            </a:extLst>
          </p:cNvPr>
          <p:cNvSpPr>
            <a:spLocks noGrp="1"/>
          </p:cNvSpPr>
          <p:nvPr>
            <p:ph type="sldNum" sz="quarter" idx="12"/>
          </p:nvPr>
        </p:nvSpPr>
        <p:spPr/>
        <p:txBody>
          <a:bodyPr/>
          <a:lstStyle/>
          <a:p>
            <a:fld id="{1351AB26-9E4A-4ABF-A4C0-C6A3B1432E4D}" type="slidenum">
              <a:rPr lang="en-US" smtClean="0"/>
              <a:t>2</a:t>
            </a:fld>
            <a:endParaRPr lang="en-US"/>
          </a:p>
        </p:txBody>
      </p:sp>
    </p:spTree>
    <p:extLst>
      <p:ext uri="{BB962C8B-B14F-4D97-AF65-F5344CB8AC3E}">
        <p14:creationId xmlns:p14="http://schemas.microsoft.com/office/powerpoint/2010/main" val="419898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05B-2D54-4722-87FB-277D8D2CE748}"/>
              </a:ext>
            </a:extLst>
          </p:cNvPr>
          <p:cNvSpPr>
            <a:spLocks noGrp="1"/>
          </p:cNvSpPr>
          <p:nvPr>
            <p:ph type="title"/>
          </p:nvPr>
        </p:nvSpPr>
        <p:spPr/>
        <p:txBody>
          <a:bodyPr/>
          <a:lstStyle/>
          <a:p>
            <a:pPr algn="ctr"/>
            <a:r>
              <a:rPr lang="en-US" b="1" dirty="0">
                <a:solidFill>
                  <a:schemeClr val="accent1"/>
                </a:solidFill>
              </a:rPr>
              <a:t>Magnetic Disk</a:t>
            </a:r>
          </a:p>
        </p:txBody>
      </p:sp>
      <p:sp>
        <p:nvSpPr>
          <p:cNvPr id="3" name="Content Placeholder 2">
            <a:extLst>
              <a:ext uri="{FF2B5EF4-FFF2-40B4-BE49-F238E27FC236}">
                <a16:creationId xmlns:a16="http://schemas.microsoft.com/office/drawing/2014/main" id="{DFB7B2E0-C54A-422E-8CE7-4052FB3A968F}"/>
              </a:ext>
            </a:extLst>
          </p:cNvPr>
          <p:cNvSpPr>
            <a:spLocks noGrp="1"/>
          </p:cNvSpPr>
          <p:nvPr>
            <p:ph idx="1"/>
          </p:nvPr>
        </p:nvSpPr>
        <p:spPr/>
        <p:txBody>
          <a:bodyPr/>
          <a:lstStyle/>
          <a:p>
            <a:r>
              <a:rPr lang="en-US" dirty="0">
                <a:solidFill>
                  <a:srgbClr val="3B3835"/>
                </a:solidFill>
                <a:latin typeface="Helvetica Neue"/>
              </a:rPr>
              <a:t>The disk is stored in a specially designed protective envelop or cartridge, or several of them are stacked together in a sealed, contamination-free container.</a:t>
            </a:r>
          </a:p>
          <a:p>
            <a:r>
              <a:rPr lang="en-US" b="0" i="0" dirty="0">
                <a:solidFill>
                  <a:srgbClr val="3B3835"/>
                </a:solidFill>
                <a:effectLst/>
                <a:latin typeface="Helvetica Neue"/>
              </a:rPr>
              <a:t>Hard disks, zip disks and floppy disks are common examples of magnetic disks.</a:t>
            </a:r>
          </a:p>
          <a:p>
            <a:endParaRPr lang="en-US" b="0" i="0" dirty="0">
              <a:solidFill>
                <a:srgbClr val="3B3835"/>
              </a:solidFill>
              <a:effectLst/>
              <a:latin typeface="Helvetica Neue"/>
            </a:endParaRPr>
          </a:p>
        </p:txBody>
      </p:sp>
      <p:sp>
        <p:nvSpPr>
          <p:cNvPr id="4" name="Slide Number Placeholder 3">
            <a:extLst>
              <a:ext uri="{FF2B5EF4-FFF2-40B4-BE49-F238E27FC236}">
                <a16:creationId xmlns:a16="http://schemas.microsoft.com/office/drawing/2014/main" id="{FC056525-1469-454E-8352-DE912E1E75EF}"/>
              </a:ext>
            </a:extLst>
          </p:cNvPr>
          <p:cNvSpPr>
            <a:spLocks noGrp="1"/>
          </p:cNvSpPr>
          <p:nvPr>
            <p:ph type="sldNum" sz="quarter" idx="12"/>
          </p:nvPr>
        </p:nvSpPr>
        <p:spPr/>
        <p:txBody>
          <a:bodyPr/>
          <a:lstStyle/>
          <a:p>
            <a:fld id="{1351AB26-9E4A-4ABF-A4C0-C6A3B1432E4D}" type="slidenum">
              <a:rPr lang="en-US" smtClean="0"/>
              <a:t>3</a:t>
            </a:fld>
            <a:endParaRPr lang="en-US"/>
          </a:p>
        </p:txBody>
      </p:sp>
    </p:spTree>
    <p:extLst>
      <p:ext uri="{BB962C8B-B14F-4D97-AF65-F5344CB8AC3E}">
        <p14:creationId xmlns:p14="http://schemas.microsoft.com/office/powerpoint/2010/main" val="377934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05B-2D54-4722-87FB-277D8D2CE748}"/>
              </a:ext>
            </a:extLst>
          </p:cNvPr>
          <p:cNvSpPr>
            <a:spLocks noGrp="1"/>
          </p:cNvSpPr>
          <p:nvPr>
            <p:ph type="title"/>
          </p:nvPr>
        </p:nvSpPr>
        <p:spPr/>
        <p:txBody>
          <a:bodyPr/>
          <a:lstStyle/>
          <a:p>
            <a:pPr algn="ctr"/>
            <a:r>
              <a:rPr lang="en-US" b="1" dirty="0">
                <a:solidFill>
                  <a:schemeClr val="accent1"/>
                </a:solidFill>
              </a:rPr>
              <a:t>Magnetic Disk</a:t>
            </a:r>
          </a:p>
        </p:txBody>
      </p:sp>
      <p:pic>
        <p:nvPicPr>
          <p:cNvPr id="4" name="Content Placeholder 3">
            <a:extLst>
              <a:ext uri="{FF2B5EF4-FFF2-40B4-BE49-F238E27FC236}">
                <a16:creationId xmlns:a16="http://schemas.microsoft.com/office/drawing/2014/main" id="{C10181C9-5C05-4656-A6A4-449FB13853B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606" y="1863942"/>
            <a:ext cx="4644215" cy="4452451"/>
          </a:xfrm>
          <a:prstGeom prst="rect">
            <a:avLst/>
          </a:prstGeom>
          <a:noFill/>
          <a:ln>
            <a:noFill/>
          </a:ln>
        </p:spPr>
      </p:pic>
      <p:pic>
        <p:nvPicPr>
          <p:cNvPr id="5" name="Picture 4">
            <a:extLst>
              <a:ext uri="{FF2B5EF4-FFF2-40B4-BE49-F238E27FC236}">
                <a16:creationId xmlns:a16="http://schemas.microsoft.com/office/drawing/2014/main" id="{5DE3642C-A122-42F8-B86F-66B3E5C216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80295" y="1863942"/>
            <a:ext cx="6063175" cy="4418528"/>
          </a:xfrm>
          <a:prstGeom prst="rect">
            <a:avLst/>
          </a:prstGeom>
          <a:noFill/>
          <a:ln>
            <a:noFill/>
          </a:ln>
        </p:spPr>
      </p:pic>
      <p:sp>
        <p:nvSpPr>
          <p:cNvPr id="6" name="Slide Number Placeholder 5">
            <a:extLst>
              <a:ext uri="{FF2B5EF4-FFF2-40B4-BE49-F238E27FC236}">
                <a16:creationId xmlns:a16="http://schemas.microsoft.com/office/drawing/2014/main" id="{9AD66DC9-1F8A-4F8D-B0D6-39022D08D4EE}"/>
              </a:ext>
            </a:extLst>
          </p:cNvPr>
          <p:cNvSpPr>
            <a:spLocks noGrp="1"/>
          </p:cNvSpPr>
          <p:nvPr>
            <p:ph type="sldNum" sz="quarter" idx="12"/>
          </p:nvPr>
        </p:nvSpPr>
        <p:spPr/>
        <p:txBody>
          <a:bodyPr/>
          <a:lstStyle/>
          <a:p>
            <a:fld id="{1351AB26-9E4A-4ABF-A4C0-C6A3B1432E4D}" type="slidenum">
              <a:rPr lang="en-US" smtClean="0"/>
              <a:t>4</a:t>
            </a:fld>
            <a:endParaRPr lang="en-US"/>
          </a:p>
        </p:txBody>
      </p:sp>
    </p:spTree>
    <p:extLst>
      <p:ext uri="{BB962C8B-B14F-4D97-AF65-F5344CB8AC3E}">
        <p14:creationId xmlns:p14="http://schemas.microsoft.com/office/powerpoint/2010/main" val="427013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05B-2D54-4722-87FB-277D8D2CE748}"/>
              </a:ext>
            </a:extLst>
          </p:cNvPr>
          <p:cNvSpPr>
            <a:spLocks noGrp="1"/>
          </p:cNvSpPr>
          <p:nvPr>
            <p:ph type="title"/>
          </p:nvPr>
        </p:nvSpPr>
        <p:spPr/>
        <p:txBody>
          <a:bodyPr/>
          <a:lstStyle/>
          <a:p>
            <a:pPr algn="ctr"/>
            <a:r>
              <a:rPr lang="en-US" b="1" dirty="0">
                <a:solidFill>
                  <a:schemeClr val="accent1"/>
                </a:solidFill>
              </a:rPr>
              <a:t>Magnetic Disk</a:t>
            </a:r>
          </a:p>
        </p:txBody>
      </p:sp>
      <p:sp>
        <p:nvSpPr>
          <p:cNvPr id="3" name="Content Placeholder 2">
            <a:extLst>
              <a:ext uri="{FF2B5EF4-FFF2-40B4-BE49-F238E27FC236}">
                <a16:creationId xmlns:a16="http://schemas.microsoft.com/office/drawing/2014/main" id="{DFB7B2E0-C54A-422E-8CE7-4052FB3A968F}"/>
              </a:ext>
            </a:extLst>
          </p:cNvPr>
          <p:cNvSpPr>
            <a:spLocks noGrp="1"/>
          </p:cNvSpPr>
          <p:nvPr>
            <p:ph idx="1"/>
          </p:nvPr>
        </p:nvSpPr>
        <p:spPr/>
        <p:txBody>
          <a:bodyPr>
            <a:normAutofit/>
          </a:bodyPr>
          <a:lstStyle/>
          <a:p>
            <a:r>
              <a:rPr lang="en-US" b="1" i="0" dirty="0">
                <a:solidFill>
                  <a:schemeClr val="accent1"/>
                </a:solidFill>
                <a:effectLst/>
                <a:latin typeface="Helvetica Neue"/>
              </a:rPr>
              <a:t>TRACK:-</a:t>
            </a:r>
          </a:p>
          <a:p>
            <a:pPr lvl="1"/>
            <a:r>
              <a:rPr lang="en-US" b="0" i="0" dirty="0">
                <a:effectLst/>
                <a:latin typeface="Helvetica Neue"/>
              </a:rPr>
              <a:t>The disk surface is divided into concentric tracks (circles within circles). </a:t>
            </a:r>
          </a:p>
          <a:p>
            <a:pPr lvl="1"/>
            <a:r>
              <a:rPr lang="en-US" b="0" i="0" dirty="0">
                <a:effectLst/>
                <a:latin typeface="Helvetica Neue"/>
              </a:rPr>
              <a:t>The thinner the tracks, the more storage. </a:t>
            </a:r>
          </a:p>
          <a:p>
            <a:pPr lvl="1"/>
            <a:r>
              <a:rPr lang="en-US" b="0" i="0" dirty="0">
                <a:effectLst/>
                <a:latin typeface="Helvetica Neue"/>
              </a:rPr>
              <a:t>The data bits are recorded as tiny magnetic spots on the tracks. The smaller the spot, the more bits per inch and the greater the storage. </a:t>
            </a:r>
          </a:p>
          <a:p>
            <a:r>
              <a:rPr lang="en-US" b="1" i="0" dirty="0">
                <a:solidFill>
                  <a:schemeClr val="accent1"/>
                </a:solidFill>
                <a:effectLst/>
                <a:latin typeface="Helvetica Neue"/>
              </a:rPr>
              <a:t>SECTOR:- </a:t>
            </a:r>
          </a:p>
          <a:p>
            <a:pPr lvl="1"/>
            <a:r>
              <a:rPr lang="en-US" b="0" i="0" dirty="0">
                <a:effectLst/>
                <a:latin typeface="Helvetica Neue"/>
              </a:rPr>
              <a:t>Tracks are further divided into sectors, which hold a block of data that is read or written at one time.</a:t>
            </a:r>
          </a:p>
          <a:p>
            <a:pPr lvl="1"/>
            <a:r>
              <a:rPr lang="en-US" b="0" i="0" dirty="0">
                <a:effectLst/>
                <a:latin typeface="Helvetica Neue"/>
              </a:rPr>
              <a:t>In order to update the disk, one or more sectors are read into the computer, changed and written back to disk. The operating system figures out how to fit data into these fixed spaces.</a:t>
            </a:r>
          </a:p>
        </p:txBody>
      </p:sp>
      <p:sp>
        <p:nvSpPr>
          <p:cNvPr id="4" name="Slide Number Placeholder 3">
            <a:extLst>
              <a:ext uri="{FF2B5EF4-FFF2-40B4-BE49-F238E27FC236}">
                <a16:creationId xmlns:a16="http://schemas.microsoft.com/office/drawing/2014/main" id="{3B568D78-63C2-453B-BE19-01E060AE4B6B}"/>
              </a:ext>
            </a:extLst>
          </p:cNvPr>
          <p:cNvSpPr>
            <a:spLocks noGrp="1"/>
          </p:cNvSpPr>
          <p:nvPr>
            <p:ph type="sldNum" sz="quarter" idx="12"/>
          </p:nvPr>
        </p:nvSpPr>
        <p:spPr/>
        <p:txBody>
          <a:bodyPr/>
          <a:lstStyle/>
          <a:p>
            <a:fld id="{1351AB26-9E4A-4ABF-A4C0-C6A3B1432E4D}" type="slidenum">
              <a:rPr lang="en-US" smtClean="0"/>
              <a:t>5</a:t>
            </a:fld>
            <a:endParaRPr lang="en-US"/>
          </a:p>
        </p:txBody>
      </p:sp>
    </p:spTree>
    <p:extLst>
      <p:ext uri="{BB962C8B-B14F-4D97-AF65-F5344CB8AC3E}">
        <p14:creationId xmlns:p14="http://schemas.microsoft.com/office/powerpoint/2010/main" val="274238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05B-2D54-4722-87FB-277D8D2CE748}"/>
              </a:ext>
            </a:extLst>
          </p:cNvPr>
          <p:cNvSpPr>
            <a:spLocks noGrp="1"/>
          </p:cNvSpPr>
          <p:nvPr>
            <p:ph type="title"/>
          </p:nvPr>
        </p:nvSpPr>
        <p:spPr/>
        <p:txBody>
          <a:bodyPr/>
          <a:lstStyle/>
          <a:p>
            <a:pPr algn="ctr"/>
            <a:r>
              <a:rPr lang="en-US" b="1" dirty="0">
                <a:solidFill>
                  <a:schemeClr val="accent1"/>
                </a:solidFill>
              </a:rPr>
              <a:t>Magnetic Read and Write Memory</a:t>
            </a:r>
          </a:p>
        </p:txBody>
      </p:sp>
      <p:sp>
        <p:nvSpPr>
          <p:cNvPr id="3" name="Content Placeholder 2">
            <a:extLst>
              <a:ext uri="{FF2B5EF4-FFF2-40B4-BE49-F238E27FC236}">
                <a16:creationId xmlns:a16="http://schemas.microsoft.com/office/drawing/2014/main" id="{DFB7B2E0-C54A-422E-8CE7-4052FB3A968F}"/>
              </a:ext>
            </a:extLst>
          </p:cNvPr>
          <p:cNvSpPr>
            <a:spLocks noGrp="1"/>
          </p:cNvSpPr>
          <p:nvPr>
            <p:ph idx="1"/>
          </p:nvPr>
        </p:nvSpPr>
        <p:spPr/>
        <p:txBody>
          <a:bodyPr>
            <a:normAutofit fontScale="92500"/>
          </a:bodyPr>
          <a:lstStyle/>
          <a:p>
            <a:r>
              <a:rPr lang="en-US" sz="2400" b="0" i="0" dirty="0">
                <a:effectLst/>
                <a:latin typeface="Helvetica Neue"/>
              </a:rPr>
              <a:t>The write mechanism the electricity flowing through a coil produces a magnetic field. </a:t>
            </a:r>
          </a:p>
          <a:p>
            <a:r>
              <a:rPr lang="en-US" sz="2400" b="0" i="0" dirty="0">
                <a:effectLst/>
                <a:latin typeface="Helvetica Neue"/>
              </a:rPr>
              <a:t>Electric pulses are send to the write head and the resulting magnetic patterns are recorded on the surface below, with different patterns for positive and negative currents.</a:t>
            </a:r>
          </a:p>
          <a:p>
            <a:r>
              <a:rPr lang="en-US" sz="2400" b="0" i="0" dirty="0">
                <a:effectLst/>
                <a:latin typeface="Helvetica Neue"/>
              </a:rPr>
              <a:t>The read mechanism exploits the fact that a magnetic field moving relative to a coil produces an electrical current in the coil.</a:t>
            </a:r>
          </a:p>
          <a:p>
            <a:r>
              <a:rPr lang="en-US" sz="2400" b="0" i="0" dirty="0">
                <a:effectLst/>
                <a:latin typeface="Helvetica Neue"/>
              </a:rPr>
              <a:t>When the surface of the disk passes under the head, it generates a current of the same polarity as the one already recorded. </a:t>
            </a:r>
          </a:p>
          <a:p>
            <a:r>
              <a:rPr lang="en-US" sz="2400" b="0" i="0" dirty="0">
                <a:effectLst/>
                <a:latin typeface="Helvetica Neue"/>
              </a:rPr>
              <a:t>The read head consists of a partially shielded magneto resistive (MR) sensor. </a:t>
            </a:r>
          </a:p>
          <a:p>
            <a:r>
              <a:rPr lang="en-US" sz="2400" b="0" i="0" dirty="0">
                <a:effectLst/>
                <a:latin typeface="Helvetica Neue"/>
              </a:rPr>
              <a:t>The MR material has an electrical resistance that depends on the direction of the magnetization of the medium moving under it.</a:t>
            </a:r>
          </a:p>
        </p:txBody>
      </p:sp>
      <p:sp>
        <p:nvSpPr>
          <p:cNvPr id="4" name="Slide Number Placeholder 3">
            <a:extLst>
              <a:ext uri="{FF2B5EF4-FFF2-40B4-BE49-F238E27FC236}">
                <a16:creationId xmlns:a16="http://schemas.microsoft.com/office/drawing/2014/main" id="{69885BA3-5133-474A-B527-5F18CBDBC927}"/>
              </a:ext>
            </a:extLst>
          </p:cNvPr>
          <p:cNvSpPr>
            <a:spLocks noGrp="1"/>
          </p:cNvSpPr>
          <p:nvPr>
            <p:ph type="sldNum" sz="quarter" idx="12"/>
          </p:nvPr>
        </p:nvSpPr>
        <p:spPr/>
        <p:txBody>
          <a:bodyPr/>
          <a:lstStyle/>
          <a:p>
            <a:fld id="{1351AB26-9E4A-4ABF-A4C0-C6A3B1432E4D}" type="slidenum">
              <a:rPr lang="en-US" smtClean="0"/>
              <a:t>6</a:t>
            </a:fld>
            <a:endParaRPr lang="en-US"/>
          </a:p>
        </p:txBody>
      </p:sp>
    </p:spTree>
    <p:extLst>
      <p:ext uri="{BB962C8B-B14F-4D97-AF65-F5344CB8AC3E}">
        <p14:creationId xmlns:p14="http://schemas.microsoft.com/office/powerpoint/2010/main" val="416170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205B-2D54-4722-87FB-277D8D2CE748}"/>
              </a:ext>
            </a:extLst>
          </p:cNvPr>
          <p:cNvSpPr>
            <a:spLocks noGrp="1"/>
          </p:cNvSpPr>
          <p:nvPr>
            <p:ph type="title"/>
          </p:nvPr>
        </p:nvSpPr>
        <p:spPr/>
        <p:txBody>
          <a:bodyPr/>
          <a:lstStyle/>
          <a:p>
            <a:pPr algn="ctr"/>
            <a:r>
              <a:rPr lang="en-US" b="1" dirty="0">
                <a:solidFill>
                  <a:schemeClr val="accent1"/>
                </a:solidFill>
              </a:rPr>
              <a:t>Magnetic Disk</a:t>
            </a:r>
          </a:p>
        </p:txBody>
      </p:sp>
      <p:sp>
        <p:nvSpPr>
          <p:cNvPr id="3" name="Content Placeholder 2">
            <a:extLst>
              <a:ext uri="{FF2B5EF4-FFF2-40B4-BE49-F238E27FC236}">
                <a16:creationId xmlns:a16="http://schemas.microsoft.com/office/drawing/2014/main" id="{DFB7B2E0-C54A-422E-8CE7-4052FB3A968F}"/>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Ø"/>
            </a:pPr>
            <a:r>
              <a:rPr lang="en-US" sz="3200" b="0" i="0" dirty="0">
                <a:solidFill>
                  <a:schemeClr val="tx2"/>
                </a:solidFill>
                <a:effectLst/>
                <a:latin typeface="Helvetica Neue"/>
              </a:rPr>
              <a:t>Some key Concept:</a:t>
            </a:r>
            <a:endParaRPr lang="en-US" sz="3200" dirty="0">
              <a:solidFill>
                <a:schemeClr val="tx2"/>
              </a:solidFill>
              <a:latin typeface="Helvetica Neue"/>
            </a:endParaRPr>
          </a:p>
          <a:p>
            <a:pPr>
              <a:buFont typeface="Courier New" panose="02070309020205020404" pitchFamily="49" charset="0"/>
              <a:buChar char="o"/>
            </a:pPr>
            <a:r>
              <a:rPr lang="en-US" sz="2400" b="0" i="0" dirty="0">
                <a:effectLst/>
                <a:latin typeface="Helvetica Neue"/>
              </a:rPr>
              <a:t>Outcome:</a:t>
            </a:r>
            <a:endParaRPr lang="en-US" sz="2400" dirty="0">
              <a:latin typeface="Helvetica Neue"/>
            </a:endParaRPr>
          </a:p>
          <a:p>
            <a:pPr marL="914400" lvl="1" indent="-457200">
              <a:buFont typeface="+mj-lt"/>
              <a:buAutoNum type="arabicPeriod"/>
            </a:pPr>
            <a:r>
              <a:rPr lang="en-US" sz="2000" b="0" i="0" dirty="0">
                <a:effectLst/>
                <a:latin typeface="Helvetica Neue"/>
              </a:rPr>
              <a:t>Total </a:t>
            </a:r>
          </a:p>
          <a:p>
            <a:pPr marL="914400" lvl="1" indent="-457200">
              <a:buFont typeface="+mj-lt"/>
              <a:buAutoNum type="arabicPeriod"/>
            </a:pPr>
            <a:r>
              <a:rPr lang="en-US" sz="2000" dirty="0">
                <a:latin typeface="Helvetica Neue"/>
              </a:rPr>
              <a:t>Partial</a:t>
            </a:r>
          </a:p>
          <a:p>
            <a:pPr marL="914400" lvl="1" indent="-457200">
              <a:buFont typeface="+mj-lt"/>
              <a:buAutoNum type="arabicPeriod"/>
            </a:pPr>
            <a:r>
              <a:rPr lang="en-US" sz="2000" b="0" i="0" dirty="0">
                <a:effectLst/>
                <a:latin typeface="Helvetica Neue"/>
              </a:rPr>
              <a:t>Total Failure</a:t>
            </a:r>
          </a:p>
          <a:p>
            <a:pPr>
              <a:buFont typeface="Wingdings" panose="05000000000000000000" pitchFamily="2" charset="2"/>
              <a:buChar char="Ø"/>
            </a:pPr>
            <a:endParaRPr lang="en-US" sz="2400" dirty="0">
              <a:latin typeface="Helvetica Neue"/>
            </a:endParaRPr>
          </a:p>
          <a:p>
            <a:pPr>
              <a:buFont typeface="Courier New" panose="02070309020205020404" pitchFamily="49" charset="0"/>
              <a:buChar char="o"/>
            </a:pPr>
            <a:r>
              <a:rPr lang="en-US" sz="2400" dirty="0">
                <a:latin typeface="Helvetica Neue"/>
              </a:rPr>
              <a:t>Storage Unit:</a:t>
            </a:r>
          </a:p>
          <a:p>
            <a:pPr marL="914400" lvl="1" indent="-457200">
              <a:buFont typeface="+mj-lt"/>
              <a:buAutoNum type="arabicPeriod"/>
            </a:pPr>
            <a:r>
              <a:rPr lang="en-US" sz="2000" b="0" i="0" dirty="0">
                <a:effectLst/>
                <a:latin typeface="Helvetica Neue"/>
              </a:rPr>
              <a:t>Allocation Unit</a:t>
            </a:r>
          </a:p>
        </p:txBody>
      </p:sp>
      <p:sp>
        <p:nvSpPr>
          <p:cNvPr id="4" name="Slide Number Placeholder 3">
            <a:extLst>
              <a:ext uri="{FF2B5EF4-FFF2-40B4-BE49-F238E27FC236}">
                <a16:creationId xmlns:a16="http://schemas.microsoft.com/office/drawing/2014/main" id="{69885BA3-5133-474A-B527-5F18CBDBC927}"/>
              </a:ext>
            </a:extLst>
          </p:cNvPr>
          <p:cNvSpPr>
            <a:spLocks noGrp="1"/>
          </p:cNvSpPr>
          <p:nvPr>
            <p:ph type="sldNum" sz="quarter" idx="12"/>
          </p:nvPr>
        </p:nvSpPr>
        <p:spPr/>
        <p:txBody>
          <a:bodyPr/>
          <a:lstStyle/>
          <a:p>
            <a:fld id="{1351AB26-9E4A-4ABF-A4C0-C6A3B1432E4D}" type="slidenum">
              <a:rPr lang="en-US" smtClean="0"/>
              <a:t>7</a:t>
            </a:fld>
            <a:endParaRPr lang="en-US"/>
          </a:p>
        </p:txBody>
      </p:sp>
    </p:spTree>
    <p:extLst>
      <p:ext uri="{BB962C8B-B14F-4D97-AF65-F5344CB8AC3E}">
        <p14:creationId xmlns:p14="http://schemas.microsoft.com/office/powerpoint/2010/main" val="134412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59D0-C454-4EE6-9D02-EE8462582CBC}"/>
              </a:ext>
            </a:extLst>
          </p:cNvPr>
          <p:cNvSpPr>
            <a:spLocks noGrp="1"/>
          </p:cNvSpPr>
          <p:nvPr>
            <p:ph type="title"/>
          </p:nvPr>
        </p:nvSpPr>
        <p:spPr/>
        <p:txBody>
          <a:bodyPr/>
          <a:lstStyle/>
          <a:p>
            <a:pPr algn="ctr"/>
            <a:r>
              <a:rPr lang="en-US" b="1" dirty="0">
                <a:solidFill>
                  <a:schemeClr val="accent1"/>
                </a:solidFill>
              </a:rPr>
              <a:t>Timings in Operation</a:t>
            </a:r>
          </a:p>
        </p:txBody>
      </p:sp>
      <p:sp>
        <p:nvSpPr>
          <p:cNvPr id="3" name="Content Placeholder 2">
            <a:extLst>
              <a:ext uri="{FF2B5EF4-FFF2-40B4-BE49-F238E27FC236}">
                <a16:creationId xmlns:a16="http://schemas.microsoft.com/office/drawing/2014/main" id="{07385710-3C86-40D0-B3F3-21B3AC57E4CB}"/>
              </a:ext>
            </a:extLst>
          </p:cNvPr>
          <p:cNvSpPr>
            <a:spLocks noGrp="1"/>
          </p:cNvSpPr>
          <p:nvPr>
            <p:ph idx="1"/>
          </p:nvPr>
        </p:nvSpPr>
        <p:spPr>
          <a:xfrm>
            <a:off x="838200" y="1420837"/>
            <a:ext cx="10515600" cy="4756126"/>
          </a:xfrm>
        </p:spPr>
        <p:txBody>
          <a:bodyPr>
            <a:normAutofit lnSpcReduction="10000"/>
          </a:bodyPr>
          <a:lstStyle/>
          <a:p>
            <a:r>
              <a:rPr lang="en-US" b="1" dirty="0">
                <a:solidFill>
                  <a:schemeClr val="accent1"/>
                </a:solidFill>
              </a:rPr>
              <a:t>Disk Access Time: </a:t>
            </a:r>
            <a:r>
              <a:rPr lang="en-US" dirty="0"/>
              <a:t>It is the interval between a computer makes a request for transfer of data from a disk system to the primary storage and the instant the operation is completed. Disk Access Time depends on the following three parameters:</a:t>
            </a:r>
          </a:p>
          <a:p>
            <a:r>
              <a:rPr lang="en-US" b="1" dirty="0">
                <a:solidFill>
                  <a:schemeClr val="accent1"/>
                </a:solidFill>
              </a:rPr>
              <a:t>Seek Time: </a:t>
            </a:r>
            <a:r>
              <a:rPr lang="en-US" dirty="0"/>
              <a:t>It is the time required to position the read/write head over the desired track, as soon as a read/ write command is received by disk unit.</a:t>
            </a:r>
          </a:p>
          <a:p>
            <a:r>
              <a:rPr lang="en-US" b="1" dirty="0">
                <a:solidFill>
                  <a:schemeClr val="accent1"/>
                </a:solidFill>
              </a:rPr>
              <a:t>Latency: </a:t>
            </a:r>
            <a:r>
              <a:rPr lang="en-US" dirty="0"/>
              <a:t>It is the time required to spin the desired sector under the read/write head, once the read/write is positioned on the desired track.</a:t>
            </a:r>
          </a:p>
          <a:p>
            <a:r>
              <a:rPr lang="en-US" b="1" dirty="0">
                <a:solidFill>
                  <a:schemeClr val="accent1"/>
                </a:solidFill>
              </a:rPr>
              <a:t>Transfer rate: </a:t>
            </a:r>
            <a:r>
              <a:rPr lang="en-US" dirty="0"/>
              <a:t>It is the rate at which data are read/written to the disk, once the read/write head is positioned over the desired track.</a:t>
            </a:r>
          </a:p>
          <a:p>
            <a:endParaRPr lang="en-US" dirty="0"/>
          </a:p>
        </p:txBody>
      </p:sp>
      <p:sp>
        <p:nvSpPr>
          <p:cNvPr id="4" name="Slide Number Placeholder 3">
            <a:extLst>
              <a:ext uri="{FF2B5EF4-FFF2-40B4-BE49-F238E27FC236}">
                <a16:creationId xmlns:a16="http://schemas.microsoft.com/office/drawing/2014/main" id="{2D144D80-3404-4343-8375-B8D6691857C5}"/>
              </a:ext>
            </a:extLst>
          </p:cNvPr>
          <p:cNvSpPr>
            <a:spLocks noGrp="1"/>
          </p:cNvSpPr>
          <p:nvPr>
            <p:ph type="sldNum" sz="quarter" idx="12"/>
          </p:nvPr>
        </p:nvSpPr>
        <p:spPr/>
        <p:txBody>
          <a:bodyPr/>
          <a:lstStyle/>
          <a:p>
            <a:fld id="{1351AB26-9E4A-4ABF-A4C0-C6A3B1432E4D}" type="slidenum">
              <a:rPr lang="en-US" smtClean="0"/>
              <a:t>8</a:t>
            </a:fld>
            <a:endParaRPr lang="en-US"/>
          </a:p>
        </p:txBody>
      </p:sp>
    </p:spTree>
    <p:extLst>
      <p:ext uri="{BB962C8B-B14F-4D97-AF65-F5344CB8AC3E}">
        <p14:creationId xmlns:p14="http://schemas.microsoft.com/office/powerpoint/2010/main" val="80122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59D0-C454-4EE6-9D02-EE8462582CBC}"/>
              </a:ext>
            </a:extLst>
          </p:cNvPr>
          <p:cNvSpPr>
            <a:spLocks noGrp="1"/>
          </p:cNvSpPr>
          <p:nvPr>
            <p:ph type="title"/>
          </p:nvPr>
        </p:nvSpPr>
        <p:spPr/>
        <p:txBody>
          <a:bodyPr/>
          <a:lstStyle/>
          <a:p>
            <a:pPr algn="ctr"/>
            <a:r>
              <a:rPr lang="en-US" b="1" dirty="0">
                <a:solidFill>
                  <a:schemeClr val="accent1"/>
                </a:solidFill>
              </a:rPr>
              <a:t>Disk Partition</a:t>
            </a:r>
          </a:p>
        </p:txBody>
      </p:sp>
      <p:sp>
        <p:nvSpPr>
          <p:cNvPr id="3" name="Content Placeholder 2">
            <a:extLst>
              <a:ext uri="{FF2B5EF4-FFF2-40B4-BE49-F238E27FC236}">
                <a16:creationId xmlns:a16="http://schemas.microsoft.com/office/drawing/2014/main" id="{07385710-3C86-40D0-B3F3-21B3AC57E4CB}"/>
              </a:ext>
            </a:extLst>
          </p:cNvPr>
          <p:cNvSpPr>
            <a:spLocks noGrp="1"/>
          </p:cNvSpPr>
          <p:nvPr>
            <p:ph idx="1"/>
          </p:nvPr>
        </p:nvSpPr>
        <p:spPr>
          <a:xfrm>
            <a:off x="838200" y="1420837"/>
            <a:ext cx="10515600" cy="4756126"/>
          </a:xfrm>
        </p:spPr>
        <p:txBody>
          <a:bodyPr>
            <a:normAutofit/>
          </a:bodyPr>
          <a:lstStyle/>
          <a:p>
            <a:r>
              <a:rPr lang="en-US" sz="3200" b="1" dirty="0">
                <a:solidFill>
                  <a:schemeClr val="accent1">
                    <a:lumMod val="75000"/>
                  </a:schemeClr>
                </a:solidFill>
              </a:rPr>
              <a:t>Logical Partition: </a:t>
            </a:r>
            <a:r>
              <a:rPr lang="en-US" sz="3200" dirty="0"/>
              <a:t>A disk can be partitioned into multiple drives. We can partition our disk space into multiple drives and this is called as logical partition.</a:t>
            </a:r>
          </a:p>
          <a:p>
            <a:pPr marL="0" indent="0">
              <a:buNone/>
            </a:pPr>
            <a:endParaRPr lang="en-US" sz="3200" dirty="0"/>
          </a:p>
          <a:p>
            <a:r>
              <a:rPr lang="en-US" sz="3200" b="1" dirty="0">
                <a:solidFill>
                  <a:schemeClr val="accent1">
                    <a:lumMod val="75000"/>
                  </a:schemeClr>
                </a:solidFill>
              </a:rPr>
              <a:t>Physical Partition: </a:t>
            </a:r>
            <a:r>
              <a:rPr lang="en-US" sz="3200" dirty="0"/>
              <a:t>When we will have multiple disks operating in a same system then it will be called as physical partition.</a:t>
            </a:r>
          </a:p>
          <a:p>
            <a:endParaRPr lang="en-US" sz="3200" dirty="0"/>
          </a:p>
        </p:txBody>
      </p:sp>
      <p:sp>
        <p:nvSpPr>
          <p:cNvPr id="4" name="Slide Number Placeholder 3">
            <a:extLst>
              <a:ext uri="{FF2B5EF4-FFF2-40B4-BE49-F238E27FC236}">
                <a16:creationId xmlns:a16="http://schemas.microsoft.com/office/drawing/2014/main" id="{2D144D80-3404-4343-8375-B8D6691857C5}"/>
              </a:ext>
            </a:extLst>
          </p:cNvPr>
          <p:cNvSpPr>
            <a:spLocks noGrp="1"/>
          </p:cNvSpPr>
          <p:nvPr>
            <p:ph type="sldNum" sz="quarter" idx="12"/>
          </p:nvPr>
        </p:nvSpPr>
        <p:spPr/>
        <p:txBody>
          <a:bodyPr/>
          <a:lstStyle/>
          <a:p>
            <a:fld id="{1351AB26-9E4A-4ABF-A4C0-C6A3B1432E4D}" type="slidenum">
              <a:rPr lang="en-US" smtClean="0"/>
              <a:t>9</a:t>
            </a:fld>
            <a:endParaRPr lang="en-US"/>
          </a:p>
        </p:txBody>
      </p:sp>
    </p:spTree>
    <p:extLst>
      <p:ext uri="{BB962C8B-B14F-4D97-AF65-F5344CB8AC3E}">
        <p14:creationId xmlns:p14="http://schemas.microsoft.com/office/powerpoint/2010/main" val="1761376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877</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Helvetica Neue</vt:lpstr>
      <vt:lpstr>HelveticaNeue</vt:lpstr>
      <vt:lpstr>Wingdings</vt:lpstr>
      <vt:lpstr>Office Theme</vt:lpstr>
      <vt:lpstr>  CSE360-Computer Interfacing BRAC University Magnetic Disk </vt:lpstr>
      <vt:lpstr>Magnetic Disk</vt:lpstr>
      <vt:lpstr>Magnetic Disk</vt:lpstr>
      <vt:lpstr>Magnetic Disk</vt:lpstr>
      <vt:lpstr>Magnetic Disk</vt:lpstr>
      <vt:lpstr>Magnetic Read and Write Memory</vt:lpstr>
      <vt:lpstr>Magnetic Disk</vt:lpstr>
      <vt:lpstr>Timings in Operation</vt:lpstr>
      <vt:lpstr>Disk Partition</vt:lpstr>
      <vt:lpstr>Bad Sector</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CSE360-Computer Interfacing BRAC University Magnetic Hard Disk </dc:title>
  <dc:creator>Nazmus Sakeef</dc:creator>
  <cp:lastModifiedBy>Nazmus Sakeef</cp:lastModifiedBy>
  <cp:revision>40</cp:revision>
  <dcterms:created xsi:type="dcterms:W3CDTF">2020-07-24T12:46:01Z</dcterms:created>
  <dcterms:modified xsi:type="dcterms:W3CDTF">2020-07-25T12:45:28Z</dcterms:modified>
</cp:coreProperties>
</file>