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5a4N9HnVCZA7EMcZAef8XwLC6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HelveticaNeue-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Single Level Cell</a:t>
            </a:r>
            <a:br>
              <a:rPr lang="en-US"/>
            </a:br>
            <a:r>
              <a:rPr lang="en-US"/>
              <a:t>Multi     “         “</a:t>
            </a:r>
            <a:endParaRPr/>
          </a:p>
          <a:p>
            <a:pPr indent="0" lvl="0" marL="0" rtl="0" algn="l">
              <a:spcBef>
                <a:spcPts val="0"/>
              </a:spcBef>
              <a:spcAft>
                <a:spcPts val="0"/>
              </a:spcAft>
              <a:buNone/>
            </a:pPr>
            <a:r>
              <a:rPr lang="en-US"/>
              <a:t>Trinary  “         “</a:t>
            </a:r>
            <a:br>
              <a:rPr lang="en-US"/>
            </a:br>
            <a:r>
              <a:rPr lang="en-US"/>
              <a:t>Quad     “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6"/>
          <p:cNvPicPr preferRelativeResize="0"/>
          <p:nvPr/>
        </p:nvPicPr>
        <p:blipFill rotWithShape="1">
          <a:blip r:embed="rId2">
            <a:alphaModFix/>
          </a:blip>
          <a:srcRect b="0" l="0" r="0" t="0"/>
          <a:stretch/>
        </p:blipFill>
        <p:spPr>
          <a:xfrm>
            <a:off x="10917555" y="185750"/>
            <a:ext cx="872490" cy="65253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extremetech.com/wp-content/uploads/2015/07/SSD-Latency.png"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www.youtube.com/channel/UCBqI6HQbOYCkqWeB3PJpXn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www.extremetech.com/wp-content/uploads/2015/07/Diagram-1.png"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www.youtube.com/channel/UCBqI6HQbOYCkqWeB3PJpXn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www.youtube.com/channel/UCBqI6HQbOYCkqWeB3PJpXnQ"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www.youtube.com/channel/UCBqI6HQbOYCkqWeB3PJpXn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838200" y="365125"/>
            <a:ext cx="10515600" cy="24202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br>
              <a:rPr lang="en-US" sz="3959"/>
            </a:br>
            <a:br>
              <a:rPr lang="en-US" sz="3959"/>
            </a:br>
            <a:r>
              <a:rPr b="1" lang="en-US" sz="3959"/>
              <a:t>CSE360-Computer Interfacing</a:t>
            </a:r>
            <a:br>
              <a:rPr b="1" lang="en-US" sz="3959"/>
            </a:br>
            <a:r>
              <a:rPr b="1" lang="en-US" sz="3959"/>
              <a:t>BRAC University</a:t>
            </a:r>
            <a:br>
              <a:rPr b="1" lang="en-US" sz="3959"/>
            </a:br>
            <a:r>
              <a:rPr b="1" lang="en-US" sz="5400">
                <a:solidFill>
                  <a:schemeClr val="accent1"/>
                </a:solidFill>
              </a:rPr>
              <a:t>Solid State Drive (SSD)</a:t>
            </a:r>
            <a:br>
              <a:rPr lang="en-US" sz="3959"/>
            </a:br>
            <a:endParaRPr sz="3959"/>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1" name="Google Shape;91;p1"/>
          <p:cNvPicPr preferRelativeResize="0"/>
          <p:nvPr/>
        </p:nvPicPr>
        <p:blipFill rotWithShape="1">
          <a:blip r:embed="rId3">
            <a:alphaModFix/>
          </a:blip>
          <a:srcRect b="0" l="0" r="0" t="0"/>
          <a:stretch/>
        </p:blipFill>
        <p:spPr>
          <a:xfrm>
            <a:off x="509955" y="2875146"/>
            <a:ext cx="6369147" cy="3582645"/>
          </a:xfrm>
          <a:prstGeom prst="rect">
            <a:avLst/>
          </a:prstGeom>
          <a:noFill/>
          <a:ln>
            <a:noFill/>
          </a:ln>
        </p:spPr>
      </p:pic>
      <p:pic>
        <p:nvPicPr>
          <p:cNvPr id="92" name="Google Shape;92;p1"/>
          <p:cNvPicPr preferRelativeResize="0"/>
          <p:nvPr/>
        </p:nvPicPr>
        <p:blipFill rotWithShape="1">
          <a:blip r:embed="rId4">
            <a:alphaModFix/>
          </a:blip>
          <a:srcRect b="0" l="0" r="0" t="0"/>
          <a:stretch/>
        </p:blipFill>
        <p:spPr>
          <a:xfrm>
            <a:off x="7025347" y="2741197"/>
            <a:ext cx="4074062" cy="37516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838200" y="365126"/>
            <a:ext cx="10515600" cy="7040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Performance Comparison</a:t>
            </a:r>
            <a:endParaRPr/>
          </a:p>
        </p:txBody>
      </p:sp>
      <p:pic>
        <p:nvPicPr>
          <p:cNvPr descr="SSD-Latency" id="158" name="Google Shape;158;p10">
            <a:hlinkClick r:id="rId3"/>
          </p:cNvPr>
          <p:cNvPicPr preferRelativeResize="0"/>
          <p:nvPr/>
        </p:nvPicPr>
        <p:blipFill rotWithShape="1">
          <a:blip r:embed="rId4">
            <a:alphaModFix/>
          </a:blip>
          <a:srcRect b="0" l="0" r="0" t="0"/>
          <a:stretch/>
        </p:blipFill>
        <p:spPr>
          <a:xfrm>
            <a:off x="3460652" y="1294229"/>
            <a:ext cx="5542671" cy="4783014"/>
          </a:xfrm>
          <a:prstGeom prst="rect">
            <a:avLst/>
          </a:prstGeom>
          <a:noFill/>
          <a:ln>
            <a:noFill/>
          </a:ln>
        </p:spPr>
      </p:pic>
      <p:sp>
        <p:nvSpPr>
          <p:cNvPr id="159" name="Google Shape;15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1"/>
          <p:cNvPicPr preferRelativeResize="0"/>
          <p:nvPr>
            <p:ph idx="1" type="body"/>
          </p:nvPr>
        </p:nvPicPr>
        <p:blipFill rotWithShape="1">
          <a:blip r:embed="rId3">
            <a:alphaModFix/>
          </a:blip>
          <a:srcRect b="0" l="0" r="0" t="0"/>
          <a:stretch/>
        </p:blipFill>
        <p:spPr>
          <a:xfrm>
            <a:off x="2668129" y="368323"/>
            <a:ext cx="7633611" cy="5877731"/>
          </a:xfrm>
          <a:prstGeom prst="rect">
            <a:avLst/>
          </a:prstGeom>
          <a:noFill/>
          <a:ln>
            <a:noFill/>
          </a:ln>
        </p:spPr>
      </p:pic>
      <p:sp>
        <p:nvSpPr>
          <p:cNvPr id="165" name="Google Shape;165;p11"/>
          <p:cNvSpPr txBox="1"/>
          <p:nvPr/>
        </p:nvSpPr>
        <p:spPr>
          <a:xfrm>
            <a:off x="557663" y="6465872"/>
            <a:ext cx="228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ACB8CA"/>
                </a:solidFill>
                <a:latin typeface="Calibri"/>
                <a:ea typeface="Calibri"/>
                <a:cs typeface="Calibri"/>
                <a:sym typeface="Calibri"/>
                <a:hlinkClick r:id="rId4">
                  <a:extLst>
                    <a:ext uri="{A12FA001-AC4F-418D-AE19-62706E023703}">
                      <ahyp:hlinkClr val="tx"/>
                    </a:ext>
                  </a:extLst>
                </a:hlinkClick>
              </a:rPr>
              <a:t>PC Builder Bangladesh</a:t>
            </a:r>
            <a:endParaRPr sz="1800">
              <a:solidFill>
                <a:srgbClr val="ACB8CA"/>
              </a:solidFill>
              <a:latin typeface="Calibri"/>
              <a:ea typeface="Calibri"/>
              <a:cs typeface="Calibri"/>
              <a:sym typeface="Calibri"/>
            </a:endParaRPr>
          </a:p>
        </p:txBody>
      </p:sp>
      <p:sp>
        <p:nvSpPr>
          <p:cNvPr id="166" name="Google Shape;16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NAND Flash</a:t>
            </a:r>
            <a:endParaRPr/>
          </a:p>
        </p:txBody>
      </p:sp>
      <p:sp>
        <p:nvSpPr>
          <p:cNvPr id="172" name="Google Shape;17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a:latin typeface="Helvetica Neue"/>
                <a:ea typeface="Helvetica Neue"/>
                <a:cs typeface="Helvetica Neue"/>
                <a:sym typeface="Helvetica Neue"/>
              </a:rPr>
              <a:t>The only way for an SSD to update an existing page is to copy the contents of the entire block into memory, erase the block, and then write the contents of the old block + the updated page.</a:t>
            </a:r>
            <a:endParaRPr/>
          </a:p>
          <a:p>
            <a:pPr indent="-228600" lvl="0" marL="228600" rtl="0" algn="l">
              <a:lnSpc>
                <a:spcPct val="90000"/>
              </a:lnSpc>
              <a:spcBef>
                <a:spcPts val="1000"/>
              </a:spcBef>
              <a:spcAft>
                <a:spcPts val="0"/>
              </a:spcAft>
              <a:buClr>
                <a:schemeClr val="dk1"/>
              </a:buClr>
              <a:buSzPts val="2400"/>
              <a:buChar char="•"/>
            </a:pPr>
            <a:r>
              <a:rPr b="0" i="0" lang="en-US" sz="2400">
                <a:latin typeface="Helvetica Neue"/>
                <a:ea typeface="Helvetica Neue"/>
                <a:cs typeface="Helvetica Neue"/>
                <a:sym typeface="Helvetica Neue"/>
              </a:rPr>
              <a:t>If the drive is full and there are no empty pages available, the SSD must first scan for blocks that are marked for deletion but that haven’t been deleted yet, erase them, and then write the data to the now-erased page.</a:t>
            </a:r>
            <a:endParaRPr/>
          </a:p>
          <a:p>
            <a:pPr indent="-228600" lvl="0" marL="228600" rtl="0" algn="l">
              <a:lnSpc>
                <a:spcPct val="90000"/>
              </a:lnSpc>
              <a:spcBef>
                <a:spcPts val="1000"/>
              </a:spcBef>
              <a:spcAft>
                <a:spcPts val="0"/>
              </a:spcAft>
              <a:buClr>
                <a:schemeClr val="dk1"/>
              </a:buClr>
              <a:buSzPts val="2400"/>
              <a:buChar char="•"/>
            </a:pPr>
            <a:r>
              <a:rPr lang="en-US" sz="2400"/>
              <a:t>Garbage collection is a background process that allows a drive to mitigate the performance impact of the program/erase cycle by performing certain tasks in the background.</a:t>
            </a:r>
            <a:endParaRPr/>
          </a:p>
        </p:txBody>
      </p:sp>
      <p:sp>
        <p:nvSpPr>
          <p:cNvPr id="173" name="Google Shape;1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Data Read, Write and Erase</a:t>
            </a:r>
            <a:endParaRPr/>
          </a:p>
        </p:txBody>
      </p:sp>
      <p:pic>
        <p:nvPicPr>
          <p:cNvPr id="179" name="Google Shape;179;p13"/>
          <p:cNvPicPr preferRelativeResize="0"/>
          <p:nvPr>
            <p:ph idx="1" type="body"/>
          </p:nvPr>
        </p:nvPicPr>
        <p:blipFill rotWithShape="1">
          <a:blip r:embed="rId3">
            <a:alphaModFix/>
          </a:blip>
          <a:srcRect b="0" l="0" r="0" t="0"/>
          <a:stretch/>
        </p:blipFill>
        <p:spPr>
          <a:xfrm>
            <a:off x="1729521" y="1690688"/>
            <a:ext cx="8732957" cy="4525453"/>
          </a:xfrm>
          <a:prstGeom prst="rect">
            <a:avLst/>
          </a:prstGeom>
          <a:noFill/>
          <a:ln>
            <a:noFill/>
          </a:ln>
        </p:spPr>
      </p:pic>
      <p:sp>
        <p:nvSpPr>
          <p:cNvPr id="180" name="Google Shape;18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Some Important Concepts</a:t>
            </a:r>
            <a:endParaRPr/>
          </a:p>
        </p:txBody>
      </p:sp>
      <p:sp>
        <p:nvSpPr>
          <p:cNvPr id="186" name="Google Shape;18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3600"/>
              <a:buFont typeface="Calibri"/>
              <a:buAutoNum type="arabicPeriod"/>
            </a:pPr>
            <a:r>
              <a:rPr lang="en-US" sz="3600"/>
              <a:t>Garbage Collection</a:t>
            </a:r>
            <a:endParaRPr/>
          </a:p>
          <a:p>
            <a:pPr indent="-514350" lvl="0" marL="514350" rtl="0" algn="l">
              <a:lnSpc>
                <a:spcPct val="90000"/>
              </a:lnSpc>
              <a:spcBef>
                <a:spcPts val="1000"/>
              </a:spcBef>
              <a:spcAft>
                <a:spcPts val="0"/>
              </a:spcAft>
              <a:buClr>
                <a:schemeClr val="dk1"/>
              </a:buClr>
              <a:buSzPts val="3600"/>
              <a:buFont typeface="Calibri"/>
              <a:buAutoNum type="arabicPeriod"/>
            </a:pPr>
            <a:r>
              <a:rPr lang="en-US" sz="3600"/>
              <a:t>TRIM Command</a:t>
            </a:r>
            <a:endParaRPr/>
          </a:p>
          <a:p>
            <a:pPr indent="-514350" lvl="0" marL="514350" rtl="0" algn="l">
              <a:lnSpc>
                <a:spcPct val="90000"/>
              </a:lnSpc>
              <a:spcBef>
                <a:spcPts val="1000"/>
              </a:spcBef>
              <a:spcAft>
                <a:spcPts val="0"/>
              </a:spcAft>
              <a:buClr>
                <a:schemeClr val="dk1"/>
              </a:buClr>
              <a:buSzPts val="3600"/>
              <a:buFont typeface="Calibri"/>
              <a:buAutoNum type="arabicPeriod"/>
            </a:pPr>
            <a:r>
              <a:rPr lang="en-US" sz="3600"/>
              <a:t>Wear Leveling</a:t>
            </a:r>
            <a:endParaRPr/>
          </a:p>
          <a:p>
            <a:pPr indent="-514350" lvl="0" marL="514350" rtl="0" algn="l">
              <a:lnSpc>
                <a:spcPct val="90000"/>
              </a:lnSpc>
              <a:spcBef>
                <a:spcPts val="1000"/>
              </a:spcBef>
              <a:spcAft>
                <a:spcPts val="0"/>
              </a:spcAft>
              <a:buClr>
                <a:schemeClr val="dk1"/>
              </a:buClr>
              <a:buSzPts val="3600"/>
              <a:buFont typeface="Calibri"/>
              <a:buAutoNum type="arabicPeriod"/>
            </a:pPr>
            <a:r>
              <a:rPr lang="en-US" sz="3600"/>
              <a:t>Write Amplification</a:t>
            </a:r>
            <a:endParaRPr/>
          </a:p>
          <a:p>
            <a:pPr indent="-514350" lvl="0" marL="514350" rtl="0" algn="l">
              <a:lnSpc>
                <a:spcPct val="90000"/>
              </a:lnSpc>
              <a:spcBef>
                <a:spcPts val="1000"/>
              </a:spcBef>
              <a:spcAft>
                <a:spcPts val="0"/>
              </a:spcAft>
              <a:buClr>
                <a:schemeClr val="dk1"/>
              </a:buClr>
              <a:buSzPts val="3600"/>
              <a:buFont typeface="Calibri"/>
              <a:buAutoNum type="arabicPeriod"/>
            </a:pPr>
            <a:r>
              <a:rPr lang="en-US" sz="3600"/>
              <a:t>Over-Provisioning </a:t>
            </a:r>
            <a:endParaRPr/>
          </a:p>
        </p:txBody>
      </p:sp>
      <p:sp>
        <p:nvSpPr>
          <p:cNvPr id="187" name="Google Shape;18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38200" y="365126"/>
            <a:ext cx="10515600" cy="7040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Garbage Collection</a:t>
            </a:r>
            <a:endParaRPr/>
          </a:p>
        </p:txBody>
      </p:sp>
      <p:pic>
        <p:nvPicPr>
          <p:cNvPr descr="Garbage collection" id="193" name="Google Shape;193;p15">
            <a:hlinkClick r:id="rId3"/>
          </p:cNvPr>
          <p:cNvPicPr preferRelativeResize="0"/>
          <p:nvPr/>
        </p:nvPicPr>
        <p:blipFill rotWithShape="1">
          <a:blip r:embed="rId4">
            <a:alphaModFix/>
          </a:blip>
          <a:srcRect b="0" l="0" r="0" t="0"/>
          <a:stretch/>
        </p:blipFill>
        <p:spPr>
          <a:xfrm>
            <a:off x="2475914" y="1188457"/>
            <a:ext cx="7723163" cy="5158104"/>
          </a:xfrm>
          <a:prstGeom prst="rect">
            <a:avLst/>
          </a:prstGeom>
          <a:noFill/>
          <a:ln>
            <a:noFill/>
          </a:ln>
        </p:spPr>
      </p:pic>
      <p:sp>
        <p:nvSpPr>
          <p:cNvPr id="194" name="Google Shape;194;p15"/>
          <p:cNvSpPr txBox="1"/>
          <p:nvPr/>
        </p:nvSpPr>
        <p:spPr>
          <a:xfrm>
            <a:off x="557662" y="6465872"/>
            <a:ext cx="24809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CB8CA"/>
                </a:solidFill>
                <a:latin typeface="Calibri"/>
                <a:ea typeface="Calibri"/>
                <a:cs typeface="Calibri"/>
                <a:sym typeface="Calibri"/>
              </a:rPr>
              <a:t>www.extremetech.com</a:t>
            </a:r>
            <a:endParaRPr sz="1800">
              <a:solidFill>
                <a:srgbClr val="ACB8CA"/>
              </a:solidFill>
              <a:latin typeface="Calibri"/>
              <a:ea typeface="Calibri"/>
              <a:cs typeface="Calibri"/>
              <a:sym typeface="Calibri"/>
            </a:endParaRPr>
          </a:p>
        </p:txBody>
      </p:sp>
      <p:sp>
        <p:nvSpPr>
          <p:cNvPr id="195" name="Google Shape;19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Wear Leveling</a:t>
            </a:r>
            <a:endParaRPr/>
          </a:p>
        </p:txBody>
      </p:sp>
      <p:pic>
        <p:nvPicPr>
          <p:cNvPr id="201" name="Google Shape;201;p16"/>
          <p:cNvPicPr preferRelativeResize="0"/>
          <p:nvPr>
            <p:ph idx="1" type="body"/>
          </p:nvPr>
        </p:nvPicPr>
        <p:blipFill rotWithShape="1">
          <a:blip r:embed="rId3">
            <a:alphaModFix/>
          </a:blip>
          <a:srcRect b="0" l="0" r="0" t="0"/>
          <a:stretch/>
        </p:blipFill>
        <p:spPr>
          <a:xfrm>
            <a:off x="564181" y="2082019"/>
            <a:ext cx="5227756" cy="4206240"/>
          </a:xfrm>
          <a:prstGeom prst="rect">
            <a:avLst/>
          </a:prstGeom>
          <a:noFill/>
          <a:ln>
            <a:noFill/>
          </a:ln>
        </p:spPr>
      </p:pic>
      <p:pic>
        <p:nvPicPr>
          <p:cNvPr id="202" name="Google Shape;202;p16"/>
          <p:cNvPicPr preferRelativeResize="0"/>
          <p:nvPr/>
        </p:nvPicPr>
        <p:blipFill rotWithShape="1">
          <a:blip r:embed="rId4">
            <a:alphaModFix/>
          </a:blip>
          <a:srcRect b="0" l="0" r="0" t="0"/>
          <a:stretch/>
        </p:blipFill>
        <p:spPr>
          <a:xfrm>
            <a:off x="6400063" y="2080267"/>
            <a:ext cx="5227756" cy="4207991"/>
          </a:xfrm>
          <a:prstGeom prst="rect">
            <a:avLst/>
          </a:prstGeom>
          <a:noFill/>
          <a:ln>
            <a:noFill/>
          </a:ln>
        </p:spPr>
      </p:pic>
      <p:sp>
        <p:nvSpPr>
          <p:cNvPr id="203" name="Google Shape;203;p16"/>
          <p:cNvSpPr txBox="1"/>
          <p:nvPr/>
        </p:nvSpPr>
        <p:spPr>
          <a:xfrm>
            <a:off x="564181" y="6488668"/>
            <a:ext cx="17706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CB8CA"/>
                </a:solidFill>
                <a:latin typeface="Calibri"/>
                <a:ea typeface="Calibri"/>
                <a:cs typeface="Calibri"/>
                <a:sym typeface="Calibri"/>
              </a:rPr>
              <a:t>www.elinfor.com</a:t>
            </a:r>
            <a:endParaRPr/>
          </a:p>
        </p:txBody>
      </p:sp>
      <p:sp>
        <p:nvSpPr>
          <p:cNvPr id="204" name="Google Shape;20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838200" y="365125"/>
            <a:ext cx="10515600" cy="11119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Over-Provisioning</a:t>
            </a:r>
            <a:endParaRPr/>
          </a:p>
        </p:txBody>
      </p:sp>
      <p:pic>
        <p:nvPicPr>
          <p:cNvPr id="210" name="Google Shape;210;p17"/>
          <p:cNvPicPr preferRelativeResize="0"/>
          <p:nvPr>
            <p:ph idx="1" type="body"/>
          </p:nvPr>
        </p:nvPicPr>
        <p:blipFill rotWithShape="1">
          <a:blip r:embed="rId3">
            <a:alphaModFix/>
          </a:blip>
          <a:srcRect b="0" l="0" r="0" t="0"/>
          <a:stretch/>
        </p:blipFill>
        <p:spPr>
          <a:xfrm>
            <a:off x="2556147" y="1690687"/>
            <a:ext cx="7445253" cy="4802187"/>
          </a:xfrm>
          <a:prstGeom prst="rect">
            <a:avLst/>
          </a:prstGeom>
          <a:noFill/>
          <a:ln>
            <a:noFill/>
          </a:ln>
        </p:spPr>
      </p:pic>
      <p:sp>
        <p:nvSpPr>
          <p:cNvPr id="211" name="Google Shape;21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SSD Controller</a:t>
            </a:r>
            <a:endParaRPr/>
          </a:p>
        </p:txBody>
      </p:sp>
      <p:sp>
        <p:nvSpPr>
          <p:cNvPr id="217" name="Google Shape;2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20"/>
              <a:buChar char="•"/>
            </a:pPr>
            <a:r>
              <a:rPr b="0" i="0" lang="en-US" sz="2220">
                <a:latin typeface="Helvetica Neue"/>
                <a:ea typeface="Helvetica Neue"/>
                <a:cs typeface="Helvetica Neue"/>
                <a:sym typeface="Helvetica Neue"/>
              </a:rPr>
              <a:t>Flash controller includes the electronics that bridge the Flash memory components to the SSD input/output interfaces. </a:t>
            </a:r>
            <a:endParaRPr sz="2220">
              <a:latin typeface="Helvetica Neue"/>
              <a:ea typeface="Helvetica Neue"/>
              <a:cs typeface="Helvetica Neue"/>
              <a:sym typeface="Helvetica Neue"/>
            </a:endParaRPr>
          </a:p>
          <a:p>
            <a:pPr indent="-228600" lvl="0" marL="228600" rtl="0" algn="l">
              <a:lnSpc>
                <a:spcPct val="90000"/>
              </a:lnSpc>
              <a:spcBef>
                <a:spcPts val="1000"/>
              </a:spcBef>
              <a:spcAft>
                <a:spcPts val="0"/>
              </a:spcAft>
              <a:buClr>
                <a:schemeClr val="dk1"/>
              </a:buClr>
              <a:buSzPts val="2220"/>
              <a:buChar char="•"/>
            </a:pPr>
            <a:r>
              <a:rPr b="0" i="0" lang="en-US" sz="2220">
                <a:latin typeface="Helvetica Neue"/>
                <a:ea typeface="Helvetica Neue"/>
                <a:cs typeface="Helvetica Neue"/>
                <a:sym typeface="Helvetica Neue"/>
              </a:rPr>
              <a:t>The controller is an embedded processor that executes firmware-level software.</a:t>
            </a:r>
            <a:endParaRPr/>
          </a:p>
          <a:p>
            <a:pPr indent="-228600" lvl="0" marL="228600" rtl="0" algn="l">
              <a:lnSpc>
                <a:spcPct val="90000"/>
              </a:lnSpc>
              <a:spcBef>
                <a:spcPts val="1000"/>
              </a:spcBef>
              <a:spcAft>
                <a:spcPts val="0"/>
              </a:spcAft>
              <a:buClr>
                <a:schemeClr val="dk1"/>
              </a:buClr>
              <a:buSzPts val="2220"/>
              <a:buChar char="•"/>
            </a:pPr>
            <a:r>
              <a:rPr b="0" i="0" lang="en-US" sz="2220">
                <a:latin typeface="Helvetica Neue"/>
                <a:ea typeface="Helvetica Neue"/>
                <a:cs typeface="Helvetica Neue"/>
                <a:sym typeface="Helvetica Neue"/>
              </a:rPr>
              <a:t>Every SSD includes a controller i.e. an embedded processor that executes firmware-level code and is one of the most important factors of SSD performance. </a:t>
            </a:r>
            <a:endParaRPr/>
          </a:p>
          <a:p>
            <a:pPr indent="-228600" lvl="0" marL="228600" rtl="0" algn="l">
              <a:lnSpc>
                <a:spcPct val="90000"/>
              </a:lnSpc>
              <a:spcBef>
                <a:spcPts val="1000"/>
              </a:spcBef>
              <a:spcAft>
                <a:spcPts val="0"/>
              </a:spcAft>
              <a:buClr>
                <a:schemeClr val="dk1"/>
              </a:buClr>
              <a:buSzPts val="2220"/>
              <a:buChar char="•"/>
            </a:pPr>
            <a:r>
              <a:rPr b="0" i="0" lang="en-US" sz="2220">
                <a:latin typeface="Helvetica Neue"/>
                <a:ea typeface="Helvetica Neue"/>
                <a:cs typeface="Helvetica Neue"/>
                <a:sym typeface="Helvetica Neue"/>
              </a:rPr>
              <a:t>Functions: </a:t>
            </a:r>
            <a:endParaRPr/>
          </a:p>
          <a:p>
            <a:pPr indent="-457200" lvl="1" marL="914400" rtl="0" algn="l">
              <a:lnSpc>
                <a:spcPct val="90000"/>
              </a:lnSpc>
              <a:spcBef>
                <a:spcPts val="500"/>
              </a:spcBef>
              <a:spcAft>
                <a:spcPts val="0"/>
              </a:spcAft>
              <a:buClr>
                <a:schemeClr val="dk1"/>
              </a:buClr>
              <a:buSzPts val="1850"/>
              <a:buFont typeface="Calibri"/>
              <a:buAutoNum type="arabicPeriod"/>
            </a:pPr>
            <a:r>
              <a:rPr b="0" i="0" lang="en-US" sz="1850">
                <a:latin typeface="Helvetica Neue"/>
                <a:ea typeface="Helvetica Neue"/>
                <a:cs typeface="Helvetica Neue"/>
                <a:sym typeface="Helvetica Neue"/>
              </a:rPr>
              <a:t> Error Correction(ECC). </a:t>
            </a:r>
            <a:endParaRPr sz="1850">
              <a:latin typeface="Helvetica Neue"/>
              <a:ea typeface="Helvetica Neue"/>
              <a:cs typeface="Helvetica Neue"/>
              <a:sym typeface="Helvetica Neue"/>
            </a:endParaRPr>
          </a:p>
          <a:p>
            <a:pPr indent="-457200" lvl="1" marL="914400" rtl="0" algn="l">
              <a:lnSpc>
                <a:spcPct val="90000"/>
              </a:lnSpc>
              <a:spcBef>
                <a:spcPts val="500"/>
              </a:spcBef>
              <a:spcAft>
                <a:spcPts val="0"/>
              </a:spcAft>
              <a:buClr>
                <a:schemeClr val="dk1"/>
              </a:buClr>
              <a:buSzPts val="1850"/>
              <a:buFont typeface="Calibri"/>
              <a:buAutoNum type="arabicPeriod"/>
            </a:pPr>
            <a:r>
              <a:rPr b="0" i="0" lang="en-US" sz="1850">
                <a:latin typeface="Helvetica Neue"/>
                <a:ea typeface="Helvetica Neue"/>
                <a:cs typeface="Helvetica Neue"/>
                <a:sym typeface="Helvetica Neue"/>
              </a:rPr>
              <a:t> Bad block mapping. </a:t>
            </a:r>
            <a:endParaRPr/>
          </a:p>
          <a:p>
            <a:pPr indent="-457200" lvl="1" marL="914400" rtl="0" algn="l">
              <a:lnSpc>
                <a:spcPct val="90000"/>
              </a:lnSpc>
              <a:spcBef>
                <a:spcPts val="500"/>
              </a:spcBef>
              <a:spcAft>
                <a:spcPts val="0"/>
              </a:spcAft>
              <a:buClr>
                <a:schemeClr val="dk1"/>
              </a:buClr>
              <a:buSzPts val="1850"/>
              <a:buFont typeface="Calibri"/>
              <a:buAutoNum type="arabicPeriod"/>
            </a:pPr>
            <a:r>
              <a:rPr b="0" i="0" lang="en-US" sz="1850">
                <a:latin typeface="Helvetica Neue"/>
                <a:ea typeface="Helvetica Neue"/>
                <a:cs typeface="Helvetica Neue"/>
                <a:sym typeface="Helvetica Neue"/>
              </a:rPr>
              <a:t> Read disturb management.</a:t>
            </a:r>
            <a:endParaRPr/>
          </a:p>
          <a:p>
            <a:pPr indent="-457200" lvl="1" marL="914400" rtl="0" algn="l">
              <a:lnSpc>
                <a:spcPct val="90000"/>
              </a:lnSpc>
              <a:spcBef>
                <a:spcPts val="500"/>
              </a:spcBef>
              <a:spcAft>
                <a:spcPts val="0"/>
              </a:spcAft>
              <a:buClr>
                <a:schemeClr val="dk1"/>
              </a:buClr>
              <a:buSzPts val="1850"/>
              <a:buFont typeface="Calibri"/>
              <a:buAutoNum type="arabicPeriod"/>
            </a:pPr>
            <a:r>
              <a:rPr b="0" i="0" lang="en-US" sz="1850">
                <a:latin typeface="Helvetica Neue"/>
                <a:ea typeface="Helvetica Neue"/>
                <a:cs typeface="Helvetica Neue"/>
                <a:sym typeface="Helvetica Neue"/>
              </a:rPr>
              <a:t> Read and write caching. </a:t>
            </a:r>
            <a:endParaRPr/>
          </a:p>
          <a:p>
            <a:pPr indent="-457200" lvl="1" marL="914400" rtl="0" algn="l">
              <a:lnSpc>
                <a:spcPct val="90000"/>
              </a:lnSpc>
              <a:spcBef>
                <a:spcPts val="500"/>
              </a:spcBef>
              <a:spcAft>
                <a:spcPts val="0"/>
              </a:spcAft>
              <a:buClr>
                <a:schemeClr val="dk1"/>
              </a:buClr>
              <a:buSzPts val="1850"/>
              <a:buFont typeface="Calibri"/>
              <a:buAutoNum type="arabicPeriod"/>
            </a:pPr>
            <a:r>
              <a:rPr b="0" i="0" lang="en-US" sz="1850">
                <a:latin typeface="Helvetica Neue"/>
                <a:ea typeface="Helvetica Neue"/>
                <a:cs typeface="Helvetica Neue"/>
                <a:sym typeface="Helvetica Neue"/>
              </a:rPr>
              <a:t> Encryption.</a:t>
            </a:r>
            <a:endParaRPr sz="1850"/>
          </a:p>
        </p:txBody>
      </p:sp>
      <p:sp>
        <p:nvSpPr>
          <p:cNvPr id="218" name="Google Shape;2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DRAM</a:t>
            </a:r>
            <a:endParaRPr/>
          </a:p>
        </p:txBody>
      </p:sp>
      <p:sp>
        <p:nvSpPr>
          <p:cNvPr id="224" name="Google Shape;22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bit of DRAM is included in every SSD for the process of buffering. </a:t>
            </a:r>
            <a:endParaRPr/>
          </a:p>
          <a:p>
            <a:pPr indent="-228600" lvl="0" marL="228600" rtl="0" algn="l">
              <a:lnSpc>
                <a:spcPct val="90000"/>
              </a:lnSpc>
              <a:spcBef>
                <a:spcPts val="1000"/>
              </a:spcBef>
              <a:spcAft>
                <a:spcPts val="0"/>
              </a:spcAft>
              <a:buClr>
                <a:schemeClr val="dk1"/>
              </a:buClr>
              <a:buSzPts val="2800"/>
              <a:buChar char="•"/>
            </a:pPr>
            <a:r>
              <a:rPr lang="en-US"/>
              <a:t>Similar to hard drive’s cache, data is stored on it for some time temporarily before it is being written to the device.</a:t>
            </a:r>
            <a:endParaRPr/>
          </a:p>
          <a:p>
            <a:pPr indent="-228600" lvl="0" marL="228600" rtl="0" algn="l">
              <a:lnSpc>
                <a:spcPct val="90000"/>
              </a:lnSpc>
              <a:spcBef>
                <a:spcPts val="1000"/>
              </a:spcBef>
              <a:spcAft>
                <a:spcPts val="0"/>
              </a:spcAft>
              <a:buClr>
                <a:schemeClr val="dk1"/>
              </a:buClr>
              <a:buSzPts val="2800"/>
              <a:buChar char="•"/>
            </a:pPr>
            <a:r>
              <a:rPr lang="en-US"/>
              <a:t>It increases SSD performance to some level.</a:t>
            </a:r>
            <a:endParaRPr/>
          </a:p>
        </p:txBody>
      </p:sp>
      <p:sp>
        <p:nvSpPr>
          <p:cNvPr id="225" name="Google Shape;22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Solid State Drive</a:t>
            </a:r>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b="0" i="0" lang="en-US" u="none" strike="noStrike"/>
              <a:t>An SSD is a Solid State Drive that is used to store data, files and applications, as well as to run computing devices.</a:t>
            </a:r>
            <a:endParaRPr/>
          </a:p>
          <a:p>
            <a:pPr indent="-228600" lvl="0" marL="228600" rtl="0" algn="l">
              <a:lnSpc>
                <a:spcPct val="80000"/>
              </a:lnSpc>
              <a:spcBef>
                <a:spcPts val="1000"/>
              </a:spcBef>
              <a:spcAft>
                <a:spcPts val="0"/>
              </a:spcAft>
              <a:buClr>
                <a:schemeClr val="dk1"/>
              </a:buClr>
              <a:buSzPts val="2800"/>
              <a:buChar char="•"/>
            </a:pPr>
            <a:r>
              <a:rPr b="0" i="0" lang="en-US" u="none" strike="noStrike"/>
              <a:t>Solid state drives offer significant performance advantages over conventional hard disk drives (HDDs).</a:t>
            </a:r>
            <a:endParaRPr/>
          </a:p>
          <a:p>
            <a:pPr indent="-228600" lvl="0" marL="228600" rtl="0" algn="l">
              <a:lnSpc>
                <a:spcPct val="80000"/>
              </a:lnSpc>
              <a:spcBef>
                <a:spcPts val="1000"/>
              </a:spcBef>
              <a:spcAft>
                <a:spcPts val="0"/>
              </a:spcAft>
              <a:buClr>
                <a:schemeClr val="dk1"/>
              </a:buClr>
              <a:buSzPts val="2800"/>
              <a:buChar char="•"/>
            </a:pPr>
            <a:r>
              <a:rPr b="0" i="0" lang="en-US"/>
              <a:t>SSDs do not have any moving mechanical components, which distinguishes them from traditional magnetic disks such as hard disk drives(HDDs). </a:t>
            </a:r>
            <a:endParaRPr/>
          </a:p>
          <a:p>
            <a:pPr indent="-228600" lvl="0" marL="228600" rtl="0" algn="l">
              <a:lnSpc>
                <a:spcPct val="80000"/>
              </a:lnSpc>
              <a:spcBef>
                <a:spcPts val="1000"/>
              </a:spcBef>
              <a:spcAft>
                <a:spcPts val="0"/>
              </a:spcAft>
              <a:buClr>
                <a:schemeClr val="dk1"/>
              </a:buClr>
              <a:buSzPts val="2800"/>
              <a:buChar char="•"/>
            </a:pPr>
            <a:r>
              <a:rPr b="0" i="0" lang="en-US"/>
              <a:t>SSDs use microchips that retain data in non-volatile memory chips.</a:t>
            </a:r>
            <a:endParaRPr/>
          </a:p>
          <a:p>
            <a:pPr indent="-228600" lvl="0" marL="228600" rtl="0" algn="l">
              <a:lnSpc>
                <a:spcPct val="80000"/>
              </a:lnSpc>
              <a:spcBef>
                <a:spcPts val="1000"/>
              </a:spcBef>
              <a:spcAft>
                <a:spcPts val="0"/>
              </a:spcAft>
              <a:buClr>
                <a:schemeClr val="dk1"/>
              </a:buClr>
              <a:buSzPts val="2800"/>
              <a:buChar char="•"/>
            </a:pPr>
            <a:r>
              <a:rPr b="0" i="0" lang="en-US"/>
              <a:t>SSD uses non volatile NAND Flash Memory , which enables it to retain data when the power is removed.</a:t>
            </a:r>
            <a:endParaRPr/>
          </a:p>
          <a:p>
            <a:pPr indent="0" lvl="0" marL="0" rtl="0" algn="l">
              <a:lnSpc>
                <a:spcPct val="80000"/>
              </a:lnSpc>
              <a:spcBef>
                <a:spcPts val="1000"/>
              </a:spcBef>
              <a:spcAft>
                <a:spcPts val="0"/>
              </a:spcAft>
              <a:buClr>
                <a:schemeClr val="dk1"/>
              </a:buClr>
              <a:buSzPts val="2800"/>
              <a:buNone/>
            </a:pPr>
            <a:r>
              <a:t/>
            </a:r>
            <a:endParaRPr/>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Advantages</a:t>
            </a:r>
            <a:endParaRPr/>
          </a:p>
        </p:txBody>
      </p:sp>
      <p:sp>
        <p:nvSpPr>
          <p:cNvPr id="231" name="Google Shape;23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High performance-Significantly faster than a standard HDD.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Faster seek time-Up to 60x faster than HDD. </a:t>
            </a:r>
            <a:endParaRPr>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Higher reliability-No moving parts.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Lower power-Lesser power consumption, cooler operation.</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Silent Operation-Ideal for post production environments. </a:t>
            </a:r>
            <a:endParaRPr>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Light weight-Perfect for portable devices.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Wider Operating Temp.</a:t>
            </a:r>
            <a:endParaRPr/>
          </a:p>
        </p:txBody>
      </p:sp>
      <p:sp>
        <p:nvSpPr>
          <p:cNvPr id="232" name="Google Shape;2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Helvetica Neue"/>
              <a:buNone/>
            </a:pPr>
            <a:r>
              <a:rPr b="0" i="0" lang="en-US">
                <a:solidFill>
                  <a:schemeClr val="accent1"/>
                </a:solidFill>
                <a:latin typeface="Helvetica Neue"/>
                <a:ea typeface="Helvetica Neue"/>
                <a:cs typeface="Helvetica Neue"/>
                <a:sym typeface="Helvetica Neue"/>
              </a:rPr>
              <a:t>Disadvantage </a:t>
            </a:r>
            <a:br>
              <a:rPr b="0" i="0" lang="en-US">
                <a:solidFill>
                  <a:srgbClr val="3B3835"/>
                </a:solidFill>
                <a:latin typeface="Helvetica Neue"/>
                <a:ea typeface="Helvetica Neue"/>
                <a:cs typeface="Helvetica Neue"/>
                <a:sym typeface="Helvetica Neue"/>
              </a:rPr>
            </a:br>
            <a:endParaRPr/>
          </a:p>
        </p:txBody>
      </p:sp>
      <p:sp>
        <p:nvSpPr>
          <p:cNvPr id="238" name="Google Shape;23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They are more exp</a:t>
            </a:r>
            <a:r>
              <a:rPr lang="en-US">
                <a:solidFill>
                  <a:srgbClr val="3B3835"/>
                </a:solidFill>
                <a:latin typeface="Helvetica Neue"/>
                <a:ea typeface="Helvetica Neue"/>
                <a:cs typeface="Helvetica Neue"/>
                <a:sym typeface="Helvetica Neue"/>
              </a:rPr>
              <a:t>e</a:t>
            </a:r>
            <a:r>
              <a:rPr b="0" i="0" lang="en-US">
                <a:solidFill>
                  <a:srgbClr val="3B3835"/>
                </a:solidFill>
                <a:latin typeface="Helvetica Neue"/>
                <a:ea typeface="Helvetica Neue"/>
                <a:cs typeface="Helvetica Neue"/>
                <a:sym typeface="Helvetica Neue"/>
              </a:rPr>
              <a:t>nsive than traditional hard drives.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They currently offer less storage space then traditional hard drives. </a:t>
            </a:r>
            <a:endParaRPr>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Flash memory SSDs are slower than DRAM solution.</a:t>
            </a:r>
            <a:endParaRPr/>
          </a:p>
        </p:txBody>
      </p:sp>
      <p:sp>
        <p:nvSpPr>
          <p:cNvPr id="239" name="Google Shape;2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Applications</a:t>
            </a:r>
            <a:endParaRPr/>
          </a:p>
        </p:txBody>
      </p:sp>
      <p:sp>
        <p:nvSpPr>
          <p:cNvPr id="245" name="Google Shape;24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Desktop Computers</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Laptops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Ultra books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HD Camcorder, CCTV Digital Video Recorder (DVR)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Smart TV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Set Top Boxes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Mobile Phones </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Servers - SSD are used as cache at server side of Enterprises.</a:t>
            </a:r>
            <a:endParaRPr/>
          </a:p>
        </p:txBody>
      </p:sp>
      <p:sp>
        <p:nvSpPr>
          <p:cNvPr id="246" name="Google Shape;24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838200" y="365125"/>
            <a:ext cx="10515600" cy="9009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800"/>
              <a:buFont typeface="Calibri"/>
              <a:buNone/>
            </a:pPr>
            <a:r>
              <a:rPr b="1" lang="en-US" sz="4800">
                <a:solidFill>
                  <a:schemeClr val="accent1"/>
                </a:solidFill>
              </a:rPr>
              <a:t>SSD vs HDD</a:t>
            </a:r>
            <a:endParaRPr/>
          </a:p>
        </p:txBody>
      </p:sp>
      <p:pic>
        <p:nvPicPr>
          <p:cNvPr id="252" name="Google Shape;252;p23"/>
          <p:cNvPicPr preferRelativeResize="0"/>
          <p:nvPr>
            <p:ph idx="1" type="body"/>
          </p:nvPr>
        </p:nvPicPr>
        <p:blipFill rotWithShape="1">
          <a:blip r:embed="rId3">
            <a:alphaModFix/>
          </a:blip>
          <a:srcRect b="0" l="0" r="0" t="0"/>
          <a:stretch/>
        </p:blipFill>
        <p:spPr>
          <a:xfrm>
            <a:off x="2203886" y="1384724"/>
            <a:ext cx="8121852" cy="5160905"/>
          </a:xfrm>
          <a:prstGeom prst="rect">
            <a:avLst/>
          </a:prstGeom>
          <a:noFill/>
          <a:ln>
            <a:noFill/>
          </a:ln>
        </p:spPr>
      </p:pic>
      <p:sp>
        <p:nvSpPr>
          <p:cNvPr id="253" name="Google Shape;2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24"/>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60" name="Google Shape;26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030A0"/>
              </a:buClr>
              <a:buSzPts val="8000"/>
              <a:buNone/>
            </a:pPr>
            <a:r>
              <a:rPr lang="en-US" sz="8000">
                <a:solidFill>
                  <a:srgbClr val="7030A0"/>
                </a:solidFill>
              </a:rPr>
              <a:t>Thank You </a:t>
            </a:r>
            <a:br>
              <a:rPr lang="en-US" sz="8000"/>
            </a:br>
            <a:r>
              <a:rPr lang="en-US" sz="6000"/>
              <a:t>For Your Attention</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Internal Components and Design</a:t>
            </a:r>
            <a:endParaRPr/>
          </a:p>
        </p:txBody>
      </p:sp>
      <p:pic>
        <p:nvPicPr>
          <p:cNvPr id="105" name="Google Shape;105;p3"/>
          <p:cNvPicPr preferRelativeResize="0"/>
          <p:nvPr>
            <p:ph idx="1" type="body"/>
          </p:nvPr>
        </p:nvPicPr>
        <p:blipFill rotWithShape="1">
          <a:blip r:embed="rId3">
            <a:alphaModFix/>
          </a:blip>
          <a:srcRect b="0" l="0" r="0" t="0"/>
          <a:stretch/>
        </p:blipFill>
        <p:spPr>
          <a:xfrm>
            <a:off x="4512949" y="1690688"/>
            <a:ext cx="6840851" cy="4802187"/>
          </a:xfrm>
          <a:prstGeom prst="rect">
            <a:avLst/>
          </a:prstGeom>
          <a:noFill/>
          <a:ln>
            <a:noFill/>
          </a:ln>
        </p:spPr>
      </p:pic>
      <p:sp>
        <p:nvSpPr>
          <p:cNvPr id="106" name="Google Shape;106;p3"/>
          <p:cNvSpPr txBox="1"/>
          <p:nvPr/>
        </p:nvSpPr>
        <p:spPr>
          <a:xfrm>
            <a:off x="618978" y="2363372"/>
            <a:ext cx="3521541" cy="38779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2F5496"/>
                </a:solidFill>
                <a:latin typeface="Calibri"/>
                <a:ea typeface="Calibri"/>
                <a:cs typeface="Calibri"/>
                <a:sym typeface="Calibri"/>
              </a:rPr>
              <a:t>Major Components:</a:t>
            </a:r>
            <a:br>
              <a:rPr b="0" i="0" lang="en-US"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Outer Shell</a:t>
            </a:r>
            <a:endParaRPr/>
          </a:p>
          <a:p>
            <a:pPr indent="-342900" lvl="0" marL="3429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NAND Flash</a:t>
            </a:r>
            <a:endParaRPr/>
          </a:p>
          <a:p>
            <a:pPr indent="-342900" lvl="0" marL="3429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Controller</a:t>
            </a:r>
            <a:endParaRPr/>
          </a:p>
          <a:p>
            <a:pPr indent="-342900" lvl="0" marL="3429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Firmware</a:t>
            </a:r>
            <a:endParaRPr/>
          </a:p>
          <a:p>
            <a:pPr indent="-342900" lvl="0" marL="3429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DRAM Buffer</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7" name="Google Shape;1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Outer Shell</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The outer shell could be of metal or plastic and it helps in absorbing most of the heat from inside the flash memory. </a:t>
            </a:r>
            <a:endParaRPr/>
          </a:p>
          <a:p>
            <a:pPr indent="-228600" lvl="0" marL="228600" rtl="0" algn="l">
              <a:lnSpc>
                <a:spcPct val="90000"/>
              </a:lnSpc>
              <a:spcBef>
                <a:spcPts val="1000"/>
              </a:spcBef>
              <a:spcAft>
                <a:spcPts val="0"/>
              </a:spcAft>
              <a:buClr>
                <a:schemeClr val="dk1"/>
              </a:buClr>
              <a:buSzPts val="2800"/>
              <a:buChar char="•"/>
            </a:pPr>
            <a:r>
              <a:rPr b="0" i="0" lang="en-US" u="none" strike="noStrike"/>
              <a:t>Although, SSDs don’t contain any moving parts, they give off very little heat and emit no noise. This particular feature is vital in increased durability of an SSD. </a:t>
            </a:r>
            <a:endParaRPr/>
          </a:p>
          <a:p>
            <a:pPr indent="-228600" lvl="0" marL="228600" rtl="0" algn="l">
              <a:lnSpc>
                <a:spcPct val="90000"/>
              </a:lnSpc>
              <a:spcBef>
                <a:spcPts val="1000"/>
              </a:spcBef>
              <a:spcAft>
                <a:spcPts val="0"/>
              </a:spcAft>
              <a:buClr>
                <a:schemeClr val="dk1"/>
              </a:buClr>
              <a:buSzPts val="2800"/>
              <a:buChar char="•"/>
            </a:pPr>
            <a:r>
              <a:rPr b="0" i="0" lang="en-US" u="none" strike="noStrike"/>
              <a:t>An SSD can withstand 10X more vibration than an HDD and up to 1500G of shock (compared to less than 70Gs for a typical HDD). </a:t>
            </a:r>
            <a:endParaRPr/>
          </a:p>
          <a:p>
            <a:pPr indent="-228600" lvl="0" marL="228600" rtl="0" algn="l">
              <a:lnSpc>
                <a:spcPct val="90000"/>
              </a:lnSpc>
              <a:spcBef>
                <a:spcPts val="1000"/>
              </a:spcBef>
              <a:spcAft>
                <a:spcPts val="0"/>
              </a:spcAft>
              <a:buClr>
                <a:schemeClr val="dk1"/>
              </a:buClr>
              <a:buSzPts val="2800"/>
              <a:buChar char="•"/>
            </a:pPr>
            <a:r>
              <a:rPr b="0" i="0" lang="en-US" u="none" strike="noStrike"/>
              <a:t>SSDs exceed expectations in handling shock, vibration, and temperature extremes as well.</a:t>
            </a:r>
            <a:endParaRPr/>
          </a:p>
        </p:txBody>
      </p:sp>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NAND Flash</a:t>
            </a:r>
            <a:endParaRPr/>
          </a:p>
        </p:txBody>
      </p:sp>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NAND Flash Memory is the key component of SSD.</a:t>
            </a:r>
            <a:endParaRPr/>
          </a:p>
          <a:p>
            <a:pPr indent="-228600" lvl="0" marL="228600" rtl="0" algn="l">
              <a:lnSpc>
                <a:spcPct val="80000"/>
              </a:lnSpc>
              <a:spcBef>
                <a:spcPts val="100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It is a specific type of EEPROM chip.</a:t>
            </a:r>
            <a:endParaRPr/>
          </a:p>
          <a:p>
            <a:pPr indent="-228600" lvl="0" marL="228600" rtl="0" algn="l">
              <a:lnSpc>
                <a:spcPct val="80000"/>
              </a:lnSpc>
              <a:spcBef>
                <a:spcPts val="100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It has a grid of columns and rows with a cell that has two transistors at each intersection as Control gate and Floating gate transistor.</a:t>
            </a:r>
            <a:endParaRPr/>
          </a:p>
          <a:p>
            <a:pPr indent="-228600" lvl="0" marL="228600" rtl="0" algn="l">
              <a:lnSpc>
                <a:spcPct val="80000"/>
              </a:lnSpc>
              <a:spcBef>
                <a:spcPts val="100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The principle of operation is based on MOSFETs. </a:t>
            </a:r>
            <a:endParaRPr/>
          </a:p>
          <a:p>
            <a:pPr indent="-228600" lvl="0" marL="228600" rtl="0" algn="l">
              <a:lnSpc>
                <a:spcPct val="80000"/>
              </a:lnSpc>
              <a:spcBef>
                <a:spcPts val="100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NAND flash memory is non-volatile that means it has </a:t>
            </a:r>
            <a:r>
              <a:rPr lang="en-US" sz="2590">
                <a:solidFill>
                  <a:srgbClr val="3B3835"/>
                </a:solidFill>
                <a:latin typeface="Helvetica Neue"/>
                <a:ea typeface="Helvetica Neue"/>
                <a:cs typeface="Helvetica Neue"/>
                <a:sym typeface="Helvetica Neue"/>
              </a:rPr>
              <a:t>a</a:t>
            </a:r>
            <a:r>
              <a:rPr b="0" i="0" lang="en-US" sz="2590">
                <a:solidFill>
                  <a:srgbClr val="3B3835"/>
                </a:solidFill>
                <a:latin typeface="Helvetica Neue"/>
                <a:ea typeface="Helvetica Neue"/>
                <a:cs typeface="Helvetica Neue"/>
                <a:sym typeface="Helvetica Neue"/>
              </a:rPr>
              <a:t>bility to retain the data without a constant power supply. </a:t>
            </a:r>
            <a:endParaRPr/>
          </a:p>
          <a:p>
            <a:pPr indent="-228600" lvl="0" marL="228600" rtl="0" algn="l">
              <a:lnSpc>
                <a:spcPct val="80000"/>
              </a:lnSpc>
              <a:spcBef>
                <a:spcPts val="100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Lower cost compared to DRAM. </a:t>
            </a:r>
            <a:endParaRPr/>
          </a:p>
          <a:p>
            <a:pPr indent="-228600" lvl="0" marL="228600" rtl="0" algn="l">
              <a:lnSpc>
                <a:spcPct val="80000"/>
              </a:lnSpc>
              <a:spcBef>
                <a:spcPts val="100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Flash memory SSDs are slower than DRAM solution. </a:t>
            </a:r>
            <a:endParaRPr/>
          </a:p>
          <a:p>
            <a:pPr indent="-228600" lvl="0" marL="228600" rtl="0" algn="l">
              <a:lnSpc>
                <a:spcPct val="80000"/>
              </a:lnSpc>
              <a:spcBef>
                <a:spcPts val="1000"/>
              </a:spcBef>
              <a:spcAft>
                <a:spcPts val="0"/>
              </a:spcAft>
              <a:buClr>
                <a:srgbClr val="3B3835"/>
              </a:buClr>
              <a:buSzPts val="2590"/>
              <a:buChar char="•"/>
            </a:pPr>
            <a:r>
              <a:rPr b="0" i="0" lang="en-US" sz="2590">
                <a:solidFill>
                  <a:srgbClr val="3B3835"/>
                </a:solidFill>
                <a:latin typeface="Helvetica Neue"/>
                <a:ea typeface="Helvetica Neue"/>
                <a:cs typeface="Helvetica Neue"/>
                <a:sym typeface="Helvetica Neue"/>
              </a:rPr>
              <a:t>NAND Flash components have structures called pages and blocks.</a:t>
            </a:r>
            <a:endParaRPr sz="2590"/>
          </a:p>
        </p:txBody>
      </p:sp>
      <p:sp>
        <p:nvSpPr>
          <p:cNvPr id="121" name="Google Shape;12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b="1" lang="en-US">
                <a:solidFill>
                  <a:srgbClr val="2F5496"/>
                </a:solidFill>
              </a:rPr>
              <a:t>NAND Flash</a:t>
            </a:r>
            <a:endParaRPr/>
          </a:p>
        </p:txBody>
      </p:sp>
      <p:sp>
        <p:nvSpPr>
          <p:cNvPr id="127" name="Google Shape;12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Groups of NAND flash cells are organized into pages and these pages are organized into blocks.</a:t>
            </a:r>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Read and write operations can be performed on pages, but erase operations can only be performed at the block level. </a:t>
            </a:r>
            <a:endParaRPr b="0" i="0">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800"/>
              <a:buChar char="•"/>
            </a:pPr>
            <a:r>
              <a:rPr b="0" i="0" lang="en-US">
                <a:solidFill>
                  <a:srgbClr val="3B3835"/>
                </a:solidFill>
                <a:latin typeface="Helvetica Neue"/>
                <a:ea typeface="Helvetica Neue"/>
                <a:cs typeface="Helvetica Neue"/>
                <a:sym typeface="Helvetica Neue"/>
              </a:rPr>
              <a:t>This means that when rewriting a page, the entire block must be erased first. This is because the act of erasing NAND flash requires a high amount of voltage. </a:t>
            </a:r>
            <a:endParaRPr/>
          </a:p>
          <a:p>
            <a:pPr indent="0" lvl="0" marL="0" rtl="0" algn="l">
              <a:lnSpc>
                <a:spcPct val="90000"/>
              </a:lnSpc>
              <a:spcBef>
                <a:spcPts val="1000"/>
              </a:spcBef>
              <a:spcAft>
                <a:spcPts val="0"/>
              </a:spcAft>
              <a:buClr>
                <a:srgbClr val="3B3835"/>
              </a:buClr>
              <a:buSzPts val="2800"/>
              <a:buNone/>
            </a:pPr>
            <a:r>
              <a:rPr b="0" i="0" lang="en-US">
                <a:solidFill>
                  <a:srgbClr val="3B3835"/>
                </a:solidFill>
                <a:latin typeface="Helvetica Neue"/>
                <a:ea typeface="Helvetica Neue"/>
                <a:cs typeface="Helvetica Neue"/>
                <a:sym typeface="Helvetica Neue"/>
              </a:rPr>
              <a:t>• The SSD controller manages this process.</a:t>
            </a:r>
            <a:endParaRPr/>
          </a:p>
        </p:txBody>
      </p:sp>
      <p:sp>
        <p:nvSpPr>
          <p:cNvPr id="128" name="Google Shape;1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9150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Charge States</a:t>
            </a:r>
            <a:endParaRPr/>
          </a:p>
        </p:txBody>
      </p:sp>
      <p:pic>
        <p:nvPicPr>
          <p:cNvPr id="134" name="Google Shape;134;p7"/>
          <p:cNvPicPr preferRelativeResize="0"/>
          <p:nvPr>
            <p:ph idx="1" type="body"/>
          </p:nvPr>
        </p:nvPicPr>
        <p:blipFill rotWithShape="1">
          <a:blip r:embed="rId3">
            <a:alphaModFix/>
          </a:blip>
          <a:srcRect b="0" l="0" r="0" t="0"/>
          <a:stretch/>
        </p:blipFill>
        <p:spPr>
          <a:xfrm>
            <a:off x="2839057" y="1401503"/>
            <a:ext cx="6837649" cy="4943026"/>
          </a:xfrm>
          <a:prstGeom prst="rect">
            <a:avLst/>
          </a:prstGeom>
          <a:noFill/>
          <a:ln>
            <a:noFill/>
          </a:ln>
        </p:spPr>
      </p:pic>
      <p:sp>
        <p:nvSpPr>
          <p:cNvPr id="135" name="Google Shape;135;p7"/>
          <p:cNvSpPr txBox="1"/>
          <p:nvPr/>
        </p:nvSpPr>
        <p:spPr>
          <a:xfrm>
            <a:off x="557663" y="6465872"/>
            <a:ext cx="228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ACB8CA"/>
                </a:solidFill>
                <a:latin typeface="Calibri"/>
                <a:ea typeface="Calibri"/>
                <a:cs typeface="Calibri"/>
                <a:sym typeface="Calibri"/>
                <a:hlinkClick r:id="rId4">
                  <a:extLst>
                    <a:ext uri="{A12FA001-AC4F-418D-AE19-62706E023703}">
                      <ahyp:hlinkClr val="tx"/>
                    </a:ext>
                  </a:extLst>
                </a:hlinkClick>
              </a:rPr>
              <a:t>PC Builder Bangladesh</a:t>
            </a:r>
            <a:endParaRPr sz="1800">
              <a:solidFill>
                <a:srgbClr val="ACB8CA"/>
              </a:solidFill>
              <a:latin typeface="Calibri"/>
              <a:ea typeface="Calibri"/>
              <a:cs typeface="Calibri"/>
              <a:sym typeface="Calibri"/>
            </a:endParaRPr>
          </a:p>
        </p:txBody>
      </p:sp>
      <p:sp>
        <p:nvSpPr>
          <p:cNvPr id="136" name="Google Shape;13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NAND Cell Storage</a:t>
            </a:r>
            <a:endParaRPr/>
          </a:p>
        </p:txBody>
      </p:sp>
      <p:pic>
        <p:nvPicPr>
          <p:cNvPr id="142" name="Google Shape;142;p8"/>
          <p:cNvPicPr preferRelativeResize="0"/>
          <p:nvPr>
            <p:ph idx="1" type="body"/>
          </p:nvPr>
        </p:nvPicPr>
        <p:blipFill rotWithShape="1">
          <a:blip r:embed="rId3">
            <a:alphaModFix/>
          </a:blip>
          <a:srcRect b="0" l="0" r="0" t="0"/>
          <a:stretch/>
        </p:blipFill>
        <p:spPr>
          <a:xfrm>
            <a:off x="1527517" y="1593064"/>
            <a:ext cx="9431215" cy="4899811"/>
          </a:xfrm>
          <a:prstGeom prst="rect">
            <a:avLst/>
          </a:prstGeom>
          <a:noFill/>
          <a:ln>
            <a:noFill/>
          </a:ln>
        </p:spPr>
      </p:pic>
      <p:sp>
        <p:nvSpPr>
          <p:cNvPr id="143" name="Google Shape;143;p8"/>
          <p:cNvSpPr txBox="1"/>
          <p:nvPr/>
        </p:nvSpPr>
        <p:spPr>
          <a:xfrm>
            <a:off x="557663" y="6465872"/>
            <a:ext cx="228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ACB8CA"/>
                </a:solidFill>
                <a:latin typeface="Calibri"/>
                <a:ea typeface="Calibri"/>
                <a:cs typeface="Calibri"/>
                <a:sym typeface="Calibri"/>
                <a:hlinkClick r:id="rId4">
                  <a:extLst>
                    <a:ext uri="{A12FA001-AC4F-418D-AE19-62706E023703}">
                      <ahyp:hlinkClr val="tx"/>
                    </a:ext>
                  </a:extLst>
                </a:hlinkClick>
              </a:rPr>
              <a:t>PC Builder Bangladesh</a:t>
            </a:r>
            <a:endParaRPr sz="1800">
              <a:solidFill>
                <a:srgbClr val="ACB8CA"/>
              </a:solidFill>
              <a:latin typeface="Calibri"/>
              <a:ea typeface="Calibri"/>
              <a:cs typeface="Calibri"/>
              <a:sym typeface="Calibri"/>
            </a:endParaRPr>
          </a:p>
        </p:txBody>
      </p:sp>
      <p:sp>
        <p:nvSpPr>
          <p:cNvPr id="144" name="Google Shape;1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NAND Cell Storage</a:t>
            </a:r>
            <a:endParaRPr/>
          </a:p>
        </p:txBody>
      </p:sp>
      <p:pic>
        <p:nvPicPr>
          <p:cNvPr id="150" name="Google Shape;150;p9"/>
          <p:cNvPicPr preferRelativeResize="0"/>
          <p:nvPr>
            <p:ph idx="1" type="body"/>
          </p:nvPr>
        </p:nvPicPr>
        <p:blipFill rotWithShape="1">
          <a:blip r:embed="rId3">
            <a:alphaModFix/>
          </a:blip>
          <a:srcRect b="0" l="0" r="0" t="0"/>
          <a:stretch/>
        </p:blipFill>
        <p:spPr>
          <a:xfrm>
            <a:off x="1330521" y="1690687"/>
            <a:ext cx="9573373" cy="4485029"/>
          </a:xfrm>
          <a:prstGeom prst="rect">
            <a:avLst/>
          </a:prstGeom>
          <a:noFill/>
          <a:ln>
            <a:noFill/>
          </a:ln>
        </p:spPr>
      </p:pic>
      <p:sp>
        <p:nvSpPr>
          <p:cNvPr id="151" name="Google Shape;151;p9"/>
          <p:cNvSpPr txBox="1"/>
          <p:nvPr/>
        </p:nvSpPr>
        <p:spPr>
          <a:xfrm>
            <a:off x="557663" y="6465872"/>
            <a:ext cx="228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ACB8CA"/>
                </a:solidFill>
                <a:latin typeface="Calibri"/>
                <a:ea typeface="Calibri"/>
                <a:cs typeface="Calibri"/>
                <a:sym typeface="Calibri"/>
                <a:hlinkClick r:id="rId4">
                  <a:extLst>
                    <a:ext uri="{A12FA001-AC4F-418D-AE19-62706E023703}">
                      <ahyp:hlinkClr val="tx"/>
                    </a:ext>
                  </a:extLst>
                </a:hlinkClick>
              </a:rPr>
              <a:t>PC Builder Bangladesh</a:t>
            </a:r>
            <a:endParaRPr sz="1800">
              <a:solidFill>
                <a:srgbClr val="ACB8CA"/>
              </a:solidFill>
              <a:latin typeface="Calibri"/>
              <a:ea typeface="Calibri"/>
              <a:cs typeface="Calibri"/>
              <a:sym typeface="Calibri"/>
            </a:endParaRPr>
          </a:p>
        </p:txBody>
      </p:sp>
      <p:sp>
        <p:nvSpPr>
          <p:cNvPr id="152" name="Google Shape;15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2020-07-27T05:53:16Z</dcterms:created>
  <dc:creator>Nazmus Sakeef</dc:creator>
</cp:coreProperties>
</file>