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03" r:id="rId4"/>
    <p:sldId id="299" r:id="rId5"/>
    <p:sldId id="294" r:id="rId6"/>
    <p:sldId id="295" r:id="rId7"/>
    <p:sldId id="296" r:id="rId8"/>
    <p:sldId id="298" r:id="rId9"/>
    <p:sldId id="300" r:id="rId10"/>
    <p:sldId id="297" r:id="rId11"/>
    <p:sldId id="301" r:id="rId12"/>
    <p:sldId id="30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B0BE2-ECA4-4A07-9D16-20A078735B2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69C0D-7399-47E0-B1C9-7E7F28B7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781-2DC9-4003-A578-72082054C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8E8A8-070E-4EFC-81B6-AF2F4225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CABA-17CF-4986-BA62-89140784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266-5BDF-40B8-B50A-85A178971B81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6DBB-50AE-4CA0-9CD0-6FACE2EA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EDBF9-847E-4802-A0B9-16B74E35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2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71E2-9329-41AB-86C7-5507DAD7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CED64-54B0-4EEB-A646-314B8BC62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7FB8-A468-45DC-B9CD-ABD9BBB9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E85D-FCF7-435F-8DD0-94701DD894DC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D7F1-E285-4D5A-A34E-6D9C3A1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0200-8A68-41C1-9520-37F68982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7519F-4EC2-446E-B4A8-2D34D661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26AC-11C2-4489-AF42-C9BC4EEF5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04A5-78A5-4DF6-9646-B5398A1E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8DD8-700D-4472-88BD-31CAB5B54E09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82033-80CF-4987-B042-8F765D83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A71D-0EEA-4854-B60C-2335882F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6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5E2D-58E1-4C32-BE2C-D18CFAA5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4603-8B67-4699-9D94-B1DE13F4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A65E-400A-495E-8239-D0C94993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C7F7-F0F9-4480-8FB8-BE4805C596BA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4137-CBAA-49F0-9FF6-B0D1F7D5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A7E81-6BC8-41B8-AE55-7BA01EDD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40480-A356-4D48-83FB-F2E054625E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743" y="279399"/>
            <a:ext cx="900113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D1BE-026E-437D-8973-D7E2D2FF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AE172-EEB2-4AB2-9F7F-E572F93F2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ADFC-BE55-4379-B76C-7D98400F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92D-FEE6-4429-9A36-C1AD0DCC104C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83B3B-F3FA-445D-8410-2853364F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9590-EB54-4CA3-86F6-5192F8B5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24-9307-4DE8-AF73-72243A8D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D754-7F94-42D6-8D06-B94CB73CF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C6013-E60A-4024-A6C8-F52265BF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B3F3B-A3EF-476D-9CF3-80B720DB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4179-D7E7-49B1-A226-5805F3ACD14D}" type="datetime1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84684-3E9E-4B77-83AB-A7E2F073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CBDE-3CEC-4AFF-9218-6E74A8D8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1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0037-6886-41C8-A165-0A971718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AE35-40ED-42FF-A9E2-5BCAB3CEA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05B7A-90F1-4581-AE4A-E9F74DE1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9BF13-13D0-4FA4-ABBA-35300BF4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BCDE1-8DAA-421C-ABA8-4C7CEDAD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DDBB6-92C4-4B39-9BD7-35AFB422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B55F-2561-4CBB-8F88-CEEC203A45E2}" type="datetime1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41A49-573B-42A4-BC8F-6EB9A987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DC436-995B-4FAD-98AA-0FAAABA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C9BD-DBEA-4206-8AE8-43CF6171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73376-C64F-4495-89B9-8BA2BF2A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8CA1-F04F-4996-AE0C-BC743F340347}" type="datetime1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F826C-C275-4C5F-AD18-B174B5F9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BA074-6BB3-4913-88B7-51923E99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35D3A-46A7-498C-8CDD-CD7862A9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D2D-F854-4EDD-9C0E-5AD4285DCC4D}" type="datetime1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119F4-DEAE-4F48-9780-DF9C3136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8762C-FAB5-460A-AB62-B2D7E9CE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EA47-27FE-4FA3-A6C3-1115182D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9701-982A-4F7E-B0C0-09AEB52A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F2DEA-E750-4BB4-B9C6-0007434D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93299-599D-419D-BE43-95096CEA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0D9E-C19F-4A38-9441-A8BE5CE8A73F}" type="datetime1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20042-359A-4E14-BE4D-49FA8A7F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89CE2-94C5-43A2-87E9-A8B6099D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7C66-0B11-4EF5-996E-98D3B8E7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8EF37-4828-43A3-9BE2-D97B1A73F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A248C-20FF-4F7B-A147-4357B90E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340A-2426-434B-8711-1088442F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ECA5-F152-4AEE-A554-5F16270E70F2}" type="datetime1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527F7-00CC-42C7-B1B3-9B7026E0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EFFC-DBA0-4027-8ECF-E02E48DA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4F1AF-4DFE-412F-9D26-59F855D5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3EB5E-3C2C-4610-9C51-7646300A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142B-AB93-4CBE-A512-3ECDA5A35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A719-CBF6-4895-A40F-382B9F44F43A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1B091-277E-469C-ABBC-52ED1A315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9086-4A21-41EB-A488-5378BBB4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7BE8-D3C9-42CB-A49F-3CA09E4E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1CD6-89B8-4346-BEA5-34CBA1A3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390" y="501650"/>
            <a:ext cx="10515600" cy="235409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CSE360-Computer Interfacing</a:t>
            </a:r>
            <a:br>
              <a:rPr lang="en-US" sz="3600" b="1" dirty="0"/>
            </a:br>
            <a:r>
              <a:rPr lang="en-US" sz="3600" b="1" dirty="0"/>
              <a:t>BRAC University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>
                <a:solidFill>
                  <a:schemeClr val="accent1"/>
                </a:solidFill>
              </a:rPr>
              <a:t>Different Types of USB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D5C01-D372-4377-A12E-F6001D8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4087C6-0AC2-4962-9AF3-E31B65E22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0293"/>
            <a:ext cx="10515600" cy="33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USB Type -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59C55-DFD7-4391-A167-6DB7CBA8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USB Type-C connector is the newest USB connector on the market.</a:t>
            </a:r>
          </a:p>
          <a:p>
            <a:r>
              <a:rPr lang="en-US" sz="2000" dirty="0"/>
              <a:t>It has reversible/symmetrical design and can be plugged into any USB-C device using either end. </a:t>
            </a:r>
          </a:p>
          <a:p>
            <a:r>
              <a:rPr lang="en-US" sz="2000" dirty="0"/>
              <a:t> A USB-C cable is capable of carrying USB 3.1, USB 3.0, USB 2.0, and USB 1.1 signals.</a:t>
            </a:r>
          </a:p>
          <a:p>
            <a:r>
              <a:rPr lang="en-US" sz="2000" dirty="0"/>
              <a:t>Commonly paired with the USB-A, USB-B, USB Micro-B, and other USB connectors. </a:t>
            </a:r>
          </a:p>
          <a:p>
            <a:r>
              <a:rPr lang="en-US" sz="2000" dirty="0"/>
              <a:t>When connecting two USB 3.1 devices, support data transfer rates up to 10Gbps, enhanced power delivery of up to 20 volts, 5 amps, and 100 watts for power and charging</a:t>
            </a:r>
          </a:p>
          <a:p>
            <a:r>
              <a:rPr lang="en-US" sz="2000" dirty="0"/>
              <a:t>Built-in support for DisplayPort video and four channel audio (speaker and microphone).</a:t>
            </a:r>
          </a:p>
          <a:p>
            <a:r>
              <a:rPr lang="en-US" sz="2000" dirty="0"/>
              <a:t>Example: Latest mobiles, Mac Charger, Laptop Charger,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EE16D-B7A9-41AE-8281-C5A47C095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88" y="4899709"/>
            <a:ext cx="4241587" cy="18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1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USB Type -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552680-E431-4A18-8BE5-46114EA5F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37" y="2147789"/>
            <a:ext cx="5170463" cy="27924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3DB7A5-933C-4D29-8A22-62AAA8A38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" y="2147789"/>
            <a:ext cx="4964332" cy="27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7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USB 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57B307-A716-4EF8-A5D6-BA4DA4EA8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05" y="1694997"/>
            <a:ext cx="8298119" cy="4086823"/>
          </a:xfrm>
        </p:spPr>
      </p:pic>
    </p:spTree>
    <p:extLst>
      <p:ext uri="{BB962C8B-B14F-4D97-AF65-F5344CB8AC3E}">
        <p14:creationId xmlns:p14="http://schemas.microsoft.com/office/powerpoint/2010/main" val="233354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13</a:t>
            </a:fld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267F581-CC2F-41F0-96D9-5821C9AF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85858"/>
                </a:solidFill>
                <a:effectLst/>
                <a:latin typeface="Helvetica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B71C-7027-4652-8FC3-91985742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7030A0"/>
                </a:solidFill>
              </a:rPr>
              <a:t>Thank You </a:t>
            </a:r>
            <a:br>
              <a:rPr lang="en-US" sz="8000" dirty="0"/>
            </a:br>
            <a:r>
              <a:rPr lang="en-US" sz="6000" dirty="0"/>
              <a:t>For Your Attention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5871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USB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AD13F21-FED8-4B7A-A4A5-268BF2CB3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78757"/>
              </p:ext>
            </p:extLst>
          </p:nvPr>
        </p:nvGraphicFramePr>
        <p:xfrm>
          <a:off x="838200" y="1825624"/>
          <a:ext cx="10515600" cy="3857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135">
                  <a:extLst>
                    <a:ext uri="{9D8B030D-6E8A-4147-A177-3AD203B41FA5}">
                      <a16:colId xmlns:a16="http://schemas.microsoft.com/office/drawing/2014/main" val="14658093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203234675"/>
                    </a:ext>
                  </a:extLst>
                </a:gridCol>
                <a:gridCol w="3421380">
                  <a:extLst>
                    <a:ext uri="{9D8B030D-6E8A-4147-A177-3AD203B41FA5}">
                      <a16:colId xmlns:a16="http://schemas.microsoft.com/office/drawing/2014/main" val="40652414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6278427"/>
                    </a:ext>
                  </a:extLst>
                </a:gridCol>
              </a:tblGrid>
              <a:tr h="43135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Release Name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Release Date 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Speed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Power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937933"/>
                  </a:ext>
                </a:extLst>
              </a:tr>
              <a:tr h="4313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USB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 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speed – 1.5 Mbit/s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03840"/>
                  </a:ext>
                </a:extLst>
              </a:tr>
              <a:tr h="4065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USB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 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speed – 12 Mbit/s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24923"/>
                  </a:ext>
                </a:extLst>
              </a:tr>
              <a:tr h="43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USB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Speed 480 Mbit/s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 mA and 5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31496"/>
                  </a:ext>
                </a:extLst>
              </a:tr>
              <a:tr h="4313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USB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November 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Superspeed – 5 Gbit/s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 mA and 5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40669"/>
                  </a:ext>
                </a:extLst>
              </a:tr>
              <a:tr h="43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USB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Superspeed+ –  10 Gbit/s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 mA and 5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93253"/>
                  </a:ext>
                </a:extLst>
              </a:tr>
              <a:tr h="43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USB 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Superspeed+ –  20 Gbit/s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 to 100 watt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48846"/>
                  </a:ext>
                </a:extLst>
              </a:tr>
              <a:tr h="43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USB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Gbit/s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 to 100 watt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342426"/>
                  </a:ext>
                </a:extLst>
              </a:tr>
              <a:tr h="43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Wireless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53- 480 Mbit/s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900 mA and 5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9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08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USB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6B987-B223-49B9-9C17-9058AF11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versions are half duplex that mean data can no be transmitted and received simultaneously.</a:t>
            </a:r>
          </a:p>
          <a:p>
            <a:r>
              <a:rPr lang="en-US" dirty="0"/>
              <a:t>USB 3.0 is full duplex and allows bi-directional data transfer.</a:t>
            </a:r>
          </a:p>
          <a:p>
            <a:r>
              <a:rPr lang="en-US" dirty="0"/>
              <a:t>If we connect a USB 3.0 pen drive in USB 3.0 ports in computer, we can send and receive data at the same time.</a:t>
            </a:r>
          </a:p>
          <a:p>
            <a:r>
              <a:rPr lang="en-US" dirty="0"/>
              <a:t>If we connect a USB 2.0 pen drive in USB 2.0 ports in computer, we can do only one operation at a time.</a:t>
            </a:r>
          </a:p>
          <a:p>
            <a:r>
              <a:rPr lang="en-US" dirty="0"/>
              <a:t>No need of external power source to supply power USB 3.0 standard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USB Type -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59C55-DFD7-4391-A167-6DB7CBA8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USB Type-A is the familiar rectangular port</a:t>
            </a:r>
          </a:p>
          <a:p>
            <a:r>
              <a:rPr lang="en-US" sz="2400" dirty="0"/>
              <a:t>Act as a Host</a:t>
            </a:r>
          </a:p>
          <a:p>
            <a:r>
              <a:rPr lang="en-US" sz="2400" dirty="0"/>
              <a:t>Provides power to the connected devices.</a:t>
            </a:r>
          </a:p>
          <a:p>
            <a:r>
              <a:rPr lang="en-US" sz="2400" dirty="0"/>
              <a:t>Example: Gaming PC, Laptop, Television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61BAB-F729-4F54-8265-FB496013B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64" y="1825625"/>
            <a:ext cx="423921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USB Type -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59C55-DFD7-4391-A167-6DB7CBA8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USB Type-B port is a blocky, square-shaped plug.</a:t>
            </a:r>
          </a:p>
          <a:p>
            <a:r>
              <a:rPr lang="en-US" sz="2400" dirty="0"/>
              <a:t>While connecting with type – A, act as a receiver.</a:t>
            </a:r>
          </a:p>
          <a:p>
            <a:r>
              <a:rPr lang="en-US" sz="2400" dirty="0"/>
              <a:t>Example: Hard drives and Printer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83EF2-1FAA-47FE-908D-E18931ABA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6" y="2735094"/>
            <a:ext cx="4429075" cy="36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3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USB Mini -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59C55-DFD7-4391-A167-6DB7CBA8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Due to unsuitable size of USB Type – B, type Mini – B has been manufactured.</a:t>
            </a:r>
          </a:p>
          <a:p>
            <a:r>
              <a:rPr lang="en-US" sz="2400" dirty="0"/>
              <a:t>This 5-pin Mini-b is the most popular style of Mini-b connector.</a:t>
            </a:r>
          </a:p>
          <a:p>
            <a:r>
              <a:rPr lang="en-US" sz="2400" dirty="0"/>
              <a:t>This connector is quite small, about two-thirds the width of an A-style connector.</a:t>
            </a:r>
          </a:p>
          <a:p>
            <a:r>
              <a:rPr lang="en-US" sz="2400" dirty="0"/>
              <a:t>Example: Cellphones, GPS units, PDAs, digital cameras, specially Sony devices like</a:t>
            </a:r>
            <a:br>
              <a:rPr lang="en-US" sz="2400" dirty="0"/>
            </a:br>
            <a:r>
              <a:rPr lang="en-US" sz="2400" dirty="0"/>
              <a:t>old Wacom devices, PlayStation 3 Controller, etc.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71D20-EAC6-4174-BEC6-F9908DA2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41" y="4278584"/>
            <a:ext cx="5446836" cy="20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6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Micro USB -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59C55-DFD7-4391-A167-6DB7CBA8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Smaller in size and faster in speed to a USB Mini-b</a:t>
            </a:r>
          </a:p>
          <a:p>
            <a:r>
              <a:rPr lang="en-US" sz="2400" dirty="0"/>
              <a:t>Support the high speed transfer rate of 480 Mbps and On-The-Go features.</a:t>
            </a:r>
          </a:p>
          <a:p>
            <a:r>
              <a:rPr lang="en-US" sz="2400" dirty="0"/>
              <a:t>Identified by black-colored receptacle and compact 5 pin design.</a:t>
            </a:r>
          </a:p>
          <a:p>
            <a:r>
              <a:rPr lang="en-US" sz="2400" dirty="0"/>
              <a:t>Example: Cellphones, GPS units, PDAs  and digital cameras, Bluetooth headphones, external battery pack, PlayStation 4 controller, Microsoft X box controller for charging external battery pack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D02AB-63D9-49FB-B7EC-F6C4C78A4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31" y="4332849"/>
            <a:ext cx="5133908" cy="202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USB On-The-Go (OTG)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59C55-DFD7-4391-A167-6DB7CBA8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5108575"/>
          </a:xfrm>
        </p:spPr>
        <p:txBody>
          <a:bodyPr>
            <a:normAutofit/>
          </a:bodyPr>
          <a:lstStyle/>
          <a:p>
            <a:r>
              <a:rPr lang="en-US" sz="2400" dirty="0"/>
              <a:t>USB OTG allows those devices to switch back and forth between the roles of host and device. </a:t>
            </a:r>
          </a:p>
          <a:p>
            <a:r>
              <a:rPr lang="en-US" sz="2400" dirty="0"/>
              <a:t>A mobile phone may read from removable media as the host device, but present itself as a USB Mass Storage Device when connected to a host computer.</a:t>
            </a:r>
          </a:p>
          <a:p>
            <a:r>
              <a:rPr lang="en-US" sz="2400" dirty="0"/>
              <a:t>USB OTG introduces the concept of a device performing both master and slave roles – whenever two USB devices are connected and one of them is a USB OTG device, they establish a communication link. </a:t>
            </a:r>
          </a:p>
          <a:p>
            <a:r>
              <a:rPr lang="en-US" sz="2400" dirty="0"/>
              <a:t>The device controlling the link is called the master or host, while the other is called the slave or peripheral.</a:t>
            </a:r>
          </a:p>
          <a:p>
            <a:r>
              <a:rPr lang="en-US" sz="2400" dirty="0"/>
              <a:t>The OTG A-device is a power supplier, and an OTG B-device is a power consumer.</a:t>
            </a:r>
          </a:p>
          <a:p>
            <a:r>
              <a:rPr lang="en-US" sz="2400" dirty="0"/>
              <a:t>The host and peripheral modes may be exchanged later by using Host Negotiation Protocol (HNP).</a:t>
            </a:r>
          </a:p>
        </p:txBody>
      </p:sp>
    </p:spTree>
    <p:extLst>
      <p:ext uri="{BB962C8B-B14F-4D97-AF65-F5344CB8AC3E}">
        <p14:creationId xmlns:p14="http://schemas.microsoft.com/office/powerpoint/2010/main" val="386503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243" y="365125"/>
            <a:ext cx="8862646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USB Pinout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80F7E9-05F6-4E17-B94F-E4513F1E12C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/>
              <a:t>5 Pin USB</a:t>
            </a:r>
          </a:p>
          <a:p>
            <a:pPr fontAlgn="base">
              <a:buFont typeface="+mj-lt"/>
              <a:buAutoNum type="arabicPeriod"/>
            </a:pPr>
            <a:r>
              <a:rPr lang="en-US">
                <a:solidFill>
                  <a:srgbClr val="242729"/>
                </a:solidFill>
                <a:latin typeface="inherit"/>
              </a:rPr>
              <a:t>VDD (+5V)</a:t>
            </a:r>
          </a:p>
          <a:p>
            <a:pPr fontAlgn="base">
              <a:buFont typeface="+mj-lt"/>
              <a:buAutoNum type="arabicPeriod"/>
            </a:pPr>
            <a:r>
              <a:rPr lang="en-US">
                <a:solidFill>
                  <a:srgbClr val="242729"/>
                </a:solidFill>
                <a:latin typeface="inherit"/>
              </a:rPr>
              <a:t>D- (Data-)</a:t>
            </a:r>
          </a:p>
          <a:p>
            <a:pPr fontAlgn="base">
              <a:buFont typeface="+mj-lt"/>
              <a:buAutoNum type="arabicPeriod"/>
            </a:pPr>
            <a:r>
              <a:rPr lang="en-US">
                <a:solidFill>
                  <a:srgbClr val="242729"/>
                </a:solidFill>
                <a:latin typeface="inherit"/>
              </a:rPr>
              <a:t>D+ (Data+)</a:t>
            </a:r>
          </a:p>
          <a:p>
            <a:pPr fontAlgn="base">
              <a:buFont typeface="+mj-lt"/>
              <a:buAutoNum type="arabicPeriod"/>
            </a:pPr>
            <a:r>
              <a:rPr lang="en-US">
                <a:solidFill>
                  <a:srgbClr val="242729"/>
                </a:solidFill>
                <a:latin typeface="inherit"/>
              </a:rPr>
              <a:t>ID (ID)</a:t>
            </a:r>
          </a:p>
          <a:p>
            <a:pPr fontAlgn="base">
              <a:buFont typeface="+mj-lt"/>
              <a:buAutoNum type="arabicPeriod"/>
            </a:pPr>
            <a:r>
              <a:rPr lang="en-US">
                <a:solidFill>
                  <a:srgbClr val="242729"/>
                </a:solidFill>
                <a:latin typeface="inherit"/>
              </a:rPr>
              <a:t>GND (Ground)</a:t>
            </a:r>
          </a:p>
          <a:p>
            <a:pPr fontAlgn="base"/>
            <a:r>
              <a:rPr lang="en-US" sz="2900">
                <a:solidFill>
                  <a:srgbClr val="242729"/>
                </a:solidFill>
                <a:latin typeface="Arial" panose="020B0604020202020204" pitchFamily="34" charset="0"/>
              </a:rPr>
              <a:t>As compared to other 4-pins USB devices, where there is no ID pin, the advantage is to be able to distinguish the host device from slave devices.</a:t>
            </a:r>
          </a:p>
          <a:p>
            <a:pPr fontAlgn="base"/>
            <a:r>
              <a:rPr lang="en-US" sz="2900">
                <a:solidFill>
                  <a:srgbClr val="242729"/>
                </a:solidFill>
                <a:latin typeface="inherit"/>
              </a:rPr>
              <a:t>Host: ID connected to GND</a:t>
            </a:r>
          </a:p>
          <a:p>
            <a:pPr fontAlgn="base"/>
            <a:r>
              <a:rPr lang="en-US" sz="2900">
                <a:solidFill>
                  <a:srgbClr val="242729"/>
                </a:solidFill>
                <a:latin typeface="inherit"/>
              </a:rPr>
              <a:t>Slave: ID not connected (floating)</a:t>
            </a:r>
            <a:br>
              <a:rPr lang="en-US"/>
            </a:b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3CDDC67-91F2-419A-B1CC-E172E9AB2B37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4 Pin USB</a:t>
            </a:r>
          </a:p>
          <a:p>
            <a:endParaRPr lang="en-US" dirty="0"/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42729"/>
                </a:solidFill>
                <a:latin typeface="inherit"/>
              </a:rPr>
              <a:t>VDD (+5V)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42729"/>
                </a:solidFill>
                <a:latin typeface="inherit"/>
              </a:rPr>
              <a:t>D- (Data-)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42729"/>
                </a:solidFill>
                <a:latin typeface="inherit"/>
              </a:rPr>
              <a:t>D+ (Data+)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42729"/>
                </a:solidFill>
                <a:latin typeface="inherit"/>
              </a:rPr>
              <a:t>GND (Ground)</a:t>
            </a:r>
          </a:p>
          <a:p>
            <a:pPr fontAlgn="base">
              <a:buFont typeface="+mj-lt"/>
              <a:buAutoNum type="arabicPeriod"/>
            </a:pPr>
            <a:endParaRPr lang="en-US" dirty="0">
              <a:solidFill>
                <a:srgbClr val="242729"/>
              </a:solidFill>
              <a:latin typeface="inherit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729"/>
                </a:solidFill>
                <a:latin typeface="inherit"/>
              </a:rPr>
              <a:t>No ID pin.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2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841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HelveticaNeue</vt:lpstr>
      <vt:lpstr>inherit</vt:lpstr>
      <vt:lpstr>Office Theme</vt:lpstr>
      <vt:lpstr>CSE360-Computer Interfacing BRAC University  Different Types of USB</vt:lpstr>
      <vt:lpstr>USB Standards</vt:lpstr>
      <vt:lpstr>USB Standards</vt:lpstr>
      <vt:lpstr>USB Type - A</vt:lpstr>
      <vt:lpstr>USB Type - B</vt:lpstr>
      <vt:lpstr>USB Mini - B</vt:lpstr>
      <vt:lpstr>Micro USB - B</vt:lpstr>
      <vt:lpstr>USB On-The-Go (OTG)</vt:lpstr>
      <vt:lpstr>USB Pinout</vt:lpstr>
      <vt:lpstr>USB Type - C</vt:lpstr>
      <vt:lpstr>USB Type - C</vt:lpstr>
      <vt:lpstr>USB Ports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CSE360-Computer Interfacing BRAC University</dc:title>
  <dc:creator>Nazmus Sakeef</dc:creator>
  <cp:lastModifiedBy>Nazmus Sakeef</cp:lastModifiedBy>
  <cp:revision>161</cp:revision>
  <dcterms:created xsi:type="dcterms:W3CDTF">2020-07-07T10:33:08Z</dcterms:created>
  <dcterms:modified xsi:type="dcterms:W3CDTF">2020-07-12T17:16:51Z</dcterms:modified>
</cp:coreProperties>
</file>