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9144000"/>
  <p:notesSz cx="6858000" cy="9144000"/>
  <p:embeddedFontLst>
    <p:embeddedFont>
      <p:font typeface="Arial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6" roundtripDataSignature="AMtx7mgEqB04XO583jHWNs7JvFkCZO0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ArialBlack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3" name="Google Shape;4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Million dollar computer with less computation than your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MT was </a:t>
            </a:r>
            <a:endParaRPr/>
          </a:p>
        </p:txBody>
      </p:sp>
      <p:sp>
        <p:nvSpPr>
          <p:cNvPr id="130" name="Google Shape;13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" name="Google Shape;11;p52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2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2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2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2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" name="Google Shape;2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" name="Google Shape;32;p54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4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" name="Google Shape;50;p5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6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0" name="Google Shape;60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14.jpg"/><Relationship Id="rId13" Type="http://schemas.openxmlformats.org/officeDocument/2006/relationships/image" Target="../media/image16.pn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7.jpg"/><Relationship Id="rId15" Type="http://schemas.openxmlformats.org/officeDocument/2006/relationships/image" Target="../media/image15.png"/><Relationship Id="rId1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://images.google.com/imgres?imgurl=http://www.tkffdn.org/partner/beuys/bimages/umbcvert.gif&amp;imgrefurl=http://www.tkffdn.org/partner/beuys/partners.shtml&amp;h=141&amp;w=160&amp;sz=3&amp;tbnid=EgV83NqHN6EJ:&amp;tbnh=81&amp;tbnw=91&amp;start=6&amp;prev=/images?q=umbc+logo&amp;hl=en&amp;lr=&amp;ie=UTF-8&amp;sa=N" TargetMode="External"/><Relationship Id="rId10" Type="http://schemas.openxmlformats.org/officeDocument/2006/relationships/hyperlink" Target="http://www.mit.edu/site/aboutsite.html" TargetMode="External"/><Relationship Id="rId13" Type="http://schemas.openxmlformats.org/officeDocument/2006/relationships/hyperlink" Target="http://images.google.com/imgres?imgurl=http://www.digitaldutch.com/arles/examples/showcase/purple_slideshow/images/Eiffel%20tower.jpg&amp;imgrefurl=http://www.digitaldutch.com/arles/examples/showcase/purple_slideshow/imagepages/image3.htm&amp;h=300&amp;w=200&amp;sz=13&amp;tbnid=jkw999Hes7cJ:&amp;tbnh=111&amp;tbnw=74&amp;start=5&amp;prev=/images?q=eiffel+tower&amp;hl=en&amp;lr=" TargetMode="External"/><Relationship Id="rId12" Type="http://schemas.openxmlformats.org/officeDocument/2006/relationships/hyperlink" Target="http://images.google.com/imgres?imgurl=http://jaimemedina.com/Featured/cities/hawaii/images/oceanview_sunset.jpg&amp;imgrefurl=http://jaimemedina.com/Featured/HI%20HAWAII%201%20ACRE%20OCEAN%20VIEW%209-2-133-001/&amp;h=324&amp;w=432&amp;sz=65&amp;tbnid=spgVIMV2DvkJ:&amp;tbnh=92&amp;tbnw=122&amp;start=3&amp;prev=/images?q=hawaii+palm+trees&amp;hl=en&amp;lr=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lisp.cons.org/" TargetMode="External"/><Relationship Id="rId4" Type="http://schemas.openxmlformats.org/officeDocument/2006/relationships/hyperlink" Target="http://www.apl.jhu.edu/~hall/lisp.html" TargetMode="External"/><Relationship Id="rId9" Type="http://schemas.openxmlformats.org/officeDocument/2006/relationships/hyperlink" Target="http://images.google.com/imgres?imgurl=http://en.wikipedia.org/upload/d/da/Stanford_seal.jpg&amp;imgrefurl=http://en.wikipedia.org/wiki/Stanford_University&amp;h=222&amp;w=203&amp;sz=14&amp;tbnid=2zDGs12325MJ:&amp;tbnh=101&amp;tbnw=93&amp;start=1&amp;prev=/images?q=stanford+university+seal&amp;hl=en&amp;lr=&amp;ie=UTF-8" TargetMode="External"/><Relationship Id="rId15" Type="http://schemas.openxmlformats.org/officeDocument/2006/relationships/hyperlink" Target="http://images.google.com/imgres?imgurl=http://www.acsd.k12.pa.us/ClipArt/Children%20and%20Education%20JPG/images/Robot_01.jpg&amp;imgrefurl=http://www.acsd.k12.pa.us/ClipArt/Children%20and%20Education%20JPG/pages/Robot_01.htm&amp;h=68&amp;w=48&amp;sz=6&amp;tbnid=VYkG1ZiM6NsJ:&amp;tbnh=63&amp;tbnw=45&amp;start=27&amp;prev=/images?q=robot+clip+art&amp;start=20&amp;hl=en&amp;lr=&amp;sa=N" TargetMode="External"/><Relationship Id="rId14" Type="http://schemas.openxmlformats.org/officeDocument/2006/relationships/hyperlink" Target="http://images.google.com/imgres?imgurl=http://www.r-house.org/images/victorian_house.jpg&amp;imgrefurl=http://www.r-house.org/&amp;h=434&amp;w=600&amp;sz=43&amp;tbnid=7HiCqrWhz_AJ:&amp;tbnh=96&amp;tbnw=132&amp;start=3&amp;prev=/images?q=house&amp;hl=en&amp;lr=" TargetMode="External"/><Relationship Id="rId17" Type="http://schemas.openxmlformats.org/officeDocument/2006/relationships/hyperlink" Target="http://www.youtube.com/watch?v=t9Fxp3HK6DI" TargetMode="External"/><Relationship Id="rId16" Type="http://schemas.openxmlformats.org/officeDocument/2006/relationships/hyperlink" Target="http://images.google.com/imgres?imgurl=http://i.walmart.com/i/p/00/07/97/67/68/0007976768320_100X100.jpg&amp;imgrefurl=http://hiloweb.com/home.html&amp;h=100&amp;w=100&amp;sz=15&amp;tbnid=hUXjDgDHSEgJ:&amp;tbnh=77&amp;tbnw=77&amp;start=37&amp;prev=/images?q=private+security+camera&amp;start=20&amp;hl=en&amp;lr=&amp;sa=N" TargetMode="External"/><Relationship Id="rId5" Type="http://schemas.openxmlformats.org/officeDocument/2006/relationships/hyperlink" Target="http://g.microsoft.com/mh_mshp/61" TargetMode="External"/><Relationship Id="rId6" Type="http://schemas.openxmlformats.org/officeDocument/2006/relationships/hyperlink" Target="http://www.honeywell.com/" TargetMode="External"/><Relationship Id="rId18" Type="http://schemas.openxmlformats.org/officeDocument/2006/relationships/hyperlink" Target="http://clisp.cons.org/" TargetMode="External"/><Relationship Id="rId7" Type="http://schemas.openxmlformats.org/officeDocument/2006/relationships/hyperlink" Target="http://www.bodymedia.com/index.jsp" TargetMode="External"/><Relationship Id="rId8" Type="http://schemas.openxmlformats.org/officeDocument/2006/relationships/hyperlink" Target="http://images.google.com/imgres?imgurl=http://www.heinz.cmu.edu/images/media/photos/carnegie-mellon-logo.jpg&amp;imgrefurl=http://www.heinz.cmu.edu/media/images/&amp;h=80&amp;w=432&amp;sz=18&amp;tbnid=Q58AiqU9GVYJ:&amp;tbnh=22&amp;tbnw=118&amp;start=32&amp;prev=/images?q=carnegie+mellon+logo&amp;start=20&amp;hl=en&amp;lr=&amp;ie=UTF-8&amp;sa=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hyperlink" Target="https://en.wikipedia.org/wiki/Distributed_computing" TargetMode="External"/><Relationship Id="rId6" Type="http://schemas.openxmlformats.org/officeDocument/2006/relationships/hyperlink" Target="https://en.wikipedia.org/wiki/Fractal_flame" TargetMode="External"/><Relationship Id="rId7" Type="http://schemas.openxmlformats.org/officeDocument/2006/relationships/hyperlink" Target="https://en.wikipedia.org/wiki/Generative_ar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23.jpg"/><Relationship Id="rId7" Type="http://schemas.openxmlformats.org/officeDocument/2006/relationships/image" Target="../media/image2.jp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33400"/>
            <a:ext cx="8610600" cy="583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Do?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57200" y="1397000"/>
            <a:ext cx="792480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Quiz: Which of the following can be done at present?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table tennis?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Jeopardy?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a curving mountain road?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Telegraph Avenue?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on the web?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at Berkeley Bowl?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and prove a new mathematical theorem?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Converse successfully with another person for an hour?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surgical operation?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away the dishes and fold the laundry?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spoken Chinese into spoken English in real time?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intentionally funny story?</a:t>
            </a: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400675" y="2768600"/>
            <a:ext cx="228600" cy="228600"/>
            <a:chOff x="4896" y="2256"/>
            <a:chExt cx="432" cy="816"/>
          </a:xfrm>
        </p:grpSpPr>
        <p:sp>
          <p:nvSpPr>
            <p:cNvPr id="149" name="Google Shape;149;p14"/>
            <p:cNvSpPr/>
            <p:nvPr/>
          </p:nvSpPr>
          <p:spPr>
            <a:xfrm>
              <a:off x="4896" y="2256"/>
              <a:ext cx="432" cy="624"/>
            </a:xfrm>
            <a:custGeom>
              <a:rect b="b" l="l" r="r" t="t"/>
              <a:pathLst>
                <a:path extrusionOk="0" h="624" w="432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40" y="2976"/>
              <a:ext cx="96" cy="96"/>
            </a:xfrm>
            <a:custGeom>
              <a:rect b="b" l="l" r="r" t="t"/>
              <a:pathLst>
                <a:path extrusionOk="0" h="96" w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914400"/>
            <a:ext cx="1143000" cy="1096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7362825" y="1854200"/>
            <a:ext cx="333375" cy="3556000"/>
            <a:chOff x="5305425" y="1854200"/>
            <a:chExt cx="333375" cy="3556000"/>
          </a:xfrm>
        </p:grpSpPr>
        <p:sp>
          <p:nvSpPr>
            <p:cNvPr id="153" name="Google Shape;153;p14"/>
            <p:cNvSpPr/>
            <p:nvPr/>
          </p:nvSpPr>
          <p:spPr>
            <a:xfrm>
              <a:off x="5381625" y="1854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400675" y="24638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391150" y="3073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391150" y="4902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4"/>
            <p:cNvGrpSpPr/>
            <p:nvPr/>
          </p:nvGrpSpPr>
          <p:grpSpPr>
            <a:xfrm>
              <a:off x="5324475" y="4292600"/>
              <a:ext cx="228600" cy="228600"/>
              <a:chOff x="4896" y="2256"/>
              <a:chExt cx="432" cy="816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4"/>
            <p:cNvSpPr/>
            <p:nvPr/>
          </p:nvSpPr>
          <p:spPr>
            <a:xfrm>
              <a:off x="5391150" y="4597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391150" y="21590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305425" y="2743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4"/>
            <p:cNvGrpSpPr/>
            <p:nvPr/>
          </p:nvGrpSpPr>
          <p:grpSpPr>
            <a:xfrm>
              <a:off x="5381625" y="3378200"/>
              <a:ext cx="228600" cy="228600"/>
              <a:chOff x="4896" y="2256"/>
              <a:chExt cx="432" cy="816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5305425" y="3987800"/>
              <a:ext cx="228600" cy="228600"/>
              <a:chOff x="4896" y="2256"/>
              <a:chExt cx="432" cy="816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>
              <a:off x="5381625" y="3657600"/>
              <a:ext cx="169863" cy="228600"/>
            </a:xfrm>
            <a:custGeom>
              <a:rect b="b" l="l" r="r" t="t"/>
              <a:pathLst>
                <a:path extrusionOk="0" h="412" w="409">
                  <a:moveTo>
                    <a:pt x="0" y="59"/>
                  </a:moveTo>
                  <a:lnTo>
                    <a:pt x="160" y="220"/>
                  </a:lnTo>
                  <a:lnTo>
                    <a:pt x="16" y="364"/>
                  </a:lnTo>
                  <a:lnTo>
                    <a:pt x="64" y="412"/>
                  </a:lnTo>
                  <a:lnTo>
                    <a:pt x="208" y="268"/>
                  </a:lnTo>
                  <a:lnTo>
                    <a:pt x="352" y="412"/>
                  </a:lnTo>
                  <a:lnTo>
                    <a:pt x="400" y="364"/>
                  </a:lnTo>
                  <a:lnTo>
                    <a:pt x="256" y="220"/>
                  </a:lnTo>
                  <a:lnTo>
                    <a:pt x="409" y="59"/>
                  </a:lnTo>
                  <a:lnTo>
                    <a:pt x="355" y="0"/>
                  </a:lnTo>
                  <a:lnTo>
                    <a:pt x="208" y="172"/>
                  </a:lnTo>
                  <a:lnTo>
                    <a:pt x="5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5381625" y="5181600"/>
              <a:ext cx="228600" cy="228600"/>
              <a:chOff x="4896" y="2256"/>
              <a:chExt cx="432" cy="816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ELIZA: A program that simulated a psychotherapist interacting with a patient and successfully passed the Turing Test.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at MIT during 1964-1966 by Joel Weizenbaum.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script was DOCTOR.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script was a simple collection of syntactic patterns not unlike regular expressions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pattern had an associated reply which might include bits of the input (after simple transformations (my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Weizenbaum was shocked at reactions: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Psychiatrists thought it had potential.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unequivocally anthropomorphized.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thought it solved the NL problem.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228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2362200" y="457200"/>
            <a:ext cx="6248400" cy="60198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the psychotherapist.  Please, describe your problems.  Each time you are finished talking, type RET twice.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i'm having a hard time with my students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you say that?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well, they keep asking me for money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your plans have something to do with this.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of your life that you say 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didn't know what you were talking about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you didn't know what I was talking about that you came to me?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wanted to see if you could pass the turing test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bother you that you wanted to see if I could really pass the turing test?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reconcile problems at school?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waste of time.  Good bye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secretary will send you a bill.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6200" y="1371600"/>
            <a:ext cx="2133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transcript of a conversation with an Eliza-like program found in Emacs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typing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Meta-x doctor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favorite Emacs.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28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Colby’s PARRY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04800" y="1524000"/>
            <a:ext cx="35052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Kenneth Colby modeled a paranoid using the same techniques circa 1968.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has basic emotions. If it gets angry, its replies become more hostile.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Turing test, expert psychiatrists were unable to distinguish PARRY’s ramblings from those of real paranoids.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4572000" y="304800"/>
            <a:ext cx="4343400" cy="62992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Good afternoon. My name is Doctor Jones.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Pleased to meet you.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How are you?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All right I guess.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Could you tell me your name?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Pat Smith.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I though you might have some problems.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I've been upset lately.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By what?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People get on my nerves sometimes.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Tell me more.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Do you know anything about bookies?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152400" y="219075"/>
            <a:ext cx="7772400" cy="192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Meets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133600" y="1371600"/>
            <a:ext cx="66294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understand your motives.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don't you understand my motives?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Shouldn't I be?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 you say that just now?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That's just the way it is.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Suppose that's the way it were not.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So?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I am not sure I understand you fully.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You harp on the same questions too much.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What does that similarity suggest to you?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get you.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Do you wish that you did get I? 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28800" y="457200"/>
            <a:ext cx="3962400" cy="6302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Please tell me *this* isn't AI!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Come a Long Way 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have we?...)</a:t>
            </a:r>
            <a:endParaRPr/>
          </a:p>
        </p:txBody>
      </p:sp>
      <p:pic>
        <p:nvPicPr>
          <p:cNvPr descr="chatbots.tiff" id="205" name="Google Shape;20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599" r="-14599" t="0"/>
          <a:stretch/>
        </p:blipFill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Questions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762000" y="1676400"/>
            <a:ext cx="77724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0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machines think?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so, how?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why not?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human beings? 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the mind?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Easy and What’s Hard?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85800" y="1371600"/>
            <a:ext cx="7772400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easier to mechanize many of the high-level tasks we usually associate with “intelligence” in people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symbolic integration,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proving theorems, playing chess, medical 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hard to mechanize tasks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lots of animals can do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walking around without running into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catching prey and avoiding predators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interpreting complex sensory information (e.g., visual, aural, …)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the internal states of other animals from their behavior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working as a team (e.g., with pack animals)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fundamental difference between the two categories?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Test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685800" y="1981200"/>
            <a:ext cx="77724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rooms contain a person, a computer, and an interrogator.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can communicate with the other two by teleprinter.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tries to determine which is the person and which is the machine.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 tries to fool the interrogator into believing that it is the person.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succeeds, then we conclude that the machine can think.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Loebner Contest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762000" y="16764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modern version of the Turing Test, held annually, with a $100,000 cash prize.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Hugh Loebner was once director of UMBC’s Academic Computing Services (née UCS)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http://www.loebner.net/Prizef/loebner-prize.html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topic (removed in 1995) and limited time.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include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humans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of computers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set of judges.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Rank from least human to most human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median rank wins $2000.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better than a human, win $100,000. (Nobody yet…)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677275" cy="5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Systems Do?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7620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some example applications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face recognition from a large set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autonomous (mostly) automobile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simple 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medical diagnosis in a narrow domain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Spoken language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~1000 word continuous speech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and scheduling: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Hubble Telescope experiments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categorization into ~1000 topics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Bayesian reasoning in Windows help (the infamous paper clip…)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Master level in chess (world champion), perfect play in checkers, professional-level Go players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Can’t AI Systems Do Yet?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858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natural language robustly (e.g., read and understand articles in a newspaper)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 the web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 an arbitrary visual scene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Go as well as the best human players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plans in dynamic real-time domains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Refocus attention in complex environments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life-long learning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219200" y="5715000"/>
            <a:ext cx="6534150" cy="42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0000FF"/>
                    </a:gs>
                    <a:gs pos="100000">
                      <a:srgbClr val="9400ED"/>
                    </a:gs>
                  </a:gsLst>
                  <a:lin ang="0" scaled="0"/>
                </a:gradFill>
                <a:latin typeface="Arial Black"/>
              </a:rPr>
              <a:t>Exhibit true autonomy and intelligence!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Does AI?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researchers (perhaps the most Ph.D.-generating area of computer science in recent years)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top AI schools:  CMU, Stanford, Berkeley, MIT, UIUC, UMd, U Alberta, UT Austin, ... (and, of course, UMBC!)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private research labs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NASA, NRL, NIST, IBM, AT&amp;T, SRI, ISI, MERL, ...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companies!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Google, Microsoft, Honeywell, Teknowledge, SAIC, MITRE, Fujitsu, Global InfoTek, BodyMedia, ...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410200"/>
            <a:ext cx="1581150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6172200"/>
            <a:ext cx="1295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5562600"/>
            <a:ext cx="1390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5334000"/>
            <a:ext cx="1190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0" y="6019800"/>
            <a:ext cx="13430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600" y="5867400"/>
            <a:ext cx="904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" y="1371600"/>
            <a:ext cx="167322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01000" y="3124200"/>
            <a:ext cx="885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90800" y="533400"/>
            <a:ext cx="609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72400" y="609600"/>
            <a:ext cx="866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53200" y="838200"/>
            <a:ext cx="941387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81600" y="228600"/>
            <a:ext cx="2157412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4800" y="381000"/>
            <a:ext cx="1819275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Causality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Description Logics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Ontologies and Foundations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Automated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Belief Revision and Update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Nonmonotonic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Inference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Qualitative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Reasoning about Actions and Change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Resource-Bounded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Satisfiability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Spatial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Temporal Reasoning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Case-Based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Decision Theory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Multi-agent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User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Shakey / planning  </a:t>
            </a:r>
            <a:r>
              <a:rPr b="0" i="0" lang="en-US" sz="2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..\movies\sri-Shakey.ram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Flakey / planning &amp; control </a:t>
            </a:r>
            <a:r>
              <a:rPr b="0" i="0" lang="en-US" sz="20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movies\sri-Flakey.ram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UMass: Thing / learning &amp; control </a:t>
            </a:r>
            <a:r>
              <a:rPr b="0" i="0" lang="en-US" sz="20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umass_thing_irreg.mpeg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umass_thing_quest.mpeg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movies\umass-can-roll.mpeg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Cog / reactive behavior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..\movies\mit-cog-saw-30.mov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sng">
                <a:solidFill>
                  <a:srgbClr val="FF0000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..\movies\mit-cog-drum-close-15.mov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Kismet / affect &amp; interaction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movies\mit-kismet-expressions-dl.mov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CMU: RoboCup Soccer / teamwork &amp; coordination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..\movies\cmu_vs_gatech.mpeg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Data Integration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the Internet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 and Creativity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sample from IAAI-03: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train crews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student essay evaluation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scheduling in network routers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news understanding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diagnosis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photography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pattern matching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Topics/Paradigms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tutoring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architectures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Mixed-initiative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systems / mobile autonomous agents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natural language processing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 / software reuse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62000" y="304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AI??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838200" y="1676400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(AI) is the simulation of human intelligence processes by machines, especially computer systems.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processes include learning (the acquisition of information and rules for using the information), reasoning (using rules to reach approximate or definite conclusions) and self-correction.</a:t>
            </a:r>
            <a:endParaRPr/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14800"/>
            <a:ext cx="4514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Playing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5" y="1905000"/>
            <a:ext cx="68040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Text/Sketch Recognition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2222500"/>
            <a:ext cx="5387975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Modeling/Recommender Systems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09800"/>
            <a:ext cx="4279900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7239000" y="2667000"/>
            <a:ext cx="1752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to make language education free and accessible to everyone.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32067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048000"/>
            <a:ext cx="359410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457200" y="1981200"/>
            <a:ext cx="655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9200" wrap="square" tIns="45700">
            <a:noAutofit/>
          </a:bodyPr>
          <a:lstStyle/>
          <a:p>
            <a:pPr indent="-342900" lvl="0" marL="381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8069262" y="6553200"/>
            <a:ext cx="241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90800"/>
            <a:ext cx="27940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6172200" y="2590800"/>
            <a:ext cx="2133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 is a highly intelligent question answering computer system capable of processing questions posed in natural language.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70100"/>
            <a:ext cx="47244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352800"/>
            <a:ext cx="39116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6096000" y="3352800"/>
            <a:ext cx="2209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 computing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distributed computing project for animating and evolving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fractal flames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5486400" y="1600200"/>
            <a:ext cx="3124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branch of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generative art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the artist does not do the work of constructing the art work, but rather lets a system do the construction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5334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1943100"/>
            <a:ext cx="63246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Approaches</a:t>
            </a:r>
            <a:endParaRPr/>
          </a:p>
        </p:txBody>
      </p:sp>
      <p:grpSp>
        <p:nvGrpSpPr>
          <p:cNvPr id="371" name="Google Shape;371;p42"/>
          <p:cNvGrpSpPr/>
          <p:nvPr/>
        </p:nvGrpSpPr>
        <p:grpSpPr>
          <a:xfrm>
            <a:off x="1525587" y="1524000"/>
            <a:ext cx="4672012" cy="4343399"/>
            <a:chOff x="961" y="960"/>
            <a:chExt cx="2943" cy="2736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1872" y="1680"/>
              <a:ext cx="2016" cy="2016"/>
              <a:chOff x="1872" y="1680"/>
              <a:chExt cx="2016" cy="2016"/>
            </a:xfrm>
          </p:grpSpPr>
          <p:sp>
            <p:nvSpPr>
              <p:cNvPr id="373" name="Google Shape;373;p42"/>
              <p:cNvSpPr txBox="1"/>
              <p:nvPr/>
            </p:nvSpPr>
            <p:spPr>
              <a:xfrm>
                <a:off x="1872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2"/>
              <p:cNvSpPr txBox="1"/>
              <p:nvPr/>
            </p:nvSpPr>
            <p:spPr>
              <a:xfrm>
                <a:off x="2880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2"/>
              <p:cNvSpPr txBox="1"/>
              <p:nvPr/>
            </p:nvSpPr>
            <p:spPr>
              <a:xfrm>
                <a:off x="1872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2"/>
              <p:cNvSpPr txBox="1"/>
              <p:nvPr/>
            </p:nvSpPr>
            <p:spPr>
              <a:xfrm>
                <a:off x="2880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42"/>
            <p:cNvSpPr txBox="1"/>
            <p:nvPr/>
          </p:nvSpPr>
          <p:spPr>
            <a:xfrm>
              <a:off x="961" y="2016"/>
              <a:ext cx="80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378" name="Google Shape;378;p42"/>
            <p:cNvSpPr txBox="1"/>
            <p:nvPr/>
          </p:nvSpPr>
          <p:spPr>
            <a:xfrm>
              <a:off x="1153" y="2976"/>
              <a:ext cx="5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379" name="Google Shape;379;p42"/>
            <p:cNvSpPr txBox="1"/>
            <p:nvPr/>
          </p:nvSpPr>
          <p:spPr>
            <a:xfrm>
              <a:off x="1760" y="960"/>
              <a:ext cx="1120" cy="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380" name="Google Shape;380;p42"/>
            <p:cNvSpPr txBox="1"/>
            <p:nvPr/>
          </p:nvSpPr>
          <p:spPr>
            <a:xfrm>
              <a:off x="2784" y="1248"/>
              <a:ext cx="112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381" name="Google Shape;381;p42"/>
            <p:cNvSpPr txBox="1"/>
            <p:nvPr/>
          </p:nvSpPr>
          <p:spPr>
            <a:xfrm>
              <a:off x="2161" y="201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382" name="Google Shape;382;p42"/>
            <p:cNvSpPr txBox="1"/>
            <p:nvPr/>
          </p:nvSpPr>
          <p:spPr>
            <a:xfrm>
              <a:off x="2160" y="3024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383" name="Google Shape;383;p42"/>
            <p:cNvSpPr txBox="1"/>
            <p:nvPr/>
          </p:nvSpPr>
          <p:spPr>
            <a:xfrm>
              <a:off x="3024" y="1920"/>
              <a:ext cx="765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384" name="Google Shape;384;p42"/>
            <p:cNvSpPr txBox="1"/>
            <p:nvPr/>
          </p:nvSpPr>
          <p:spPr>
            <a:xfrm>
              <a:off x="2953" y="2928"/>
              <a:ext cx="818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385" name="Google Shape;385;p42"/>
          <p:cNvSpPr/>
          <p:nvPr/>
        </p:nvSpPr>
        <p:spPr>
          <a:xfrm>
            <a:off x="4114800" y="2209800"/>
            <a:ext cx="2306637" cy="4246562"/>
          </a:xfrm>
          <a:custGeom>
            <a:rect b="b" l="l" r="r" t="t"/>
            <a:pathLst>
              <a:path extrusionOk="0" h="2675" w="1453">
                <a:moveTo>
                  <a:pt x="1080" y="95"/>
                </a:moveTo>
                <a:cubicBezTo>
                  <a:pt x="1125" y="105"/>
                  <a:pt x="1167" y="130"/>
                  <a:pt x="1200" y="163"/>
                </a:cubicBezTo>
                <a:cubicBezTo>
                  <a:pt x="1214" y="177"/>
                  <a:pt x="1232" y="199"/>
                  <a:pt x="1252" y="206"/>
                </a:cubicBezTo>
                <a:cubicBezTo>
                  <a:pt x="1283" y="217"/>
                  <a:pt x="1346" y="232"/>
                  <a:pt x="1346" y="232"/>
                </a:cubicBezTo>
                <a:cubicBezTo>
                  <a:pt x="1378" y="256"/>
                  <a:pt x="1409" y="268"/>
                  <a:pt x="1432" y="300"/>
                </a:cubicBezTo>
                <a:cubicBezTo>
                  <a:pt x="1438" y="326"/>
                  <a:pt x="1453" y="352"/>
                  <a:pt x="1449" y="378"/>
                </a:cubicBezTo>
                <a:cubicBezTo>
                  <a:pt x="1446" y="398"/>
                  <a:pt x="1447" y="419"/>
                  <a:pt x="1440" y="438"/>
                </a:cubicBezTo>
                <a:cubicBezTo>
                  <a:pt x="1422" y="484"/>
                  <a:pt x="1354" y="575"/>
                  <a:pt x="1320" y="609"/>
                </a:cubicBezTo>
                <a:cubicBezTo>
                  <a:pt x="1290" y="706"/>
                  <a:pt x="1293" y="811"/>
                  <a:pt x="1355" y="892"/>
                </a:cubicBezTo>
                <a:cubicBezTo>
                  <a:pt x="1369" y="937"/>
                  <a:pt x="1376" y="984"/>
                  <a:pt x="1389" y="1029"/>
                </a:cubicBezTo>
                <a:cubicBezTo>
                  <a:pt x="1402" y="1074"/>
                  <a:pt x="1422" y="1111"/>
                  <a:pt x="1432" y="1158"/>
                </a:cubicBezTo>
                <a:cubicBezTo>
                  <a:pt x="1429" y="1186"/>
                  <a:pt x="1432" y="1216"/>
                  <a:pt x="1423" y="1243"/>
                </a:cubicBezTo>
                <a:cubicBezTo>
                  <a:pt x="1417" y="1263"/>
                  <a:pt x="1377" y="1309"/>
                  <a:pt x="1363" y="1329"/>
                </a:cubicBezTo>
                <a:cubicBezTo>
                  <a:pt x="1318" y="1394"/>
                  <a:pt x="1273" y="1462"/>
                  <a:pt x="1217" y="1518"/>
                </a:cubicBezTo>
                <a:cubicBezTo>
                  <a:pt x="1189" y="1601"/>
                  <a:pt x="1167" y="1719"/>
                  <a:pt x="1235" y="1783"/>
                </a:cubicBezTo>
                <a:cubicBezTo>
                  <a:pt x="1250" y="1831"/>
                  <a:pt x="1289" y="1860"/>
                  <a:pt x="1329" y="1886"/>
                </a:cubicBezTo>
                <a:cubicBezTo>
                  <a:pt x="1389" y="2009"/>
                  <a:pt x="1305" y="2094"/>
                  <a:pt x="1243" y="2186"/>
                </a:cubicBezTo>
                <a:cubicBezTo>
                  <a:pt x="1216" y="2272"/>
                  <a:pt x="1229" y="2366"/>
                  <a:pt x="1252" y="2452"/>
                </a:cubicBezTo>
                <a:cubicBezTo>
                  <a:pt x="1243" y="2478"/>
                  <a:pt x="1235" y="2503"/>
                  <a:pt x="1226" y="2529"/>
                </a:cubicBezTo>
                <a:cubicBezTo>
                  <a:pt x="1211" y="2572"/>
                  <a:pt x="1105" y="2654"/>
                  <a:pt x="1063" y="2675"/>
                </a:cubicBezTo>
                <a:cubicBezTo>
                  <a:pt x="1041" y="2672"/>
                  <a:pt x="939" y="2664"/>
                  <a:pt x="917" y="2649"/>
                </a:cubicBezTo>
                <a:cubicBezTo>
                  <a:pt x="900" y="2638"/>
                  <a:pt x="895" y="2615"/>
                  <a:pt x="883" y="2598"/>
                </a:cubicBezTo>
                <a:cubicBezTo>
                  <a:pt x="848" y="2548"/>
                  <a:pt x="796" y="2513"/>
                  <a:pt x="763" y="2461"/>
                </a:cubicBezTo>
                <a:cubicBezTo>
                  <a:pt x="749" y="2439"/>
                  <a:pt x="739" y="2404"/>
                  <a:pt x="720" y="2383"/>
                </a:cubicBezTo>
                <a:cubicBezTo>
                  <a:pt x="704" y="2365"/>
                  <a:pt x="669" y="2332"/>
                  <a:pt x="669" y="2332"/>
                </a:cubicBezTo>
                <a:cubicBezTo>
                  <a:pt x="609" y="2335"/>
                  <a:pt x="549" y="2333"/>
                  <a:pt x="489" y="2341"/>
                </a:cubicBezTo>
                <a:cubicBezTo>
                  <a:pt x="458" y="2345"/>
                  <a:pt x="436" y="2385"/>
                  <a:pt x="403" y="2392"/>
                </a:cubicBezTo>
                <a:cubicBezTo>
                  <a:pt x="317" y="2410"/>
                  <a:pt x="233" y="2425"/>
                  <a:pt x="146" y="2435"/>
                </a:cubicBezTo>
                <a:cubicBezTo>
                  <a:pt x="135" y="2400"/>
                  <a:pt x="120" y="2368"/>
                  <a:pt x="112" y="2332"/>
                </a:cubicBezTo>
                <a:cubicBezTo>
                  <a:pt x="103" y="2217"/>
                  <a:pt x="55" y="2049"/>
                  <a:pt x="172" y="1972"/>
                </a:cubicBezTo>
                <a:cubicBezTo>
                  <a:pt x="228" y="1887"/>
                  <a:pt x="138" y="2017"/>
                  <a:pt x="223" y="1921"/>
                </a:cubicBezTo>
                <a:cubicBezTo>
                  <a:pt x="255" y="1885"/>
                  <a:pt x="263" y="1854"/>
                  <a:pt x="275" y="1809"/>
                </a:cubicBezTo>
                <a:cubicBezTo>
                  <a:pt x="272" y="1775"/>
                  <a:pt x="275" y="1739"/>
                  <a:pt x="266" y="1706"/>
                </a:cubicBezTo>
                <a:cubicBezTo>
                  <a:pt x="257" y="1674"/>
                  <a:pt x="189" y="1651"/>
                  <a:pt x="163" y="1638"/>
                </a:cubicBezTo>
                <a:cubicBezTo>
                  <a:pt x="146" y="1621"/>
                  <a:pt x="129" y="1603"/>
                  <a:pt x="112" y="1586"/>
                </a:cubicBezTo>
                <a:cubicBezTo>
                  <a:pt x="103" y="1577"/>
                  <a:pt x="86" y="1561"/>
                  <a:pt x="86" y="1561"/>
                </a:cubicBezTo>
                <a:cubicBezTo>
                  <a:pt x="40" y="1444"/>
                  <a:pt x="99" y="1578"/>
                  <a:pt x="43" y="1492"/>
                </a:cubicBezTo>
                <a:cubicBezTo>
                  <a:pt x="31" y="1474"/>
                  <a:pt x="26" y="1452"/>
                  <a:pt x="18" y="1432"/>
                </a:cubicBezTo>
                <a:cubicBezTo>
                  <a:pt x="11" y="1415"/>
                  <a:pt x="0" y="1381"/>
                  <a:pt x="0" y="1381"/>
                </a:cubicBezTo>
                <a:cubicBezTo>
                  <a:pt x="6" y="1322"/>
                  <a:pt x="1" y="1267"/>
                  <a:pt x="35" y="1218"/>
                </a:cubicBezTo>
                <a:cubicBezTo>
                  <a:pt x="44" y="1189"/>
                  <a:pt x="63" y="1152"/>
                  <a:pt x="86" y="1132"/>
                </a:cubicBezTo>
                <a:cubicBezTo>
                  <a:pt x="102" y="1118"/>
                  <a:pt x="124" y="1113"/>
                  <a:pt x="138" y="1098"/>
                </a:cubicBezTo>
                <a:cubicBezTo>
                  <a:pt x="158" y="1077"/>
                  <a:pt x="206" y="1046"/>
                  <a:pt x="206" y="1046"/>
                </a:cubicBezTo>
                <a:cubicBezTo>
                  <a:pt x="244" y="988"/>
                  <a:pt x="225" y="905"/>
                  <a:pt x="189" y="849"/>
                </a:cubicBezTo>
                <a:cubicBezTo>
                  <a:pt x="173" y="787"/>
                  <a:pt x="147" y="739"/>
                  <a:pt x="112" y="686"/>
                </a:cubicBezTo>
                <a:cubicBezTo>
                  <a:pt x="101" y="669"/>
                  <a:pt x="78" y="635"/>
                  <a:pt x="78" y="635"/>
                </a:cubicBezTo>
                <a:cubicBezTo>
                  <a:pt x="51" y="530"/>
                  <a:pt x="66" y="442"/>
                  <a:pt x="103" y="343"/>
                </a:cubicBezTo>
                <a:cubicBezTo>
                  <a:pt x="126" y="282"/>
                  <a:pt x="126" y="230"/>
                  <a:pt x="189" y="198"/>
                </a:cubicBezTo>
                <a:cubicBezTo>
                  <a:pt x="268" y="115"/>
                  <a:pt x="137" y="247"/>
                  <a:pt x="232" y="172"/>
                </a:cubicBezTo>
                <a:cubicBezTo>
                  <a:pt x="250" y="158"/>
                  <a:pt x="274" y="81"/>
                  <a:pt x="275" y="78"/>
                </a:cubicBezTo>
                <a:cubicBezTo>
                  <a:pt x="291" y="36"/>
                  <a:pt x="387" y="15"/>
                  <a:pt x="429" y="0"/>
                </a:cubicBezTo>
                <a:cubicBezTo>
                  <a:pt x="480" y="3"/>
                  <a:pt x="532" y="4"/>
                  <a:pt x="583" y="9"/>
                </a:cubicBezTo>
                <a:cubicBezTo>
                  <a:pt x="609" y="12"/>
                  <a:pt x="645" y="42"/>
                  <a:pt x="660" y="52"/>
                </a:cubicBezTo>
                <a:cubicBezTo>
                  <a:pt x="707" y="83"/>
                  <a:pt x="752" y="119"/>
                  <a:pt x="806" y="138"/>
                </a:cubicBezTo>
                <a:cubicBezTo>
                  <a:pt x="893" y="131"/>
                  <a:pt x="964" y="114"/>
                  <a:pt x="1046" y="95"/>
                </a:cubicBezTo>
                <a:cubicBezTo>
                  <a:pt x="1077" y="75"/>
                  <a:pt x="1068" y="69"/>
                  <a:pt x="1080" y="95"/>
                </a:cubicBezTo>
                <a:close/>
              </a:path>
            </a:pathLst>
          </a:custGeom>
          <a:noFill/>
          <a:ln cap="rnd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6477000" y="3581400"/>
            <a:ext cx="19970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tends to work mostly in this area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ossible approaches to ai"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14785"/>
            <a:ext cx="9550397" cy="7162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A Vision</a:t>
            </a:r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685800" y="2935287"/>
            <a:ext cx="77708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an intelligent agent living on your home computer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 your email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coordinate your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work and social activities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help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 your vacations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 even </a:t>
            </a:r>
            <a:r>
              <a:rPr b="1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watch your house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you take those well planned vacations?</a:t>
            </a:r>
            <a:endParaRPr/>
          </a:p>
        </p:txBody>
      </p:sp>
      <p:pic>
        <p:nvPicPr>
          <p:cNvPr descr="oceanview_sunset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457700"/>
            <a:ext cx="1162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ffel%2520tower" id="93" name="Google Shape;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572000"/>
            <a:ext cx="7048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ctorian_house" id="94" name="Google Shape;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5562600"/>
            <a:ext cx="1257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_01" id="95" name="Google Shape;9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4448175"/>
            <a:ext cx="576262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7976768320_100X100" id="96" name="Google Shape;9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5438775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8"/>
          <p:cNvCxnSpPr/>
          <p:nvPr/>
        </p:nvCxnSpPr>
        <p:spPr>
          <a:xfrm>
            <a:off x="5029200" y="5133975"/>
            <a:ext cx="76200" cy="4572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" name="Google Shape;98;p8"/>
          <p:cNvCxnSpPr/>
          <p:nvPr/>
        </p:nvCxnSpPr>
        <p:spPr>
          <a:xfrm flipH="1">
            <a:off x="4038600" y="5819775"/>
            <a:ext cx="762000" cy="1524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Email-for-kids.com" id="99" name="Google Shape;9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200" y="1524000"/>
            <a:ext cx="1023937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retary" id="100" name="Google Shape;1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57800" y="1219200"/>
            <a:ext cx="1946275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mages-1.medium.com/max/1000/1*6D4C9eKQ8UKlSMvI02VhXw.png" id="400" name="Google Shape;4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06462"/>
            <a:ext cx="8226425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Well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381000" y="1828800"/>
            <a:ext cx="6248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formal models of knowledge representation, reasoning, learning, memory, and problem solving, that can be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rendered in algorithms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often an emphasis on systems that are provably correct, and guarantee finding an optimal solution.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5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08" name="Google Shape;408;p45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09" name="Google Shape;409;p45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45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14" name="Google Shape;414;p45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18" name="Google Shape;418;p45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19" name="Google Shape;419;p45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21" name="Google Shape;421;p45"/>
          <p:cNvSpPr/>
          <p:nvPr/>
        </p:nvSpPr>
        <p:spPr>
          <a:xfrm>
            <a:off x="7620000" y="8382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685800" y="609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81000" y="1752600"/>
            <a:ext cx="5867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set of inputs, generate an appropriate output that is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 necessarily correct but gets the job done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rule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method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rule of thumb, strategy, trick, simplification, or any other kind of device which drastically limits search for solutions in large problem spaces. 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Heuristics do not guarantee optimal solutions; in fact, they do not guarantee any solution at all: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that can be said for a useful heuristic is that it offers solutions which are good enough most of the time.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Feigenbaum and Feldman, 1963, p. 6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29" name="Google Shape;429;p46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30" name="Google Shape;430;p46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6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35" name="Google Shape;435;p46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36" name="Google Shape;436;p46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37" name="Google Shape;437;p46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38" name="Google Shape;438;p46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41" name="Google Shape;441;p46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42" name="Google Shape;442;p46"/>
          <p:cNvSpPr/>
          <p:nvPr/>
        </p:nvSpPr>
        <p:spPr>
          <a:xfrm>
            <a:off x="76200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Like Humans</a:t>
            </a:r>
            <a:endParaRPr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685800" y="1981200"/>
            <a:ext cx="777240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 approach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not just on behavior and I/O                                      but also look at reasoning process.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model should reflect “how” results were obtained.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new language for expressing cognitive theories and new mechanisms for evaluating them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(General Problem Solver)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Goal not just to produce humanlike behavior (like ELIZA), but to produce a sequence of steps of the reasoning process that was similar to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followed by a person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solving the same task.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6021387" y="304800"/>
            <a:ext cx="2689225" cy="2401888"/>
            <a:chOff x="3793" y="192"/>
            <a:chExt cx="1694" cy="1513"/>
          </a:xfrm>
        </p:grpSpPr>
        <p:grpSp>
          <p:nvGrpSpPr>
            <p:cNvPr id="450" name="Google Shape;450;p47"/>
            <p:cNvGrpSpPr/>
            <p:nvPr/>
          </p:nvGrpSpPr>
          <p:grpSpPr>
            <a:xfrm>
              <a:off x="4312" y="555"/>
              <a:ext cx="1150" cy="1150"/>
              <a:chOff x="4312" y="555"/>
              <a:chExt cx="1150" cy="1150"/>
            </a:xfrm>
          </p:grpSpPr>
          <p:sp>
            <p:nvSpPr>
              <p:cNvPr id="451" name="Google Shape;451;p47"/>
              <p:cNvSpPr txBox="1"/>
              <p:nvPr/>
            </p:nvSpPr>
            <p:spPr>
              <a:xfrm>
                <a:off x="4312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7"/>
              <p:cNvSpPr txBox="1"/>
              <p:nvPr/>
            </p:nvSpPr>
            <p:spPr>
              <a:xfrm>
                <a:off x="4887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7"/>
              <p:cNvSpPr txBox="1"/>
              <p:nvPr/>
            </p:nvSpPr>
            <p:spPr>
              <a:xfrm>
                <a:off x="4312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7"/>
              <p:cNvSpPr txBox="1"/>
              <p:nvPr/>
            </p:nvSpPr>
            <p:spPr>
              <a:xfrm>
                <a:off x="4887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47"/>
            <p:cNvSpPr txBox="1"/>
            <p:nvPr/>
          </p:nvSpPr>
          <p:spPr>
            <a:xfrm>
              <a:off x="3793" y="720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56" name="Google Shape;456;p47"/>
            <p:cNvSpPr txBox="1"/>
            <p:nvPr/>
          </p:nvSpPr>
          <p:spPr>
            <a:xfrm>
              <a:off x="3889" y="1296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57" name="Google Shape;457;p47"/>
            <p:cNvSpPr txBox="1"/>
            <p:nvPr/>
          </p:nvSpPr>
          <p:spPr>
            <a:xfrm>
              <a:off x="4272" y="192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58" name="Google Shape;458;p47"/>
            <p:cNvSpPr txBox="1"/>
            <p:nvPr/>
          </p:nvSpPr>
          <p:spPr>
            <a:xfrm>
              <a:off x="4848" y="336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59" name="Google Shape;459;p47"/>
            <p:cNvSpPr txBox="1"/>
            <p:nvPr/>
          </p:nvSpPr>
          <p:spPr>
            <a:xfrm>
              <a:off x="4465" y="768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60" name="Google Shape;460;p47"/>
            <p:cNvSpPr txBox="1"/>
            <p:nvPr/>
          </p:nvSpPr>
          <p:spPr>
            <a:xfrm>
              <a:off x="4418" y="1296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61" name="Google Shape;461;p47"/>
            <p:cNvSpPr txBox="1"/>
            <p:nvPr/>
          </p:nvSpPr>
          <p:spPr>
            <a:xfrm>
              <a:off x="4994" y="720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62" name="Google Shape;462;p47"/>
            <p:cNvSpPr txBox="1"/>
            <p:nvPr/>
          </p:nvSpPr>
          <p:spPr>
            <a:xfrm>
              <a:off x="4946" y="1248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63" name="Google Shape;463;p47"/>
          <p:cNvSpPr/>
          <p:nvPr/>
        </p:nvSpPr>
        <p:spPr>
          <a:xfrm>
            <a:off x="6705600" y="7620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Like Humans</a:t>
            </a:r>
            <a:endParaRPr/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609600" y="1828800"/>
            <a:ext cx="5715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Behaviorist approach.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interested in how you get results, just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similarity to what human results are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Exemplified by the Turing Test (Alan Turing, 1950).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8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71" name="Google Shape;471;p48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72" name="Google Shape;472;p48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8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8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8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48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77" name="Google Shape;477;p48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78" name="Google Shape;478;p48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79" name="Google Shape;479;p48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80" name="Google Shape;480;p48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84" name="Google Shape;484;p48"/>
          <p:cNvSpPr/>
          <p:nvPr/>
        </p:nvSpPr>
        <p:spPr>
          <a:xfrm>
            <a:off x="66294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491" name="Google Shape;4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337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Questions</a:t>
            </a:r>
            <a:endParaRPr/>
          </a:p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Turing Test, Lubner test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AI can do/cant do yet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reasoning areas in which AI are used?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vs Weak AI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 ….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/>
          <p:nvPr/>
        </p:nvSpPr>
        <p:spPr>
          <a:xfrm>
            <a:off x="685800" y="2362200"/>
            <a:ext cx="7820025" cy="1295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 Black"/>
              </a:rPr>
              <a:t>Thanks!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81000" y="2133600"/>
            <a:ext cx="8382000" cy="3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Retrieve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reason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Behave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intelligently in complex environments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interesting and useful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people, agents, and the environment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Goals of AI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AI?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457200" y="1600200"/>
            <a:ext cx="81534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get machines to do a wider variety of useful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understand spoken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 people in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visual scenes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best travel plan for your vacation,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understand how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minds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mental phenomena work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visual perception, memory, learning, language,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Philosophy: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explore some basic and interesting (and important) philosophical questions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mind body problem, what is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consciousness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33362" lvl="0" marL="342900" rtl="0" algn="l"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AI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3810000" y="114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&amp;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3657600" y="2743200"/>
            <a:ext cx="2133600" cy="213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Times New Roman"/>
              <a:buNone/>
            </a:pPr>
            <a:r>
              <a:rPr b="1" i="0" lang="en-US" sz="10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2192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810000" y="52578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62484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13716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</a:t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4770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Linguistics</a:t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9342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Biology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2286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(Short) History of AI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57200" y="1447800"/>
            <a:ext cx="487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1940-1950: Early days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1943: McCulloch &amp; Pitts: Boolean circuit model of brain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1950: Turing's “Computing Machinery and Intelligence”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1950—70: Excitement: Look, Ma, no hands!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1950s: Early AI programs, including Samuel's checkers program, Newell &amp; Simon's Logic Theorist, Gelernter's Geometry Engine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1956: Dartmouth meeting: “Artificial Intelligence” adopted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1965: Robinson's complete algorithm for logical reasoning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1970—90: Knowledge-based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1969—79: Early development of knowledge-based systems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1980—88: Expert systems industry booms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1988—93: Expert systems industry busts: “AI Winter”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1990—: Statistical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Resurgence of probability, focus on uncertainty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increase in technical depth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 and learning systems… “AI Spring”?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2000—: Where are we now?     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12" y="1397000"/>
            <a:ext cx="26304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822960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143000" y="4191000"/>
            <a:ext cx="67056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1997: Deep Blue beats Garry Kasparov (world champion)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1998: Founding of Google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2000: Interactive robot pets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First DARPA Grand Challenge robot race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Commercial recommender systems (TIVO, amazon.com)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2007: Checkers is solved!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2011: An AI named Watson beats the top Jeopardy! champions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2010: Google self-driving cars reach their 1000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2004-06-20T19:52:17Z</dcterms:created>
  <dc:creator>Copyright Pearson Addison-Wesley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