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75B103-3583-4808-8F41-0FF9782C4836}">
  <a:tblStyle styleId="{8A75B103-3583-4808-8F41-0FF9782C4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9dfaa05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9dfaa05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9dfaa05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9dfaa05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9dfaa05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9dfaa05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9dfaa05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9dfaa05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9dfaa05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9dfaa05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9dfaa05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9dfaa05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9dfaa0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9dfaa0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9dfaa05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9dfaa05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9dfaa05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9dfaa05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be0661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be0661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941e43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941e43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9dfaa05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9dfaa05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9dfaa05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9dfaa05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941e43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941e43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9dfaa05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9dfaa05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9dfaa05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9dfaa05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9dfaa05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9dfaa05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9dfaa05c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9dfaa05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9dfaa05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9dfaa05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9dfaa05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9dfaa05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 jointly can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summed up to create </a:t>
            </a:r>
            <a:r>
              <a:rPr b="1" lang="en"/>
              <a:t>Joint Probability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JPD is 1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What is the probability of a person liking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given that person is male?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P(G^M)/P(M)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0.16/0.46 = 0.347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P(B|A) = P(A^B) /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P(A|B)*P(B) = P(B|A)*P(A)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P(A|B) =( </a:t>
            </a:r>
            <a:r>
              <a:rPr lang="en"/>
              <a:t>P(B|A)*P(A) ) / P(B)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is called </a:t>
            </a:r>
            <a:r>
              <a:rPr b="1" lang="en"/>
              <a:t>Bayes’ Theorem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</a:t>
            </a:r>
            <a:r>
              <a:rPr lang="en"/>
              <a:t> effect</a:t>
            </a:r>
            <a:r>
              <a:rPr lang="en"/>
              <a:t>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 </a:t>
            </a:r>
            <a:r>
              <a:rPr lang="en">
                <a:solidFill>
                  <a:schemeClr val="accent4"/>
                </a:solidFill>
              </a:rPr>
              <a:t>[Conditional Probability]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 P(A^B) = P(A)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Or. P(B^A) = P(B) *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Are Male viewers and GOT independent?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P(M ^ GOT) = P(M) * P(GOT)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1. Are Male viewers and GOT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P(M^GOT) = 0.16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 = 0.46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P(GOT) = 0.40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P(M)*P(GOT) = 0.46 * 0.40 = 0.184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P(M^GOT) ≠ P(M) * P(GOT) so, not independent.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Are Female and TBBT independent ? [Try it]</a:t>
            </a:r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r>
              <a:rPr lang="en"/>
              <a:t>Independence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probability of A and B given C can be defined as,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P(A^B | C) = P(A^B^C) / P(C)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can be conditionally independent of C if,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 | C) = P(A|C) * P(B|C)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[Remember P(A^B) = P(A)*P(B) if A and B are independent]</a:t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Joint probability of A, B and C can be defined as,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P(A^B^C)  = P(A|C) * P(B|C) * P(C)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^ Pr | Sd) = P(Sm | Sd) * P(Pr | 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P(Sm ^ Pr | Sd) = P(Sm ^ Pr ^ Sd) / P 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0.432/0.6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0.72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489825"/>
            <a:ext cx="83682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| Sd) * P(Pr | Sd)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P(Sm ^ Sd)/P(Sd)  * </a:t>
            </a:r>
            <a:r>
              <a:rPr lang="en"/>
              <a:t>P(Pr ^ Sd) / P(Sd)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(0.48/0.6) * (0.512/0.6)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0.8 * 0.85 = 0.68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Since, P(Sm ^ Pr | Sd) ≠ P(Sm | Sd) * P(Pr | Sd) So, it isn’t conditionally independent.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 Is study conditionally independent of prepared given smart? [Try it]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What is the conditional probability of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 liking Spiderman given he is a Male?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What is the joint probability of a Female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iking</a:t>
            </a:r>
            <a:r>
              <a:rPr lang="en"/>
              <a:t> other superheroes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Are the Male people and people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Spiderman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Q5. What is the sum of the all joint probabilities?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5509800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Batman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Spiderman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0.59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Happy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given Family?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Find out the probability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P(Not Happy | No Money)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Find the value of P(Happy)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Find the value of P(Happy ^ Not Money | Not Family)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899900" y="148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66550"/>
                <a:gridCol w="807450"/>
                <a:gridCol w="733675"/>
                <a:gridCol w="725750"/>
                <a:gridCol w="7227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0.432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Classical</a:t>
            </a:r>
            <a:r>
              <a:rPr b="1" lang="en" sz="1700"/>
              <a:t> Theory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P(state) = No. of desired possible outcomes  / No. of all equally possible outcomes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E.g. 1.  If we throw a dice then the probability of getting a 4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P(4) = ⅙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             2. If we get toss a coin then the probability of getting a Heads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P(H) = ½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97300"/>
            <a:ext cx="83682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A person is brought in front of a jury. The jury finds the defendant guilty in 98% of the cases in which he committed a crime and it finds the defendant not guilty 97% of the cases when the defendant has not committed a crime. Only 0.8% of the population has committed a crime.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random person is found guilty by the jury what is more likely: criminal or not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		P(G|C) = 0.98       P(G’|C’) = 0.97       P(C) = 0.008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P(G’|C) = 0.02       P(G|C’) = 0.03       P(C’) = 0.992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5"/>
            <a:ext cx="83682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P(G|C) = P(G ^ C) / P(C)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P(G^C) = P(G|C) * P(C) = 0.008 * 0.98 = 0.0078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P(C|G) &gt; P(C’|G) ????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35725" y="2600875"/>
            <a:ext cx="30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P(C|G) = P(C ^ G) / P(G)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P(G ^ C)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= 0.0078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5254400" y="2571750"/>
            <a:ext cx="3382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P(C’|G)  = P(C’ ^ G) / P(G)                  = P(G ^ C’) / P(G)                                           = (P(G|C’) * P(C’)) / P(G)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(0.03 * 0.992) / P(G)                                             = 0.029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/>
              <a:t>Statistical Theory</a:t>
            </a:r>
            <a:endParaRPr b="1"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Create a table and collect data accordingly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Eg. 1. What is the probability of getting a 6 if we throw a dice ?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Throw the dice 600 times and then calculate the average of the no. of times 6 appear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520925" y="34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1017025"/>
                <a:gridCol w="1017025"/>
                <a:gridCol w="1017025"/>
                <a:gridCol w="1017025"/>
                <a:gridCol w="1017025"/>
                <a:gridCol w="101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3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6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105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110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97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Axiomatic Theory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any event A it’s probability will be 0 ≤ P(A) ≤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 of all events probability is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P(A’) = 1 -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v B) = P(A) + P(B) - P(A^B)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| B) = P(A ^ 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^ B) = P(A) * P(B) if A and B are independent.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P(A|B) =( P(B|A)*P(A) ) / P(B) Bayes’ Theorem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Probability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survey is conducted on 500 people both male and female about which tv shows they liked. From the 500 people we got the following response.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87900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80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175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230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270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5329575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8" name="Google Shape;98;p18"/>
          <p:cNvCxnSpPr/>
          <p:nvPr/>
        </p:nvCxnSpPr>
        <p:spPr>
          <a:xfrm flipH="1" rot="10800000">
            <a:off x="3937350" y="3438300"/>
            <a:ext cx="11508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</a:t>
            </a:r>
            <a:r>
              <a:rPr b="1" lang="en"/>
              <a:t>Simple Probability.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the probability of a particular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watching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P(TBBT)  = 0.25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Distribution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occurs in the margin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particular variable/event can be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summed up to create </a:t>
            </a:r>
            <a:r>
              <a:rPr b="1" lang="en"/>
              <a:t>Marginal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Probability Distribution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MPD is 1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two events occurring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same time.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(A ^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joint probability of a person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Female and liking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 ^ F) = 0.05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{8A75B103-3583-4808-8F41-0FF9782C4836}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