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9" r:id="rId3"/>
    <p:sldId id="281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b5518ab39327a3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8T12:49:59.131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8B9B-C111-43D3-B000-3545894D109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231D8-8D60-4C29-A5E4-CCB77FC24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BD4B8-4195-4EDC-94E3-212AA46610D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.dit.ie/bmacname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465888"/>
            <a:ext cx="12192000" cy="36933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800" smtClean="0">
                <a:solidFill>
                  <a:schemeClr val="bg1"/>
                </a:solidFill>
              </a:rPr>
              <a:t>Course Website:</a:t>
            </a:r>
            <a:r>
              <a:rPr lang="en-US" sz="1800" smtClean="0"/>
              <a:t> </a:t>
            </a:r>
            <a:r>
              <a:rPr lang="en-US" sz="1800" smtClean="0">
                <a:hlinkClick r:id="rId2"/>
              </a:rPr>
              <a:t>http://www.comp.dit.ie/bmacnamee</a:t>
            </a:r>
            <a:endParaRPr lang="en-US" sz="180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400550"/>
            <a:ext cx="8534400" cy="123825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268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0"/>
            <a:ext cx="28956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483600" cy="6858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3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75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5524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5524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4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95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14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0901" y="0"/>
            <a:ext cx="11341100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3500"/>
            <a:ext cx="109728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" y="1"/>
            <a:ext cx="876300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F744B87E-03A4-4629-AB6D-5643AFB1CB36}" type="slidenum">
              <a:rPr lang="en-US" sz="1800" smtClean="0">
                <a:solidFill>
                  <a:schemeClr val="bg1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sz="1800" smtClean="0">
                <a:solidFill>
                  <a:schemeClr val="bg1"/>
                </a:solidFill>
              </a:rPr>
              <a:t/>
            </a:r>
            <a:br>
              <a:rPr lang="en-US" sz="1800" smtClean="0">
                <a:solidFill>
                  <a:schemeClr val="bg1"/>
                </a:solidFill>
              </a:rPr>
            </a:br>
            <a:r>
              <a:rPr lang="en-US" sz="1800" smtClean="0">
                <a:solidFill>
                  <a:schemeClr val="bg1"/>
                </a:solidFill>
              </a:rPr>
              <a:t>o</a:t>
            </a:r>
            <a:r>
              <a:rPr lang="en-IE" sz="1800" smtClean="0">
                <a:solidFill>
                  <a:schemeClr val="bg1"/>
                </a:solidFill>
              </a:rPr>
              <a:t>f</a:t>
            </a:r>
            <a:br>
              <a:rPr lang="en-IE" sz="1800" smtClean="0">
                <a:solidFill>
                  <a:schemeClr val="bg1"/>
                </a:solidFill>
              </a:rPr>
            </a:br>
            <a:r>
              <a:rPr lang="en-IE" sz="1800" smtClean="0">
                <a:solidFill>
                  <a:schemeClr val="bg1"/>
                </a:solidFill>
              </a:rPr>
              <a:t>32</a:t>
            </a:r>
            <a:endParaRPr lang="en-US" sz="18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075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43063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1" y="2450051"/>
            <a:ext cx="10577477" cy="1682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184" y="4400189"/>
            <a:ext cx="8687553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866040"/>
                  </p:ext>
                </p:extLst>
              </p:nvPr>
            </p:nvGraphicFramePr>
            <p:xfrm>
              <a:off x="2262588" y="2715443"/>
              <a:ext cx="8128000" cy="22501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14173540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511936241"/>
                        </a:ext>
                      </a:extLst>
                    </a:gridCol>
                  </a:tblGrid>
                  <a:tr h="750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Pixel chosen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5346398"/>
                      </a:ext>
                    </a:extLst>
                  </a:tr>
                  <a:tr h="750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)≥0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Lower 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2200798"/>
                      </a:ext>
                    </a:extLst>
                  </a:tr>
                  <a:tr h="75004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Upper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96875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2866040"/>
                  </p:ext>
                </p:extLst>
              </p:nvPr>
            </p:nvGraphicFramePr>
            <p:xfrm>
              <a:off x="2262588" y="2715443"/>
              <a:ext cx="8128000" cy="22501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14173540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511936241"/>
                        </a:ext>
                      </a:extLst>
                    </a:gridCol>
                  </a:tblGrid>
                  <a:tr h="750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f(M)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Pixel chosen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5346398"/>
                      </a:ext>
                    </a:extLst>
                  </a:tr>
                  <a:tr h="750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100000" r="-100600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Lower 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2200798"/>
                      </a:ext>
                    </a:extLst>
                  </a:tr>
                  <a:tr h="750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201626" r="-100600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Upper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9687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22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-6153572" y="847726"/>
            <a:ext cx="15726460" cy="14495629"/>
            <a:chOff x="-6153572" y="847726"/>
            <a:chExt cx="15726460" cy="14495629"/>
          </a:xfrm>
        </p:grpSpPr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2973566" y="847726"/>
              <a:ext cx="6162786" cy="6734175"/>
              <a:chOff x="3042135" y="2453054"/>
              <a:chExt cx="3604850" cy="3938221"/>
            </a:xfrm>
          </p:grpSpPr>
          <p:sp>
            <p:nvSpPr>
              <p:cNvPr id="39" name="Line 2"/>
              <p:cNvSpPr>
                <a:spLocks noChangeShapeType="1"/>
              </p:cNvSpPr>
              <p:nvPr/>
            </p:nvSpPr>
            <p:spPr bwMode="auto">
              <a:xfrm rot="5400000" flipH="1">
                <a:off x="4835035" y="2479060"/>
                <a:ext cx="19049" cy="36048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200" b="1"/>
              </a:p>
            </p:txBody>
          </p:sp>
          <p:sp>
            <p:nvSpPr>
              <p:cNvPr id="40" name="Line 3"/>
              <p:cNvSpPr>
                <a:spLocks noChangeShapeType="1"/>
              </p:cNvSpPr>
              <p:nvPr/>
            </p:nvSpPr>
            <p:spPr bwMode="auto">
              <a:xfrm rot="5400000">
                <a:off x="4844559" y="3264871"/>
                <a:ext cx="1" cy="3604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200" b="1"/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 rot="5400000" flipH="1">
                <a:off x="4836625" y="1685314"/>
                <a:ext cx="15871" cy="36048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200" b="1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4070350" y="2470637"/>
                <a:ext cx="35658" cy="39206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200" b="1"/>
              </a:p>
            </p:txBody>
          </p:sp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 flipH="1">
                <a:off x="4895849" y="2461845"/>
                <a:ext cx="1465" cy="39294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200" b="1"/>
              </a:p>
            </p:txBody>
          </p:sp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 flipH="1">
                <a:off x="5691188" y="2453054"/>
                <a:ext cx="23812" cy="39382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200" b="1"/>
              </a:p>
            </p:txBody>
          </p:sp>
          <p:sp>
            <p:nvSpPr>
              <p:cNvPr id="48" name="Oval 16"/>
              <p:cNvSpPr>
                <a:spLocks noChangeArrowheads="1"/>
              </p:cNvSpPr>
              <p:nvPr/>
            </p:nvSpPr>
            <p:spPr bwMode="auto">
              <a:xfrm>
                <a:off x="3948113" y="4154488"/>
                <a:ext cx="258762" cy="2587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  <p:sp>
            <p:nvSpPr>
              <p:cNvPr id="49" name="Oval 20"/>
              <p:cNvSpPr>
                <a:spLocks noChangeArrowheads="1"/>
              </p:cNvSpPr>
              <p:nvPr/>
            </p:nvSpPr>
            <p:spPr bwMode="auto">
              <a:xfrm>
                <a:off x="3951288" y="4935538"/>
                <a:ext cx="258762" cy="2587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3956050" y="3357563"/>
                <a:ext cx="258763" cy="2587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  <p:sp>
            <p:nvSpPr>
              <p:cNvPr id="51" name="Oval 31"/>
              <p:cNvSpPr>
                <a:spLocks noChangeArrowheads="1"/>
              </p:cNvSpPr>
              <p:nvPr/>
            </p:nvSpPr>
            <p:spPr bwMode="auto">
              <a:xfrm>
                <a:off x="4760913" y="4156075"/>
                <a:ext cx="258762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  <p:sp>
            <p:nvSpPr>
              <p:cNvPr id="52" name="Oval 33"/>
              <p:cNvSpPr>
                <a:spLocks noChangeArrowheads="1"/>
              </p:cNvSpPr>
              <p:nvPr/>
            </p:nvSpPr>
            <p:spPr bwMode="auto">
              <a:xfrm>
                <a:off x="5559425" y="4156075"/>
                <a:ext cx="258763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  <p:sp>
            <p:nvSpPr>
              <p:cNvPr id="53" name="Oval 35"/>
              <p:cNvSpPr>
                <a:spLocks noChangeArrowheads="1"/>
              </p:cNvSpPr>
              <p:nvPr/>
            </p:nvSpPr>
            <p:spPr bwMode="auto">
              <a:xfrm>
                <a:off x="4764088" y="4937125"/>
                <a:ext cx="258762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  <p:sp>
            <p:nvSpPr>
              <p:cNvPr id="54" name="Oval 37"/>
              <p:cNvSpPr>
                <a:spLocks noChangeArrowheads="1"/>
              </p:cNvSpPr>
              <p:nvPr/>
            </p:nvSpPr>
            <p:spPr bwMode="auto">
              <a:xfrm>
                <a:off x="5562600" y="4937125"/>
                <a:ext cx="258763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  <p:sp>
            <p:nvSpPr>
              <p:cNvPr id="55" name="Oval 43"/>
              <p:cNvSpPr>
                <a:spLocks noChangeArrowheads="1"/>
              </p:cNvSpPr>
              <p:nvPr/>
            </p:nvSpPr>
            <p:spPr bwMode="auto">
              <a:xfrm>
                <a:off x="4768850" y="3359150"/>
                <a:ext cx="258763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  <p:sp>
            <p:nvSpPr>
              <p:cNvPr id="56" name="Oval 45"/>
              <p:cNvSpPr>
                <a:spLocks noChangeArrowheads="1"/>
              </p:cNvSpPr>
              <p:nvPr/>
            </p:nvSpPr>
            <p:spPr bwMode="auto">
              <a:xfrm>
                <a:off x="5567363" y="3359150"/>
                <a:ext cx="258762" cy="2587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</p:grpSp>
        <p:sp>
          <p:nvSpPr>
            <p:cNvPr id="57" name="Arc 56"/>
            <p:cNvSpPr/>
            <p:nvPr/>
          </p:nvSpPr>
          <p:spPr bwMode="auto">
            <a:xfrm>
              <a:off x="-6153572" y="2208325"/>
              <a:ext cx="15726460" cy="13135030"/>
            </a:xfrm>
            <a:prstGeom prst="arc">
              <a:avLst>
                <a:gd name="adj1" fmla="val 16976072"/>
                <a:gd name="adj2" fmla="val 2013479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latin typeface="Arial" panose="020B0604020202020204" pitchFamily="34" charset="0"/>
              </a:endParaRPr>
            </a:p>
          </p:txBody>
        </p:sp>
        <p:grpSp>
          <p:nvGrpSpPr>
            <p:cNvPr id="58" name="Group 87"/>
            <p:cNvGrpSpPr>
              <a:grpSpLocks/>
            </p:cNvGrpSpPr>
            <p:nvPr/>
          </p:nvGrpSpPr>
          <p:grpSpPr bwMode="auto">
            <a:xfrm>
              <a:off x="6024618" y="3233111"/>
              <a:ext cx="250825" cy="109537"/>
              <a:chOff x="2357438" y="5414046"/>
              <a:chExt cx="250825" cy="109538"/>
            </a:xfrm>
          </p:grpSpPr>
          <p:cxnSp>
            <p:nvCxnSpPr>
              <p:cNvPr id="59" name="Straight Connector 88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</p:grpSp>
        <p:grpSp>
          <p:nvGrpSpPr>
            <p:cNvPr id="61" name="Group 87"/>
            <p:cNvGrpSpPr>
              <a:grpSpLocks/>
            </p:cNvGrpSpPr>
            <p:nvPr/>
          </p:nvGrpSpPr>
          <p:grpSpPr bwMode="auto">
            <a:xfrm>
              <a:off x="7397280" y="4582889"/>
              <a:ext cx="250825" cy="109537"/>
              <a:chOff x="2357438" y="5414046"/>
              <a:chExt cx="250825" cy="109538"/>
            </a:xfrm>
          </p:grpSpPr>
          <p:cxnSp>
            <p:nvCxnSpPr>
              <p:cNvPr id="62" name="Straight Connector 88"/>
              <p:cNvCxnSpPr>
                <a:cxnSpLocks noChangeShapeType="1"/>
              </p:cNvCxnSpPr>
              <p:nvPr/>
            </p:nvCxnSpPr>
            <p:spPr bwMode="auto">
              <a:xfrm flipV="1">
                <a:off x="2357438" y="5460023"/>
                <a:ext cx="250825" cy="879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Oval 21"/>
              <p:cNvSpPr>
                <a:spLocks noChangeArrowheads="1"/>
              </p:cNvSpPr>
              <p:nvPr/>
            </p:nvSpPr>
            <p:spPr bwMode="auto">
              <a:xfrm>
                <a:off x="2428082" y="5414046"/>
                <a:ext cx="109538" cy="1095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200" b="1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786151" y="2104739"/>
                  <a:ext cx="559449" cy="201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151" y="2104739"/>
                  <a:ext cx="559449" cy="201274"/>
                </a:xfrm>
                <a:prstGeom prst="rect">
                  <a:avLst/>
                </a:prstGeom>
                <a:blipFill>
                  <a:blip r:embed="rId2"/>
                  <a:stretch>
                    <a:fillRect l="-8696" r="-8696" b="-30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224987" y="2136182"/>
                  <a:ext cx="935577" cy="201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4987" y="2136182"/>
                  <a:ext cx="935577" cy="201274"/>
                </a:xfrm>
                <a:prstGeom prst="rect">
                  <a:avLst/>
                </a:prstGeom>
                <a:blipFill>
                  <a:blip r:embed="rId3"/>
                  <a:stretch>
                    <a:fillRect l="-3247" r="-5195" b="-30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605747" y="2153823"/>
                  <a:ext cx="834587" cy="201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747" y="2153823"/>
                  <a:ext cx="834587" cy="201274"/>
                </a:xfrm>
                <a:prstGeom prst="rect">
                  <a:avLst/>
                </a:prstGeom>
                <a:blipFill>
                  <a:blip r:embed="rId4"/>
                  <a:stretch>
                    <a:fillRect l="-6569" r="-5109" b="-30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662147" y="3608200"/>
                  <a:ext cx="1284454" cy="201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147" y="3608200"/>
                  <a:ext cx="1284454" cy="201274"/>
                </a:xfrm>
                <a:prstGeom prst="rect">
                  <a:avLst/>
                </a:prstGeom>
                <a:blipFill>
                  <a:blip r:embed="rId5"/>
                  <a:stretch>
                    <a:fillRect l="-1896" t="-3030" r="-331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590458" y="5595924"/>
                  <a:ext cx="1371016" cy="201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458" y="5595924"/>
                  <a:ext cx="1371016" cy="201274"/>
                </a:xfrm>
                <a:prstGeom prst="rect">
                  <a:avLst/>
                </a:prstGeom>
                <a:blipFill>
                  <a:blip r:embed="rId6"/>
                  <a:stretch>
                    <a:fillRect l="-1778" t="-3030" r="-355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242753" y="3167096"/>
                  <a:ext cx="1399870" cy="201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753" y="3167096"/>
                  <a:ext cx="1399870" cy="201274"/>
                </a:xfrm>
                <a:prstGeom prst="rect">
                  <a:avLst/>
                </a:prstGeom>
                <a:blipFill>
                  <a:blip r:embed="rId7"/>
                  <a:stretch>
                    <a:fillRect l="-1739" t="-3030" r="-347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616041" y="4595230"/>
                  <a:ext cx="1473609" cy="201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041" y="4595230"/>
                  <a:ext cx="1473609" cy="201274"/>
                </a:xfrm>
                <a:prstGeom prst="rect">
                  <a:avLst/>
                </a:prstGeom>
                <a:blipFill>
                  <a:blip r:embed="rId8"/>
                  <a:stretch>
                    <a:fillRect l="-1653" t="-3030" r="-330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185992" y="4194412"/>
                  <a:ext cx="1297278" cy="201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𝑺𝑬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992" y="4194412"/>
                  <a:ext cx="1297278" cy="201274"/>
                </a:xfrm>
                <a:prstGeom prst="rect">
                  <a:avLst/>
                </a:prstGeom>
                <a:blipFill>
                  <a:blip r:embed="rId9"/>
                  <a:stretch>
                    <a:fillRect l="-1878" r="-3286" b="-30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5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3" y="1123242"/>
            <a:ext cx="5302142" cy="57941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6811171" y="3797081"/>
                <a:ext cx="2287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𝑐h𝑜𝑠𝑒𝑛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71" y="3797081"/>
                <a:ext cx="2287165" cy="276999"/>
              </a:xfrm>
              <a:prstGeom prst="rect">
                <a:avLst/>
              </a:prstGeom>
              <a:blipFill>
                <a:blip r:embed="rId4"/>
                <a:stretch>
                  <a:fillRect l="-1862" r="-159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6178164" y="2508081"/>
                <a:ext cx="4920386" cy="13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.0.5+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164" y="2508081"/>
                <a:ext cx="4920386" cy="1323376"/>
              </a:xfrm>
              <a:prstGeom prst="rect">
                <a:avLst/>
              </a:prstGeom>
              <a:blipFill>
                <a:blip r:embed="rId5"/>
                <a:stretch>
                  <a:fillRect r="-3342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6281530" y="4471016"/>
                <a:ext cx="5079789" cy="1298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.1.5+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.25−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530" y="4471016"/>
                <a:ext cx="5079789" cy="1298882"/>
              </a:xfrm>
              <a:prstGeom prst="rect">
                <a:avLst/>
              </a:prstGeom>
              <a:blipFill>
                <a:blip r:embed="rId6"/>
                <a:stretch>
                  <a:fillRect b="-3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6432605" y="6039016"/>
                <a:ext cx="3061159" cy="596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05" y="6039016"/>
                <a:ext cx="3061159" cy="596830"/>
              </a:xfrm>
              <a:prstGeom prst="rect">
                <a:avLst/>
              </a:prstGeom>
              <a:blipFill>
                <a:blip r:embed="rId7"/>
                <a:stretch>
                  <a:fillRect l="-1394" r="-1594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0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811171" y="3797081"/>
                <a:ext cx="2165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𝑐h𝑜𝑠𝑒𝑛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71" y="3797081"/>
                <a:ext cx="2165336" cy="276999"/>
              </a:xfrm>
              <a:prstGeom prst="rect">
                <a:avLst/>
              </a:prstGeom>
              <a:blipFill>
                <a:blip r:embed="rId2"/>
                <a:stretch>
                  <a:fillRect l="-1966" r="-19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4" y="1178564"/>
            <a:ext cx="5210526" cy="5643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6178164" y="2508081"/>
                <a:ext cx="4920386" cy="13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.0.5+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164" y="2508081"/>
                <a:ext cx="4920386" cy="1323376"/>
              </a:xfrm>
              <a:prstGeom prst="rect">
                <a:avLst/>
              </a:prstGeom>
              <a:blipFill>
                <a:blip r:embed="rId4"/>
                <a:stretch>
                  <a:fillRect r="-3342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281530" y="4471016"/>
                <a:ext cx="5079789" cy="1298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.0.5+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.25−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530" y="4471016"/>
                <a:ext cx="5079789" cy="1298882"/>
              </a:xfrm>
              <a:prstGeom prst="rect">
                <a:avLst/>
              </a:prstGeom>
              <a:blipFill>
                <a:blip r:embed="rId5"/>
                <a:stretch>
                  <a:fillRect b="-3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6432605" y="6039016"/>
                <a:ext cx="2037481" cy="596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05" y="6039016"/>
                <a:ext cx="2037481" cy="596830"/>
              </a:xfrm>
              <a:prstGeom prst="rect">
                <a:avLst/>
              </a:prstGeom>
              <a:blipFill>
                <a:blip r:embed="rId6"/>
                <a:stretch>
                  <a:fillRect l="-2096" r="-2395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6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01838" y="2471738"/>
                <a:ext cx="8229600" cy="3109912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 smtClean="0"/>
                  <a:t>Calculate d for 1</a:t>
                </a:r>
                <a:r>
                  <a:rPr lang="en-US" altLang="en-US" baseline="30000" dirty="0" smtClean="0"/>
                  <a:t>st</a:t>
                </a:r>
                <a:r>
                  <a:rPr lang="en-US" altLang="en-US" dirty="0" smtClean="0"/>
                  <a:t> column.</a:t>
                </a:r>
              </a:p>
              <a:p>
                <a:pPr eaLnBrk="1" hangingPunct="1"/>
                <a:r>
                  <a:rPr lang="en-US" altLang="en-US" dirty="0" smtClean="0"/>
                  <a:t>Choose </a:t>
                </a:r>
                <a:r>
                  <a:rPr lang="en-US" altLang="en-US" dirty="0" smtClean="0"/>
                  <a:t>E/SE</a:t>
                </a:r>
                <a:r>
                  <a:rPr lang="en-US" altLang="en-US" dirty="0" smtClean="0"/>
                  <a:t>.</a:t>
                </a:r>
              </a:p>
              <a:p>
                <a:pPr eaLnBrk="1" hangingPunct="1"/>
                <a:r>
                  <a:rPr lang="en-US" alt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acc. to </a:t>
                </a:r>
                <a:r>
                  <a:rPr lang="en-US" altLang="en-US" dirty="0" smtClean="0"/>
                  <a:t>E/SE</a:t>
                </a:r>
                <a:r>
                  <a:rPr lang="en-US" altLang="en-US" dirty="0" smtClean="0"/>
                  <a:t>.</a:t>
                </a:r>
              </a:p>
              <a:p>
                <a:pPr eaLnBrk="1" hangingPunct="1"/>
                <a:r>
                  <a:rPr lang="en-US" alt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en-US" dirty="0" smtClean="0"/>
                  <a:t> to choose </a:t>
                </a:r>
                <a:r>
                  <a:rPr lang="en-US" altLang="en-US" dirty="0" smtClean="0"/>
                  <a:t>E/SE </a:t>
                </a:r>
                <a:r>
                  <a:rPr lang="en-US" altLang="en-US" dirty="0" smtClean="0"/>
                  <a:t>again and repeat the loop until the end.</a:t>
                </a:r>
              </a:p>
            </p:txBody>
          </p:sp>
        </mc:Choice>
        <mc:Fallback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1838" y="2471738"/>
                <a:ext cx="8229600" cy="3109912"/>
              </a:xfrm>
              <a:blipFill>
                <a:blip r:embed="rId2"/>
                <a:stretch>
                  <a:fillRect l="-1852" t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 rot="5400000">
            <a:off x="4590991" y="1289899"/>
            <a:ext cx="0" cy="52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>
            <a:off x="4590991" y="1904279"/>
            <a:ext cx="0" cy="52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>
            <a:off x="4590991" y="2516208"/>
            <a:ext cx="0" cy="52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rot="5400000">
            <a:off x="4590991" y="674292"/>
            <a:ext cx="0" cy="52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357882" y="1698260"/>
            <a:ext cx="0" cy="38493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972263" y="1700713"/>
            <a:ext cx="0" cy="38469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586644" y="1698260"/>
            <a:ext cx="0" cy="38493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198572" y="1698260"/>
            <a:ext cx="0" cy="38493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836252" y="1698260"/>
            <a:ext cx="0" cy="38493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450634" y="1700713"/>
            <a:ext cx="0" cy="38469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065014" y="1698260"/>
            <a:ext cx="0" cy="38493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6676943" y="1698260"/>
            <a:ext cx="0" cy="38493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2253646" y="3819775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2870479" y="3819775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487313" y="3819775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2256098" y="4423119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4106599" y="4423119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2" name="Oval 23"/>
          <p:cNvSpPr>
            <a:spLocks noChangeArrowheads="1"/>
          </p:cNvSpPr>
          <p:nvPr/>
        </p:nvSpPr>
        <p:spPr bwMode="auto">
          <a:xfrm>
            <a:off x="2254872" y="5047309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3" name="Oval 24"/>
          <p:cNvSpPr>
            <a:spLocks noChangeArrowheads="1"/>
          </p:cNvSpPr>
          <p:nvPr/>
        </p:nvSpPr>
        <p:spPr bwMode="auto">
          <a:xfrm>
            <a:off x="4105372" y="5047309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4" name="Oval 25"/>
          <p:cNvSpPr>
            <a:spLocks noChangeArrowheads="1"/>
          </p:cNvSpPr>
          <p:nvPr/>
        </p:nvSpPr>
        <p:spPr bwMode="auto">
          <a:xfrm>
            <a:off x="2871705" y="5047309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5" name="Oval 26"/>
          <p:cNvSpPr>
            <a:spLocks noChangeArrowheads="1"/>
          </p:cNvSpPr>
          <p:nvPr/>
        </p:nvSpPr>
        <p:spPr bwMode="auto">
          <a:xfrm>
            <a:off x="3488539" y="5047309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2259778" y="3204167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7" name="Oval 28"/>
          <p:cNvSpPr>
            <a:spLocks noChangeArrowheads="1"/>
          </p:cNvSpPr>
          <p:nvPr/>
        </p:nvSpPr>
        <p:spPr bwMode="auto">
          <a:xfrm>
            <a:off x="4110278" y="3204167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8" name="Oval 29"/>
          <p:cNvSpPr>
            <a:spLocks noChangeArrowheads="1"/>
          </p:cNvSpPr>
          <p:nvPr/>
        </p:nvSpPr>
        <p:spPr bwMode="auto">
          <a:xfrm>
            <a:off x="2876611" y="3204167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19" name="Oval 30"/>
          <p:cNvSpPr>
            <a:spLocks noChangeArrowheads="1"/>
          </p:cNvSpPr>
          <p:nvPr/>
        </p:nvSpPr>
        <p:spPr bwMode="auto">
          <a:xfrm>
            <a:off x="3493444" y="3204167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0" name="Oval 31"/>
          <p:cNvSpPr>
            <a:spLocks noChangeArrowheads="1"/>
          </p:cNvSpPr>
          <p:nvPr/>
        </p:nvSpPr>
        <p:spPr bwMode="auto">
          <a:xfrm>
            <a:off x="4732017" y="3821000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1" name="Oval 32"/>
          <p:cNvSpPr>
            <a:spLocks noChangeArrowheads="1"/>
          </p:cNvSpPr>
          <p:nvPr/>
        </p:nvSpPr>
        <p:spPr bwMode="auto">
          <a:xfrm>
            <a:off x="6582516" y="3821000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2" name="Oval 33"/>
          <p:cNvSpPr>
            <a:spLocks noChangeArrowheads="1"/>
          </p:cNvSpPr>
          <p:nvPr/>
        </p:nvSpPr>
        <p:spPr bwMode="auto">
          <a:xfrm>
            <a:off x="5348850" y="3821000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3" name="Oval 34"/>
          <p:cNvSpPr>
            <a:spLocks noChangeArrowheads="1"/>
          </p:cNvSpPr>
          <p:nvPr/>
        </p:nvSpPr>
        <p:spPr bwMode="auto">
          <a:xfrm>
            <a:off x="5965683" y="3821000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4" name="Oval 35"/>
          <p:cNvSpPr>
            <a:spLocks noChangeArrowheads="1"/>
          </p:cNvSpPr>
          <p:nvPr/>
        </p:nvSpPr>
        <p:spPr bwMode="auto">
          <a:xfrm>
            <a:off x="4734469" y="4424344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5" name="Oval 36"/>
          <p:cNvSpPr>
            <a:spLocks noChangeArrowheads="1"/>
          </p:cNvSpPr>
          <p:nvPr/>
        </p:nvSpPr>
        <p:spPr bwMode="auto">
          <a:xfrm>
            <a:off x="6584969" y="4424344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6" name="Oval 37"/>
          <p:cNvSpPr>
            <a:spLocks noChangeArrowheads="1"/>
          </p:cNvSpPr>
          <p:nvPr/>
        </p:nvSpPr>
        <p:spPr bwMode="auto">
          <a:xfrm>
            <a:off x="5351302" y="4424344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7" name="Oval 38"/>
          <p:cNvSpPr>
            <a:spLocks noChangeArrowheads="1"/>
          </p:cNvSpPr>
          <p:nvPr/>
        </p:nvSpPr>
        <p:spPr bwMode="auto">
          <a:xfrm>
            <a:off x="5968136" y="4424344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8" name="Oval 39"/>
          <p:cNvSpPr>
            <a:spLocks noChangeArrowheads="1"/>
          </p:cNvSpPr>
          <p:nvPr/>
        </p:nvSpPr>
        <p:spPr bwMode="auto">
          <a:xfrm>
            <a:off x="4733242" y="5048536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29" name="Oval 40"/>
          <p:cNvSpPr>
            <a:spLocks noChangeArrowheads="1"/>
          </p:cNvSpPr>
          <p:nvPr/>
        </p:nvSpPr>
        <p:spPr bwMode="auto">
          <a:xfrm>
            <a:off x="6583743" y="5048536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0" name="Oval 41"/>
          <p:cNvSpPr>
            <a:spLocks noChangeArrowheads="1"/>
          </p:cNvSpPr>
          <p:nvPr/>
        </p:nvSpPr>
        <p:spPr bwMode="auto">
          <a:xfrm>
            <a:off x="5350076" y="5048536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1" name="Oval 42"/>
          <p:cNvSpPr>
            <a:spLocks noChangeArrowheads="1"/>
          </p:cNvSpPr>
          <p:nvPr/>
        </p:nvSpPr>
        <p:spPr bwMode="auto">
          <a:xfrm>
            <a:off x="5966909" y="5048536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2" name="Oval 44"/>
          <p:cNvSpPr>
            <a:spLocks noChangeArrowheads="1"/>
          </p:cNvSpPr>
          <p:nvPr/>
        </p:nvSpPr>
        <p:spPr bwMode="auto">
          <a:xfrm>
            <a:off x="6588648" y="3205393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3" name="Oval 46"/>
          <p:cNvSpPr>
            <a:spLocks noChangeArrowheads="1"/>
          </p:cNvSpPr>
          <p:nvPr/>
        </p:nvSpPr>
        <p:spPr bwMode="auto">
          <a:xfrm>
            <a:off x="5971815" y="3205393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4" name="Line 47"/>
          <p:cNvSpPr>
            <a:spLocks noChangeShapeType="1"/>
          </p:cNvSpPr>
          <p:nvPr/>
        </p:nvSpPr>
        <p:spPr bwMode="auto">
          <a:xfrm rot="5400000">
            <a:off x="4590991" y="66042"/>
            <a:ext cx="0" cy="52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5" name="Line 48"/>
          <p:cNvSpPr>
            <a:spLocks noChangeShapeType="1"/>
          </p:cNvSpPr>
          <p:nvPr/>
        </p:nvSpPr>
        <p:spPr bwMode="auto">
          <a:xfrm rot="5400000">
            <a:off x="4590991" y="-549565"/>
            <a:ext cx="0" cy="52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6" name="Oval 49"/>
          <p:cNvSpPr>
            <a:spLocks noChangeArrowheads="1"/>
          </p:cNvSpPr>
          <p:nvPr/>
        </p:nvSpPr>
        <p:spPr bwMode="auto">
          <a:xfrm>
            <a:off x="2252420" y="2595918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7" name="Oval 50"/>
          <p:cNvSpPr>
            <a:spLocks noChangeArrowheads="1"/>
          </p:cNvSpPr>
          <p:nvPr/>
        </p:nvSpPr>
        <p:spPr bwMode="auto">
          <a:xfrm>
            <a:off x="4102920" y="2595918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8" name="Oval 51"/>
          <p:cNvSpPr>
            <a:spLocks noChangeArrowheads="1"/>
          </p:cNvSpPr>
          <p:nvPr/>
        </p:nvSpPr>
        <p:spPr bwMode="auto">
          <a:xfrm>
            <a:off x="2869253" y="2595918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39" name="Oval 52"/>
          <p:cNvSpPr>
            <a:spLocks noChangeArrowheads="1"/>
          </p:cNvSpPr>
          <p:nvPr/>
        </p:nvSpPr>
        <p:spPr bwMode="auto">
          <a:xfrm>
            <a:off x="3486087" y="2595918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0" name="Oval 53"/>
          <p:cNvSpPr>
            <a:spLocks noChangeArrowheads="1"/>
          </p:cNvSpPr>
          <p:nvPr/>
        </p:nvSpPr>
        <p:spPr bwMode="auto">
          <a:xfrm>
            <a:off x="2258551" y="1980311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1" name="Oval 54"/>
          <p:cNvSpPr>
            <a:spLocks noChangeArrowheads="1"/>
          </p:cNvSpPr>
          <p:nvPr/>
        </p:nvSpPr>
        <p:spPr bwMode="auto">
          <a:xfrm>
            <a:off x="4109052" y="1980311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2" name="Oval 55"/>
          <p:cNvSpPr>
            <a:spLocks noChangeArrowheads="1"/>
          </p:cNvSpPr>
          <p:nvPr/>
        </p:nvSpPr>
        <p:spPr bwMode="auto">
          <a:xfrm>
            <a:off x="2875385" y="1980311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3" name="Oval 56"/>
          <p:cNvSpPr>
            <a:spLocks noChangeArrowheads="1"/>
          </p:cNvSpPr>
          <p:nvPr/>
        </p:nvSpPr>
        <p:spPr bwMode="auto">
          <a:xfrm>
            <a:off x="3492218" y="1980311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4730790" y="2597144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5" name="Oval 58"/>
          <p:cNvSpPr>
            <a:spLocks noChangeArrowheads="1"/>
          </p:cNvSpPr>
          <p:nvPr/>
        </p:nvSpPr>
        <p:spPr bwMode="auto">
          <a:xfrm>
            <a:off x="6581291" y="2597144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6" name="Oval 59"/>
          <p:cNvSpPr>
            <a:spLocks noChangeArrowheads="1"/>
          </p:cNvSpPr>
          <p:nvPr/>
        </p:nvSpPr>
        <p:spPr bwMode="auto">
          <a:xfrm>
            <a:off x="5347624" y="2597144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47" name="Oval 61"/>
          <p:cNvSpPr>
            <a:spLocks noChangeArrowheads="1"/>
          </p:cNvSpPr>
          <p:nvPr/>
        </p:nvSpPr>
        <p:spPr bwMode="auto">
          <a:xfrm>
            <a:off x="4736922" y="1981537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4104146" y="3819775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872932" y="4423119"/>
            <a:ext cx="199888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3489765" y="4423119"/>
            <a:ext cx="199889" cy="199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738148" y="3205393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5354982" y="3205393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0" name="Oval 60"/>
          <p:cNvSpPr>
            <a:spLocks noChangeArrowheads="1"/>
          </p:cNvSpPr>
          <p:nvPr/>
        </p:nvSpPr>
        <p:spPr bwMode="auto">
          <a:xfrm>
            <a:off x="5964457" y="2597144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6587422" y="1981537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5353755" y="1981537"/>
            <a:ext cx="199889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5970589" y="1981537"/>
            <a:ext cx="199888" cy="199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1685668" y="192144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1685668" y="498599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1685668" y="437038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1685668" y="375478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1685668" y="315021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1685668" y="253092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2780762" y="551085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1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393917" y="551085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2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3998487" y="551085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3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4642299" y="551085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4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5256680" y="551085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5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5872287" y="551085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6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2167608" y="551085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0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6479310" y="551085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IE" altLang="en-US" sz="1800" b="1">
                <a:solidFill>
                  <a:srgbClr val="FF9900"/>
                </a:solidFill>
              </a:rPr>
              <a:t>7</a:t>
            </a:r>
            <a:endParaRPr lang="en-GB" altLang="en-US" sz="1800" b="1">
              <a:solidFill>
                <a:srgbClr val="FF9900"/>
              </a:solidFill>
            </a:endParaRPr>
          </a:p>
        </p:txBody>
      </p:sp>
      <p:grpSp>
        <p:nvGrpSpPr>
          <p:cNvPr id="8272" name="Group 7"/>
          <p:cNvGrpSpPr>
            <a:grpSpLocks/>
          </p:cNvGrpSpPr>
          <p:nvPr/>
        </p:nvGrpSpPr>
        <p:grpSpPr bwMode="auto">
          <a:xfrm>
            <a:off x="2875385" y="2367090"/>
            <a:ext cx="193757" cy="84616"/>
            <a:chOff x="2357438" y="5414046"/>
            <a:chExt cx="250825" cy="109538"/>
          </a:xfrm>
        </p:grpSpPr>
        <p:cxnSp>
          <p:nvCxnSpPr>
            <p:cNvPr id="8292" name="Straight Connector 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3" name="Group 86"/>
          <p:cNvGrpSpPr>
            <a:grpSpLocks/>
          </p:cNvGrpSpPr>
          <p:nvPr/>
        </p:nvGrpSpPr>
        <p:grpSpPr bwMode="auto">
          <a:xfrm>
            <a:off x="3481806" y="2349855"/>
            <a:ext cx="193757" cy="84616"/>
            <a:chOff x="2357438" y="5414046"/>
            <a:chExt cx="250825" cy="109538"/>
          </a:xfrm>
        </p:grpSpPr>
        <p:cxnSp>
          <p:nvCxnSpPr>
            <p:cNvPr id="8290" name="Straight Connector 87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4" name="Group 89"/>
          <p:cNvGrpSpPr>
            <a:grpSpLocks/>
          </p:cNvGrpSpPr>
          <p:nvPr/>
        </p:nvGrpSpPr>
        <p:grpSpPr bwMode="auto">
          <a:xfrm>
            <a:off x="4099260" y="2367744"/>
            <a:ext cx="193757" cy="84615"/>
            <a:chOff x="2357438" y="5414046"/>
            <a:chExt cx="250825" cy="109538"/>
          </a:xfrm>
        </p:grpSpPr>
        <p:cxnSp>
          <p:nvCxnSpPr>
            <p:cNvPr id="8288" name="Straight Connector 90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9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5" name="Group 92"/>
          <p:cNvGrpSpPr>
            <a:grpSpLocks/>
          </p:cNvGrpSpPr>
          <p:nvPr/>
        </p:nvGrpSpPr>
        <p:grpSpPr bwMode="auto">
          <a:xfrm>
            <a:off x="4735415" y="2361999"/>
            <a:ext cx="193757" cy="85842"/>
            <a:chOff x="2357438" y="5414046"/>
            <a:chExt cx="250825" cy="109538"/>
          </a:xfrm>
        </p:grpSpPr>
        <p:cxnSp>
          <p:nvCxnSpPr>
            <p:cNvPr id="8286" name="Straight Connector 93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7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6" name="Group 95"/>
          <p:cNvGrpSpPr>
            <a:grpSpLocks/>
          </p:cNvGrpSpPr>
          <p:nvPr/>
        </p:nvGrpSpPr>
        <p:grpSpPr bwMode="auto">
          <a:xfrm>
            <a:off x="5357113" y="2957186"/>
            <a:ext cx="193757" cy="84615"/>
            <a:chOff x="2357438" y="5414046"/>
            <a:chExt cx="250825" cy="109538"/>
          </a:xfrm>
        </p:grpSpPr>
        <p:cxnSp>
          <p:nvCxnSpPr>
            <p:cNvPr id="8284" name="Straight Connector 96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5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7" name="Group 98"/>
          <p:cNvGrpSpPr>
            <a:grpSpLocks/>
          </p:cNvGrpSpPr>
          <p:nvPr/>
        </p:nvGrpSpPr>
        <p:grpSpPr bwMode="auto">
          <a:xfrm>
            <a:off x="5976087" y="3521001"/>
            <a:ext cx="193757" cy="84615"/>
            <a:chOff x="2357438" y="5414046"/>
            <a:chExt cx="250825" cy="109538"/>
          </a:xfrm>
        </p:grpSpPr>
        <p:cxnSp>
          <p:nvCxnSpPr>
            <p:cNvPr id="8282" name="Straight Connector 99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3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8278" name="Group 101"/>
          <p:cNvGrpSpPr>
            <a:grpSpLocks/>
          </p:cNvGrpSpPr>
          <p:nvPr/>
        </p:nvGrpSpPr>
        <p:grpSpPr bwMode="auto">
          <a:xfrm>
            <a:off x="6580064" y="4162957"/>
            <a:ext cx="193757" cy="85842"/>
            <a:chOff x="2357438" y="5414046"/>
            <a:chExt cx="250825" cy="109538"/>
          </a:xfrm>
        </p:grpSpPr>
        <p:cxnSp>
          <p:nvCxnSpPr>
            <p:cNvPr id="8280" name="Straight Connector 102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81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52734" y="1725432"/>
                <a:ext cx="4523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34" y="1725432"/>
                <a:ext cx="452303" cy="215444"/>
              </a:xfrm>
              <a:prstGeom prst="rect">
                <a:avLst/>
              </a:prstGeom>
              <a:blipFill>
                <a:blip r:embed="rId2"/>
                <a:stretch>
                  <a:fillRect l="-13514" r="-12162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2968618" y="2389000"/>
                <a:ext cx="11269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−0.5)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18" y="2389000"/>
                <a:ext cx="1126912" cy="215444"/>
              </a:xfrm>
              <a:prstGeom prst="rect">
                <a:avLst/>
              </a:prstGeom>
              <a:blipFill>
                <a:blip r:embed="rId3"/>
                <a:stretch>
                  <a:fillRect l="-2703" r="-432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80287" y="2172949"/>
                <a:ext cx="269849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+0.25−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1.25−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287" y="2172949"/>
                <a:ext cx="2698496" cy="1231106"/>
              </a:xfrm>
              <a:prstGeom prst="rect">
                <a:avLst/>
              </a:prstGeom>
              <a:blipFill>
                <a:blip r:embed="rId4"/>
                <a:stretch>
                  <a:fillRect r="-8578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 bwMode="auto">
          <a:xfrm>
            <a:off x="-2870089" y="2073510"/>
            <a:ext cx="10436385" cy="9983584"/>
          </a:xfrm>
          <a:prstGeom prst="arc">
            <a:avLst>
              <a:gd name="adj1" fmla="val 16200000"/>
              <a:gd name="adj2" fmla="val 201690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15463" y="2050316"/>
                <a:ext cx="5043945" cy="3821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𝐶𝑜𝑚𝑝𝑎𝑟𝑖𝑛𝑔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3" y="2050316"/>
                <a:ext cx="5043945" cy="3821815"/>
              </a:xfrm>
              <a:prstGeom prst="rect">
                <a:avLst/>
              </a:prstGeom>
              <a:blipFill>
                <a:blip r:embed="rId2"/>
                <a:stretch>
                  <a:fillRect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 flipV="1">
            <a:off x="1909482" y="2268072"/>
            <a:ext cx="1721224" cy="158675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>
            <a:off x="1909482" y="3854824"/>
            <a:ext cx="172122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3630706" y="2268072"/>
            <a:ext cx="0" cy="15867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46646" y="3862756"/>
                <a:ext cx="619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46" y="3862756"/>
                <a:ext cx="619529" cy="215444"/>
              </a:xfrm>
              <a:prstGeom prst="rect">
                <a:avLst/>
              </a:prstGeom>
              <a:blipFill>
                <a:blip r:embed="rId3"/>
                <a:stretch>
                  <a:fillRect l="-9901" r="-891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630707" y="2053952"/>
                <a:ext cx="6111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7" y="2053952"/>
                <a:ext cx="611193" cy="215444"/>
              </a:xfrm>
              <a:prstGeom prst="rect">
                <a:avLst/>
              </a:prstGeom>
              <a:blipFill>
                <a:blip r:embed="rId4"/>
                <a:stretch>
                  <a:fillRect l="-9000" r="-900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429594" y="3854824"/>
                <a:ext cx="10546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94" y="3854824"/>
                <a:ext cx="1054648" cy="215444"/>
              </a:xfrm>
              <a:prstGeom prst="rect">
                <a:avLst/>
              </a:prstGeom>
              <a:blipFill>
                <a:blip r:embed="rId5"/>
                <a:stretch>
                  <a:fillRect l="-346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 rot="5400000">
                <a:off x="3274637" y="2935454"/>
                <a:ext cx="10592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74637" y="2935454"/>
                <a:ext cx="1059264" cy="215444"/>
              </a:xfrm>
              <a:prstGeom prst="rect">
                <a:avLst/>
              </a:prstGeom>
              <a:blipFill>
                <a:blip r:embed="rId6"/>
                <a:stretch>
                  <a:fillRect l="-33333" t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 bwMode="auto">
          <a:xfrm>
            <a:off x="8759084" y="3588437"/>
            <a:ext cx="65" cy="276999"/>
          </a:xfrm>
          <a:prstGeom prst="rect">
            <a:avLst/>
          </a:prstGeom>
          <a:blipFill>
            <a:blip r:embed="rId7"/>
            <a:stretch>
              <a:fillRect l="-6306" r="-16216" b="-50000"/>
            </a:stretch>
          </a:blipFill>
        </p:spPr>
        <p:txBody>
          <a:bodyPr wrap="none" lIns="0" tIns="0" rIns="0" bIns="0" rtlCol="0">
            <a:spAutoFit/>
          </a:bodyPr>
          <a:lstStyle/>
          <a:p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471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77065" y="1633907"/>
            <a:ext cx="7351321" cy="4961211"/>
            <a:chOff x="2877065" y="1633907"/>
            <a:chExt cx="7351321" cy="49612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198924" y="1633907"/>
                  <a:ext cx="1505165" cy="5540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aln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1.25−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r>
                    <a:rPr lang="en-US" dirty="0"/>
                    <a:t/>
                  </a:r>
                  <a:br>
                    <a:rPr lang="en-US" dirty="0"/>
                  </a:br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924" y="1633907"/>
                  <a:ext cx="1505165" cy="554062"/>
                </a:xfrm>
                <a:prstGeom prst="rect">
                  <a:avLst/>
                </a:prstGeom>
                <a:blipFill>
                  <a:blip r:embed="rId2"/>
                  <a:stretch>
                    <a:fillRect r="-1606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611605" y="3193649"/>
                  <a:ext cx="969048" cy="2770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0?</m:t>
                        </m:r>
                      </m:oMath>
                    </m:oMathPara>
                  </a14:m>
                  <a:r>
                    <a:rPr lang="en-US" dirty="0"/>
                    <a:t/>
                  </a:r>
                  <a:br>
                    <a:rPr lang="en-US" dirty="0"/>
                  </a:br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605" y="3193649"/>
                  <a:ext cx="969048" cy="277064"/>
                </a:xfrm>
                <a:prstGeom prst="rect">
                  <a:avLst/>
                </a:prstGeom>
                <a:blipFill>
                  <a:blip r:embed="rId3"/>
                  <a:stretch>
                    <a:fillRect l="-4348" r="-3727"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77065" y="4377107"/>
                  <a:ext cx="2643224" cy="5540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𝐶h𝑜𝑜𝑠𝑒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oMath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oMath>
                    </m:oMathPara>
                  </a14:m>
                  <a:r>
                    <a:rPr lang="en-US" dirty="0"/>
                    <a:t/>
                  </a:r>
                  <a:br>
                    <a:rPr lang="en-US" dirty="0"/>
                  </a:br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065" y="4377107"/>
                  <a:ext cx="2643224" cy="554062"/>
                </a:xfrm>
                <a:prstGeom prst="rect">
                  <a:avLst/>
                </a:prstGeom>
                <a:blipFill>
                  <a:blip r:embed="rId4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47122" y="4377107"/>
                  <a:ext cx="2643224" cy="5540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𝐶h𝑜𝑜𝑠𝑒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oMath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r>
                    <a:rPr lang="en-US" dirty="0"/>
                    <a:t/>
                  </a:r>
                  <a:br>
                    <a:rPr lang="en-US" dirty="0"/>
                  </a:br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7122" y="4377107"/>
                  <a:ext cx="2643224" cy="554062"/>
                </a:xfrm>
                <a:prstGeom prst="rect">
                  <a:avLst/>
                </a:prstGeom>
                <a:blipFill>
                  <a:blip r:embed="rId5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2"/>
              <a:endCxn id="5" idx="0"/>
            </p:cNvCxnSpPr>
            <p:nvPr/>
          </p:nvCxnSpPr>
          <p:spPr bwMode="auto">
            <a:xfrm>
              <a:off x="6070060" y="2187969"/>
              <a:ext cx="26068" cy="10056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 bwMode="auto">
            <a:xfrm flipH="1">
              <a:off x="4198678" y="3470713"/>
              <a:ext cx="1897451" cy="9063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>
              <a:stCxn id="5" idx="2"/>
              <a:endCxn id="7" idx="0"/>
            </p:cNvCxnSpPr>
            <p:nvPr/>
          </p:nvCxnSpPr>
          <p:spPr bwMode="auto">
            <a:xfrm>
              <a:off x="6096128" y="3470713"/>
              <a:ext cx="2272606" cy="9063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927" y="5615361"/>
                  <a:ext cx="1558504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𝐶h𝑒𝑐𝑘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927" y="5615361"/>
                  <a:ext cx="15585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4" r="-2335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6" idx="2"/>
              <a:endCxn id="19" idx="0"/>
            </p:cNvCxnSpPr>
            <p:nvPr/>
          </p:nvCxnSpPr>
          <p:spPr bwMode="auto">
            <a:xfrm>
              <a:off x="4198678" y="4931170"/>
              <a:ext cx="2014187" cy="6841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7" idx="2"/>
              <a:endCxn id="19" idx="0"/>
            </p:cNvCxnSpPr>
            <p:nvPr/>
          </p:nvCxnSpPr>
          <p:spPr bwMode="auto">
            <a:xfrm flipH="1">
              <a:off x="6212864" y="4931170"/>
              <a:ext cx="2155870" cy="6841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stCxn id="19" idx="2"/>
            </p:cNvCxnSpPr>
            <p:nvPr/>
          </p:nvCxnSpPr>
          <p:spPr bwMode="auto">
            <a:xfrm flipH="1">
              <a:off x="6212864" y="5892360"/>
              <a:ext cx="1" cy="394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>
              <a:stCxn id="19" idx="3"/>
            </p:cNvCxnSpPr>
            <p:nvPr/>
          </p:nvCxnSpPr>
          <p:spPr bwMode="auto">
            <a:xfrm>
              <a:off x="6950431" y="5753861"/>
              <a:ext cx="327795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 flipV="1">
              <a:off x="10157013" y="2690809"/>
              <a:ext cx="71373" cy="30630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6070060" y="2690809"/>
              <a:ext cx="40869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8043037" y="572161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12864" y="5883037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92290" y="622578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4106" y="3647765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4868" y="36296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8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232469"/>
              </p:ext>
            </p:extLst>
          </p:nvPr>
        </p:nvGraphicFramePr>
        <p:xfrm>
          <a:off x="2409244" y="2250220"/>
          <a:ext cx="8014914" cy="3570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1638">
                  <a:extLst>
                    <a:ext uri="{9D8B030D-6E8A-4147-A177-3AD203B41FA5}">
                      <a16:colId xmlns:a16="http://schemas.microsoft.com/office/drawing/2014/main" val="4025550929"/>
                    </a:ext>
                  </a:extLst>
                </a:gridCol>
                <a:gridCol w="2671638">
                  <a:extLst>
                    <a:ext uri="{9D8B030D-6E8A-4147-A177-3AD203B41FA5}">
                      <a16:colId xmlns:a16="http://schemas.microsoft.com/office/drawing/2014/main" val="2607626716"/>
                    </a:ext>
                  </a:extLst>
                </a:gridCol>
                <a:gridCol w="2671638">
                  <a:extLst>
                    <a:ext uri="{9D8B030D-6E8A-4147-A177-3AD203B41FA5}">
                      <a16:colId xmlns:a16="http://schemas.microsoft.com/office/drawing/2014/main" val="4213776348"/>
                    </a:ext>
                  </a:extLst>
                </a:gridCol>
              </a:tblGrid>
              <a:tr h="7521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1.25-r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1-r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169255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0.25, (+)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/>
                        <a:t>, (+)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526296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-0.75, (-)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r>
                        <a:rPr lang="en-US" dirty="0" smtClean="0"/>
                        <a:t>, (-)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04673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-1.75</a:t>
                      </a:r>
                      <a:r>
                        <a:rPr lang="en-US" dirty="0" smtClean="0"/>
                        <a:t>, (-)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r>
                        <a:rPr lang="en-US" dirty="0" smtClean="0"/>
                        <a:t>, (-)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678172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-2.75, (-)</a:t>
                      </a:r>
                      <a:r>
                        <a:rPr lang="en-US" dirty="0" err="1" smtClean="0"/>
                        <a:t>ve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r>
                        <a:rPr lang="en-US" dirty="0" smtClean="0"/>
                        <a:t>, (-)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5051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-3.75, (-)</a:t>
                      </a:r>
                      <a:r>
                        <a:rPr lang="en-US" dirty="0" err="1" smtClean="0"/>
                        <a:t>ve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r>
                        <a:rPr lang="en-US" dirty="0" smtClean="0"/>
                        <a:t>, (-)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94995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16912" y="6122505"/>
            <a:ext cx="59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1-r would be same as using 1.25-r as starting value of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7065" y="1633907"/>
            <a:ext cx="7351321" cy="4961211"/>
            <a:chOff x="2877065" y="1633907"/>
            <a:chExt cx="7351321" cy="49612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198924" y="1633907"/>
                  <a:ext cx="1505165" cy="5540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aln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r>
                    <a:rPr lang="en-US" dirty="0"/>
                    <a:t/>
                  </a:r>
                  <a:br>
                    <a:rPr lang="en-US" dirty="0"/>
                  </a:br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924" y="1633907"/>
                  <a:ext cx="1505165" cy="554062"/>
                </a:xfrm>
                <a:prstGeom prst="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611605" y="3193649"/>
                  <a:ext cx="969048" cy="2770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0?</m:t>
                        </m:r>
                      </m:oMath>
                    </m:oMathPara>
                  </a14:m>
                  <a:r>
                    <a:rPr lang="en-US" dirty="0"/>
                    <a:t/>
                  </a:r>
                  <a:br>
                    <a:rPr lang="en-US" dirty="0"/>
                  </a:br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605" y="3193649"/>
                  <a:ext cx="969048" cy="277064"/>
                </a:xfrm>
                <a:prstGeom prst="rect">
                  <a:avLst/>
                </a:prstGeom>
                <a:blipFill>
                  <a:blip r:embed="rId3"/>
                  <a:stretch>
                    <a:fillRect l="-4348" r="-3727"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77065" y="4377107"/>
                  <a:ext cx="2643224" cy="5540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𝐶h𝑜𝑜𝑠𝑒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oMath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oMath>
                    </m:oMathPara>
                  </a14:m>
                  <a:r>
                    <a:rPr lang="en-US" dirty="0"/>
                    <a:t/>
                  </a:r>
                  <a:br>
                    <a:rPr lang="en-US" dirty="0"/>
                  </a:br>
                  <a:endParaRPr 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065" y="4377107"/>
                  <a:ext cx="2643224" cy="554062"/>
                </a:xfrm>
                <a:prstGeom prst="rect">
                  <a:avLst/>
                </a:prstGeom>
                <a:blipFill>
                  <a:blip r:embed="rId4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047122" y="4377107"/>
                  <a:ext cx="2643224" cy="55406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𝐶h𝑜𝑜𝑠𝑒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oMath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r>
                    <a:rPr lang="en-US" dirty="0"/>
                    <a:t/>
                  </a:r>
                  <a:br>
                    <a:rPr lang="en-US" dirty="0"/>
                  </a:br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7122" y="4377107"/>
                  <a:ext cx="2643224" cy="554062"/>
                </a:xfrm>
                <a:prstGeom prst="rect">
                  <a:avLst/>
                </a:prstGeom>
                <a:blipFill>
                  <a:blip r:embed="rId5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28" idx="2"/>
              <a:endCxn id="30" idx="0"/>
            </p:cNvCxnSpPr>
            <p:nvPr/>
          </p:nvCxnSpPr>
          <p:spPr bwMode="auto">
            <a:xfrm>
              <a:off x="6070060" y="2187969"/>
              <a:ext cx="26068" cy="10056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>
              <a:stCxn id="30" idx="2"/>
              <a:endCxn id="31" idx="0"/>
            </p:cNvCxnSpPr>
            <p:nvPr/>
          </p:nvCxnSpPr>
          <p:spPr bwMode="auto">
            <a:xfrm flipH="1">
              <a:off x="4198678" y="3470713"/>
              <a:ext cx="1897451" cy="9063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0" idx="2"/>
              <a:endCxn id="32" idx="0"/>
            </p:cNvCxnSpPr>
            <p:nvPr/>
          </p:nvCxnSpPr>
          <p:spPr bwMode="auto">
            <a:xfrm>
              <a:off x="6096128" y="3470713"/>
              <a:ext cx="2272606" cy="9063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91927" y="5615361"/>
                  <a:ext cx="1558504" cy="276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𝐶h𝑒𝑐𝑘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927" y="5615361"/>
                  <a:ext cx="15585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4" r="-2335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1" idx="2"/>
              <a:endCxn id="41" idx="0"/>
            </p:cNvCxnSpPr>
            <p:nvPr/>
          </p:nvCxnSpPr>
          <p:spPr bwMode="auto">
            <a:xfrm>
              <a:off x="4198678" y="4931170"/>
              <a:ext cx="2014187" cy="6841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2" idx="2"/>
              <a:endCxn id="41" idx="0"/>
            </p:cNvCxnSpPr>
            <p:nvPr/>
          </p:nvCxnSpPr>
          <p:spPr bwMode="auto">
            <a:xfrm flipH="1">
              <a:off x="6212864" y="4931170"/>
              <a:ext cx="2155870" cy="6841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stCxn id="41" idx="2"/>
            </p:cNvCxnSpPr>
            <p:nvPr/>
          </p:nvCxnSpPr>
          <p:spPr bwMode="auto">
            <a:xfrm flipH="1">
              <a:off x="6212864" y="5892360"/>
              <a:ext cx="1" cy="394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>
              <a:stCxn id="41" idx="3"/>
            </p:cNvCxnSpPr>
            <p:nvPr/>
          </p:nvCxnSpPr>
          <p:spPr bwMode="auto">
            <a:xfrm>
              <a:off x="6950431" y="5753861"/>
              <a:ext cx="327795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 flipV="1">
              <a:off x="10157013" y="2690809"/>
              <a:ext cx="71373" cy="30630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H="1">
              <a:off x="6070060" y="2690809"/>
              <a:ext cx="40869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/>
            <p:cNvSpPr txBox="1"/>
            <p:nvPr/>
          </p:nvSpPr>
          <p:spPr>
            <a:xfrm>
              <a:off x="8043037" y="572161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2864" y="5883037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92290" y="622578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44106" y="3647765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54868" y="36296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1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3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22" y="1398878"/>
            <a:ext cx="4839119" cy="5090601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 bwMode="auto">
          <a:xfrm>
            <a:off x="4031311" y="2338014"/>
            <a:ext cx="3212327" cy="321232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68812" y="1359276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Zone 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51335" y="394417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1335" y="198670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3025" y="1462487"/>
            <a:ext cx="468109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func</a:t>
            </a:r>
            <a:r>
              <a:rPr lang="en-US" sz="1400" dirty="0"/>
              <a:t> </a:t>
            </a:r>
            <a:r>
              <a:rPr lang="en-US" sz="1400" dirty="0" err="1" smtClean="0"/>
              <a:t>MidpointCircle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radius, </a:t>
            </a:r>
            <a:r>
              <a:rPr lang="en-US" sz="1400" dirty="0" err="1"/>
              <a:t>int</a:t>
            </a:r>
            <a:r>
              <a:rPr lang="en-US" sz="1400" dirty="0"/>
              <a:t> value){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smtClean="0"/>
              <a:t>x</a:t>
            </a:r>
            <a:r>
              <a:rPr lang="en-US" sz="1400" dirty="0"/>
              <a:t>, </a:t>
            </a:r>
            <a:r>
              <a:rPr lang="en-US" sz="1400" dirty="0" smtClean="0"/>
              <a:t>y, d; </a:t>
            </a:r>
          </a:p>
          <a:p>
            <a:r>
              <a:rPr lang="en-US" sz="1400" dirty="0" smtClean="0"/>
              <a:t>	d = 1 - radius; </a:t>
            </a:r>
          </a:p>
          <a:p>
            <a:r>
              <a:rPr lang="en-US" sz="1400" dirty="0"/>
              <a:t>	x = 0</a:t>
            </a:r>
            <a:r>
              <a:rPr lang="en-US" sz="1400" dirty="0" smtClean="0"/>
              <a:t>; </a:t>
            </a:r>
            <a:endParaRPr lang="en-US" sz="1400" dirty="0"/>
          </a:p>
          <a:p>
            <a:r>
              <a:rPr lang="en-US" sz="1400" dirty="0"/>
              <a:t>	y = </a:t>
            </a:r>
            <a:r>
              <a:rPr lang="en-US" sz="1400" dirty="0" smtClean="0"/>
              <a:t>radius; 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Circlepoints</a:t>
            </a:r>
            <a:r>
              <a:rPr lang="en-US" sz="1400" dirty="0" smtClean="0"/>
              <a:t>(x</a:t>
            </a:r>
            <a:r>
              <a:rPr lang="en-US" sz="1400" dirty="0"/>
              <a:t>, y, value);</a:t>
            </a:r>
          </a:p>
          <a:p>
            <a:r>
              <a:rPr lang="en-US" sz="1400" dirty="0"/>
              <a:t>	while (x &lt; </a:t>
            </a:r>
            <a:r>
              <a:rPr lang="en-US" sz="1400" dirty="0" smtClean="0"/>
              <a:t>y) </a:t>
            </a:r>
            <a:r>
              <a:rPr lang="en-US" sz="1400" dirty="0"/>
              <a:t>{</a:t>
            </a:r>
          </a:p>
          <a:p>
            <a:r>
              <a:rPr lang="en-US" sz="1400" dirty="0"/>
              <a:t>		if (d </a:t>
            </a:r>
            <a:r>
              <a:rPr lang="en-US" sz="1400" dirty="0" smtClean="0"/>
              <a:t>&lt; </a:t>
            </a:r>
            <a:r>
              <a:rPr lang="en-US" sz="1400" dirty="0"/>
              <a:t>0) { </a:t>
            </a:r>
          </a:p>
          <a:p>
            <a:r>
              <a:rPr lang="en-US" sz="1400" dirty="0"/>
              <a:t>			//choose E</a:t>
            </a:r>
          </a:p>
          <a:p>
            <a:r>
              <a:rPr lang="en-US" sz="1400" dirty="0"/>
              <a:t>			d = d + </a:t>
            </a:r>
            <a:r>
              <a:rPr lang="en-US" sz="1400" dirty="0" smtClean="0"/>
              <a:t>2*x + 3; </a:t>
            </a:r>
            <a:endParaRPr lang="en-US" sz="1400" dirty="0"/>
          </a:p>
          <a:p>
            <a:r>
              <a:rPr lang="en-US" sz="1400" dirty="0"/>
              <a:t>			x = x + 1;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else {</a:t>
            </a:r>
          </a:p>
          <a:p>
            <a:r>
              <a:rPr lang="en-US" sz="1400" dirty="0"/>
              <a:t>			//choose </a:t>
            </a:r>
            <a:r>
              <a:rPr lang="en-US" sz="1400" dirty="0" smtClean="0"/>
              <a:t>SE</a:t>
            </a:r>
            <a:endParaRPr lang="en-US" sz="1400" dirty="0"/>
          </a:p>
          <a:p>
            <a:r>
              <a:rPr lang="en-US" sz="1400" dirty="0"/>
              <a:t>			d = d + </a:t>
            </a:r>
            <a:r>
              <a:rPr lang="en-US" sz="1400" dirty="0" smtClean="0"/>
              <a:t>2*x – 2*y + 5; </a:t>
            </a:r>
            <a:endParaRPr lang="en-US" sz="1400" dirty="0"/>
          </a:p>
          <a:p>
            <a:r>
              <a:rPr lang="en-US" sz="1400" dirty="0"/>
              <a:t>			x = x + 1; </a:t>
            </a:r>
          </a:p>
          <a:p>
            <a:r>
              <a:rPr lang="en-US" sz="1400" dirty="0"/>
              <a:t>			y = y </a:t>
            </a:r>
            <a:r>
              <a:rPr lang="en-US" sz="1400" dirty="0" smtClean="0"/>
              <a:t>- </a:t>
            </a:r>
            <a:r>
              <a:rPr lang="en-US" sz="1400" dirty="0"/>
              <a:t>1;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 smtClean="0"/>
              <a:t>Circlepoints</a:t>
            </a:r>
            <a:r>
              <a:rPr lang="en-US" sz="1400" dirty="0" smtClean="0"/>
              <a:t>(</a:t>
            </a:r>
            <a:r>
              <a:rPr lang="en-US" sz="1400" dirty="0" err="1" smtClean="0"/>
              <a:t>x,y</a:t>
            </a:r>
            <a:r>
              <a:rPr lang="en-US" sz="1400" dirty="0"/>
              <a:t>, value</a:t>
            </a:r>
            <a:r>
              <a:rPr lang="en-US" sz="1400"/>
              <a:t>) </a:t>
            </a:r>
            <a:endParaRPr lang="en-US" sz="1400" smtClean="0"/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14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1864" y="2210462"/>
            <a:ext cx="37687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Circlepoints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value){</a:t>
            </a:r>
          </a:p>
          <a:p>
            <a:pPr lvl="1"/>
            <a:r>
              <a:rPr lang="en-US" dirty="0" err="1" smtClean="0"/>
              <a:t>WritePixel</a:t>
            </a:r>
            <a:r>
              <a:rPr lang="en-US" dirty="0" smtClean="0"/>
              <a:t> (x, y, value); </a:t>
            </a:r>
          </a:p>
          <a:p>
            <a:pPr lvl="1"/>
            <a:r>
              <a:rPr lang="en-US" dirty="0" err="1" smtClean="0"/>
              <a:t>WritePixel</a:t>
            </a:r>
            <a:r>
              <a:rPr lang="en-US" dirty="0" smtClean="0"/>
              <a:t> (y, x, value); </a:t>
            </a:r>
          </a:p>
          <a:p>
            <a:pPr lvl="1"/>
            <a:r>
              <a:rPr lang="en-US" dirty="0" err="1" smtClean="0"/>
              <a:t>WritePixel</a:t>
            </a:r>
            <a:r>
              <a:rPr lang="en-US" dirty="0" smtClean="0"/>
              <a:t> (y, —x, value); </a:t>
            </a:r>
          </a:p>
          <a:p>
            <a:pPr lvl="1"/>
            <a:r>
              <a:rPr lang="en-US" dirty="0" err="1" smtClean="0"/>
              <a:t>WritePixel</a:t>
            </a:r>
            <a:r>
              <a:rPr lang="en-US" dirty="0" smtClean="0"/>
              <a:t> (x, —y, value); </a:t>
            </a:r>
          </a:p>
          <a:p>
            <a:pPr lvl="1"/>
            <a:r>
              <a:rPr lang="en-US" dirty="0" err="1" smtClean="0"/>
              <a:t>WritePixel</a:t>
            </a:r>
            <a:r>
              <a:rPr lang="en-US" dirty="0" smtClean="0"/>
              <a:t> (—x, —y, value); </a:t>
            </a:r>
          </a:p>
          <a:p>
            <a:pPr lvl="1"/>
            <a:r>
              <a:rPr lang="en-US" dirty="0" err="1" smtClean="0"/>
              <a:t>WritePixel</a:t>
            </a:r>
            <a:r>
              <a:rPr lang="en-US" dirty="0" smtClean="0"/>
              <a:t> (—y,—x, value); </a:t>
            </a:r>
          </a:p>
          <a:p>
            <a:pPr lvl="1"/>
            <a:r>
              <a:rPr lang="en-US" dirty="0" err="1" smtClean="0"/>
              <a:t>WritePixel</a:t>
            </a:r>
            <a:r>
              <a:rPr lang="en-US" dirty="0" smtClean="0"/>
              <a:t> (—y, x, value); </a:t>
            </a:r>
          </a:p>
          <a:p>
            <a:pPr lvl="1"/>
            <a:r>
              <a:rPr lang="en-US" dirty="0" err="1" smtClean="0"/>
              <a:t>WritePixel</a:t>
            </a:r>
            <a:r>
              <a:rPr lang="en-US" dirty="0" smtClean="0"/>
              <a:t> (—x, y, value); 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25" y="1375024"/>
            <a:ext cx="4839119" cy="5090601"/>
          </a:xfrm>
        </p:spPr>
      </p:pic>
      <p:sp>
        <p:nvSpPr>
          <p:cNvPr id="7" name="Oval 6"/>
          <p:cNvSpPr/>
          <p:nvPr/>
        </p:nvSpPr>
        <p:spPr bwMode="auto">
          <a:xfrm>
            <a:off x="6790414" y="2314160"/>
            <a:ext cx="3212327" cy="321232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808594" y="4175119"/>
            <a:ext cx="756776" cy="424495"/>
            <a:chOff x="8945217" y="2080165"/>
            <a:chExt cx="756776" cy="424495"/>
          </a:xfrm>
        </p:grpSpPr>
        <p:sp>
          <p:nvSpPr>
            <p:cNvPr id="8" name="Oval 7"/>
            <p:cNvSpPr/>
            <p:nvPr/>
          </p:nvSpPr>
          <p:spPr bwMode="auto">
            <a:xfrm>
              <a:off x="8945217" y="2377770"/>
              <a:ext cx="126890" cy="12689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8662" y="2080165"/>
              <a:ext cx="69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(y,-x)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816627" y="3003841"/>
            <a:ext cx="743952" cy="424495"/>
            <a:chOff x="8945217" y="2080165"/>
            <a:chExt cx="743952" cy="424495"/>
          </a:xfrm>
        </p:grpSpPr>
        <p:sp>
          <p:nvSpPr>
            <p:cNvPr id="12" name="Oval 11"/>
            <p:cNvSpPr/>
            <p:nvPr/>
          </p:nvSpPr>
          <p:spPr bwMode="auto">
            <a:xfrm>
              <a:off x="8945217" y="2377770"/>
              <a:ext cx="126890" cy="12689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08662" y="2080165"/>
              <a:ext cx="680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(y, x)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97617" y="2145104"/>
            <a:ext cx="650465" cy="424495"/>
            <a:chOff x="8945217" y="2080165"/>
            <a:chExt cx="650465" cy="424495"/>
          </a:xfrm>
        </p:grpSpPr>
        <p:sp>
          <p:nvSpPr>
            <p:cNvPr id="15" name="Oval 14"/>
            <p:cNvSpPr/>
            <p:nvPr/>
          </p:nvSpPr>
          <p:spPr bwMode="auto">
            <a:xfrm>
              <a:off x="8945217" y="2377770"/>
              <a:ext cx="126890" cy="12689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08662" y="2080165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7601447" y="2514436"/>
            <a:ext cx="1559615" cy="28049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068241" y="2113284"/>
            <a:ext cx="710451" cy="481456"/>
            <a:chOff x="8475456" y="2023204"/>
            <a:chExt cx="710451" cy="481456"/>
          </a:xfrm>
        </p:grpSpPr>
        <p:sp>
          <p:nvSpPr>
            <p:cNvPr id="19" name="Oval 18"/>
            <p:cNvSpPr/>
            <p:nvPr/>
          </p:nvSpPr>
          <p:spPr bwMode="auto">
            <a:xfrm>
              <a:off x="8945217" y="2377770"/>
              <a:ext cx="126890" cy="12689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75456" y="2023204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01480" y="5256347"/>
            <a:ext cx="787395" cy="427587"/>
            <a:chOff x="8504225" y="2377770"/>
            <a:chExt cx="787395" cy="427587"/>
          </a:xfrm>
        </p:grpSpPr>
        <p:sp>
          <p:nvSpPr>
            <p:cNvPr id="22" name="Oval 21"/>
            <p:cNvSpPr/>
            <p:nvPr/>
          </p:nvSpPr>
          <p:spPr bwMode="auto">
            <a:xfrm>
              <a:off x="8945217" y="2377770"/>
              <a:ext cx="126890" cy="12689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04225" y="243602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(-x,-y)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97617" y="5264260"/>
            <a:ext cx="753751" cy="421313"/>
            <a:chOff x="8945217" y="2377770"/>
            <a:chExt cx="753751" cy="421313"/>
          </a:xfrm>
        </p:grpSpPr>
        <p:sp>
          <p:nvSpPr>
            <p:cNvPr id="25" name="Oval 24"/>
            <p:cNvSpPr/>
            <p:nvPr/>
          </p:nvSpPr>
          <p:spPr bwMode="auto">
            <a:xfrm>
              <a:off x="8945217" y="2377770"/>
              <a:ext cx="126890" cy="12689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8517" y="2429751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(x,-y)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6893781" y="3364891"/>
            <a:ext cx="2986291" cy="11795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265305" y="3009710"/>
            <a:ext cx="757451" cy="418626"/>
            <a:chOff x="8399653" y="2086034"/>
            <a:chExt cx="757451" cy="418626"/>
          </a:xfrm>
        </p:grpSpPr>
        <p:sp>
          <p:nvSpPr>
            <p:cNvPr id="29" name="Oval 28"/>
            <p:cNvSpPr/>
            <p:nvPr/>
          </p:nvSpPr>
          <p:spPr bwMode="auto">
            <a:xfrm>
              <a:off x="8945217" y="2377770"/>
              <a:ext cx="126890" cy="12689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99653" y="2086034"/>
              <a:ext cx="75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(-y, x)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69905" y="4367472"/>
            <a:ext cx="899576" cy="369332"/>
            <a:chOff x="8172531" y="2300100"/>
            <a:chExt cx="899576" cy="369332"/>
          </a:xfrm>
        </p:grpSpPr>
        <p:sp>
          <p:nvSpPr>
            <p:cNvPr id="32" name="Oval 31"/>
            <p:cNvSpPr/>
            <p:nvPr/>
          </p:nvSpPr>
          <p:spPr bwMode="auto">
            <a:xfrm>
              <a:off x="8945217" y="2377770"/>
              <a:ext cx="126890" cy="12689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72531" y="2300100"/>
              <a:ext cx="834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</a:t>
              </a:r>
              <a:r>
                <a:rPr lang="en-US" dirty="0"/>
                <a:t>y</a:t>
              </a:r>
              <a:r>
                <a:rPr lang="en-US" dirty="0" smtClean="0"/>
                <a:t>, -x)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6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3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22" y="1398878"/>
            <a:ext cx="4839119" cy="509060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168812" y="1359276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Zone 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51335" y="394417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1335" y="198670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(0,r)</a:t>
            </a:r>
            <a:endParaRPr lang="en-US" dirty="0"/>
          </a:p>
        </p:txBody>
      </p:sp>
      <p:sp>
        <p:nvSpPr>
          <p:cNvPr id="2" name="Arc 1"/>
          <p:cNvSpPr/>
          <p:nvPr/>
        </p:nvSpPr>
        <p:spPr bwMode="auto">
          <a:xfrm>
            <a:off x="3873609" y="2395635"/>
            <a:ext cx="3475762" cy="3475762"/>
          </a:xfrm>
          <a:prstGeom prst="arc">
            <a:avLst>
              <a:gd name="adj1" fmla="val 16200000"/>
              <a:gd name="adj2" fmla="val 1876840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3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22" y="1398878"/>
            <a:ext cx="4839119" cy="509060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168812" y="1359276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Zone 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51335" y="394417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1335" y="198670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0135" y="186365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3799" y="3270778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Zone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19996" y="182857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x&lt;y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2440" y="256721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x&gt;y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 bwMode="auto">
          <a:xfrm>
            <a:off x="3873609" y="2395635"/>
            <a:ext cx="3475762" cy="3475762"/>
          </a:xfrm>
          <a:prstGeom prst="arc">
            <a:avLst>
              <a:gd name="adj1" fmla="val 16200000"/>
              <a:gd name="adj2" fmla="val 1876840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-5445423" y="2012951"/>
            <a:ext cx="12706675" cy="11127890"/>
            <a:chOff x="-5445423" y="2012951"/>
            <a:chExt cx="12706675" cy="11127890"/>
          </a:xfrm>
        </p:grpSpPr>
        <p:sp>
          <p:nvSpPr>
            <p:cNvPr id="2" name="Arc 1"/>
            <p:cNvSpPr/>
            <p:nvPr/>
          </p:nvSpPr>
          <p:spPr bwMode="auto">
            <a:xfrm>
              <a:off x="-5445423" y="2527991"/>
              <a:ext cx="12706675" cy="10612850"/>
            </a:xfrm>
            <a:prstGeom prst="arc">
              <a:avLst>
                <a:gd name="adj1" fmla="val 17406688"/>
                <a:gd name="adj2" fmla="val 1972642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0260" name="Line 2"/>
            <p:cNvSpPr>
              <a:spLocks noChangeShapeType="1"/>
            </p:cNvSpPr>
            <p:nvPr/>
          </p:nvSpPr>
          <p:spPr bwMode="auto">
            <a:xfrm rot="5400000" flipH="1">
              <a:off x="4397297" y="2036794"/>
              <a:ext cx="17623" cy="3335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1" name="Line 3"/>
            <p:cNvSpPr>
              <a:spLocks noChangeShapeType="1"/>
            </p:cNvSpPr>
            <p:nvPr/>
          </p:nvSpPr>
          <p:spPr bwMode="auto">
            <a:xfrm rot="5400000">
              <a:off x="4406107" y="2763760"/>
              <a:ext cx="1" cy="3335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2" name="Line 5"/>
            <p:cNvSpPr>
              <a:spLocks noChangeShapeType="1"/>
            </p:cNvSpPr>
            <p:nvPr/>
          </p:nvSpPr>
          <p:spPr bwMode="auto">
            <a:xfrm rot="5400000" flipH="1">
              <a:off x="4398766" y="1302486"/>
              <a:ext cx="14682" cy="3335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Line 9"/>
            <p:cNvSpPr>
              <a:spLocks noChangeShapeType="1"/>
            </p:cNvSpPr>
            <p:nvPr/>
          </p:nvSpPr>
          <p:spPr bwMode="auto">
            <a:xfrm flipH="1">
              <a:off x="3689780" y="2029217"/>
              <a:ext cx="32992" cy="36270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4" name="Line 10"/>
            <p:cNvSpPr>
              <a:spLocks noChangeShapeType="1"/>
            </p:cNvSpPr>
            <p:nvPr/>
          </p:nvSpPr>
          <p:spPr bwMode="auto">
            <a:xfrm flipH="1">
              <a:off x="4453562" y="2021082"/>
              <a:ext cx="1356" cy="3635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5" name="Line 11"/>
            <p:cNvSpPr>
              <a:spLocks noChangeShapeType="1"/>
            </p:cNvSpPr>
            <p:nvPr/>
          </p:nvSpPr>
          <p:spPr bwMode="auto">
            <a:xfrm flipH="1">
              <a:off x="5189438" y="2012951"/>
              <a:ext cx="22031" cy="3643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6" name="Oval 16"/>
            <p:cNvSpPr>
              <a:spLocks noChangeArrowheads="1"/>
            </p:cNvSpPr>
            <p:nvPr/>
          </p:nvSpPr>
          <p:spPr bwMode="auto">
            <a:xfrm>
              <a:off x="3576682" y="3586976"/>
              <a:ext cx="239416" cy="23938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67" name="Oval 20"/>
            <p:cNvSpPr>
              <a:spLocks noChangeArrowheads="1"/>
            </p:cNvSpPr>
            <p:nvPr/>
          </p:nvSpPr>
          <p:spPr bwMode="auto">
            <a:xfrm>
              <a:off x="3579619" y="4309538"/>
              <a:ext cx="239416" cy="2393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>
              <a:off x="3584026" y="2849728"/>
              <a:ext cx="239417" cy="239385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69" name="Oval 31"/>
            <p:cNvSpPr>
              <a:spLocks noChangeArrowheads="1"/>
            </p:cNvSpPr>
            <p:nvPr/>
          </p:nvSpPr>
          <p:spPr bwMode="auto">
            <a:xfrm>
              <a:off x="4328713" y="3588443"/>
              <a:ext cx="239416" cy="239386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0" name="Oval 33"/>
            <p:cNvSpPr>
              <a:spLocks noChangeArrowheads="1"/>
            </p:cNvSpPr>
            <p:nvPr/>
          </p:nvSpPr>
          <p:spPr bwMode="auto">
            <a:xfrm>
              <a:off x="5067527" y="3588443"/>
              <a:ext cx="239417" cy="239386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1" name="Oval 35"/>
            <p:cNvSpPr>
              <a:spLocks noChangeArrowheads="1"/>
            </p:cNvSpPr>
            <p:nvPr/>
          </p:nvSpPr>
          <p:spPr bwMode="auto">
            <a:xfrm>
              <a:off x="4331651" y="4311005"/>
              <a:ext cx="239416" cy="2393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2" name="Oval 37"/>
            <p:cNvSpPr>
              <a:spLocks noChangeArrowheads="1"/>
            </p:cNvSpPr>
            <p:nvPr/>
          </p:nvSpPr>
          <p:spPr bwMode="auto">
            <a:xfrm>
              <a:off x="5070465" y="4311005"/>
              <a:ext cx="239417" cy="23938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3" name="Oval 43"/>
            <p:cNvSpPr>
              <a:spLocks noChangeArrowheads="1"/>
            </p:cNvSpPr>
            <p:nvPr/>
          </p:nvSpPr>
          <p:spPr bwMode="auto">
            <a:xfrm>
              <a:off x="4336059" y="2851194"/>
              <a:ext cx="239417" cy="23938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0274" name="Oval 45"/>
            <p:cNvSpPr>
              <a:spLocks noChangeArrowheads="1"/>
            </p:cNvSpPr>
            <p:nvPr/>
          </p:nvSpPr>
          <p:spPr bwMode="auto">
            <a:xfrm>
              <a:off x="5074870" y="2851194"/>
              <a:ext cx="239416" cy="2393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cxnSp>
          <p:nvCxnSpPr>
            <p:cNvPr id="10282" name="Straight Connector 88"/>
            <p:cNvCxnSpPr>
              <a:cxnSpLocks noChangeShapeType="1"/>
            </p:cNvCxnSpPr>
            <p:nvPr/>
          </p:nvCxnSpPr>
          <p:spPr bwMode="auto">
            <a:xfrm flipV="1">
              <a:off x="3622932" y="3338714"/>
              <a:ext cx="161602" cy="56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83" name="Oval 21"/>
            <p:cNvSpPr>
              <a:spLocks noChangeArrowheads="1"/>
            </p:cNvSpPr>
            <p:nvPr/>
          </p:nvSpPr>
          <p:spPr bwMode="auto">
            <a:xfrm>
              <a:off x="3668447" y="3309096"/>
              <a:ext cx="70573" cy="7056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cxnSp>
          <p:nvCxnSpPr>
            <p:cNvPr id="10280" name="Straight Connector 91"/>
            <p:cNvCxnSpPr>
              <a:cxnSpLocks noChangeShapeType="1"/>
            </p:cNvCxnSpPr>
            <p:nvPr/>
          </p:nvCxnSpPr>
          <p:spPr bwMode="auto">
            <a:xfrm flipV="1">
              <a:off x="4378684" y="3352168"/>
              <a:ext cx="161602" cy="56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81" name="Oval 21"/>
            <p:cNvSpPr>
              <a:spLocks noChangeArrowheads="1"/>
            </p:cNvSpPr>
            <p:nvPr/>
          </p:nvSpPr>
          <p:spPr bwMode="auto">
            <a:xfrm>
              <a:off x="4424199" y="3322550"/>
              <a:ext cx="70573" cy="7056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13777" y="4038804"/>
              <a:ext cx="161602" cy="70564"/>
              <a:chOff x="5124737" y="3322550"/>
              <a:chExt cx="161602" cy="70564"/>
            </a:xfrm>
          </p:grpSpPr>
          <p:cxnSp>
            <p:nvCxnSpPr>
              <p:cNvPr id="10278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5124737" y="3352168"/>
                <a:ext cx="161602" cy="566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79" name="Oval 21"/>
              <p:cNvSpPr>
                <a:spLocks noChangeArrowheads="1"/>
              </p:cNvSpPr>
              <p:nvPr/>
            </p:nvSpPr>
            <p:spPr bwMode="auto">
              <a:xfrm>
                <a:off x="5170252" y="3322550"/>
                <a:ext cx="70573" cy="7056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sp>
          <p:nvSpPr>
            <p:cNvPr id="3" name="TextBox 2"/>
            <p:cNvSpPr txBox="1"/>
            <p:nvPr/>
          </p:nvSpPr>
          <p:spPr bwMode="auto">
            <a:xfrm>
              <a:off x="5742168" y="2965837"/>
              <a:ext cx="65" cy="276999"/>
            </a:xfrm>
            <a:prstGeom prst="rect">
              <a:avLst/>
            </a:prstGeom>
            <a:blipFill>
              <a:blip r:embed="rId2"/>
              <a:stretch>
                <a:fillRect l="-6306" r="-16216" b="-50000"/>
              </a:stretch>
            </a:blipFill>
          </p:spPr>
          <p:txBody>
            <a:bodyPr wrap="none" lIns="0" tIns="0" rIns="0" bIns="0" rtlCol="0">
              <a:spAutoFit/>
            </a:bodyPr>
            <a:lstStyle/>
            <a:p>
              <a:endParaRPr lang="en-US" dirty="0">
                <a:noFill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266547" y="2665061"/>
                <a:ext cx="249683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47" y="2665061"/>
                <a:ext cx="2496837" cy="923330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2708744" y="2083242"/>
            <a:ext cx="3355450" cy="335545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386469" y="1231901"/>
            <a:ext cx="0" cy="574934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794345" y="3760967"/>
            <a:ext cx="518425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250120" y="2307424"/>
            <a:ext cx="793750" cy="457200"/>
            <a:chOff x="193913" y="4311103"/>
            <a:chExt cx="794998" cy="456450"/>
          </a:xfrm>
        </p:grpSpPr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265636" y="4398221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(2, 3)</a:t>
              </a:r>
            </a:p>
          </p:txBody>
        </p:sp>
        <p:sp>
          <p:nvSpPr>
            <p:cNvPr id="11" name="Oval 35"/>
            <p:cNvSpPr>
              <a:spLocks noChangeArrowheads="1"/>
            </p:cNvSpPr>
            <p:nvPr/>
          </p:nvSpPr>
          <p:spPr bwMode="auto">
            <a:xfrm>
              <a:off x="193913" y="4311103"/>
              <a:ext cx="167002" cy="16700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5269170" y="1641432"/>
            <a:ext cx="795024" cy="456443"/>
            <a:chOff x="193913" y="4311103"/>
            <a:chExt cx="794998" cy="456450"/>
          </a:xfrm>
        </p:grpSpPr>
        <p:sp>
          <p:nvSpPr>
            <p:cNvPr id="13" name="TextBox 36"/>
            <p:cNvSpPr txBox="1">
              <a:spLocks noChangeArrowheads="1"/>
            </p:cNvSpPr>
            <p:nvPr/>
          </p:nvSpPr>
          <p:spPr bwMode="auto">
            <a:xfrm>
              <a:off x="265636" y="4398221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(2, 4)</a:t>
              </a: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193913" y="4311103"/>
              <a:ext cx="167002" cy="16700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5250120" y="3008476"/>
            <a:ext cx="794972" cy="456237"/>
            <a:chOff x="193913" y="4311103"/>
            <a:chExt cx="794998" cy="456450"/>
          </a:xfrm>
        </p:grpSpPr>
        <p:sp>
          <p:nvSpPr>
            <p:cNvPr id="16" name="TextBox 40"/>
            <p:cNvSpPr txBox="1">
              <a:spLocks noChangeArrowheads="1"/>
            </p:cNvSpPr>
            <p:nvPr/>
          </p:nvSpPr>
          <p:spPr bwMode="auto">
            <a:xfrm>
              <a:off x="265636" y="4398221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(2, 2)</a:t>
              </a:r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>
              <a:off x="193913" y="4311103"/>
              <a:ext cx="167002" cy="16700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41919" y="2177479"/>
                <a:ext cx="164211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19" y="2177479"/>
                <a:ext cx="1642116" cy="830997"/>
              </a:xfrm>
              <a:prstGeom prst="rect">
                <a:avLst/>
              </a:prstGeom>
              <a:blipFill>
                <a:blip r:embed="rId2"/>
                <a:stretch>
                  <a:fillRect l="-4461" r="-1487"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3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grpSp>
        <p:nvGrpSpPr>
          <p:cNvPr id="82" name="Group 81"/>
          <p:cNvGrpSpPr/>
          <p:nvPr/>
        </p:nvGrpSpPr>
        <p:grpSpPr>
          <a:xfrm>
            <a:off x="-6343921" y="1690151"/>
            <a:ext cx="15726460" cy="13772471"/>
            <a:chOff x="-5445423" y="2012951"/>
            <a:chExt cx="12706675" cy="11127890"/>
          </a:xfrm>
        </p:grpSpPr>
        <p:sp>
          <p:nvSpPr>
            <p:cNvPr id="83" name="Arc 82"/>
            <p:cNvSpPr/>
            <p:nvPr/>
          </p:nvSpPr>
          <p:spPr bwMode="auto">
            <a:xfrm>
              <a:off x="-5445423" y="2527991"/>
              <a:ext cx="12706675" cy="10612850"/>
            </a:xfrm>
            <a:prstGeom prst="arc">
              <a:avLst>
                <a:gd name="adj1" fmla="val 17406688"/>
                <a:gd name="adj2" fmla="val 1972642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4" name="Line 2"/>
            <p:cNvSpPr>
              <a:spLocks noChangeShapeType="1"/>
            </p:cNvSpPr>
            <p:nvPr/>
          </p:nvSpPr>
          <p:spPr bwMode="auto">
            <a:xfrm rot="5400000" flipH="1">
              <a:off x="4397297" y="2036794"/>
              <a:ext cx="17623" cy="3335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Line 3"/>
            <p:cNvSpPr>
              <a:spLocks noChangeShapeType="1"/>
            </p:cNvSpPr>
            <p:nvPr/>
          </p:nvSpPr>
          <p:spPr bwMode="auto">
            <a:xfrm rot="5400000">
              <a:off x="4406107" y="2763760"/>
              <a:ext cx="1" cy="3335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Line 5"/>
            <p:cNvSpPr>
              <a:spLocks noChangeShapeType="1"/>
            </p:cNvSpPr>
            <p:nvPr/>
          </p:nvSpPr>
          <p:spPr bwMode="auto">
            <a:xfrm rot="5400000" flipH="1">
              <a:off x="4398766" y="1302486"/>
              <a:ext cx="14682" cy="3335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Line 9"/>
            <p:cNvSpPr>
              <a:spLocks noChangeShapeType="1"/>
            </p:cNvSpPr>
            <p:nvPr/>
          </p:nvSpPr>
          <p:spPr bwMode="auto">
            <a:xfrm flipH="1">
              <a:off x="3689780" y="2029217"/>
              <a:ext cx="32992" cy="36270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 flipH="1">
              <a:off x="4453562" y="2021082"/>
              <a:ext cx="1356" cy="3635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5189438" y="2012951"/>
              <a:ext cx="22031" cy="3643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Oval 16"/>
            <p:cNvSpPr>
              <a:spLocks noChangeArrowheads="1"/>
            </p:cNvSpPr>
            <p:nvPr/>
          </p:nvSpPr>
          <p:spPr bwMode="auto">
            <a:xfrm>
              <a:off x="3576682" y="3586976"/>
              <a:ext cx="239416" cy="23938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1" name="Oval 20"/>
            <p:cNvSpPr>
              <a:spLocks noChangeArrowheads="1"/>
            </p:cNvSpPr>
            <p:nvPr/>
          </p:nvSpPr>
          <p:spPr bwMode="auto">
            <a:xfrm>
              <a:off x="3579619" y="4309538"/>
              <a:ext cx="239416" cy="23938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2" name="Oval 28"/>
            <p:cNvSpPr>
              <a:spLocks noChangeArrowheads="1"/>
            </p:cNvSpPr>
            <p:nvPr/>
          </p:nvSpPr>
          <p:spPr bwMode="auto">
            <a:xfrm>
              <a:off x="3584026" y="2849728"/>
              <a:ext cx="239417" cy="239385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3" name="Oval 31"/>
            <p:cNvSpPr>
              <a:spLocks noChangeArrowheads="1"/>
            </p:cNvSpPr>
            <p:nvPr/>
          </p:nvSpPr>
          <p:spPr bwMode="auto">
            <a:xfrm>
              <a:off x="4328713" y="3588443"/>
              <a:ext cx="239416" cy="239386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4" name="Oval 33"/>
            <p:cNvSpPr>
              <a:spLocks noChangeArrowheads="1"/>
            </p:cNvSpPr>
            <p:nvPr/>
          </p:nvSpPr>
          <p:spPr bwMode="auto">
            <a:xfrm>
              <a:off x="5067527" y="3588443"/>
              <a:ext cx="239417" cy="239386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5" name="Oval 35"/>
            <p:cNvSpPr>
              <a:spLocks noChangeArrowheads="1"/>
            </p:cNvSpPr>
            <p:nvPr/>
          </p:nvSpPr>
          <p:spPr bwMode="auto">
            <a:xfrm>
              <a:off x="4331651" y="4311005"/>
              <a:ext cx="239416" cy="2393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6" name="Oval 37"/>
            <p:cNvSpPr>
              <a:spLocks noChangeArrowheads="1"/>
            </p:cNvSpPr>
            <p:nvPr/>
          </p:nvSpPr>
          <p:spPr bwMode="auto">
            <a:xfrm>
              <a:off x="5070465" y="4311005"/>
              <a:ext cx="239417" cy="23938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7" name="Oval 43"/>
            <p:cNvSpPr>
              <a:spLocks noChangeArrowheads="1"/>
            </p:cNvSpPr>
            <p:nvPr/>
          </p:nvSpPr>
          <p:spPr bwMode="auto">
            <a:xfrm>
              <a:off x="4336059" y="2851194"/>
              <a:ext cx="239417" cy="23938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98" name="Oval 45"/>
            <p:cNvSpPr>
              <a:spLocks noChangeArrowheads="1"/>
            </p:cNvSpPr>
            <p:nvPr/>
          </p:nvSpPr>
          <p:spPr bwMode="auto">
            <a:xfrm>
              <a:off x="5074870" y="2851194"/>
              <a:ext cx="239416" cy="23938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cxnSp>
          <p:nvCxnSpPr>
            <p:cNvPr id="99" name="Straight Connector 88"/>
            <p:cNvCxnSpPr>
              <a:cxnSpLocks noChangeShapeType="1"/>
            </p:cNvCxnSpPr>
            <p:nvPr/>
          </p:nvCxnSpPr>
          <p:spPr bwMode="auto">
            <a:xfrm flipV="1">
              <a:off x="3622932" y="3338714"/>
              <a:ext cx="161602" cy="56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Oval 21"/>
            <p:cNvSpPr>
              <a:spLocks noChangeArrowheads="1"/>
            </p:cNvSpPr>
            <p:nvPr/>
          </p:nvSpPr>
          <p:spPr bwMode="auto">
            <a:xfrm>
              <a:off x="3668447" y="3309096"/>
              <a:ext cx="70573" cy="7056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cxnSp>
          <p:nvCxnSpPr>
            <p:cNvPr id="101" name="Straight Connector 91"/>
            <p:cNvCxnSpPr>
              <a:cxnSpLocks noChangeShapeType="1"/>
            </p:cNvCxnSpPr>
            <p:nvPr/>
          </p:nvCxnSpPr>
          <p:spPr bwMode="auto">
            <a:xfrm flipV="1">
              <a:off x="4378684" y="3352168"/>
              <a:ext cx="161602" cy="56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Oval 21"/>
            <p:cNvSpPr>
              <a:spLocks noChangeArrowheads="1"/>
            </p:cNvSpPr>
            <p:nvPr/>
          </p:nvSpPr>
          <p:spPr bwMode="auto">
            <a:xfrm>
              <a:off x="4424199" y="3322550"/>
              <a:ext cx="70573" cy="7056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113777" y="4038804"/>
              <a:ext cx="161602" cy="70564"/>
              <a:chOff x="5124737" y="3322550"/>
              <a:chExt cx="161602" cy="70564"/>
            </a:xfrm>
          </p:grpSpPr>
          <p:cxnSp>
            <p:nvCxnSpPr>
              <p:cNvPr id="105" name="Straight Connector 95"/>
              <p:cNvCxnSpPr>
                <a:cxnSpLocks noChangeShapeType="1"/>
              </p:cNvCxnSpPr>
              <p:nvPr/>
            </p:nvCxnSpPr>
            <p:spPr bwMode="auto">
              <a:xfrm flipV="1">
                <a:off x="5124737" y="3352168"/>
                <a:ext cx="161602" cy="5664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6" name="Oval 21"/>
              <p:cNvSpPr>
                <a:spLocks noChangeArrowheads="1"/>
              </p:cNvSpPr>
              <p:nvPr/>
            </p:nvSpPr>
            <p:spPr bwMode="auto">
              <a:xfrm>
                <a:off x="5170252" y="3322550"/>
                <a:ext cx="70573" cy="7056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</p:grpSp>
        <p:sp>
          <p:nvSpPr>
            <p:cNvPr id="104" name="TextBox 103"/>
            <p:cNvSpPr txBox="1"/>
            <p:nvPr/>
          </p:nvSpPr>
          <p:spPr bwMode="auto">
            <a:xfrm>
              <a:off x="5742168" y="2965837"/>
              <a:ext cx="65" cy="276999"/>
            </a:xfrm>
            <a:prstGeom prst="rect">
              <a:avLst/>
            </a:prstGeom>
            <a:blipFill>
              <a:blip r:embed="rId2"/>
              <a:stretch>
                <a:fillRect l="-6306" r="-16216" b="-50000"/>
              </a:stretch>
            </a:blipFill>
          </p:spPr>
          <p:txBody>
            <a:bodyPr wrap="none" lIns="0" tIns="0" rIns="0" bIns="0" rtlCol="0">
              <a:spAutoFit/>
            </a:bodyPr>
            <a:lstStyle/>
            <a:p>
              <a:endParaRPr lang="en-US" dirty="0">
                <a:noFill/>
              </a:endParaRPr>
            </a:p>
          </p:txBody>
        </p:sp>
      </p:grpSp>
      <p:sp>
        <p:nvSpPr>
          <p:cNvPr id="3" name="TextBox 2"/>
          <p:cNvSpPr txBox="1"/>
          <p:nvPr/>
        </p:nvSpPr>
        <p:spPr bwMode="auto">
          <a:xfrm>
            <a:off x="7127723" y="2374824"/>
            <a:ext cx="65" cy="276999"/>
          </a:xfrm>
          <a:prstGeom prst="rect">
            <a:avLst/>
          </a:prstGeom>
          <a:blipFill>
            <a:blip r:embed="rId2"/>
            <a:stretch>
              <a:fillRect l="-6306" r="-16216" b="-50000"/>
            </a:stretch>
          </a:blipFill>
        </p:spPr>
        <p:txBody>
          <a:bodyPr wrap="none" lIns="0" tIns="0" rIns="0" bIns="0" rtlCol="0">
            <a:spAutoFit/>
          </a:bodyPr>
          <a:lstStyle/>
          <a:p>
            <a:endParaRPr 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012165" y="3231123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5" y="3231123"/>
                <a:ext cx="338554" cy="276999"/>
              </a:xfrm>
              <a:prstGeom prst="rect">
                <a:avLst/>
              </a:prstGeom>
              <a:blipFill>
                <a:blip r:embed="rId3"/>
                <a:stretch>
                  <a:fillRect l="-14286" r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6868386" y="4185897"/>
                <a:ext cx="355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386" y="4185897"/>
                <a:ext cx="355097" cy="276999"/>
              </a:xfrm>
              <a:prstGeom prst="rect">
                <a:avLst/>
              </a:prstGeom>
              <a:blipFill>
                <a:blip r:embed="rId4"/>
                <a:stretch>
                  <a:fillRect l="-15517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 rot="5400000" flipH="1">
            <a:off x="6192838" y="1225551"/>
            <a:ext cx="26988" cy="517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 rot="5400000">
            <a:off x="6206332" y="2353470"/>
            <a:ext cx="0" cy="517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3" name="Line 9"/>
          <p:cNvSpPr>
            <a:spLocks noChangeShapeType="1"/>
          </p:cNvSpPr>
          <p:nvPr/>
        </p:nvSpPr>
        <p:spPr bwMode="auto">
          <a:xfrm flipH="1">
            <a:off x="5094289" y="1212851"/>
            <a:ext cx="52387" cy="563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Oval 16"/>
          <p:cNvSpPr>
            <a:spLocks noChangeArrowheads="1"/>
          </p:cNvSpPr>
          <p:nvPr/>
        </p:nvSpPr>
        <p:spPr bwMode="auto">
          <a:xfrm>
            <a:off x="4919664" y="3630613"/>
            <a:ext cx="371475" cy="3730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4924426" y="4752976"/>
            <a:ext cx="371475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grpSp>
        <p:nvGrpSpPr>
          <p:cNvPr id="12297" name="Group 87"/>
          <p:cNvGrpSpPr>
            <a:grpSpLocks/>
          </p:cNvGrpSpPr>
          <p:nvPr/>
        </p:nvGrpSpPr>
        <p:grpSpPr bwMode="auto">
          <a:xfrm>
            <a:off x="4991101" y="4322764"/>
            <a:ext cx="250825" cy="109537"/>
            <a:chOff x="2357438" y="5414046"/>
            <a:chExt cx="250825" cy="109538"/>
          </a:xfrm>
        </p:grpSpPr>
        <p:cxnSp>
          <p:nvCxnSpPr>
            <p:cNvPr id="12299" name="Straight Connector 88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0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13" name="Arc 12"/>
          <p:cNvSpPr/>
          <p:nvPr/>
        </p:nvSpPr>
        <p:spPr bwMode="auto">
          <a:xfrm>
            <a:off x="-7362170" y="3329457"/>
            <a:ext cx="15726460" cy="13135030"/>
          </a:xfrm>
          <a:prstGeom prst="arc">
            <a:avLst>
              <a:gd name="adj1" fmla="val 17406688"/>
              <a:gd name="adj2" fmla="val 1972642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730628" y="6116604"/>
                <a:ext cx="4056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𝑜𝑢𝑡𝑠𝑖𝑑𝑒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𝑐𝑖𝑟𝑐𝑙𝑒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628" y="6116604"/>
                <a:ext cx="4056110" cy="276999"/>
              </a:xfrm>
              <a:prstGeom prst="rect">
                <a:avLst/>
              </a:prstGeom>
              <a:blipFill>
                <a:blip r:embed="rId2"/>
                <a:stretch>
                  <a:fillRect l="-1504" r="-90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6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 rot="5400000" flipH="1">
            <a:off x="6192838" y="1225551"/>
            <a:ext cx="26988" cy="517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 rot="5400000">
            <a:off x="6206332" y="2353470"/>
            <a:ext cx="0" cy="517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5094289" y="1212851"/>
            <a:ext cx="52387" cy="563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4919664" y="3630613"/>
            <a:ext cx="371475" cy="3730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13319" name="Oval 20"/>
          <p:cNvSpPr>
            <a:spLocks noChangeArrowheads="1"/>
          </p:cNvSpPr>
          <p:nvPr/>
        </p:nvSpPr>
        <p:spPr bwMode="auto">
          <a:xfrm>
            <a:off x="4924426" y="4752976"/>
            <a:ext cx="371475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grpSp>
        <p:nvGrpSpPr>
          <p:cNvPr id="13321" name="Group 87"/>
          <p:cNvGrpSpPr>
            <a:grpSpLocks/>
          </p:cNvGrpSpPr>
          <p:nvPr/>
        </p:nvGrpSpPr>
        <p:grpSpPr bwMode="auto">
          <a:xfrm>
            <a:off x="4991101" y="4322764"/>
            <a:ext cx="250825" cy="109537"/>
            <a:chOff x="2357438" y="5414046"/>
            <a:chExt cx="250825" cy="109538"/>
          </a:xfrm>
        </p:grpSpPr>
        <p:cxnSp>
          <p:nvCxnSpPr>
            <p:cNvPr id="13323" name="Straight Connector 88"/>
            <p:cNvCxnSpPr>
              <a:cxnSpLocks noChangeShapeType="1"/>
            </p:cNvCxnSpPr>
            <p:nvPr/>
          </p:nvCxnSpPr>
          <p:spPr bwMode="auto">
            <a:xfrm flipV="1">
              <a:off x="2357438" y="5460023"/>
              <a:ext cx="250825" cy="87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4" name="Oval 21"/>
            <p:cNvSpPr>
              <a:spLocks noChangeArrowheads="1"/>
            </p:cNvSpPr>
            <p:nvPr/>
          </p:nvSpPr>
          <p:spPr bwMode="auto"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13" name="Arc 12"/>
          <p:cNvSpPr/>
          <p:nvPr/>
        </p:nvSpPr>
        <p:spPr bwMode="auto">
          <a:xfrm>
            <a:off x="-7362170" y="2908040"/>
            <a:ext cx="15726460" cy="13135030"/>
          </a:xfrm>
          <a:prstGeom prst="arc">
            <a:avLst>
              <a:gd name="adj1" fmla="val 17406688"/>
              <a:gd name="adj2" fmla="val 1972642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730628" y="6116604"/>
                <a:ext cx="3998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𝑖𝑛𝑠𝑖𝑑𝑒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𝑐𝑖𝑟𝑐𝑙𝑒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628" y="6116604"/>
                <a:ext cx="3998402" cy="276999"/>
              </a:xfrm>
              <a:prstGeom prst="rect">
                <a:avLst/>
              </a:prstGeom>
              <a:blipFill>
                <a:blip r:embed="rId2"/>
                <a:stretch>
                  <a:fillRect l="-1524" r="-76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heme1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6306" r="-16216" b="-50000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FA36A7C1-DC24-45DA-87E7-DF75A583C1A8}" vid="{86E8FDF4-D9B6-44BB-B922-B83666300F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233</TotalTime>
  <Words>414</Words>
  <Application>Microsoft Office PowerPoint</Application>
  <PresentationFormat>Widescreen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2020-07-28T05:41:11Z</dcterms:created>
  <dcterms:modified xsi:type="dcterms:W3CDTF">2020-07-28T09:35:03Z</dcterms:modified>
</cp:coreProperties>
</file>