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359" r:id="rId2"/>
    <p:sldId id="259" r:id="rId3"/>
    <p:sldId id="393" r:id="rId4"/>
    <p:sldId id="394" r:id="rId5"/>
    <p:sldId id="395" r:id="rId6"/>
    <p:sldId id="261" r:id="rId7"/>
    <p:sldId id="396" r:id="rId8"/>
    <p:sldId id="264" r:id="rId9"/>
    <p:sldId id="397" r:id="rId10"/>
    <p:sldId id="398" r:id="rId11"/>
    <p:sldId id="399" r:id="rId12"/>
    <p:sldId id="269" r:id="rId13"/>
    <p:sldId id="400" r:id="rId14"/>
    <p:sldId id="401" r:id="rId15"/>
    <p:sldId id="406" r:id="rId16"/>
    <p:sldId id="270" r:id="rId17"/>
    <p:sldId id="271" r:id="rId18"/>
    <p:sldId id="402" r:id="rId19"/>
    <p:sldId id="273" r:id="rId20"/>
    <p:sldId id="284" r:id="rId21"/>
    <p:sldId id="403" r:id="rId22"/>
    <p:sldId id="285" r:id="rId23"/>
    <p:sldId id="404" r:id="rId24"/>
    <p:sldId id="286" r:id="rId25"/>
    <p:sldId id="287" r:id="rId26"/>
    <p:sldId id="408" r:id="rId27"/>
    <p:sldId id="409" r:id="rId28"/>
    <p:sldId id="410" r:id="rId29"/>
    <p:sldId id="411" r:id="rId30"/>
    <p:sldId id="412" r:id="rId31"/>
    <p:sldId id="413" r:id="rId32"/>
    <p:sldId id="291" r:id="rId33"/>
    <p:sldId id="293" r:id="rId34"/>
    <p:sldId id="414" r:id="rId35"/>
    <p:sldId id="294" r:id="rId36"/>
    <p:sldId id="382" r:id="rId37"/>
    <p:sldId id="383" r:id="rId38"/>
    <p:sldId id="384" r:id="rId39"/>
    <p:sldId id="386" r:id="rId40"/>
    <p:sldId id="297" r:id="rId41"/>
    <p:sldId id="38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DBD-5F25-478A-925F-65532DB2F8E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A2F5-C9D0-4211-85E6-F074A3F0E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605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0A2F5-C9D0-4211-85E6-F074A3F0ED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0A2F5-C9D0-4211-85E6-F074A3F0ED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0A2F5-C9D0-4211-85E6-F074A3F0ED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0A2F5-C9D0-4211-85E6-F074A3F0ED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0A2F5-C9D0-4211-85E6-F074A3F0ED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0A2F5-C9D0-4211-85E6-F074A3F0ED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0A2F5-C9D0-4211-85E6-F074A3F0ED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792430-C174-4596-9379-EEDAA623EA97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0FBE4B-C1B7-4D47-8ED3-BAEC1AB0D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PL/SQL (Procedural Language/SQL)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7010400" cy="666750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CSE-302 (Database Management System </a:t>
            </a:r>
            <a:r>
              <a:rPr lang="en-US" sz="1800" dirty="0" err="1" smtClean="0">
                <a:solidFill>
                  <a:schemeClr val="tx1"/>
                </a:solidFill>
              </a:rPr>
              <a:t>Sessional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3204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 Exception-Handling Section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3776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Identified by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keyword.</a:t>
            </a:r>
            <a:endParaRPr lang="en-US" sz="2800" dirty="0" smtClean="0">
              <a:solidFill>
                <a:srgbClr val="000000"/>
              </a:solidFill>
              <a:latin typeface="Times New Roman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Used to display messages or identify other actions to be taken when an error occurs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Addresses errors that occur during a statement’s execution.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  Examples: No rows returned or divide by zero errors</a:t>
            </a:r>
          </a:p>
        </p:txBody>
      </p:sp>
    </p:spTree>
    <p:extLst>
      <p:ext uri="{BB962C8B-B14F-4D97-AF65-F5344CB8AC3E}">
        <p14:creationId xmlns:p14="http://schemas.microsoft.com/office/powerpoint/2010/main" xmlns="" val="36363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 END Keyword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377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to close a PL/SQL block.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Always followed by a semicolon.</a:t>
            </a:r>
          </a:p>
        </p:txBody>
      </p:sp>
    </p:spTree>
    <p:extLst>
      <p:ext uri="{BB962C8B-B14F-4D97-AF65-F5344CB8AC3E}">
        <p14:creationId xmlns:p14="http://schemas.microsoft.com/office/powerpoint/2010/main" xmlns="" val="36363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Example of PL/SQL Block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Print </a:t>
            </a: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the classic  “Hello World!” using PL/SQL</a:t>
            </a:r>
          </a:p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200" dirty="0" smtClean="0">
              <a:solidFill>
                <a:srgbClr val="1F497D"/>
              </a:solidFill>
              <a:latin typeface="Times New Roman"/>
            </a:endParaRPr>
          </a:p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1F497D"/>
                </a:solidFill>
                <a:latin typeface="Times New Roman"/>
              </a:rPr>
              <a:t>BEGIN </a:t>
            </a:r>
          </a:p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1F497D"/>
                </a:solidFill>
                <a:latin typeface="Times New Roman"/>
              </a:rPr>
              <a:t>    dbms_output.put_line ('Hello World!'); </a:t>
            </a:r>
          </a:p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1F497D"/>
                </a:solidFill>
                <a:latin typeface="Times New Roman"/>
              </a:rPr>
              <a:t>END; </a:t>
            </a:r>
          </a:p>
          <a:p>
            <a:pPr algn="just">
              <a:buNone/>
            </a:pPr>
            <a:endParaRPr lang="en-US" dirty="0" smtClean="0">
              <a:latin typeface="+mj-lt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DBMS_OUTPUT.PUT_LINE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procedure will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write the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passing string into the Oracle buffer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.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In order to print the content of the Oracle buffer into screen, use the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</a:rPr>
              <a:t>SET SERVEROUTPUT ON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command.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3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Example of PL/SQL Block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200" dirty="0" smtClean="0">
              <a:solidFill>
                <a:srgbClr val="1F497D"/>
              </a:solidFill>
              <a:latin typeface="Times New Roman"/>
            </a:endParaRPr>
          </a:p>
          <a:p>
            <a:pPr marL="0" lvl="0" indent="0"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latin typeface="Times New Roman"/>
              </a:rPr>
              <a:t>DECLARE</a:t>
            </a:r>
          </a:p>
          <a:p>
            <a:pPr marL="0" lvl="0" indent="0"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latin typeface="Times New Roman"/>
              </a:rPr>
              <a:t>	</a:t>
            </a:r>
            <a:r>
              <a:rPr lang="en-US" sz="2800" dirty="0" err="1" smtClean="0">
                <a:latin typeface="Times New Roman"/>
              </a:rPr>
              <a:t>msg</a:t>
            </a:r>
            <a:r>
              <a:rPr lang="en-US" sz="2800" dirty="0" smtClean="0">
                <a:latin typeface="Times New Roman"/>
              </a:rPr>
              <a:t> VARCHAR2 (100) := 'Hello  World!';</a:t>
            </a:r>
          </a:p>
          <a:p>
            <a:pPr marL="0" lvl="0" indent="0"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latin typeface="Times New Roman"/>
              </a:rPr>
              <a:t>BEGIN </a:t>
            </a:r>
          </a:p>
          <a:p>
            <a:pPr marL="0" lvl="0" indent="0"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latin typeface="Times New Roman"/>
              </a:rPr>
              <a:t>	</a:t>
            </a:r>
            <a:r>
              <a:rPr lang="en-US" sz="2800" dirty="0" err="1" smtClean="0">
                <a:latin typeface="Times New Roman"/>
              </a:rPr>
              <a:t>DBMS_OUTPUT.put_line</a:t>
            </a:r>
            <a:r>
              <a:rPr lang="en-US" sz="2800" dirty="0" smtClean="0">
                <a:latin typeface="Times New Roman"/>
              </a:rPr>
              <a:t> (</a:t>
            </a:r>
            <a:r>
              <a:rPr lang="en-US" sz="2800" dirty="0" err="1" smtClean="0">
                <a:latin typeface="Times New Roman"/>
              </a:rPr>
              <a:t>msg</a:t>
            </a:r>
            <a:r>
              <a:rPr lang="en-US" sz="2800" dirty="0" smtClean="0">
                <a:latin typeface="Times New Roman"/>
              </a:rPr>
              <a:t>); </a:t>
            </a:r>
          </a:p>
          <a:p>
            <a:pPr marL="0" lvl="0" indent="0"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latin typeface="Times New Roman"/>
              </a:rPr>
              <a:t>END; </a:t>
            </a:r>
            <a:endParaRPr lang="en-US" sz="2800" dirty="0" smtClean="0">
              <a:latin typeface="Times New Roman"/>
            </a:endParaRPr>
          </a:p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200" dirty="0" smtClean="0">
              <a:solidFill>
                <a:srgbClr val="1F497D"/>
              </a:solidFill>
              <a:latin typeface="Times New Roman"/>
            </a:endParaRPr>
          </a:p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Output: </a:t>
            </a:r>
          </a:p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Hello World!</a:t>
            </a:r>
            <a:endParaRPr lang="en-US" sz="3200" dirty="0" smtClean="0">
              <a:solidFill>
                <a:srgbClr val="FF0000"/>
              </a:solidFill>
              <a:latin typeface="Times New Roman"/>
            </a:endParaRPr>
          </a:p>
          <a:p>
            <a:pPr algn="just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of PL/SQL </a:t>
            </a:r>
            <a:r>
              <a:rPr lang="en-US" dirty="0" smtClean="0"/>
              <a:t>Nested Block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Times New Roman"/>
              </a:rPr>
              <a:t>DECLARE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Times New Roman"/>
              </a:rPr>
              <a:t>	msg1 VARCHAR2 (100) := 'Hello';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Times New Roman"/>
              </a:rPr>
              <a:t>BEGIN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b="1" dirty="0" smtClean="0">
              <a:solidFill>
                <a:srgbClr val="4F81BD"/>
              </a:solidFill>
              <a:latin typeface="Times New Roman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b="1" dirty="0" smtClean="0">
              <a:solidFill>
                <a:srgbClr val="4F81BD"/>
              </a:solidFill>
              <a:latin typeface="Times New Roman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b="1" dirty="0" smtClean="0">
              <a:solidFill>
                <a:srgbClr val="4F81BD"/>
              </a:solidFill>
              <a:latin typeface="Times New Roman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b="1" dirty="0" smtClean="0">
              <a:solidFill>
                <a:srgbClr val="4F81BD"/>
              </a:solidFill>
              <a:latin typeface="Times New Roman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b="1" dirty="0" smtClean="0">
              <a:solidFill>
                <a:srgbClr val="4F81BD"/>
              </a:solidFill>
              <a:latin typeface="Times New Roman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b="1" dirty="0" smtClean="0">
              <a:solidFill>
                <a:srgbClr val="4F81BD"/>
              </a:solidFill>
              <a:latin typeface="Times New Roman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Times New Roman"/>
              </a:rPr>
              <a:t>END;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b="1" dirty="0" smtClean="0">
              <a:solidFill>
                <a:srgbClr val="4F81BD"/>
              </a:solidFill>
              <a:latin typeface="Times New Roman"/>
            </a:endParaRPr>
          </a:p>
          <a:p>
            <a:pPr algn="just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" y="2438400"/>
            <a:ext cx="82296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    DECLARE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 	</a:t>
            </a:r>
            <a:r>
              <a:rPr lang="en-US" sz="2400" b="1" kern="0" dirty="0" err="1" smtClean="0">
                <a:solidFill>
                  <a:srgbClr val="7030A0"/>
                </a:solidFill>
                <a:latin typeface="Times New Roman"/>
              </a:rPr>
              <a:t>msg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2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VARCHAR2 (100) := </a:t>
            </a:r>
            <a:r>
              <a:rPr lang="en-US" sz="2400" b="1" kern="0" dirty="0" smtClean="0">
                <a:solidFill>
                  <a:srgbClr val="7030A0"/>
                </a:solidFill>
                <a:latin typeface="Times New Roman"/>
              </a:rPr>
              <a:t>msg1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|| ' World!';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     BEGIN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	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DBMS_OUTPUT.put_line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(</a:t>
            </a:r>
            <a:r>
              <a:rPr lang="en-US" sz="2400" b="1" kern="0" dirty="0" err="1" smtClean="0">
                <a:solidFill>
                  <a:srgbClr val="7030A0"/>
                </a:solidFill>
                <a:latin typeface="Times New Roman"/>
              </a:rPr>
              <a:t>msg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2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);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</a:rPr>
              <a:t>     END; </a:t>
            </a:r>
          </a:p>
        </p:txBody>
      </p:sp>
    </p:spTree>
    <p:extLst>
      <p:ext uri="{BB962C8B-B14F-4D97-AF65-F5344CB8AC3E}">
        <p14:creationId xmlns:p14="http://schemas.microsoft.com/office/powerpoint/2010/main" xmlns="" val="38803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SQL inside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2800" kern="0" dirty="0" smtClean="0">
                <a:latin typeface="Times New Roman"/>
              </a:rPr>
              <a:t>Suppose, we want to show the customer name from customer table where customer ID is ‘C_0000001’.</a:t>
            </a:r>
          </a:p>
          <a:p>
            <a:pPr lvl="0">
              <a:buNone/>
              <a:defRPr/>
            </a:pPr>
            <a:endParaRPr lang="en-US" sz="2800" b="1" kern="0" dirty="0" smtClean="0">
              <a:latin typeface="Times New Roman"/>
            </a:endParaRPr>
          </a:p>
          <a:p>
            <a:pPr lvl="0">
              <a:buNone/>
              <a:defRPr/>
            </a:pPr>
            <a:r>
              <a:rPr lang="en-US" sz="2800" b="1" kern="0" dirty="0" smtClean="0">
                <a:latin typeface="Times New Roman"/>
              </a:rPr>
              <a:t>SQL: </a:t>
            </a:r>
          </a:p>
          <a:p>
            <a:pPr lvl="0">
              <a:buNone/>
              <a:defRPr/>
            </a:pPr>
            <a:r>
              <a:rPr lang="en-US" sz="2800" kern="0" dirty="0" smtClean="0">
                <a:latin typeface="Times New Roman"/>
              </a:rPr>
              <a:t>SELECT </a:t>
            </a:r>
            <a:r>
              <a:rPr lang="en-US" sz="2800" kern="0" dirty="0" err="1" smtClean="0">
                <a:latin typeface="Times New Roman"/>
              </a:rPr>
              <a:t>cust_name</a:t>
            </a:r>
            <a:r>
              <a:rPr lang="en-US" sz="2800" kern="0" dirty="0" smtClean="0">
                <a:latin typeface="Times New Roman"/>
              </a:rPr>
              <a:t> from customer where </a:t>
            </a:r>
            <a:r>
              <a:rPr lang="en-US" sz="2800" kern="0" dirty="0" err="1" smtClean="0">
                <a:latin typeface="Times New Roman"/>
              </a:rPr>
              <a:t>cust_id</a:t>
            </a:r>
            <a:r>
              <a:rPr lang="en-US" sz="2800" kern="0" dirty="0" smtClean="0">
                <a:latin typeface="Times New Roman"/>
              </a:rPr>
              <a:t>=‘C_0000001’</a:t>
            </a:r>
          </a:p>
          <a:p>
            <a:pPr lvl="0">
              <a:buNone/>
              <a:defRPr/>
            </a:pPr>
            <a:endParaRPr lang="en-US" sz="2800" b="1" kern="0" dirty="0" smtClean="0">
              <a:latin typeface="Times New Roman"/>
            </a:endParaRPr>
          </a:p>
          <a:p>
            <a:pPr lvl="0">
              <a:buNone/>
              <a:defRPr/>
            </a:pPr>
            <a:r>
              <a:rPr lang="en-US" sz="2800" b="1" kern="0" dirty="0" smtClean="0">
                <a:latin typeface="Times New Roman"/>
              </a:rPr>
              <a:t>PL/SQL:</a:t>
            </a:r>
          </a:p>
          <a:p>
            <a:pPr lvl="0">
              <a:buNone/>
              <a:defRPr/>
            </a:pPr>
            <a:r>
              <a:rPr lang="en-US" sz="2800" kern="0" dirty="0" smtClean="0">
                <a:latin typeface="Times New Roman"/>
              </a:rPr>
              <a:t>DECLARE</a:t>
            </a:r>
          </a:p>
          <a:p>
            <a:pPr lvl="0">
              <a:buNone/>
              <a:defRPr/>
            </a:pPr>
            <a:r>
              <a:rPr lang="en-US" sz="2800" kern="0" dirty="0" err="1" smtClean="0">
                <a:latin typeface="Times New Roman"/>
              </a:rPr>
              <a:t>c_name</a:t>
            </a:r>
            <a:r>
              <a:rPr lang="en-US" sz="2800" kern="0" dirty="0" smtClean="0">
                <a:latin typeface="Times New Roman"/>
              </a:rPr>
              <a:t> VARCHAR2 (50); </a:t>
            </a:r>
          </a:p>
          <a:p>
            <a:pPr lvl="0">
              <a:buNone/>
              <a:defRPr/>
            </a:pPr>
            <a:r>
              <a:rPr lang="en-US" sz="2800" kern="0" dirty="0" smtClean="0">
                <a:latin typeface="Times New Roman"/>
              </a:rPr>
              <a:t>BEGIN </a:t>
            </a:r>
          </a:p>
          <a:p>
            <a:pPr lvl="0">
              <a:buNone/>
              <a:defRPr/>
            </a:pPr>
            <a:r>
              <a:rPr lang="en-US" sz="2800" kern="0" dirty="0" smtClean="0">
                <a:latin typeface="Times New Roman"/>
              </a:rPr>
              <a:t>SELECT name </a:t>
            </a:r>
            <a:r>
              <a:rPr lang="en-US" sz="2800" kern="0" dirty="0" smtClean="0">
                <a:solidFill>
                  <a:srgbClr val="FF0000"/>
                </a:solidFill>
                <a:latin typeface="Times New Roman"/>
              </a:rPr>
              <a:t>INTO </a:t>
            </a:r>
            <a:r>
              <a:rPr lang="en-US" sz="2800" kern="0" dirty="0" err="1" smtClean="0">
                <a:solidFill>
                  <a:srgbClr val="FF0000"/>
                </a:solidFill>
                <a:latin typeface="Times New Roman"/>
              </a:rPr>
              <a:t>c_name</a:t>
            </a:r>
            <a:r>
              <a:rPr lang="en-US" sz="2800" kern="0" dirty="0" smtClean="0">
                <a:latin typeface="Times New Roman"/>
              </a:rPr>
              <a:t>  FROM customer</a:t>
            </a:r>
          </a:p>
          <a:p>
            <a:pPr lvl="0">
              <a:buNone/>
              <a:defRPr/>
            </a:pPr>
            <a:r>
              <a:rPr lang="en-US" sz="2800" kern="0" dirty="0" smtClean="0">
                <a:latin typeface="Times New Roman"/>
              </a:rPr>
              <a:t>WHERE </a:t>
            </a:r>
            <a:r>
              <a:rPr lang="en-US" sz="2800" kern="0" dirty="0" err="1" smtClean="0">
                <a:latin typeface="Times New Roman"/>
              </a:rPr>
              <a:t>cust_id</a:t>
            </a:r>
            <a:r>
              <a:rPr lang="en-US" sz="2800" kern="0" dirty="0" smtClean="0">
                <a:latin typeface="Times New Roman"/>
              </a:rPr>
              <a:t> = 'C_0000001'; </a:t>
            </a:r>
          </a:p>
          <a:p>
            <a:pPr lvl="0">
              <a:buNone/>
              <a:defRPr/>
            </a:pPr>
            <a:r>
              <a:rPr lang="en-US" sz="2800" kern="0" dirty="0" err="1" smtClean="0">
                <a:latin typeface="Times New Roman"/>
              </a:rPr>
              <a:t>DBMS_OUTPUT.put_line</a:t>
            </a:r>
            <a:r>
              <a:rPr lang="en-US" sz="2800" kern="0" dirty="0" smtClean="0">
                <a:latin typeface="Times New Roman"/>
              </a:rPr>
              <a:t> (</a:t>
            </a:r>
            <a:r>
              <a:rPr lang="en-US" sz="2800" kern="0" dirty="0" err="1" smtClean="0">
                <a:latin typeface="Times New Roman"/>
              </a:rPr>
              <a:t>c_name</a:t>
            </a:r>
            <a:r>
              <a:rPr lang="en-US" sz="2800" kern="0" dirty="0" smtClean="0">
                <a:latin typeface="Times New Roman"/>
              </a:rPr>
              <a:t>); </a:t>
            </a:r>
          </a:p>
          <a:p>
            <a:pPr lvl="0">
              <a:buNone/>
              <a:defRPr/>
            </a:pPr>
            <a:r>
              <a:rPr lang="en-US" sz="2800" kern="0" dirty="0" smtClean="0">
                <a:latin typeface="Times New Roman"/>
              </a:rPr>
              <a:t>END; </a:t>
            </a:r>
          </a:p>
          <a:p>
            <a:pPr lvl="0">
              <a:buNone/>
              <a:defRPr/>
            </a:pPr>
            <a:endParaRPr lang="en-US" sz="2800" kern="0" dirty="0" smtClean="0">
              <a:latin typeface="Times New Roman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429000"/>
            <a:ext cx="2743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4953000" y="38862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Block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29200"/>
          </a:xfrm>
        </p:spPr>
        <p:txBody>
          <a:bodyPr>
            <a:noAutofit/>
          </a:bodyPr>
          <a:lstStyle/>
          <a:p>
            <a:pPr marL="0" lvl="0" indent="0" algn="just">
              <a:spcBef>
                <a:spcPct val="20000"/>
              </a:spcBef>
              <a:buClrTx/>
              <a:buSzTx/>
              <a:buNone/>
            </a:pPr>
            <a:r>
              <a:rPr lang="en-GB" sz="2800" b="1" dirty="0" smtClean="0">
                <a:solidFill>
                  <a:prstClr val="black"/>
                </a:solidFill>
                <a:latin typeface="Times New Roman"/>
              </a:rPr>
              <a:t>Procedure: </a:t>
            </a:r>
          </a:p>
          <a:p>
            <a:pPr marL="0" lvl="0" indent="0" algn="just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These programs do not return a value directly; mainly used to perform an action.</a:t>
            </a:r>
            <a:endParaRPr lang="en-GB" sz="2800" dirty="0" smtClean="0">
              <a:solidFill>
                <a:prstClr val="black"/>
              </a:solidFill>
              <a:latin typeface="Times New Roman"/>
            </a:endParaRPr>
          </a:p>
          <a:p>
            <a:pPr marL="0" lvl="0" indent="0" algn="just">
              <a:spcBef>
                <a:spcPct val="20000"/>
              </a:spcBef>
              <a:buClrTx/>
              <a:buSzTx/>
              <a:buNone/>
            </a:pPr>
            <a:r>
              <a:rPr lang="en-GB" sz="2800" b="1" dirty="0" smtClean="0">
                <a:solidFill>
                  <a:prstClr val="black"/>
                </a:solidFill>
                <a:latin typeface="Times New Roman"/>
              </a:rPr>
              <a:t>Function:</a:t>
            </a:r>
            <a:r>
              <a:rPr lang="en-GB" sz="2800" dirty="0" smtClean="0">
                <a:solidFill>
                  <a:prstClr val="black"/>
                </a:solidFill>
                <a:latin typeface="Times New Roman"/>
              </a:rPr>
              <a:t> </a:t>
            </a:r>
          </a:p>
          <a:p>
            <a:pPr marL="0" lvl="0" indent="0" algn="just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These programs return a single value; mainly used to compute and return a value.</a:t>
            </a:r>
            <a:endParaRPr lang="en-GB" sz="2800" dirty="0" smtClean="0">
              <a:solidFill>
                <a:prstClr val="black"/>
              </a:solidFill>
              <a:latin typeface="Times New Roman"/>
            </a:endParaRPr>
          </a:p>
          <a:p>
            <a:pPr marL="0" lvl="0" indent="0" algn="just">
              <a:spcBef>
                <a:spcPct val="20000"/>
              </a:spcBef>
              <a:buClrTx/>
              <a:buSzTx/>
              <a:buNone/>
            </a:pPr>
            <a:r>
              <a:rPr lang="en-GB" sz="2800" b="1" dirty="0" smtClean="0">
                <a:solidFill>
                  <a:prstClr val="black"/>
                </a:solidFill>
                <a:latin typeface="Times New Roman"/>
              </a:rPr>
              <a:t>Anonymous block:</a:t>
            </a:r>
          </a:p>
          <a:p>
            <a:pPr marL="0" lvl="0" indent="0" algn="just">
              <a:spcBef>
                <a:spcPct val="20000"/>
              </a:spcBef>
              <a:buClrTx/>
              <a:buSzTx/>
              <a:buNone/>
            </a:pPr>
            <a:r>
              <a:rPr lang="en-GB" sz="2800" dirty="0" smtClean="0">
                <a:solidFill>
                  <a:prstClr val="black"/>
                </a:solidFill>
                <a:latin typeface="Times New Roman"/>
              </a:rPr>
              <a:t>These programs have no names.</a:t>
            </a:r>
            <a:endParaRPr lang="en-GB" sz="2800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4557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>
                <a:solidFill>
                  <a:prstClr val="black"/>
                </a:solidFill>
                <a:latin typeface="Times New Roman"/>
              </a:rPr>
              <a:t>Also called “Stored Procedures” 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>
                <a:solidFill>
                  <a:prstClr val="black"/>
                </a:solidFill>
                <a:latin typeface="Times New Roman"/>
              </a:rPr>
              <a:t>Named block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solidFill>
                  <a:prstClr val="black"/>
                </a:solidFill>
                <a:latin typeface="Times New Roman"/>
              </a:rPr>
              <a:t>Can process several variables 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>
                <a:solidFill>
                  <a:prstClr val="black"/>
                </a:solidFill>
                <a:latin typeface="Times New Roman"/>
              </a:rPr>
              <a:t>Returns no values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solidFill>
                  <a:prstClr val="black"/>
                </a:solidFill>
                <a:latin typeface="Times New Roman"/>
              </a:rPr>
              <a:t>Interacts with application program using </a:t>
            </a:r>
            <a:r>
              <a:rPr lang="en-GB" b="1" dirty="0" smtClean="0">
                <a:solidFill>
                  <a:prstClr val="black"/>
                </a:solidFill>
                <a:latin typeface="Times New Roman"/>
              </a:rPr>
              <a:t>IN, OUT </a:t>
            </a:r>
            <a:r>
              <a:rPr lang="en-GB" dirty="0" smtClean="0">
                <a:solidFill>
                  <a:prstClr val="black"/>
                </a:solidFill>
                <a:latin typeface="Times New Roman"/>
              </a:rPr>
              <a:t>or </a:t>
            </a:r>
            <a:r>
              <a:rPr lang="en-GB" b="1" dirty="0" smtClean="0">
                <a:solidFill>
                  <a:prstClr val="black"/>
                </a:solidFill>
                <a:latin typeface="Times New Roman"/>
              </a:rPr>
              <a:t>IN OUT parameters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solidFill>
                  <a:prstClr val="black"/>
                </a:solidFill>
                <a:latin typeface="Times New Roman"/>
              </a:rPr>
              <a:t>Procedure is a </a:t>
            </a:r>
            <a:r>
              <a:rPr lang="en-GB" b="1" dirty="0" smtClean="0">
                <a:solidFill>
                  <a:prstClr val="black"/>
                </a:solidFill>
                <a:latin typeface="Times New Roman"/>
              </a:rPr>
              <a:t>subprogram</a:t>
            </a:r>
            <a:r>
              <a:rPr lang="en-GB" dirty="0" smtClean="0">
                <a:solidFill>
                  <a:prstClr val="black"/>
                </a:solidFill>
                <a:latin typeface="Times New Roman"/>
              </a:rPr>
              <a:t> that performs particular task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  <a:latin typeface="Times New Roman"/>
              </a:rPr>
              <a:t>It is created with the </a:t>
            </a:r>
            <a:r>
              <a:rPr lang="en-US" b="1" dirty="0" smtClean="0">
                <a:solidFill>
                  <a:prstClr val="black"/>
                </a:solidFill>
                <a:latin typeface="Times New Roman"/>
              </a:rPr>
              <a:t>CREATE PROCEDURE</a:t>
            </a:r>
            <a:r>
              <a:rPr lang="en-US" dirty="0" smtClean="0">
                <a:solidFill>
                  <a:prstClr val="black"/>
                </a:solidFill>
                <a:latin typeface="Times New Roman"/>
              </a:rPr>
              <a:t> and </a:t>
            </a:r>
            <a:r>
              <a:rPr lang="en-US" b="1" dirty="0" smtClean="0">
                <a:solidFill>
                  <a:prstClr val="black"/>
                </a:solidFill>
                <a:latin typeface="Times New Roman"/>
              </a:rPr>
              <a:t>stored</a:t>
            </a:r>
            <a:r>
              <a:rPr lang="en-US" dirty="0" smtClean="0">
                <a:solidFill>
                  <a:prstClr val="black"/>
                </a:solidFill>
                <a:latin typeface="Times New Roman"/>
              </a:rPr>
              <a:t> in the database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  <a:latin typeface="Times New Roman"/>
              </a:rPr>
              <a:t>It is </a:t>
            </a:r>
            <a:r>
              <a:rPr lang="en-US" b="1" dirty="0" smtClean="0">
                <a:solidFill>
                  <a:prstClr val="black"/>
                </a:solidFill>
                <a:latin typeface="Times New Roman"/>
              </a:rPr>
              <a:t>invoked</a:t>
            </a:r>
            <a:r>
              <a:rPr lang="en-US" dirty="0" smtClean="0">
                <a:solidFill>
                  <a:prstClr val="black"/>
                </a:solidFill>
                <a:latin typeface="Times New Roman"/>
              </a:rPr>
              <a:t> by another subprogram or block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  <a:latin typeface="Times New Roman"/>
              </a:rPr>
              <a:t>It can be deleted with the </a:t>
            </a:r>
            <a:r>
              <a:rPr lang="en-US" b="1" dirty="0" smtClean="0">
                <a:solidFill>
                  <a:prstClr val="black"/>
                </a:solidFill>
                <a:latin typeface="Times New Roman"/>
              </a:rPr>
              <a:t>DROP PROCEDURE</a:t>
            </a:r>
            <a:r>
              <a:rPr lang="en-US" dirty="0" smtClean="0">
                <a:solidFill>
                  <a:prstClr val="black"/>
                </a:solidFill>
                <a:latin typeface="Times New Roman"/>
              </a:rPr>
              <a:t> </a:t>
            </a:r>
            <a:endParaRPr lang="en-GB" dirty="0" smtClean="0">
              <a:solidFill>
                <a:prstClr val="black"/>
              </a:solidFill>
              <a:latin typeface="Times New Roman"/>
            </a:endParaRPr>
          </a:p>
          <a:p>
            <a:pPr algn="just">
              <a:buFont typeface="Wingdings" pitchFamily="2" charset="2"/>
              <a:buChar char="Ø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40439907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4800600" cy="502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[OR REPLACE] </a:t>
            </a:r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GB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procedure_name</a:t>
            </a:r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[( argument [IN|OUT|IN OUT] </a:t>
            </a:r>
            <a:r>
              <a:rPr lang="en-GB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argument [IN|OUT|IN OUT] </a:t>
            </a:r>
            <a:r>
              <a:rPr lang="en-GB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)]</a:t>
            </a:r>
          </a:p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AS </a:t>
            </a:r>
          </a:p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/* declaration section */ </a:t>
            </a:r>
          </a:p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/* executable section - required */ </a:t>
            </a:r>
          </a:p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EXCEPTION </a:t>
            </a:r>
          </a:p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/* error handling statements */ </a:t>
            </a:r>
          </a:p>
          <a:p>
            <a:r>
              <a:rPr lang="en-GB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END; </a:t>
            </a:r>
            <a:endParaRPr lang="en-GB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05400" y="1295401"/>
            <a:ext cx="3656607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 REPLACE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hello_msg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varchar2(100):= 'Hello World!';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dbms_output.put_line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END;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05400" y="5105400"/>
            <a:ext cx="3333750" cy="1118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70000"/>
              </a:lnSpc>
              <a:spcBef>
                <a:spcPts val="750"/>
              </a:spcBef>
              <a:spcAft>
                <a:spcPct val="0"/>
              </a:spcAft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Program Output:</a:t>
            </a:r>
          </a:p>
          <a:p>
            <a:pPr fontAlgn="base">
              <a:lnSpc>
                <a:spcPct val="70000"/>
              </a:lnSpc>
              <a:spcBef>
                <a:spcPts val="750"/>
              </a:spcBef>
              <a:spcAft>
                <a:spcPct val="0"/>
              </a:spcAft>
            </a:pP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70000"/>
              </a:lnSpc>
              <a:spcBef>
                <a:spcPts val="75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99075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ct val="20000"/>
              </a:spcBef>
              <a:buClrTx/>
              <a:buSzTx/>
              <a:buNone/>
            </a:pPr>
            <a:r>
              <a:rPr lang="en-US" sz="2800" b="1" dirty="0" smtClean="0">
                <a:solidFill>
                  <a:prstClr val="black"/>
                </a:solidFill>
                <a:latin typeface="Times New Roman"/>
              </a:rPr>
              <a:t>A procedure can be called in two ways −</a:t>
            </a:r>
            <a:endParaRPr lang="en-US" sz="2800" dirty="0" smtClean="0">
              <a:solidFill>
                <a:prstClr val="black"/>
              </a:solidFill>
              <a:latin typeface="Times New Roman"/>
            </a:endParaRPr>
          </a:p>
          <a:p>
            <a:pPr marL="571500" lvl="0" indent="-571500">
              <a:spcBef>
                <a:spcPct val="20000"/>
              </a:spcBef>
              <a:buClrTx/>
              <a:buSzTx/>
              <a:buFont typeface="+mj-lt"/>
              <a:buAutoNum type="romanLcPeriod"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Using EXECUTE  keyword</a:t>
            </a:r>
          </a:p>
          <a:p>
            <a:pPr marL="571500" lvl="0" indent="-571500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EXECUTE [Procedure Name]; </a:t>
            </a:r>
          </a:p>
          <a:p>
            <a:pPr marL="571500" lvl="0" indent="-571500" algn="ctr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or</a:t>
            </a:r>
          </a:p>
          <a:p>
            <a:pPr marL="571500" lvl="0" indent="-571500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EXECUTE [Procedure Name]([Parameter]);</a:t>
            </a:r>
          </a:p>
          <a:p>
            <a:pPr marL="571500" lvl="0" indent="-571500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Example: EXECUTE </a:t>
            </a:r>
            <a:r>
              <a:rPr lang="en-US" sz="2800" dirty="0" err="1" smtClean="0">
                <a:solidFill>
                  <a:srgbClr val="FF0000"/>
                </a:solidFill>
                <a:latin typeface="Times New Roman"/>
              </a:rPr>
              <a:t>hello_msg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;</a:t>
            </a:r>
          </a:p>
          <a:p>
            <a:pPr marL="571500" lvl="0" indent="-571500">
              <a:spcBef>
                <a:spcPct val="20000"/>
              </a:spcBef>
              <a:buClrTx/>
              <a:buSzTx/>
              <a:buFont typeface="+mj-lt"/>
              <a:buAutoNum type="romanLcPeriod" startAt="2"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Calling the name of the procedure from a PL/SQL block</a:t>
            </a:r>
          </a:p>
          <a:p>
            <a:pPr marL="571500" lvl="0" indent="-571500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BEGIN </a:t>
            </a:r>
          </a:p>
          <a:p>
            <a:pPr marL="571500" lvl="0" indent="-571500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Times New Roman"/>
              </a:rPr>
              <a:t>hello_msg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;</a:t>
            </a:r>
          </a:p>
          <a:p>
            <a:pPr marL="571500" lvl="0" indent="-571500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END;</a:t>
            </a:r>
            <a:endParaRPr lang="en-GB" sz="2800" dirty="0" smtClean="0">
              <a:solidFill>
                <a:prstClr val="black"/>
              </a:solidFill>
              <a:latin typeface="Times New Roman"/>
            </a:endParaRPr>
          </a:p>
          <a:p>
            <a:pPr marL="571500" lvl="0" indent="-571500">
              <a:spcBef>
                <a:spcPct val="20000"/>
              </a:spcBef>
              <a:buClrTx/>
              <a:buSzTx/>
              <a:buNone/>
            </a:pPr>
            <a:endParaRPr lang="en-US" sz="2800" b="1" dirty="0" smtClean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5638800"/>
            <a:ext cx="5378196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Drop Procedure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hello_msg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2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The development of database applications typically requires language constructs similar to those that can be found in programming languages such as C, C++, or Pascal. 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These constructs are necessary in order to implement complex data structures and algorithms.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A major restriction of the database language SQL, however, is that many tasks cannot be accomplished by using only the provided language elements.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5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 Modes in PL/SQL Subprogram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r>
              <a:rPr lang="en-US" sz="3200" b="1" dirty="0" smtClean="0">
                <a:solidFill>
                  <a:prstClr val="black"/>
                </a:solidFill>
                <a:latin typeface="Times New Roman"/>
              </a:rPr>
              <a:t>IN: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An IN parameter lets you pass a value to the subprogram. 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 It is a read-only parameter.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 Inside the subprogram, an IN parameter acts like a constant. It cannot be assigned a value.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 You can pass a constant, literal, initialized variable, or expression as an IN parameter. 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You can also initialize it to a default value; however, in that case, it is omitted from the subprogram call. 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It is the default mode of parameter passing. That means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don’t specify the mode for a parameter explicitly, Oracle will use the IN mode</a:t>
            </a:r>
            <a:r>
              <a:rPr lang="en-US" sz="2000" dirty="0" smtClean="0">
                <a:solidFill>
                  <a:srgbClr val="000000"/>
                </a:solidFill>
                <a:latin typeface="Open Sans"/>
              </a:rPr>
              <a:t>.</a:t>
            </a: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 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Parameters are passed by reference. </a:t>
            </a:r>
            <a:endParaRPr lang="en-US" sz="2100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8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 Modes in PL/SQL Subprogram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r>
              <a:rPr lang="en-US" sz="3200" dirty="0" smtClean="0">
                <a:latin typeface="Times New Roman"/>
              </a:rPr>
              <a:t>OUT: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schemeClr val="tx1"/>
                </a:solidFill>
                <a:latin typeface="Times New Roman"/>
              </a:rPr>
              <a:t>An OUT parameter returns a value to the calling program.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schemeClr val="tx1"/>
                </a:solidFill>
                <a:latin typeface="Times New Roman"/>
              </a:rPr>
              <a:t>Inside the subprogram, an OUT parameter acts like a variable. 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schemeClr val="tx1"/>
                </a:solidFill>
                <a:latin typeface="Times New Roman"/>
              </a:rPr>
              <a:t>You can change its value and reference the value after assigning it. 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schemeClr val="tx1"/>
                </a:solidFill>
                <a:latin typeface="Times New Roman"/>
              </a:rPr>
              <a:t>The actual parameter must be variable and it is passed by value.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endParaRPr lang="en-US" sz="3200" dirty="0" smtClean="0">
              <a:latin typeface="Times New Roman"/>
            </a:endParaRPr>
          </a:p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r>
              <a:rPr lang="en-US" sz="3200" dirty="0" smtClean="0">
                <a:latin typeface="Times New Roman"/>
              </a:rPr>
              <a:t>IN OUT: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schemeClr val="tx1"/>
                </a:solidFill>
                <a:latin typeface="Times New Roman"/>
              </a:rPr>
              <a:t>An IN OUT parameter passes an initial value to a subprogram and returns an updated value to the caller. It can be assigned a value and its value can be read.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schemeClr val="tx1"/>
                </a:solidFill>
                <a:latin typeface="Times New Roman"/>
              </a:rPr>
              <a:t>The actual parameter corresponding to an IN OUT formal parameter must be a variable, not a constant or an expression. 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sz="2100" dirty="0" smtClean="0">
                <a:solidFill>
                  <a:schemeClr val="tx1"/>
                </a:solidFill>
                <a:latin typeface="Times New Roman"/>
              </a:rPr>
              <a:t>Actual parameter is passed by value.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None/>
            </a:pPr>
            <a:endParaRPr lang="en-US" sz="2100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8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Example of IN &amp; OUT Mode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ct val="20000"/>
              </a:spcBef>
              <a:buClrTx/>
              <a:buSzTx/>
              <a:buNone/>
            </a:pPr>
            <a:r>
              <a:rPr lang="en-US" sz="1700" dirty="0" smtClean="0">
                <a:solidFill>
                  <a:prstClr val="black"/>
                </a:solidFill>
                <a:latin typeface="Times New Roman"/>
              </a:rPr>
              <a:t>This program finds the minimum of two values, here procedure takes two numbers using IN mode and returns their minimum using OUT parameters.</a:t>
            </a: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8077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None/>
            </a:pP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PROCEDURE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findMin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(x IN number, y IN number, z OUT number)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x &lt; y THEN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z:= x;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ELSE z:= y;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END IF;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038600"/>
            <a:ext cx="80772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None/>
            </a:pPr>
            <a:endParaRPr lang="en-US" sz="1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number;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number;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number;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BEGIN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a:= 23; b:= 45;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findMin</a:t>
            </a: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(a, b, c);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(' Minimum of (23, 45) : ' || c); 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END; </a:t>
            </a:r>
            <a:endParaRPr lang="en-US" sz="15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27024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Practice Problems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spcBef>
                <a:spcPct val="20000"/>
              </a:spcBef>
              <a:buClrTx/>
              <a:buSzTx/>
              <a:buAutoNum type="arabicPeriod"/>
            </a:pPr>
            <a:r>
              <a:rPr lang="en-US" sz="2400" dirty="0" smtClean="0">
                <a:latin typeface="Times New Roman"/>
              </a:rPr>
              <a:t>Write a procedure to compute the square of value of a passed value </a:t>
            </a:r>
            <a:r>
              <a:rPr lang="en-US" sz="2400" dirty="0" smtClean="0">
                <a:latin typeface="Times New Roman"/>
              </a:rPr>
              <a:t>(using </a:t>
            </a:r>
            <a:r>
              <a:rPr lang="en-US" sz="2400" dirty="0" smtClean="0">
                <a:latin typeface="Times New Roman"/>
              </a:rPr>
              <a:t>IN OUT parameter </a:t>
            </a:r>
            <a:r>
              <a:rPr lang="en-US" sz="2400" dirty="0" smtClean="0">
                <a:latin typeface="Times New Roman"/>
              </a:rPr>
              <a:t>mode). </a:t>
            </a:r>
            <a:endParaRPr lang="en-US" sz="2400" dirty="0" smtClean="0">
              <a:latin typeface="Times New Roman"/>
            </a:endParaRPr>
          </a:p>
          <a:p>
            <a:pPr marL="457200" indent="-457200">
              <a:spcBef>
                <a:spcPct val="20000"/>
              </a:spcBef>
              <a:buClrTx/>
              <a:buSzTx/>
              <a:buFont typeface="Wingdings 3"/>
              <a:buAutoNum type="arabicPeriod"/>
            </a:pPr>
            <a:r>
              <a:rPr lang="en-US" sz="2400" dirty="0" smtClean="0">
                <a:latin typeface="Times New Roman"/>
              </a:rPr>
              <a:t>Write a procedure that shows the following output</a:t>
            </a:r>
            <a:r>
              <a:rPr lang="en-US" sz="2400" dirty="0" smtClean="0">
                <a:latin typeface="Times New Roman"/>
              </a:rPr>
              <a:t>: [Use ‘||’ operator]</a:t>
            </a:r>
          </a:p>
          <a:p>
            <a:pPr marL="457200" indent="-457200">
              <a:spcBef>
                <a:spcPct val="20000"/>
              </a:spcBef>
              <a:buClrTx/>
              <a:buSzTx/>
              <a:buNone/>
            </a:pPr>
            <a:endParaRPr lang="en-US" sz="2400" dirty="0" smtClean="0">
              <a:latin typeface="Times New Roman"/>
            </a:endParaRPr>
          </a:p>
          <a:p>
            <a:pPr marL="457200" indent="-457200" algn="ctr">
              <a:spcBef>
                <a:spcPct val="20000"/>
              </a:spcBef>
              <a:buClrTx/>
              <a:buSzTx/>
              <a:buNone/>
            </a:pPr>
            <a:r>
              <a:rPr lang="en-US" sz="2400" dirty="0" smtClean="0">
                <a:latin typeface="Times New Roman"/>
              </a:rPr>
              <a:t>Hello MIST</a:t>
            </a:r>
            <a:endParaRPr lang="en-US" sz="2400" dirty="0" smtClean="0">
              <a:latin typeface="Times New Roman"/>
            </a:endParaRPr>
          </a:p>
          <a:p>
            <a:pPr marL="457200" indent="-457200" algn="ctr">
              <a:spcBef>
                <a:spcPct val="20000"/>
              </a:spcBef>
              <a:buClrTx/>
              <a:buSzTx/>
              <a:buNone/>
            </a:pPr>
            <a:r>
              <a:rPr lang="en-US" sz="2400" dirty="0" smtClean="0">
                <a:latin typeface="Times New Roman"/>
              </a:rPr>
              <a:t>Hello DBMS</a:t>
            </a:r>
          </a:p>
          <a:p>
            <a:pPr marL="457200" indent="-457200">
              <a:spcBef>
                <a:spcPct val="20000"/>
              </a:spcBef>
              <a:buClrTx/>
              <a:buSzTx/>
              <a:buNone/>
            </a:pPr>
            <a:endParaRPr lang="en-US" sz="2400" dirty="0" smtClean="0">
              <a:latin typeface="Times New Roman"/>
            </a:endParaRPr>
          </a:p>
          <a:p>
            <a:pPr marL="457200" indent="-457200">
              <a:spcBef>
                <a:spcPct val="20000"/>
              </a:spcBef>
              <a:buClrTx/>
              <a:buSzTx/>
              <a:buNone/>
            </a:pPr>
            <a:endParaRPr lang="en-US" sz="2400" dirty="0" smtClean="0">
              <a:latin typeface="Times New Roman"/>
            </a:endParaRPr>
          </a:p>
          <a:p>
            <a:pPr marL="457200" lvl="0" indent="-457200">
              <a:spcBef>
                <a:spcPct val="20000"/>
              </a:spcBef>
              <a:buClrTx/>
              <a:buSzTx/>
              <a:buAutoNum type="arabicPeriod"/>
            </a:pPr>
            <a:endParaRPr lang="en-US" sz="2400" dirty="0" smtClean="0">
              <a:latin typeface="Times New Roman"/>
            </a:endParaRPr>
          </a:p>
          <a:p>
            <a:pPr marL="457200" lvl="0" indent="-457200">
              <a:spcBef>
                <a:spcPct val="20000"/>
              </a:spcBef>
              <a:buClrTx/>
              <a:buSzTx/>
              <a:buAutoNum type="arabicPeriod"/>
            </a:pPr>
            <a:endParaRPr lang="en-US" sz="2400" dirty="0" smtClean="0">
              <a:latin typeface="Times New Roman"/>
            </a:endParaRPr>
          </a:p>
          <a:p>
            <a:pPr marL="0" indent="0" algn="just">
              <a:spcBef>
                <a:spcPct val="20000"/>
              </a:spcBef>
              <a:buClrTx/>
              <a:buSzTx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24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Procedure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Procedure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Insert_Customer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varchar2)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into customer values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NULL,NULL,NULL,NULL);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Insert_Customer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('C_0000010');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7924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4419600"/>
            <a:ext cx="7924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Named block that is stored on the server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REPLACE option allows the modification of an existing function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Accepts zero or more input parameters;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parameter list contains name, mode (In, OUT) and types of the parameters.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Must contain 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statement;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Returns one value 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b="1" dirty="0" smtClean="0">
                <a:latin typeface="+mj-lt"/>
              </a:rPr>
              <a:t>Basic Syntax:</a:t>
            </a:r>
          </a:p>
          <a:p>
            <a:pPr>
              <a:buNone/>
            </a:pPr>
            <a:endParaRPr lang="en-GB" sz="1800" b="1" dirty="0" smtClean="0">
              <a:solidFill>
                <a:srgbClr val="4F81BD"/>
              </a:solidFill>
              <a:latin typeface="Times New Roman"/>
            </a:endParaRP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CREATE [OR REPLACE] FUNCTION </a:t>
            </a:r>
            <a:r>
              <a:rPr lang="en-GB" sz="1800" b="1" dirty="0" err="1" smtClean="0">
                <a:solidFill>
                  <a:srgbClr val="4F81BD"/>
                </a:solidFill>
                <a:latin typeface="Times New Roman"/>
              </a:rPr>
              <a:t>function_name</a:t>
            </a: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 </a:t>
            </a: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[( argument IN/OUT </a:t>
            </a:r>
            <a:r>
              <a:rPr lang="en-GB" sz="1800" b="1" dirty="0" err="1" smtClean="0">
                <a:solidFill>
                  <a:srgbClr val="4F81BD"/>
                </a:solidFill>
                <a:latin typeface="Times New Roman"/>
              </a:rPr>
              <a:t>datatype</a:t>
            </a: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 , argument IN/OUT </a:t>
            </a:r>
            <a:r>
              <a:rPr lang="en-GB" sz="1800" b="1" dirty="0" err="1" smtClean="0">
                <a:solidFill>
                  <a:srgbClr val="4F81BD"/>
                </a:solidFill>
                <a:latin typeface="Times New Roman"/>
              </a:rPr>
              <a:t>datatype</a:t>
            </a: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] )]</a:t>
            </a: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RETURN </a:t>
            </a:r>
            <a:r>
              <a:rPr lang="en-GB" sz="1800" b="1" dirty="0" err="1" smtClean="0">
                <a:solidFill>
                  <a:srgbClr val="4F81BD"/>
                </a:solidFill>
                <a:latin typeface="Times New Roman"/>
              </a:rPr>
              <a:t>datatype</a:t>
            </a: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 </a:t>
            </a: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AS</a:t>
            </a: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/* declaration section */ </a:t>
            </a: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BEGIN </a:t>
            </a: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/* executable section - required */ </a:t>
            </a: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EXCEPTION </a:t>
            </a: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/* error handling statements */</a:t>
            </a:r>
          </a:p>
          <a:p>
            <a:pPr>
              <a:buNone/>
            </a:pPr>
            <a:r>
              <a:rPr lang="en-GB" sz="1800" b="1" dirty="0" smtClean="0">
                <a:solidFill>
                  <a:srgbClr val="4F81BD"/>
                </a:solidFill>
                <a:latin typeface="Times New Roman"/>
              </a:rPr>
              <a:t>END;</a:t>
            </a:r>
            <a:r>
              <a:rPr lang="en-GB" sz="1800" dirty="0" smtClean="0">
                <a:solidFill>
                  <a:srgbClr val="4F81BD"/>
                </a:solidFill>
                <a:latin typeface="Times New Roman"/>
              </a:rPr>
              <a:t> </a:t>
            </a:r>
            <a:endParaRPr lang="en-GB" sz="1200" dirty="0" smtClean="0">
              <a:solidFill>
                <a:srgbClr val="4F81BD"/>
              </a:solidFill>
              <a:latin typeface="Times New Roman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5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 lnSpcReduction="10000"/>
          </a:bodyPr>
          <a:lstStyle/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CREATE OR REPLACE FUNCTION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 err="1" smtClean="0">
                <a:solidFill>
                  <a:prstClr val="black"/>
                </a:solidFill>
                <a:latin typeface="Times New Roman"/>
              </a:rPr>
              <a:t>get_email</a:t>
            </a: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 (</a:t>
            </a:r>
            <a:r>
              <a:rPr lang="en-US" sz="2100" dirty="0" err="1" smtClean="0">
                <a:solidFill>
                  <a:prstClr val="black"/>
                </a:solidFill>
                <a:latin typeface="Times New Roman"/>
              </a:rPr>
              <a:t>customerid</a:t>
            </a: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 VARCHAR2) RETURN VARCHAR2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AS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 err="1" smtClean="0">
                <a:solidFill>
                  <a:prstClr val="black"/>
                </a:solidFill>
                <a:latin typeface="Times New Roman"/>
              </a:rPr>
              <a:t>v_email</a:t>
            </a: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Times New Roman"/>
              </a:rPr>
              <a:t>customer.email%TYPE</a:t>
            </a: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;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BEGIN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SELECT email INTO </a:t>
            </a:r>
            <a:r>
              <a:rPr lang="en-US" sz="2100" dirty="0" err="1" smtClean="0">
                <a:solidFill>
                  <a:prstClr val="black"/>
                </a:solidFill>
                <a:latin typeface="Times New Roman"/>
              </a:rPr>
              <a:t>v_email</a:t>
            </a: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 FROM customer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WHERE </a:t>
            </a:r>
            <a:r>
              <a:rPr lang="en-US" sz="2100" dirty="0" err="1" smtClean="0">
                <a:solidFill>
                  <a:prstClr val="black"/>
                </a:solidFill>
                <a:latin typeface="Times New Roman"/>
              </a:rPr>
              <a:t>cust_id</a:t>
            </a: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 = </a:t>
            </a:r>
            <a:r>
              <a:rPr lang="en-US" sz="2100" dirty="0" err="1" smtClean="0">
                <a:solidFill>
                  <a:prstClr val="black"/>
                </a:solidFill>
                <a:latin typeface="Times New Roman"/>
              </a:rPr>
              <a:t>customerid</a:t>
            </a: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;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RETURN </a:t>
            </a:r>
            <a:r>
              <a:rPr lang="en-US" sz="2100" dirty="0" err="1" smtClean="0">
                <a:solidFill>
                  <a:prstClr val="black"/>
                </a:solidFill>
                <a:latin typeface="Times New Roman"/>
              </a:rPr>
              <a:t>v_email</a:t>
            </a: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;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 smtClean="0">
                <a:solidFill>
                  <a:prstClr val="black"/>
                </a:solidFill>
                <a:latin typeface="Times New Roman"/>
              </a:rPr>
              <a:t>END;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endParaRPr lang="en-US" sz="2100" dirty="0" smtClean="0">
              <a:solidFill>
                <a:prstClr val="black"/>
              </a:solidFill>
              <a:latin typeface="Times New Roman"/>
            </a:endParaRP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100" dirty="0" smtClean="0">
                <a:solidFill>
                  <a:srgbClr val="FF0000"/>
                </a:solidFill>
                <a:latin typeface="Times New Roman"/>
              </a:rPr>
              <a:t>Begin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100" dirty="0" smtClean="0">
                <a:solidFill>
                  <a:srgbClr val="FF0000"/>
                </a:solidFill>
                <a:latin typeface="Times New Roman"/>
              </a:rPr>
              <a:t>DBMS_OUTPUT.PUT_LINE(</a:t>
            </a:r>
            <a:r>
              <a:rPr lang="en-GB" sz="2100" dirty="0" err="1" smtClean="0">
                <a:solidFill>
                  <a:srgbClr val="FF0000"/>
                </a:solidFill>
                <a:latin typeface="Times New Roman"/>
              </a:rPr>
              <a:t>get_email</a:t>
            </a:r>
            <a:r>
              <a:rPr lang="en-GB" sz="2100" dirty="0" smtClean="0">
                <a:solidFill>
                  <a:srgbClr val="FF0000"/>
                </a:solidFill>
                <a:latin typeface="Times New Roman"/>
              </a:rPr>
              <a:t>('C_0000001'));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100" dirty="0" smtClean="0">
                <a:solidFill>
                  <a:srgbClr val="FF0000"/>
                </a:solidFill>
                <a:latin typeface="Times New Roman"/>
              </a:rPr>
              <a:t>end;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endParaRPr lang="en-GB" sz="2100" dirty="0" smtClean="0">
              <a:solidFill>
                <a:srgbClr val="7030A0"/>
              </a:solidFill>
              <a:latin typeface="Times New Roman"/>
            </a:endParaRP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endParaRPr lang="en-GB" sz="2100" dirty="0" smtClean="0">
              <a:solidFill>
                <a:srgbClr val="7030A0"/>
              </a:solidFill>
              <a:latin typeface="Times New Roman"/>
            </a:endParaRP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100" b="1" dirty="0" smtClean="0">
                <a:solidFill>
                  <a:srgbClr val="7030A0"/>
                </a:solidFill>
                <a:latin typeface="Times New Roman"/>
              </a:rPr>
              <a:t>Task: Write a procedure that shows the Customer’s Email id  whose customer id is ‘C_0000001’ .</a:t>
            </a:r>
            <a:endParaRPr lang="en-GB" sz="2100" b="1" dirty="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21336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Function Possible??? 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40167"/>
          <a:stretch>
            <a:fillRect/>
          </a:stretch>
        </p:blipFill>
        <p:spPr bwMode="auto">
          <a:xfrm>
            <a:off x="6867524" y="3733800"/>
            <a:ext cx="20478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55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Block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stored since it cannot be referenced by a name.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Usually embedded in an application program, stored in a script file, or manually entered when needed. </a:t>
            </a:r>
          </a:p>
          <a:p>
            <a:pPr marL="137160" indent="0" algn="just" fontAlgn="base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endParaRPr lang="en-US" sz="21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5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Reserves a temporary storage area in the computer’s memory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Each variable must have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 name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data type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Form is &lt;variable&gt; &lt;data type&gt;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Variables can be initialized</a:t>
            </a:r>
            <a:endParaRPr lang="en-US" sz="21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Variable name can consist of up to 30 characters, numbers, or special symbols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Variable name must begin with a character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endParaRPr lang="en-US" sz="2200" dirty="0" smtClean="0">
              <a:solidFill>
                <a:prstClr val="black"/>
              </a:solidFill>
              <a:latin typeface="Times New Roman"/>
            </a:endParaRPr>
          </a:p>
          <a:p>
            <a:pPr algn="just">
              <a:buNone/>
            </a:pPr>
            <a:endParaRPr lang="en-US" sz="2200" dirty="0" smtClean="0">
              <a:solidFill>
                <a:prstClr val="black"/>
              </a:solidFill>
              <a:latin typeface="Times New Roman"/>
            </a:endParaRPr>
          </a:p>
          <a:p>
            <a:pPr algn="just">
              <a:buNone/>
            </a:pPr>
            <a:endParaRPr lang="en-US" sz="1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5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Variables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None/>
            </a:pPr>
            <a:r>
              <a:rPr lang="en-US" sz="2400" dirty="0" err="1" smtClean="0">
                <a:solidFill>
                  <a:srgbClr val="010473"/>
                </a:solidFill>
                <a:latin typeface="Times New Roman"/>
              </a:rPr>
              <a:t>Variable_name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  </a:t>
            </a:r>
            <a:r>
              <a:rPr lang="en-US" sz="2400" dirty="0" smtClean="0">
                <a:solidFill>
                  <a:srgbClr val="F79646">
                    <a:lumMod val="75000"/>
                  </a:srgbClr>
                </a:solidFill>
                <a:latin typeface="Times New Roman"/>
              </a:rPr>
              <a:t>data type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  [NOT NULL := value ];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NOT NULL is an optional specification on the variable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Use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DEFAULT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</a:rPr>
              <a:t> 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Keyword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or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assignment operator (:=)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Each variable declaration is a separate statement and must be terminated by a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semicolon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When a variable is specified as NOT NULL, you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</a:rPr>
              <a:t>MUST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 initialize the variable when it is declared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Non-numeric data types must be enclosed in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single quotation marks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v"/>
            </a:pPr>
            <a:endParaRPr lang="en-US" sz="2200" dirty="0" smtClean="0">
              <a:solidFill>
                <a:prstClr val="black"/>
              </a:solidFill>
              <a:latin typeface="Times New Roman"/>
            </a:endParaRPr>
          </a:p>
          <a:p>
            <a:pPr algn="just">
              <a:buNone/>
            </a:pPr>
            <a:endParaRPr lang="en-US" sz="2200" dirty="0" smtClean="0">
              <a:solidFill>
                <a:prstClr val="black"/>
              </a:solidFill>
              <a:latin typeface="Times New Roman"/>
            </a:endParaRPr>
          </a:p>
          <a:p>
            <a:pPr algn="just">
              <a:buNone/>
            </a:pPr>
            <a:endParaRPr lang="en-US" sz="1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5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 What is PL/SQL?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PL/SQL stands for Procedural Language extension of SQL that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offers language constructs similar to those in imperative programming languages. </a:t>
            </a:r>
          </a:p>
          <a:p>
            <a:pPr algn="just"/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It is a combination of SQL along with the procedural features of programming languages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It allows users and designers to develop complex database applications that require the usage of control structures and procedural elements such as procedures, functions, and modules.</a:t>
            </a:r>
          </a:p>
          <a:p>
            <a:pPr algn="just"/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It was developed by Oracle Corporation in the early 90’s to enhance the capabilities of SQL.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235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Variables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DECLARE 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salary number (6);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dept varchar2(10) NOT NULL := 'HR Dept';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We can assign values to variables in the two ways:</a:t>
            </a:r>
          </a:p>
          <a:p>
            <a:pPr marL="514350" indent="-514350" algn="just">
              <a:spcBef>
                <a:spcPct val="20000"/>
              </a:spcBef>
              <a:buClrTx/>
              <a:buSzTx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Assign values to variables: </a:t>
            </a:r>
            <a:r>
              <a:rPr lang="en-US" sz="2800" dirty="0" err="1" smtClean="0">
                <a:solidFill>
                  <a:srgbClr val="FF0000"/>
                </a:solidFill>
                <a:latin typeface="Times New Roman"/>
              </a:rPr>
              <a:t>variable_name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:= value;</a:t>
            </a:r>
          </a:p>
          <a:p>
            <a:pPr marL="514350" indent="-514350" algn="just">
              <a:spcBef>
                <a:spcPct val="20000"/>
              </a:spcBef>
              <a:buClrTx/>
              <a:buSzTx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Assign values to variables directly from the database columns by using a SELECT.. INTO statement. 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SELECT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/>
              </a:rPr>
              <a:t>column_name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</a:rPr>
              <a:t> 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	INTO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/>
              </a:rPr>
              <a:t>variable_name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 FROM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/>
              </a:rPr>
              <a:t>table_name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 [WHERE condition];</a:t>
            </a:r>
            <a:endParaRPr lang="en-US" sz="2800" dirty="0" smtClean="0">
              <a:solidFill>
                <a:prstClr val="black"/>
              </a:solidFill>
              <a:latin typeface="Times New Roman"/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endParaRPr lang="en-US" sz="2200" dirty="0" smtClean="0">
              <a:solidFill>
                <a:prstClr val="black"/>
              </a:solidFill>
              <a:latin typeface="Times New Roman"/>
            </a:endParaRPr>
          </a:p>
          <a:p>
            <a:pPr algn="just">
              <a:buNone/>
            </a:pPr>
            <a:endParaRPr lang="en-US" sz="2200" dirty="0" smtClean="0">
              <a:solidFill>
                <a:prstClr val="black"/>
              </a:solidFill>
              <a:latin typeface="Times New Roman"/>
            </a:endParaRPr>
          </a:p>
          <a:p>
            <a:pPr algn="just">
              <a:buNone/>
            </a:pPr>
            <a:endParaRPr lang="en-US" sz="1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5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Display the email id  and phone number of a customer with id ‘C_0000002’</a:t>
            </a:r>
          </a:p>
          <a:p>
            <a:pPr algn="just">
              <a:buNone/>
            </a:pPr>
            <a:endParaRPr lang="en-US" sz="2800" dirty="0" smtClean="0">
              <a:solidFill>
                <a:srgbClr val="FF0000"/>
              </a:solidFill>
              <a:latin typeface="Times New Roman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/>
              </a:rPr>
              <a:t>declare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/>
              </a:rPr>
              <a:t>var_cust_id</a:t>
            </a:r>
            <a:r>
              <a:rPr lang="en-US" sz="2800" dirty="0" smtClean="0">
                <a:latin typeface="Times New Roman"/>
              </a:rPr>
              <a:t> varchar2(20):='C_0000002';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/>
              </a:rPr>
              <a:t>var_email</a:t>
            </a:r>
            <a:r>
              <a:rPr lang="en-US" sz="2800" dirty="0" smtClean="0">
                <a:latin typeface="Times New Roman"/>
              </a:rPr>
              <a:t> varchar2(50);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/>
              </a:rPr>
              <a:t>var_phone</a:t>
            </a:r>
            <a:r>
              <a:rPr lang="en-US" sz="2800" dirty="0" smtClean="0">
                <a:latin typeface="Times New Roman"/>
              </a:rPr>
              <a:t> varchar2(20);</a:t>
            </a:r>
          </a:p>
          <a:p>
            <a:pPr algn="just">
              <a:buNone/>
            </a:pPr>
            <a:endParaRPr lang="en-US" sz="2800" dirty="0" smtClean="0">
              <a:latin typeface="Times New Roman"/>
            </a:endParaRPr>
          </a:p>
          <a:p>
            <a:pPr algn="just">
              <a:buNone/>
            </a:pPr>
            <a:endParaRPr lang="en-US" sz="2800" dirty="0" smtClean="0">
              <a:latin typeface="Times New Roman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/>
              </a:rPr>
              <a:t>Begin </a:t>
            </a:r>
          </a:p>
          <a:p>
            <a:pPr algn="just">
              <a:buNone/>
            </a:pPr>
            <a:r>
              <a:rPr lang="en-US" sz="2800" dirty="0" smtClean="0">
                <a:latin typeface="Times New Roman"/>
              </a:rPr>
              <a:t>select </a:t>
            </a:r>
            <a:r>
              <a:rPr lang="en-US" sz="2800" dirty="0" err="1" smtClean="0">
                <a:latin typeface="Times New Roman"/>
              </a:rPr>
              <a:t>email,phone</a:t>
            </a:r>
            <a:r>
              <a:rPr lang="en-US" sz="2800" dirty="0" smtClean="0">
                <a:latin typeface="Times New Roman"/>
              </a:rPr>
              <a:t> into </a:t>
            </a:r>
            <a:r>
              <a:rPr lang="en-US" sz="2800" dirty="0" err="1" smtClean="0">
                <a:latin typeface="Times New Roman"/>
              </a:rPr>
              <a:t>var_email,var_phone</a:t>
            </a:r>
            <a:r>
              <a:rPr lang="en-US" sz="2800" dirty="0" smtClean="0">
                <a:latin typeface="Times New Roman"/>
              </a:rPr>
              <a:t> from customer where </a:t>
            </a:r>
            <a:r>
              <a:rPr lang="en-US" sz="2800" dirty="0" err="1" smtClean="0">
                <a:latin typeface="Times New Roman"/>
              </a:rPr>
              <a:t>cust_id</a:t>
            </a:r>
            <a:r>
              <a:rPr lang="en-US" sz="2800" dirty="0" smtClean="0">
                <a:latin typeface="Times New Roman"/>
              </a:rPr>
              <a:t>=</a:t>
            </a:r>
            <a:r>
              <a:rPr lang="en-US" sz="2800" dirty="0" err="1" smtClean="0">
                <a:latin typeface="Times New Roman"/>
              </a:rPr>
              <a:t>var_cust_id</a:t>
            </a:r>
            <a:r>
              <a:rPr lang="en-US" sz="2800" dirty="0" smtClean="0">
                <a:latin typeface="Times New Roman"/>
              </a:rPr>
              <a:t>;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/>
              </a:rPr>
              <a:t>dbms_output.put_line</a:t>
            </a:r>
            <a:r>
              <a:rPr lang="en-US" sz="2800" dirty="0" smtClean="0">
                <a:latin typeface="Times New Roman"/>
              </a:rPr>
              <a:t>(</a:t>
            </a:r>
            <a:r>
              <a:rPr lang="en-US" sz="2800" dirty="0" err="1" smtClean="0">
                <a:latin typeface="Times New Roman"/>
              </a:rPr>
              <a:t>var_email</a:t>
            </a:r>
            <a:r>
              <a:rPr lang="en-US" sz="2800" dirty="0" smtClean="0">
                <a:latin typeface="Times New Roman"/>
              </a:rPr>
              <a:t>);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/>
              </a:rPr>
              <a:t>dbms_output.put_line</a:t>
            </a:r>
            <a:r>
              <a:rPr lang="en-US" sz="2800" dirty="0" smtClean="0">
                <a:latin typeface="Times New Roman"/>
              </a:rPr>
              <a:t>(</a:t>
            </a:r>
            <a:r>
              <a:rPr lang="en-US" sz="2800" dirty="0" err="1" smtClean="0">
                <a:latin typeface="Times New Roman"/>
              </a:rPr>
              <a:t>var_phone</a:t>
            </a:r>
            <a:r>
              <a:rPr lang="en-US" sz="2800" dirty="0" smtClean="0">
                <a:latin typeface="Times New Roman"/>
              </a:rPr>
              <a:t>);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/>
              </a:rPr>
              <a:t>dbms_output.put_line</a:t>
            </a:r>
            <a:r>
              <a:rPr lang="en-US" sz="2800" dirty="0" smtClean="0">
                <a:latin typeface="Times New Roman"/>
              </a:rPr>
              <a:t>('The customer ' || </a:t>
            </a:r>
            <a:r>
              <a:rPr lang="en-US" sz="2800" dirty="0" err="1" smtClean="0">
                <a:latin typeface="Times New Roman"/>
              </a:rPr>
              <a:t>var_cust_id</a:t>
            </a:r>
            <a:r>
              <a:rPr lang="en-US" sz="2800" dirty="0" smtClean="0">
                <a:latin typeface="Times New Roman"/>
              </a:rPr>
              <a:t>|| ' has email ' || </a:t>
            </a:r>
            <a:r>
              <a:rPr lang="en-US" sz="2800" dirty="0" err="1" smtClean="0">
                <a:latin typeface="Times New Roman"/>
              </a:rPr>
              <a:t>var_email</a:t>
            </a:r>
            <a:r>
              <a:rPr lang="en-US" sz="2800" dirty="0" smtClean="0">
                <a:latin typeface="Times New Roman"/>
              </a:rPr>
              <a:t>|| ' and '|| </a:t>
            </a:r>
            <a:r>
              <a:rPr lang="en-US" sz="2800" dirty="0" err="1" smtClean="0">
                <a:latin typeface="Times New Roman"/>
              </a:rPr>
              <a:t>var_phone</a:t>
            </a:r>
            <a:r>
              <a:rPr lang="en-US" sz="2800" dirty="0" smtClean="0">
                <a:latin typeface="Times New Roman"/>
              </a:rPr>
              <a:t>);</a:t>
            </a:r>
          </a:p>
          <a:p>
            <a:pPr algn="just">
              <a:buNone/>
            </a:pPr>
            <a:r>
              <a:rPr lang="en-US" sz="2800" dirty="0" smtClean="0">
                <a:latin typeface="Times New Roman"/>
              </a:rPr>
              <a:t>end;</a:t>
            </a:r>
          </a:p>
          <a:p>
            <a:pPr algn="just">
              <a:buNone/>
            </a:pPr>
            <a:endParaRPr lang="en-US" sz="2800" dirty="0" smtClean="0">
              <a:solidFill>
                <a:srgbClr val="FF0000"/>
              </a:solidFill>
              <a:latin typeface="Times New Roman"/>
            </a:endParaRPr>
          </a:p>
          <a:p>
            <a:pPr algn="just">
              <a:buNone/>
            </a:pPr>
            <a:endParaRPr lang="en-US" sz="2800" dirty="0" smtClean="0">
              <a:solidFill>
                <a:prstClr val="black"/>
              </a:solidFill>
              <a:latin typeface="Times New Roman"/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endParaRPr lang="en-US" sz="2200" dirty="0" smtClean="0">
              <a:solidFill>
                <a:prstClr val="black"/>
              </a:solidFill>
              <a:latin typeface="Times New Roman"/>
            </a:endParaRPr>
          </a:p>
          <a:p>
            <a:pPr algn="just">
              <a:buNone/>
            </a:pPr>
            <a:endParaRPr lang="en-US" sz="2200" dirty="0" smtClean="0">
              <a:solidFill>
                <a:prstClr val="black"/>
              </a:solidFill>
              <a:latin typeface="Times New Roman"/>
            </a:endParaRPr>
          </a:p>
          <a:p>
            <a:pPr algn="just">
              <a:buNone/>
            </a:pPr>
            <a:endParaRPr lang="en-US" sz="1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18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038" r="9776" b="18113"/>
          <a:stretch>
            <a:fillRect/>
          </a:stretch>
        </p:blipFill>
        <p:spPr bwMode="auto">
          <a:xfrm>
            <a:off x="4876800" y="1600200"/>
            <a:ext cx="405729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55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Practice Problem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2"/>
          </a:xfrm>
        </p:spPr>
        <p:txBody>
          <a:bodyPr anchor="ctr"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010473"/>
                </a:solidFill>
                <a:latin typeface="Times New Roman"/>
              </a:rPr>
              <a:t>  Print the account balance of a </a:t>
            </a:r>
            <a:r>
              <a:rPr lang="en-US" b="1" dirty="0" err="1" smtClean="0">
                <a:solidFill>
                  <a:srgbClr val="010473"/>
                </a:solidFill>
                <a:latin typeface="Times New Roman"/>
              </a:rPr>
              <a:t>Cutomer</a:t>
            </a:r>
            <a:r>
              <a:rPr lang="en-US" b="1" dirty="0" smtClean="0">
                <a:solidFill>
                  <a:srgbClr val="010473"/>
                </a:solidFill>
                <a:latin typeface="Times New Roman"/>
              </a:rPr>
              <a:t> with </a:t>
            </a:r>
            <a:r>
              <a:rPr lang="en-US" b="1" dirty="0" err="1" smtClean="0">
                <a:solidFill>
                  <a:srgbClr val="010473"/>
                </a:solidFill>
                <a:latin typeface="Times New Roman"/>
              </a:rPr>
              <a:t>Cust_id</a:t>
            </a:r>
            <a:r>
              <a:rPr lang="en-US" b="1" dirty="0" smtClean="0">
                <a:solidFill>
                  <a:srgbClr val="010473"/>
                </a:solidFill>
                <a:latin typeface="Times New Roman"/>
              </a:rPr>
              <a:t> 'C00000000005' and display it on the screen.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99282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 Scope of PL/SQL Variables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PL/SQL allows the nesting of Blocks within Blocks.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Based on their declaration we can classify variables into two types.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r>
              <a:rPr lang="en-US" sz="2800" i="1" dirty="0" smtClean="0">
                <a:solidFill>
                  <a:prstClr val="black"/>
                </a:solidFill>
                <a:latin typeface="Times New Roman"/>
              </a:rPr>
              <a:t>	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</a:rPr>
              <a:t>Local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 variables 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- These are declared in a inner block and cannot be referenced by outside Blocks.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r>
              <a:rPr lang="en-US" sz="2800" i="1" dirty="0" smtClean="0">
                <a:solidFill>
                  <a:prstClr val="black"/>
                </a:solidFill>
                <a:latin typeface="Times New Roman"/>
              </a:rPr>
              <a:t>	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</a:rPr>
              <a:t>Global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 variables 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- These are declared in a outer block and can be referenced by its itself and by its inner blocks.</a:t>
            </a:r>
          </a:p>
          <a:p>
            <a:pPr algn="just">
              <a:buNone/>
            </a:pPr>
            <a:r>
              <a:rPr lang="en-US" sz="3000" dirty="0" smtClean="0"/>
              <a:t>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2752499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PL/SQL Variables: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da-DK" sz="2200" b="1" dirty="0" smtClean="0">
                <a:solidFill>
                  <a:prstClr val="black"/>
                </a:solidFill>
                <a:latin typeface="Times New Roman"/>
              </a:rPr>
              <a:t>DECLARE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200" b="1" dirty="0" smtClean="0">
                <a:solidFill>
                  <a:prstClr val="black"/>
                </a:solidFill>
                <a:latin typeface="Times New Roman"/>
              </a:rPr>
              <a:t>var_num1 number (10);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200" b="1" dirty="0" smtClean="0">
                <a:solidFill>
                  <a:prstClr val="black"/>
                </a:solidFill>
                <a:latin typeface="Times New Roman"/>
              </a:rPr>
              <a:t>BEGIN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200" b="1" dirty="0" smtClean="0">
                <a:solidFill>
                  <a:prstClr val="black"/>
                </a:solidFill>
                <a:latin typeface="Times New Roman"/>
              </a:rPr>
              <a:t>var_num1 := 100;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endParaRPr lang="da-DK" sz="1400" dirty="0" smtClean="0">
              <a:solidFill>
                <a:prstClr val="black"/>
              </a:solidFill>
              <a:latin typeface="Times New Roman"/>
            </a:endParaRPr>
          </a:p>
          <a:p>
            <a:pPr marL="1143000" lvl="2">
              <a:spcBef>
                <a:spcPct val="20000"/>
              </a:spcBef>
              <a:buClrTx/>
              <a:buSzTx/>
              <a:buNone/>
            </a:pPr>
            <a:r>
              <a:rPr lang="da-DK" sz="2400" b="1" dirty="0" smtClean="0">
                <a:solidFill>
                  <a:srgbClr val="0070C0"/>
                </a:solidFill>
                <a:latin typeface="Times New Roman"/>
              </a:rPr>
              <a:t>DECLARE </a:t>
            </a:r>
          </a:p>
          <a:p>
            <a:pPr marL="1143000" lvl="2">
              <a:spcBef>
                <a:spcPct val="20000"/>
              </a:spcBef>
              <a:buClrTx/>
              <a:buSzTx/>
              <a:buNone/>
            </a:pPr>
            <a:r>
              <a:rPr lang="da-DK" sz="2400" b="1" dirty="0" smtClean="0">
                <a:solidFill>
                  <a:srgbClr val="0070C0"/>
                </a:solidFill>
                <a:latin typeface="Times New Roman"/>
              </a:rPr>
              <a:t>var_mult number (10); </a:t>
            </a:r>
          </a:p>
          <a:p>
            <a:pPr marL="1143000" lvl="2">
              <a:spcBef>
                <a:spcPct val="20000"/>
              </a:spcBef>
              <a:buClrTx/>
              <a:buSzTx/>
              <a:buNone/>
            </a:pPr>
            <a:r>
              <a:rPr lang="da-DK" sz="2400" b="1" dirty="0" smtClean="0">
                <a:solidFill>
                  <a:srgbClr val="0070C0"/>
                </a:solidFill>
                <a:latin typeface="Times New Roman"/>
              </a:rPr>
              <a:t>BEGIN </a:t>
            </a:r>
          </a:p>
          <a:p>
            <a:pPr marL="1143000" lvl="2">
              <a:spcBef>
                <a:spcPct val="20000"/>
              </a:spcBef>
              <a:buClrTx/>
              <a:buSzTx/>
              <a:buNone/>
            </a:pPr>
            <a:r>
              <a:rPr lang="da-DK" sz="2400" b="1" dirty="0" smtClean="0">
                <a:solidFill>
                  <a:srgbClr val="0070C0"/>
                </a:solidFill>
                <a:latin typeface="Times New Roman"/>
              </a:rPr>
              <a:t>var_mult := var_num1 * 100; </a:t>
            </a:r>
          </a:p>
          <a:p>
            <a:pPr marL="1143000" lvl="2">
              <a:spcBef>
                <a:spcPct val="20000"/>
              </a:spcBef>
              <a:buClrTx/>
              <a:buSzTx/>
              <a:buNone/>
            </a:pPr>
            <a:r>
              <a:rPr lang="da-DK" sz="2400" b="1" dirty="0" smtClean="0">
                <a:solidFill>
                  <a:srgbClr val="0070C0"/>
                </a:solidFill>
                <a:latin typeface="Times New Roman"/>
              </a:rPr>
              <a:t>END;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da-DK" sz="2200" b="1" dirty="0" smtClean="0">
                <a:solidFill>
                  <a:prstClr val="black"/>
                </a:solidFill>
                <a:latin typeface="Times New Roman"/>
              </a:rPr>
              <a:t>END;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prstClr val="black"/>
                </a:solidFill>
                <a:latin typeface="Times New Roman"/>
              </a:rPr>
              <a:t>DECLARE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prstClr val="black"/>
                </a:solidFill>
                <a:latin typeface="Times New Roman"/>
              </a:rPr>
              <a:t>var_num1 number(10);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prstClr val="black"/>
                </a:solidFill>
                <a:latin typeface="Times New Roman"/>
              </a:rPr>
              <a:t>BEGIN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prstClr val="black"/>
                </a:solidFill>
                <a:latin typeface="Times New Roman"/>
              </a:rPr>
              <a:t>var_num1 := 100;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srgbClr val="0070C0"/>
                </a:solidFill>
                <a:latin typeface="Times New Roman"/>
              </a:rPr>
              <a:t>DECLARE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srgbClr val="0070C0"/>
                </a:solidFill>
                <a:latin typeface="Times New Roman"/>
              </a:rPr>
              <a:t>var_mult number (10);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srgbClr val="0070C0"/>
                </a:solidFill>
                <a:latin typeface="Times New Roman"/>
              </a:rPr>
              <a:t>BEGIN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srgbClr val="0070C0"/>
                </a:solidFill>
                <a:latin typeface="Times New Roman"/>
              </a:rPr>
              <a:t>var_mult := var_num1 * 100;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srgbClr val="0070C0"/>
                </a:solidFill>
                <a:latin typeface="Times New Roman"/>
              </a:rPr>
              <a:t>END;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srgbClr val="FF0000"/>
                </a:solidFill>
                <a:latin typeface="Times New Roman"/>
              </a:rPr>
              <a:t>var_mult := 900;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da-DK" sz="2000" b="1" dirty="0" smtClean="0">
                <a:solidFill>
                  <a:prstClr val="black"/>
                </a:solidFill>
                <a:latin typeface="Times New Roman"/>
              </a:rPr>
              <a:t>END; 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50292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ORA-06550: line 12, column 1: PLS-00201: identifier 'VAR_MULT' must be declared</a:t>
            </a:r>
            <a:endParaRPr lang="da-DK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7086600" y="4495800"/>
            <a:ext cx="6096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PL/SQL Constants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constant_name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type  :=  VALUE; 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constant_name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the name of the constant i.e. similar to a variable name.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word 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reserved word and ensures that the value does not change.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It is a value which must be assigned to a constant when it is declared. You cannot assign a value later.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15895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PL/SQL Records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is a data structure that can hold data items of different kinds.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It’s a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</a:rPr>
              <a:t>composite data types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, which means it is a combination of different scalar data types like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</a:rPr>
              <a:t>char, </a:t>
            </a:r>
            <a:r>
              <a:rPr lang="en-US" sz="2400" b="1" dirty="0" err="1" smtClean="0">
                <a:solidFill>
                  <a:prstClr val="black"/>
                </a:solidFill>
                <a:latin typeface="Times New Roman"/>
              </a:rPr>
              <a:t>varchar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</a:rPr>
              <a:t>, number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 etc.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Records consist of different fields, similar to a row of a database table.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Records can be three types: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 Defined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 Based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 Based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24383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User Defined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User-defined record type allows user to define different record structures. These records consist of different fields.</a:t>
            </a:r>
            <a:endParaRPr lang="da-DK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da-DK" sz="2400" dirty="0" smtClean="0">
                <a:latin typeface="Times New Roman" pitchFamily="18" charset="0"/>
                <a:cs typeface="Times New Roman" pitchFamily="18" charset="0"/>
              </a:rPr>
              <a:t>General Syntax:</a:t>
            </a:r>
          </a:p>
          <a:p>
            <a:pPr lvl="1" algn="just">
              <a:buNone/>
            </a:pPr>
            <a:r>
              <a:rPr lang="da-DK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record_type_name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first_col_name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column_datatype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second_col_name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column_datatype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...);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200" b="1" i="1" dirty="0" err="1" smtClean="0">
                <a:solidFill>
                  <a:prstClr val="black"/>
                </a:solidFill>
                <a:latin typeface="Times New Roman"/>
              </a:rPr>
              <a:t>record_type_name</a:t>
            </a:r>
            <a:r>
              <a:rPr lang="en-US" sz="2200" dirty="0" smtClean="0">
                <a:solidFill>
                  <a:prstClr val="black"/>
                </a:solidFill>
                <a:latin typeface="Times New Roman"/>
              </a:rPr>
              <a:t> – it is the name of the composite type you want to define.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200" b="1" i="1" dirty="0" err="1" smtClean="0">
                <a:solidFill>
                  <a:prstClr val="black"/>
                </a:solidFill>
                <a:latin typeface="Times New Roman"/>
              </a:rPr>
              <a:t>first_col_name</a:t>
            </a: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, </a:t>
            </a:r>
            <a:r>
              <a:rPr lang="en-US" sz="2200" b="1" i="1" dirty="0" err="1" smtClean="0">
                <a:solidFill>
                  <a:prstClr val="black"/>
                </a:solidFill>
                <a:latin typeface="Times New Roman"/>
              </a:rPr>
              <a:t>second_col_name</a:t>
            </a:r>
            <a:r>
              <a:rPr lang="en-US" sz="2200" i="1" dirty="0" smtClean="0">
                <a:solidFill>
                  <a:prstClr val="black"/>
                </a:solidFill>
                <a:latin typeface="Times New Roman"/>
              </a:rPr>
              <a:t>, etc.,- it is the</a:t>
            </a:r>
            <a:r>
              <a:rPr lang="en-US" sz="2200" dirty="0" smtClean="0">
                <a:solidFill>
                  <a:prstClr val="black"/>
                </a:solidFill>
                <a:latin typeface="Times New Roman"/>
              </a:rPr>
              <a:t> names of the fields/columns within the record.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200" b="1" i="1" dirty="0" err="1" smtClean="0">
                <a:solidFill>
                  <a:prstClr val="black"/>
                </a:solidFill>
                <a:latin typeface="Times New Roman"/>
              </a:rPr>
              <a:t>column_datatype</a:t>
            </a:r>
            <a:r>
              <a:rPr lang="en-US" sz="2200" dirty="0" smtClean="0">
                <a:solidFill>
                  <a:prstClr val="black"/>
                </a:solidFill>
                <a:latin typeface="Times New Roman"/>
              </a:rPr>
              <a:t> defines the scalar </a:t>
            </a:r>
            <a:r>
              <a:rPr lang="en-US" sz="2200" dirty="0" err="1" smtClean="0">
                <a:solidFill>
                  <a:prstClr val="black"/>
                </a:solidFill>
                <a:latin typeface="Times New Roman"/>
              </a:rPr>
              <a:t>datatype</a:t>
            </a:r>
            <a:r>
              <a:rPr lang="en-US" sz="2200" dirty="0" smtClean="0">
                <a:solidFill>
                  <a:prstClr val="black"/>
                </a:solidFill>
                <a:latin typeface="Times New Roman"/>
              </a:rPr>
              <a:t> of the fields.</a:t>
            </a:r>
          </a:p>
        </p:txBody>
      </p:sp>
    </p:spTree>
    <p:extLst>
      <p:ext uri="{BB962C8B-B14F-4D97-AF65-F5344CB8AC3E}">
        <p14:creationId xmlns:p14="http://schemas.microsoft.com/office/powerpoint/2010/main" xmlns="" val="23496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Records: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dirty="0" smtClean="0">
                <a:solidFill>
                  <a:prstClr val="black"/>
                </a:solidFill>
                <a:latin typeface="Times New Roman"/>
              </a:rPr>
              <a:t>DECLARE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dirty="0" smtClean="0">
                <a:solidFill>
                  <a:prstClr val="black"/>
                </a:solidFill>
                <a:latin typeface="Times New Roman"/>
              </a:rPr>
              <a:t>	TYPE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/>
              </a:rPr>
              <a:t>employee_type</a:t>
            </a:r>
            <a:r>
              <a:rPr lang="en-US" sz="2200" b="1" dirty="0" smtClean="0">
                <a:solidFill>
                  <a:srgbClr val="0070C0"/>
                </a:solidFill>
                <a:latin typeface="Times New Roman"/>
              </a:rPr>
              <a:t>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dirty="0" smtClean="0">
                <a:solidFill>
                  <a:prstClr val="black"/>
                </a:solidFill>
                <a:latin typeface="Times New Roman"/>
              </a:rPr>
              <a:t>	IS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dirty="0" smtClean="0">
                <a:solidFill>
                  <a:prstClr val="black"/>
                </a:solidFill>
                <a:latin typeface="Times New Roman"/>
              </a:rPr>
              <a:t>	RECORD (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		</a:t>
            </a:r>
            <a:r>
              <a:rPr lang="en-US" sz="2200" b="1" i="1" dirty="0" err="1" smtClean="0">
                <a:solidFill>
                  <a:srgbClr val="0070C0"/>
                </a:solidFill>
                <a:latin typeface="Times New Roman"/>
              </a:rPr>
              <a:t>employee_id</a:t>
            </a:r>
            <a:r>
              <a:rPr lang="en-US" sz="2200" b="1" i="1" dirty="0" smtClean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number(5),  	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		</a:t>
            </a:r>
            <a:r>
              <a:rPr lang="en-US" sz="2200" b="1" i="1" dirty="0" err="1" smtClean="0">
                <a:solidFill>
                  <a:srgbClr val="0070C0"/>
                </a:solidFill>
                <a:latin typeface="Times New Roman"/>
              </a:rPr>
              <a:t>employee_first_name</a:t>
            </a: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  varchar2(25),  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		</a:t>
            </a:r>
            <a:r>
              <a:rPr lang="en-US" sz="2200" b="1" i="1" dirty="0" err="1" smtClean="0">
                <a:solidFill>
                  <a:srgbClr val="0070C0"/>
                </a:solidFill>
                <a:latin typeface="Times New Roman"/>
              </a:rPr>
              <a:t>employee_last_name</a:t>
            </a:r>
            <a:r>
              <a:rPr lang="en-US" sz="2200" b="1" i="1" dirty="0" smtClean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2200" b="1" i="1" dirty="0" err="1" smtClean="0">
                <a:solidFill>
                  <a:prstClr val="black"/>
                </a:solidFill>
                <a:latin typeface="Times New Roman"/>
              </a:rPr>
              <a:t>employee.last_name%type</a:t>
            </a: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,  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		</a:t>
            </a:r>
            <a:r>
              <a:rPr lang="en-US" sz="2200" b="1" i="1" dirty="0" err="1" smtClean="0">
                <a:solidFill>
                  <a:srgbClr val="0070C0"/>
                </a:solidFill>
                <a:latin typeface="Times New Roman"/>
              </a:rPr>
              <a:t>employee_dept</a:t>
            </a: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2200" b="1" i="1" dirty="0" err="1" smtClean="0">
                <a:solidFill>
                  <a:prstClr val="black"/>
                </a:solidFill>
                <a:latin typeface="Times New Roman"/>
              </a:rPr>
              <a:t>employee.dept%type</a:t>
            </a:r>
            <a:r>
              <a:rPr lang="en-US" sz="2200" b="1" i="1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2200" b="1" dirty="0" smtClean="0">
                <a:solidFill>
                  <a:prstClr val="black"/>
                </a:solidFill>
                <a:latin typeface="Times New Roman"/>
              </a:rPr>
              <a:t>);</a:t>
            </a:r>
            <a:endParaRPr lang="en-US" sz="2200" b="1" dirty="0" smtClean="0">
              <a:solidFill>
                <a:prstClr val="black"/>
              </a:solidFill>
              <a:latin typeface="+mj-lt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dirty="0" smtClean="0">
                <a:solidFill>
                  <a:prstClr val="black"/>
                </a:solidFill>
                <a:latin typeface="+mj-lt"/>
              </a:rPr>
              <a:t>          </a:t>
            </a:r>
            <a:r>
              <a:rPr lang="en-US" sz="2200" dirty="0" smtClean="0">
                <a:solidFill>
                  <a:srgbClr val="FF0000"/>
                </a:solidFill>
                <a:latin typeface="Times New Roman"/>
              </a:rPr>
              <a:t>employee_rec1 </a:t>
            </a:r>
            <a:r>
              <a:rPr lang="en-US" sz="2200" dirty="0" err="1" smtClean="0">
                <a:solidFill>
                  <a:srgbClr val="FF0000"/>
                </a:solidFill>
                <a:latin typeface="Times New Roman"/>
              </a:rPr>
              <a:t>employee_type</a:t>
            </a:r>
            <a:r>
              <a:rPr lang="en-US" sz="2200" dirty="0" smtClean="0">
                <a:solidFill>
                  <a:srgbClr val="FF0000"/>
                </a:solidFill>
                <a:latin typeface="Times New Roman"/>
              </a:rPr>
              <a:t>;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/>
              </a:rPr>
              <a:t>		employee_rec2 </a:t>
            </a:r>
            <a:r>
              <a:rPr lang="en-US" sz="2200" dirty="0" err="1" smtClean="0">
                <a:solidFill>
                  <a:srgbClr val="FF0000"/>
                </a:solidFill>
                <a:latin typeface="Times New Roman"/>
              </a:rPr>
              <a:t>employee_type</a:t>
            </a:r>
            <a:r>
              <a:rPr lang="en-US" sz="2200" dirty="0" smtClean="0">
                <a:solidFill>
                  <a:srgbClr val="FF0000"/>
                </a:solidFill>
                <a:latin typeface="Times New Roman"/>
              </a:rPr>
              <a:t>;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Times New Roman"/>
              </a:rPr>
              <a:t>Note:</a:t>
            </a:r>
          </a:p>
          <a:p>
            <a:pPr marL="342900" lvl="0" indent="-342900">
              <a:spcBef>
                <a:spcPts val="0"/>
              </a:spcBef>
              <a:buClrTx/>
              <a:buSz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Times New Roman"/>
              </a:rPr>
              <a:t>%TYPE Takes the data type from the column of a table </a:t>
            </a:r>
          </a:p>
          <a:p>
            <a:pPr marL="342900" lvl="0" indent="-342900">
              <a:spcBef>
                <a:spcPts val="0"/>
              </a:spcBef>
              <a:buClrTx/>
              <a:buSz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Times New Roman"/>
              </a:rPr>
              <a:t>%TYPE syntax: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</a:rPr>
              <a:t>&lt;variable&gt; &lt;table&gt;.&lt;column&gt;%TYPE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2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Based Records</a:t>
            </a:r>
            <a:endParaRPr lang="en-US" dirty="0"/>
          </a:p>
        </p:txBody>
      </p:sp>
      <p:sp>
        <p:nvSpPr>
          <p:cNvPr id="4" name="object 5"/>
          <p:cNvSpPr txBox="1">
            <a:spLocks noGrp="1"/>
          </p:cNvSpPr>
          <p:nvPr>
            <p:ph sz="quarter" idx="1"/>
          </p:nvPr>
        </p:nvSpPr>
        <p:spPr>
          <a:xfrm>
            <a:off x="457200" y="1219200"/>
            <a:ext cx="8229600" cy="50847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all the fields of a record are based on the columns of a table, we can declare the record as follows: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record_name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table_name%ROWTYPE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4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ClrTx/>
              <a:buSzTx/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/>
              </a:rPr>
              <a:t>    %ROWTYPE creates a record with fields for each column of the specified table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The syntax is:</a:t>
            </a:r>
          </a:p>
          <a:p>
            <a:pPr marL="742950" lvl="1" indent="-285750" algn="just">
              <a:spcBef>
                <a:spcPts val="0"/>
              </a:spcBef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DECLARE </a:t>
            </a:r>
          </a:p>
          <a:p>
            <a:pPr marL="1143000" lvl="2" algn="just">
              <a:spcBef>
                <a:spcPts val="0"/>
              </a:spcBef>
              <a:buClrTx/>
              <a:buSzTx/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Times New Roman"/>
              </a:rPr>
              <a:t>variable_name</a:t>
            </a: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imes New Roman"/>
              </a:rPr>
              <a:t>data_type</a:t>
            </a: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; </a:t>
            </a:r>
          </a:p>
          <a:p>
            <a:pPr marL="1143000" lvl="2" algn="just">
              <a:spcBef>
                <a:spcPts val="0"/>
              </a:spcBef>
              <a:buClrTx/>
              <a:buSzTx/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Times New Roman"/>
              </a:rPr>
              <a:t>row_variabl</a:t>
            </a:r>
            <a:r>
              <a:rPr lang="en-US" sz="1800" dirty="0" err="1" smtClean="0">
                <a:solidFill>
                  <a:prstClr val="black"/>
                </a:solidFill>
                <a:latin typeface="Times New Roman"/>
              </a:rPr>
              <a:t>e</a:t>
            </a: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imes New Roman"/>
              </a:rPr>
              <a:t>table%ROWTYPE</a:t>
            </a: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; </a:t>
            </a:r>
          </a:p>
          <a:p>
            <a:pPr marL="742950" lvl="1" indent="-285750" algn="just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BEGIN </a:t>
            </a:r>
          </a:p>
          <a:p>
            <a:pPr marL="742950" lvl="1" indent="-285750" algn="just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	  SELECT column name1, column name2, ………… INTO       </a:t>
            </a:r>
          </a:p>
          <a:p>
            <a:pPr marL="742950" lvl="1" indent="-285750" algn="just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	  </a:t>
            </a:r>
            <a:r>
              <a:rPr lang="en-US" sz="1800" dirty="0" err="1" smtClean="0">
                <a:solidFill>
                  <a:prstClr val="black"/>
                </a:solidFill>
                <a:latin typeface="Times New Roman"/>
              </a:rPr>
              <a:t>row_variable</a:t>
            </a: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 FROM </a:t>
            </a:r>
            <a:r>
              <a:rPr lang="en-US" sz="1800" dirty="0" err="1" smtClean="0">
                <a:solidFill>
                  <a:prstClr val="black"/>
                </a:solidFill>
                <a:latin typeface="Times New Roman"/>
              </a:rPr>
              <a:t>table_name</a:t>
            </a: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 WHERE </a:t>
            </a:r>
            <a:r>
              <a:rPr lang="en-US" sz="1800" dirty="0" err="1" smtClean="0">
                <a:solidFill>
                  <a:prstClr val="black"/>
                </a:solidFill>
                <a:latin typeface="Times New Roman"/>
              </a:rPr>
              <a:t>column_name</a:t>
            </a: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 =   </a:t>
            </a:r>
          </a:p>
          <a:p>
            <a:pPr marL="742950" lvl="1" indent="-285750" algn="just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	  </a:t>
            </a:r>
            <a:r>
              <a:rPr lang="en-US" sz="1800" dirty="0" err="1" smtClean="0">
                <a:solidFill>
                  <a:prstClr val="black"/>
                </a:solidFill>
                <a:latin typeface="Times New Roman"/>
              </a:rPr>
              <a:t>variable_name</a:t>
            </a: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; </a:t>
            </a:r>
          </a:p>
          <a:p>
            <a:pPr marL="742950" lvl="1" indent="-285750" algn="just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/>
              </a:rPr>
              <a:t>END;</a:t>
            </a:r>
          </a:p>
          <a:p>
            <a:pPr marL="468630" indent="-285750" algn="just">
              <a:spcBef>
                <a:spcPts val="0"/>
              </a:spcBef>
              <a:buClrTx/>
              <a:buSzTx/>
              <a:buNone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</a:rPr>
              <a:t>The variables are then accessed as: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/>
              </a:rPr>
              <a:t>row_variable.column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</a:rPr>
              <a:t> name</a:t>
            </a:r>
            <a:endParaRPr lang="en-US" sz="2000" dirty="0" smtClean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86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 Why do we need PL/SQL?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Though SQL is a </a:t>
            </a:r>
            <a:r>
              <a:rPr lang="en-GB" sz="2800" dirty="0" smtClean="0">
                <a:solidFill>
                  <a:prstClr val="black"/>
                </a:solidFill>
                <a:latin typeface="Times New Roman"/>
              </a:rPr>
              <a:t>very powerful, set-oriented </a:t>
            </a:r>
            <a:r>
              <a:rPr lang="en-GB" sz="2800" dirty="0" smtClean="0">
                <a:solidFill>
                  <a:prstClr val="black"/>
                </a:solidFill>
                <a:latin typeface="Times New Roman"/>
              </a:rPr>
              <a:t>language, it </a:t>
            </a:r>
            <a:r>
              <a:rPr lang="en-GB" sz="2800" dirty="0" smtClean="0">
                <a:solidFill>
                  <a:prstClr val="black"/>
                </a:solidFill>
                <a:latin typeface="Times New Roman"/>
              </a:rPr>
              <a:t>cannot be used to implement all business logic and end-user functionality needed in our applications. </a:t>
            </a:r>
            <a:r>
              <a:rPr lang="en-GB" sz="2800" dirty="0" smtClean="0">
                <a:solidFill>
                  <a:srgbClr val="FF0000"/>
                </a:solidFill>
                <a:latin typeface="Times New Roman"/>
              </a:rPr>
              <a:t>That brings us to PL/SQL.</a:t>
            </a:r>
          </a:p>
          <a:p>
            <a:pPr algn="just"/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Suppose you need to insert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10000</a:t>
            </a: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records every day from a file or need to check for valid data among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records. 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you going to write 10000 lines of INSERT statements????  Or   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Are you going to check 10000 records one by one to find the valid data?</a:t>
            </a:r>
          </a:p>
          <a:p>
            <a:pPr marL="571500" indent="-571500" algn="just">
              <a:buFont typeface="+mj-lt"/>
              <a:buAutoNum type="romanLcPeriod"/>
            </a:pP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5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Based Records: Example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DECLARE </a:t>
            </a:r>
            <a:r>
              <a:rPr lang="en-US" sz="2000" dirty="0" err="1" smtClean="0">
                <a:latin typeface="+mj-lt"/>
              </a:rPr>
              <a:t>customer_rec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customer%rowtype</a:t>
            </a:r>
            <a:r>
              <a:rPr lang="en-US" sz="2000" dirty="0" smtClean="0">
                <a:latin typeface="+mj-lt"/>
              </a:rPr>
              <a:t>;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BEGIN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  SELECT * into </a:t>
            </a:r>
            <a:r>
              <a:rPr lang="en-US" sz="2000" dirty="0" err="1" smtClean="0">
                <a:latin typeface="+mj-lt"/>
              </a:rPr>
              <a:t>customer_rec</a:t>
            </a:r>
            <a:r>
              <a:rPr lang="en-US" sz="2000" dirty="0" smtClean="0">
                <a:latin typeface="+mj-lt"/>
              </a:rPr>
              <a:t> FROM customer WHERE </a:t>
            </a:r>
            <a:r>
              <a:rPr lang="en-US" sz="2000" dirty="0" err="1" smtClean="0">
                <a:latin typeface="+mj-lt"/>
              </a:rPr>
              <a:t>Cust_id</a:t>
            </a:r>
            <a:r>
              <a:rPr lang="en-US" sz="2000" dirty="0" smtClean="0">
                <a:latin typeface="+mj-lt"/>
              </a:rPr>
              <a:t> = 'C_0000003';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   </a:t>
            </a:r>
            <a:r>
              <a:rPr lang="en-US" sz="2000" dirty="0" err="1" smtClean="0">
                <a:latin typeface="+mj-lt"/>
              </a:rPr>
              <a:t>dbms_output.put_line</a:t>
            </a:r>
            <a:r>
              <a:rPr lang="en-US" sz="2000" dirty="0" smtClean="0">
                <a:latin typeface="+mj-lt"/>
              </a:rPr>
              <a:t>('Customer ID: ' </a:t>
            </a:r>
            <a:r>
              <a:rPr lang="en-US" sz="2000" dirty="0" smtClean="0">
                <a:latin typeface="+mj-lt"/>
              </a:rPr>
              <a:t>|| </a:t>
            </a:r>
            <a:r>
              <a:rPr lang="en-US" sz="2000" dirty="0" err="1" smtClean="0">
                <a:latin typeface="+mj-lt"/>
              </a:rPr>
              <a:t>customer_rec.Cust_id</a:t>
            </a:r>
            <a:r>
              <a:rPr lang="en-US" sz="2000" dirty="0" smtClean="0">
                <a:latin typeface="+mj-lt"/>
              </a:rPr>
              <a:t>); </a:t>
            </a:r>
            <a:endParaRPr 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dbms_output.put_line</a:t>
            </a:r>
            <a:r>
              <a:rPr lang="en-US" sz="2000" dirty="0" smtClean="0">
                <a:latin typeface="+mj-lt"/>
              </a:rPr>
              <a:t>('Customer Name: ' </a:t>
            </a:r>
            <a:r>
              <a:rPr lang="en-US" sz="2000" dirty="0" smtClean="0">
                <a:latin typeface="+mj-lt"/>
              </a:rPr>
              <a:t>||customer_rec.name</a:t>
            </a:r>
            <a:r>
              <a:rPr lang="en-US" sz="2000" dirty="0" smtClean="0">
                <a:latin typeface="+mj-lt"/>
              </a:rPr>
              <a:t>);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END; 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343400"/>
            <a:ext cx="4648200" cy="186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916357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 smiley f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6629400" cy="5867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2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 Advantages of PL/SQL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Can </a:t>
            </a:r>
            <a:r>
              <a:rPr lang="en-GB" sz="2800" dirty="0" smtClean="0">
                <a:solidFill>
                  <a:prstClr val="black"/>
                </a:solidFill>
                <a:latin typeface="Times New Roman"/>
              </a:rPr>
              <a:t>include </a:t>
            </a:r>
            <a:r>
              <a:rPr lang="en-GB" sz="2800" b="1" dirty="0" smtClean="0">
                <a:solidFill>
                  <a:prstClr val="black"/>
                </a:solidFill>
                <a:latin typeface="Times New Roman"/>
              </a:rPr>
              <a:t>error handling, exception handling </a:t>
            </a:r>
            <a:r>
              <a:rPr lang="en-GB" sz="2800" dirty="0" smtClean="0">
                <a:solidFill>
                  <a:prstClr val="black"/>
                </a:solidFill>
                <a:latin typeface="Times New Roman"/>
              </a:rPr>
              <a:t>and control structures </a:t>
            </a:r>
            <a:endParaRPr lang="en-GB" sz="2800" dirty="0" smtClean="0">
              <a:solidFill>
                <a:srgbClr val="FF0000"/>
              </a:solidFill>
              <a:latin typeface="Times New Roman"/>
            </a:endParaRPr>
          </a:p>
          <a:p>
            <a:pPr algn="just"/>
            <a:r>
              <a:rPr lang="en-GB" sz="2800" dirty="0" smtClean="0">
                <a:solidFill>
                  <a:prstClr val="black"/>
                </a:solidFill>
                <a:latin typeface="Times New Roman"/>
              </a:rPr>
              <a:t>Can be </a:t>
            </a:r>
            <a:r>
              <a:rPr lang="en-GB" sz="2800" b="1" dirty="0" smtClean="0">
                <a:solidFill>
                  <a:prstClr val="black"/>
                </a:solidFill>
                <a:latin typeface="Times New Roman"/>
              </a:rPr>
              <a:t>stored and used </a:t>
            </a:r>
            <a:r>
              <a:rPr lang="en-GB" sz="2800" dirty="0" smtClean="0">
                <a:solidFill>
                  <a:prstClr val="black"/>
                </a:solidFill>
                <a:latin typeface="Times New Roman"/>
              </a:rPr>
              <a:t>by various application programs or users </a:t>
            </a:r>
          </a:p>
          <a:p>
            <a:pPr algn="just"/>
            <a:r>
              <a:rPr lang="en-US" sz="3000" dirty="0" smtClean="0">
                <a:solidFill>
                  <a:prstClr val="black"/>
                </a:solidFill>
                <a:latin typeface="Times New Roman"/>
              </a:rPr>
              <a:t>SQL statements are passed to Oracle engine one at a time which increases traffic and decreases speed.</a:t>
            </a:r>
            <a:r>
              <a:rPr lang="en-GB" sz="3000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3000" dirty="0" smtClean="0">
                <a:solidFill>
                  <a:prstClr val="black"/>
                </a:solidFill>
                <a:latin typeface="Times New Roman"/>
              </a:rPr>
              <a:t>PL/SQL can </a:t>
            </a:r>
            <a:r>
              <a:rPr lang="en-US" sz="3000" b="1" dirty="0" smtClean="0">
                <a:solidFill>
                  <a:prstClr val="black"/>
                </a:solidFill>
                <a:latin typeface="Times New Roman"/>
              </a:rPr>
              <a:t>execute a number of queries </a:t>
            </a:r>
            <a:r>
              <a:rPr lang="en-US" sz="3000" dirty="0" smtClean="0">
                <a:solidFill>
                  <a:prstClr val="black"/>
                </a:solidFill>
                <a:latin typeface="Times New Roman"/>
              </a:rPr>
              <a:t>in one block using single command.</a:t>
            </a:r>
            <a:endParaRPr lang="en-US" sz="2800" b="1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Applications written in PL/SQL are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</a:rPr>
              <a:t>portable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</a:rPr>
              <a:t> to computer hardware or operating system where Oracle is operational.</a:t>
            </a:r>
          </a:p>
          <a:p>
            <a:pPr algn="just"/>
            <a:endParaRPr lang="en-US" sz="3000" dirty="0" smtClean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5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Basic Structure of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Bef>
                <a:spcPct val="20000"/>
              </a:spcBef>
              <a:buClrTx/>
              <a:buSzTx/>
              <a:buNone/>
            </a:pPr>
            <a:r>
              <a:rPr lang="en-US" sz="3200" b="1" dirty="0" smtClean="0">
                <a:solidFill>
                  <a:prstClr val="black"/>
                </a:solidFill>
                <a:latin typeface="Times New Roman"/>
              </a:rPr>
              <a:t>PL/SQL Block consists of three sections: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Times New Roman"/>
              </a:rPr>
              <a:t>The Declaration section </a:t>
            </a: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(optional)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Times New Roman"/>
              </a:rPr>
              <a:t>The Execution section </a:t>
            </a: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(required)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Times New Roman"/>
              </a:rPr>
              <a:t>The Exception Handling (or Error) section </a:t>
            </a: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(optional)</a:t>
            </a:r>
          </a:p>
          <a:p>
            <a:pPr marL="0" lvl="0" indent="0" algn="just">
              <a:spcBef>
                <a:spcPct val="20000"/>
              </a:spcBef>
              <a:buClrTx/>
              <a:buSzTx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Every PL/SQL statement ends with a semicolon 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en-US" sz="3200" dirty="0" smtClean="0">
                <a:solidFill>
                  <a:prstClr val="black"/>
                </a:solidFill>
                <a:latin typeface="Times New Roman"/>
              </a:rPr>
              <a:t>   [DECLARE]</a:t>
            </a:r>
            <a:br>
              <a:rPr lang="en-US" sz="3200" dirty="0" smtClean="0">
                <a:solidFill>
                  <a:prstClr val="black"/>
                </a:solidFill>
                <a:latin typeface="Times New Roman"/>
              </a:rPr>
            </a:br>
            <a:r>
              <a:rPr lang="en-US" sz="3200" i="1" dirty="0" smtClean="0">
                <a:solidFill>
                  <a:prstClr val="black"/>
                </a:solidFill>
                <a:latin typeface="Times New Roman"/>
              </a:rPr>
              <a:t>     </a:t>
            </a:r>
            <a:r>
              <a:rPr lang="en-US" sz="3200" i="1" dirty="0" smtClean="0">
                <a:solidFill>
                  <a:srgbClr val="010473"/>
                </a:solidFill>
                <a:latin typeface="Times New Roman"/>
              </a:rPr>
              <a:t>/*</a:t>
            </a:r>
            <a:r>
              <a:rPr lang="en-US" sz="3200" i="1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3200" i="1" dirty="0" smtClean="0">
                <a:solidFill>
                  <a:srgbClr val="010473"/>
                </a:solidFill>
                <a:latin typeface="Times New Roman"/>
              </a:rPr>
              <a:t>Variable declaration */</a:t>
            </a:r>
            <a:r>
              <a:rPr lang="en-US" sz="3200" i="1" dirty="0" smtClean="0">
                <a:solidFill>
                  <a:prstClr val="black"/>
                </a:solidFill>
                <a:latin typeface="Times New Roman"/>
              </a:rPr>
              <a:t/>
            </a:r>
            <a:br>
              <a:rPr lang="en-US" sz="3200" i="1" dirty="0" smtClean="0">
                <a:solidFill>
                  <a:prstClr val="black"/>
                </a:solidFill>
                <a:latin typeface="Times New Roman"/>
              </a:rPr>
            </a:br>
            <a:r>
              <a:rPr lang="en-US" sz="3200" dirty="0" smtClean="0">
                <a:solidFill>
                  <a:prstClr val="black"/>
                </a:solidFill>
                <a:latin typeface="Times New Roman"/>
              </a:rPr>
              <a:t>BEGIN </a:t>
            </a:r>
            <a:br>
              <a:rPr lang="en-US" sz="3200" dirty="0" smtClean="0">
                <a:solidFill>
                  <a:prstClr val="black"/>
                </a:solidFill>
                <a:latin typeface="Times New Roman"/>
              </a:rPr>
            </a:br>
            <a:r>
              <a:rPr lang="en-US" sz="3200" i="1" dirty="0" smtClean="0">
                <a:solidFill>
                  <a:prstClr val="black"/>
                </a:solidFill>
                <a:latin typeface="Times New Roman"/>
              </a:rPr>
              <a:t>     </a:t>
            </a:r>
            <a:r>
              <a:rPr lang="en-US" sz="3200" i="1" dirty="0" smtClean="0">
                <a:solidFill>
                  <a:srgbClr val="010473"/>
                </a:solidFill>
                <a:latin typeface="Times New Roman"/>
              </a:rPr>
              <a:t>/* Program Execution */</a:t>
            </a:r>
            <a:r>
              <a:rPr lang="en-US" sz="3200" i="1" dirty="0" smtClean="0">
                <a:solidFill>
                  <a:prstClr val="black"/>
                </a:solidFill>
                <a:latin typeface="Times New Roman"/>
              </a:rPr>
              <a:t> </a:t>
            </a:r>
            <a:br>
              <a:rPr lang="en-US" sz="3200" i="1" dirty="0" smtClean="0">
                <a:solidFill>
                  <a:prstClr val="black"/>
                </a:solidFill>
                <a:latin typeface="Times New Roman"/>
              </a:rPr>
            </a:br>
            <a:r>
              <a:rPr lang="en-US" sz="3200" dirty="0" smtClean="0">
                <a:solidFill>
                  <a:prstClr val="black"/>
                </a:solidFill>
                <a:latin typeface="Times New Roman"/>
              </a:rPr>
              <a:t>[EXCEPTION] </a:t>
            </a:r>
            <a:br>
              <a:rPr lang="en-US" sz="3200" dirty="0" smtClean="0">
                <a:solidFill>
                  <a:prstClr val="black"/>
                </a:solidFill>
                <a:latin typeface="Times New Roman"/>
              </a:rPr>
            </a:br>
            <a:r>
              <a:rPr lang="en-US" sz="3200" i="1" dirty="0" smtClean="0">
                <a:solidFill>
                  <a:prstClr val="black"/>
                </a:solidFill>
                <a:latin typeface="Times New Roman"/>
              </a:rPr>
              <a:t>     </a:t>
            </a:r>
            <a:r>
              <a:rPr lang="en-US" sz="3200" i="1" dirty="0" smtClean="0">
                <a:solidFill>
                  <a:srgbClr val="010473"/>
                </a:solidFill>
                <a:latin typeface="Times New Roman"/>
              </a:rPr>
              <a:t>/* Exception handling */</a:t>
            </a:r>
            <a:r>
              <a:rPr lang="en-US" sz="3200" i="1" dirty="0" smtClean="0">
                <a:solidFill>
                  <a:prstClr val="black"/>
                </a:solidFill>
                <a:latin typeface="Times New Roman"/>
              </a:rPr>
              <a:t/>
            </a:r>
            <a:br>
              <a:rPr lang="en-US" sz="3200" i="1" dirty="0" smtClean="0">
                <a:solidFill>
                  <a:prstClr val="black"/>
                </a:solidFill>
                <a:latin typeface="Times New Roman"/>
              </a:rPr>
            </a:br>
            <a:r>
              <a:rPr lang="en-US" sz="3200" dirty="0" smtClean="0">
                <a:solidFill>
                  <a:prstClr val="black"/>
                </a:solidFill>
                <a:latin typeface="Times New Roman"/>
              </a:rPr>
              <a:t>END;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 Declarative Section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3776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keyword.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GB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define identifiers (</a:t>
            </a:r>
            <a:r>
              <a:rPr lang="en-GB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GB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constants, records as cursors, types, exceptions)</a:t>
            </a:r>
            <a:r>
              <a:rPr lang="en-GB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referenced in the block.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Variable: 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Reserve a temporary storage area in memory. (Used to store query results)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Manipulated without accessing a physical storage medium.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Constant: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Its assigned value doesn’t change during execution.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Forward Execution: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Identifiers must be declared before they can be referenced. </a:t>
            </a:r>
          </a:p>
          <a:p>
            <a:pPr lvl="1" algn="just">
              <a:buFont typeface="Wingdings" pitchFamily="2" charset="2"/>
              <a:buChar char="Ø"/>
            </a:pPr>
            <a:endParaRPr lang="en-GB" sz="2900" dirty="0" smtClean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3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 Executable Section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3776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BEGIN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keyword.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Mandatory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Can consists of several </a:t>
            </a:r>
            <a:r>
              <a:rPr lang="en-GB" sz="3200" dirty="0" smtClean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SQL and/or PL/SQL statements</a:t>
            </a:r>
          </a:p>
          <a:p>
            <a:pPr marL="742950" lvl="1" indent="-285750" algn="just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End with </a:t>
            </a:r>
            <a:r>
              <a:rPr lang="en-GB" sz="2400" b="1" dirty="0" smtClean="0">
                <a:solidFill>
                  <a:prstClr val="black"/>
                </a:solidFill>
                <a:latin typeface="Times New Roman"/>
              </a:rPr>
              <a:t>END </a:t>
            </a:r>
            <a:r>
              <a:rPr lang="en-GB" sz="2400" dirty="0" smtClean="0">
                <a:solidFill>
                  <a:prstClr val="black"/>
                </a:solidFill>
                <a:latin typeface="Times New Roman"/>
              </a:rPr>
              <a:t>keyword</a:t>
            </a:r>
            <a:endParaRPr lang="en-GB" sz="2400" b="1" dirty="0" smtClean="0">
              <a:solidFill>
                <a:prstClr val="black"/>
              </a:solidFill>
              <a:latin typeface="Times New Roman"/>
            </a:endParaRPr>
          </a:p>
          <a:p>
            <a:pPr algn="just"/>
            <a:endParaRPr lang="en-US" sz="1800" dirty="0" smtClean="0">
              <a:solidFill>
                <a:srgbClr val="000000"/>
              </a:solidFill>
              <a:latin typeface="Times New Roman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Used to access &amp; manipulate data within the block.</a:t>
            </a:r>
          </a:p>
        </p:txBody>
      </p:sp>
    </p:spTree>
    <p:extLst>
      <p:ext uri="{BB962C8B-B14F-4D97-AF65-F5344CB8AC3E}">
        <p14:creationId xmlns:p14="http://schemas.microsoft.com/office/powerpoint/2010/main" xmlns="" val="36363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1076</TotalTime>
  <Words>1746</Words>
  <Application>Microsoft Office PowerPoint</Application>
  <PresentationFormat>On-screen Show (4:3)</PresentationFormat>
  <Paragraphs>399</Paragraphs>
  <Slides>41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Origin</vt:lpstr>
      <vt:lpstr>PL/SQL (Procedural Language/SQL) </vt:lpstr>
      <vt:lpstr> Introduction</vt:lpstr>
      <vt:lpstr> What is PL/SQL?</vt:lpstr>
      <vt:lpstr> Why do we need PL/SQL?</vt:lpstr>
      <vt:lpstr> Advantages of PL/SQL</vt:lpstr>
      <vt:lpstr> Basic Structure of PL/SQL Block</vt:lpstr>
      <vt:lpstr>PL/SQL Block: Syntax</vt:lpstr>
      <vt:lpstr> Declarative Section</vt:lpstr>
      <vt:lpstr> Executable Section</vt:lpstr>
      <vt:lpstr> Exception-Handling Section</vt:lpstr>
      <vt:lpstr> END Keyword</vt:lpstr>
      <vt:lpstr> A Simple Example of PL/SQL Block (1) </vt:lpstr>
      <vt:lpstr> A Simple Example of PL/SQL Block (2) </vt:lpstr>
      <vt:lpstr>Example of PL/SQL Nested Block </vt:lpstr>
      <vt:lpstr>Running SQL inside PL/SQL Block</vt:lpstr>
      <vt:lpstr>Types of Block</vt:lpstr>
      <vt:lpstr>Procedure</vt:lpstr>
      <vt:lpstr>Procedure: Syntax</vt:lpstr>
      <vt:lpstr>Executing a Procedure </vt:lpstr>
      <vt:lpstr>Parameters Modes in PL/SQL Subprogram</vt:lpstr>
      <vt:lpstr>Parameters Modes in PL/SQL Subprogram</vt:lpstr>
      <vt:lpstr> Example of IN &amp; OUT Mode</vt:lpstr>
      <vt:lpstr> Practice Problems</vt:lpstr>
      <vt:lpstr> Procedure Example</vt:lpstr>
      <vt:lpstr>Function</vt:lpstr>
      <vt:lpstr>Function Example</vt:lpstr>
      <vt:lpstr>Anonymous Block </vt:lpstr>
      <vt:lpstr>PL/SQL Variables</vt:lpstr>
      <vt:lpstr>PL/SQL Variables Initialization</vt:lpstr>
      <vt:lpstr>PL/SQL Variables Example</vt:lpstr>
      <vt:lpstr>Example </vt:lpstr>
      <vt:lpstr> Practice Problem </vt:lpstr>
      <vt:lpstr> Scope of PL/SQL Variables</vt:lpstr>
      <vt:lpstr>Scope of PL/SQL Variables: Example</vt:lpstr>
      <vt:lpstr> PL/SQL Constants</vt:lpstr>
      <vt:lpstr> PL/SQL Records</vt:lpstr>
      <vt:lpstr> User Defined Records</vt:lpstr>
      <vt:lpstr>User Defined Records: Example</vt:lpstr>
      <vt:lpstr>Table Based Records</vt:lpstr>
      <vt:lpstr>Table Based Records: Example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(Structured Query Language)</dc:title>
  <dc:creator>CSE</dc:creator>
  <cp:lastModifiedBy>HP</cp:lastModifiedBy>
  <cp:revision>138</cp:revision>
  <dcterms:created xsi:type="dcterms:W3CDTF">2020-02-09T04:53:15Z</dcterms:created>
  <dcterms:modified xsi:type="dcterms:W3CDTF">2020-05-10T15:34:11Z</dcterms:modified>
</cp:coreProperties>
</file>