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57" r:id="rId3"/>
    <p:sldId id="391" r:id="rId4"/>
    <p:sldId id="452" r:id="rId5"/>
    <p:sldId id="454" r:id="rId6"/>
    <p:sldId id="456" r:id="rId7"/>
    <p:sldId id="263" r:id="rId8"/>
    <p:sldId id="437" r:id="rId9"/>
    <p:sldId id="356" r:id="rId10"/>
    <p:sldId id="436" r:id="rId11"/>
    <p:sldId id="321" r:id="rId12"/>
    <p:sldId id="433" r:id="rId13"/>
    <p:sldId id="348" r:id="rId14"/>
    <p:sldId id="319" r:id="rId15"/>
    <p:sldId id="323" r:id="rId16"/>
    <p:sldId id="435" r:id="rId17"/>
    <p:sldId id="322" r:id="rId18"/>
    <p:sldId id="325" r:id="rId19"/>
    <p:sldId id="326" r:id="rId20"/>
    <p:sldId id="327" r:id="rId21"/>
    <p:sldId id="262" r:id="rId22"/>
    <p:sldId id="358" r:id="rId23"/>
    <p:sldId id="374" r:id="rId24"/>
    <p:sldId id="383" r:id="rId25"/>
    <p:sldId id="440" r:id="rId26"/>
    <p:sldId id="385" r:id="rId27"/>
    <p:sldId id="403" r:id="rId28"/>
    <p:sldId id="401" r:id="rId29"/>
    <p:sldId id="438" r:id="rId30"/>
    <p:sldId id="439" r:id="rId31"/>
    <p:sldId id="404" r:id="rId32"/>
    <p:sldId id="405" r:id="rId33"/>
    <p:sldId id="409" r:id="rId34"/>
    <p:sldId id="402" r:id="rId35"/>
    <p:sldId id="411" r:id="rId36"/>
    <p:sldId id="412" r:id="rId37"/>
    <p:sldId id="441" r:id="rId38"/>
    <p:sldId id="407" r:id="rId39"/>
    <p:sldId id="406" r:id="rId40"/>
    <p:sldId id="413" r:id="rId41"/>
    <p:sldId id="408" r:id="rId42"/>
    <p:sldId id="387" r:id="rId43"/>
    <p:sldId id="459" r:id="rId44"/>
    <p:sldId id="388" r:id="rId45"/>
    <p:sldId id="366" r:id="rId46"/>
    <p:sldId id="397" r:id="rId47"/>
    <p:sldId id="443" r:id="rId48"/>
    <p:sldId id="444" r:id="rId49"/>
    <p:sldId id="415" r:id="rId50"/>
    <p:sldId id="417" r:id="rId51"/>
    <p:sldId id="419" r:id="rId52"/>
    <p:sldId id="475" r:id="rId53"/>
    <p:sldId id="476" r:id="rId54"/>
    <p:sldId id="477" r:id="rId55"/>
    <p:sldId id="478" r:id="rId56"/>
    <p:sldId id="479" r:id="rId57"/>
    <p:sldId id="472" r:id="rId58"/>
    <p:sldId id="473" r:id="rId59"/>
    <p:sldId id="474" r:id="rId60"/>
    <p:sldId id="466" r:id="rId61"/>
    <p:sldId id="467" r:id="rId62"/>
    <p:sldId id="464" r:id="rId63"/>
    <p:sldId id="462" r:id="rId64"/>
    <p:sldId id="463" r:id="rId65"/>
    <p:sldId id="465" r:id="rId66"/>
    <p:sldId id="425" r:id="rId67"/>
    <p:sldId id="426" r:id="rId68"/>
    <p:sldId id="427" r:id="rId69"/>
    <p:sldId id="468" r:id="rId70"/>
    <p:sldId id="469" r:id="rId71"/>
    <p:sldId id="470" r:id="rId72"/>
    <p:sldId id="431" r:id="rId73"/>
    <p:sldId id="432" r:id="rId74"/>
    <p:sldId id="471" r:id="rId75"/>
    <p:sldId id="428" r:id="rId76"/>
    <p:sldId id="429" r:id="rId77"/>
    <p:sldId id="446" r:id="rId78"/>
    <p:sldId id="447" r:id="rId79"/>
    <p:sldId id="448" r:id="rId80"/>
    <p:sldId id="449" r:id="rId81"/>
    <p:sldId id="450" r:id="rId82"/>
    <p:sldId id="451" r:id="rId83"/>
    <p:sldId id="458"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11" autoAdjust="0"/>
    <p:restoredTop sz="94660"/>
  </p:normalViewPr>
  <p:slideViewPr>
    <p:cSldViewPr snapToGrid="0">
      <p:cViewPr varScale="1">
        <p:scale>
          <a:sx n="79" d="100"/>
          <a:sy n="79"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51C3-9A30-4B62-8A13-2BE246035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AD9A0C-C784-497A-A3D3-023CC084E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879844-2B52-4271-B161-0389922D2D26}"/>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D2ED4109-8472-4BC7-A315-4C27255D9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96C11-9CB2-4717-931D-9257CA3F929C}"/>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97385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AA08-4B6C-4DDF-8EF2-208D6C6A24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F9E6B-9E1A-4209-9BEC-64A6085FC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F358D-4FFB-4FB9-8E94-0EC7808E691A}"/>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937A15A2-DC66-4705-B546-7865419B0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3834B-4674-411E-96D7-A90F551D5B5B}"/>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68784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AAC0F-853E-418E-A854-8207CBC193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8F381B-3FB4-44C5-A581-F0E463C20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D6C4E-3B15-4514-8EF2-1EC25F7A0EA4}"/>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2709983C-A9AA-4802-BA43-CB21C7247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7D9D3-8DA2-4FA1-B0BB-3E2B83DCED3A}"/>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232650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B909-E515-4DAE-864F-3BFAB4AA0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5ADE9-1797-45E5-84BA-C8FD8D5C3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6F66F-24C9-4817-BEC0-3FF1828EEB8C}"/>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3042B1A7-460F-4978-A67D-BB21D4318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71A33-FF5B-41A8-A04A-4EC5CDA04F2F}"/>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58700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C2B9-483B-408E-8491-450A54A49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C64F6-4089-42FA-84D6-22673D3DD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CC33A5-1A36-448B-8563-830CAE461F39}"/>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CCB7A249-5B2D-47DE-8BF6-ED7C00B8B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D0A84-5284-45DE-8BAE-2D1ADC753706}"/>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417666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8831-EBD3-401D-9347-C419BB0D7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87C2B-D806-4EF3-B232-7CDE913A4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B8D95-4AC5-44E7-9797-C00FF1D70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5D3F84-4ED5-4E3D-83A6-4A7100C91CB0}"/>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6" name="Footer Placeholder 5">
            <a:extLst>
              <a:ext uri="{FF2B5EF4-FFF2-40B4-BE49-F238E27FC236}">
                <a16:creationId xmlns:a16="http://schemas.microsoft.com/office/drawing/2014/main" id="{2F795C90-7063-4324-9926-ED72DB78F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9AD3F-3269-4037-9C70-43D656174FF3}"/>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167499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A3F-EB69-47CE-869D-76C4A2AA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5DE1E2-90D8-40B6-A95C-797F4C1E8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03766-5FCA-4A1E-B413-DB6E83C9E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C14C5-25D6-4B30-86DF-2B9850F51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6D74B-DA87-47D4-89EF-6BC96E4AB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12EB0-6125-4064-B1FE-782FFBD23A5E}"/>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8" name="Footer Placeholder 7">
            <a:extLst>
              <a:ext uri="{FF2B5EF4-FFF2-40B4-BE49-F238E27FC236}">
                <a16:creationId xmlns:a16="http://schemas.microsoft.com/office/drawing/2014/main" id="{26169449-3F5A-4A1B-8A02-6B7EC584AD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6C371-6F53-4E47-8B0A-9F454EBA8BAA}"/>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31350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B8B5-7EA0-40EC-B52B-4C822C27A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80D58-92E2-425A-85FF-6EE321825355}"/>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4" name="Footer Placeholder 3">
            <a:extLst>
              <a:ext uri="{FF2B5EF4-FFF2-40B4-BE49-F238E27FC236}">
                <a16:creationId xmlns:a16="http://schemas.microsoft.com/office/drawing/2014/main" id="{817980EE-6F84-4314-A3D9-92FA3BB1E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1AE41-5B57-43D0-B276-F15356701852}"/>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161420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1FAA4-A10E-415A-9B5A-6C54533616F3}"/>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3" name="Footer Placeholder 2">
            <a:extLst>
              <a:ext uri="{FF2B5EF4-FFF2-40B4-BE49-F238E27FC236}">
                <a16:creationId xmlns:a16="http://schemas.microsoft.com/office/drawing/2014/main" id="{EF043A8C-26C5-4A17-8820-76F4B82951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9BBEC2-A7F8-4601-A618-5E938FF285FF}"/>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218327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E75B-51D3-48E0-9C06-3B95E0646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797B0-AEE4-4233-BEE8-923F3DC36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D0D84A-C23D-403E-911A-2A7230B9F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B902F-43D1-4689-A481-8A61BFEB3415}"/>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6" name="Footer Placeholder 5">
            <a:extLst>
              <a:ext uri="{FF2B5EF4-FFF2-40B4-BE49-F238E27FC236}">
                <a16:creationId xmlns:a16="http://schemas.microsoft.com/office/drawing/2014/main" id="{616D766F-D14D-4AA6-8D39-2BB6903EB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7AD75-C8F8-4D10-8747-78DD07E489BE}"/>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107724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CADD-5DCE-4C11-AD87-52461AD17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CB2D5B-D278-4064-82D4-AECF09662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4E5E4-2C70-4DDA-B3C5-27EAC2C21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E096C-1984-453D-B3D3-E95E860B275F}"/>
              </a:ext>
            </a:extLst>
          </p:cNvPr>
          <p:cNvSpPr>
            <a:spLocks noGrp="1"/>
          </p:cNvSpPr>
          <p:nvPr>
            <p:ph type="dt" sz="half" idx="10"/>
          </p:nvPr>
        </p:nvSpPr>
        <p:spPr/>
        <p:txBody>
          <a:bodyPr/>
          <a:lstStyle/>
          <a:p>
            <a:fld id="{A64C208E-4357-4D1B-9B6C-56344DE2ACDF}" type="datetimeFigureOut">
              <a:rPr lang="en-US" smtClean="0"/>
              <a:t>9/30/2019</a:t>
            </a:fld>
            <a:endParaRPr lang="en-US"/>
          </a:p>
        </p:txBody>
      </p:sp>
      <p:sp>
        <p:nvSpPr>
          <p:cNvPr id="6" name="Footer Placeholder 5">
            <a:extLst>
              <a:ext uri="{FF2B5EF4-FFF2-40B4-BE49-F238E27FC236}">
                <a16:creationId xmlns:a16="http://schemas.microsoft.com/office/drawing/2014/main" id="{129E4F83-E90F-4DF2-9878-18BC5DE35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8DC63-913F-498F-A166-A6389C0D90A5}"/>
              </a:ext>
            </a:extLst>
          </p:cNvPr>
          <p:cNvSpPr>
            <a:spLocks noGrp="1"/>
          </p:cNvSpPr>
          <p:nvPr>
            <p:ph type="sldNum" sz="quarter" idx="12"/>
          </p:nvPr>
        </p:nvSpPr>
        <p:spPr/>
        <p:txBody>
          <a:bodyPr/>
          <a:lstStyle/>
          <a:p>
            <a:fld id="{8A799E52-ABE3-46AD-9CEB-E484488146DE}" type="slidenum">
              <a:rPr lang="en-US" smtClean="0"/>
              <a:t>‹#›</a:t>
            </a:fld>
            <a:endParaRPr lang="en-US"/>
          </a:p>
        </p:txBody>
      </p:sp>
    </p:spTree>
    <p:extLst>
      <p:ext uri="{BB962C8B-B14F-4D97-AF65-F5344CB8AC3E}">
        <p14:creationId xmlns:p14="http://schemas.microsoft.com/office/powerpoint/2010/main" val="37275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451B7-AF60-4064-9433-29C27907B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B07808-FD20-45F8-A986-FF6624E4A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16F65-B5DA-44F9-87DB-3BA1820B0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C208E-4357-4D1B-9B6C-56344DE2ACDF}" type="datetimeFigureOut">
              <a:rPr lang="en-US" smtClean="0"/>
              <a:t>9/30/2019</a:t>
            </a:fld>
            <a:endParaRPr lang="en-US"/>
          </a:p>
        </p:txBody>
      </p:sp>
      <p:sp>
        <p:nvSpPr>
          <p:cNvPr id="5" name="Footer Placeholder 4">
            <a:extLst>
              <a:ext uri="{FF2B5EF4-FFF2-40B4-BE49-F238E27FC236}">
                <a16:creationId xmlns:a16="http://schemas.microsoft.com/office/drawing/2014/main" id="{D43423DA-21CB-4A87-9653-DB26FDC25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A0B67-F273-4527-9E02-C0331C1DF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99E52-ABE3-46AD-9CEB-E484488146DE}" type="slidenum">
              <a:rPr lang="en-US" smtClean="0"/>
              <a:t>‹#›</a:t>
            </a:fld>
            <a:endParaRPr lang="en-US"/>
          </a:p>
        </p:txBody>
      </p:sp>
    </p:spTree>
    <p:extLst>
      <p:ext uri="{BB962C8B-B14F-4D97-AF65-F5344CB8AC3E}">
        <p14:creationId xmlns:p14="http://schemas.microsoft.com/office/powerpoint/2010/main" val="270089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6E1D-43F8-44BC-9103-C0E487C023AD}"/>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Generic Class and Method</a:t>
            </a:r>
          </a:p>
        </p:txBody>
      </p:sp>
    </p:spTree>
    <p:extLst>
      <p:ext uri="{BB962C8B-B14F-4D97-AF65-F5344CB8AC3E}">
        <p14:creationId xmlns:p14="http://schemas.microsoft.com/office/powerpoint/2010/main" val="2125934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23C6E468-933D-4693-A37B-6EAD4838E025}"/>
              </a:ext>
            </a:extLst>
          </p:cNvPr>
          <p:cNvSpPr/>
          <p:nvPr/>
        </p:nvSpPr>
        <p:spPr>
          <a:xfrm>
            <a:off x="3048000" y="1012501"/>
            <a:ext cx="6705600" cy="5262979"/>
          </a:xfrm>
          <a:prstGeom prst="rect">
            <a:avLst/>
          </a:prstGeom>
        </p:spPr>
        <p:txBody>
          <a:bodyPr wrap="square">
            <a:spAutoFit/>
          </a:bodyPr>
          <a:lstStyle/>
          <a:p>
            <a:pPr algn="just">
              <a:lnSpc>
                <a:spcPct val="100000"/>
              </a:lnSpc>
            </a:pPr>
            <a:r>
              <a:rPr lang="en-US" sz="2400" dirty="0">
                <a:solidFill>
                  <a:srgbClr val="FF0000"/>
                </a:solidFill>
                <a:latin typeface="Times New Roman" panose="02020603050405020304" pitchFamily="18" charset="0"/>
                <a:cs typeface="Times New Roman" panose="02020603050405020304" pitchFamily="18" charset="0"/>
              </a:rPr>
              <a:t>import </a:t>
            </a:r>
            <a:r>
              <a:rPr lang="en-US" sz="2400" dirty="0" err="1">
                <a:solidFill>
                  <a:srgbClr val="FF0000"/>
                </a:solidFill>
                <a:latin typeface="Times New Roman" panose="02020603050405020304" pitchFamily="18" charset="0"/>
                <a:cs typeface="Times New Roman" panose="02020603050405020304" pitchFamily="18" charset="0"/>
              </a:rPr>
              <a:t>java.util.ArrayList</a:t>
            </a:r>
            <a:r>
              <a:rPr lang="en-US" sz="2400" dirty="0">
                <a:solidFill>
                  <a:srgbClr val="FF0000"/>
                </a:solidFill>
                <a:latin typeface="Times New Roman" panose="02020603050405020304" pitchFamily="18" charset="0"/>
                <a:cs typeface="Times New Roman" panose="02020603050405020304" pitchFamily="18" charset="0"/>
              </a:rPr>
              <a:t>;</a:t>
            </a:r>
          </a:p>
          <a:p>
            <a:pPr algn="just">
              <a:lnSpc>
                <a:spcPct val="100000"/>
              </a:lnSpc>
            </a:pPr>
            <a:endParaRPr lang="en-US" sz="2400"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public class Test {</a:t>
            </a:r>
          </a:p>
          <a:p>
            <a:pPr algn="just">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t>
            </a:r>
            <a:r>
              <a:rPr lang="en-US" sz="2400" dirty="0">
                <a:latin typeface="Times New Roman" panose="02020603050405020304" pitchFamily="18" charset="0"/>
                <a:cs typeface="Times New Roman" panose="02020603050405020304" pitchFamily="18" charset="0"/>
              </a:rPr>
              <a:t> = new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("hello");</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(100);</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(‘a’);</a:t>
            </a:r>
          </a:p>
          <a:p>
            <a:pPr algn="just">
              <a:lnSpc>
                <a:spcPct val="10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myList</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(0));</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(“Integer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(1));</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(“Character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(2));</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8809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32524" y="768625"/>
            <a:ext cx="12059476" cy="5744816"/>
          </a:xfrm>
        </p:spPr>
        <p:txBody>
          <a:bodyPr numCol="2">
            <a:noAutofit/>
          </a:bodyPr>
          <a:lstStyle/>
          <a:p>
            <a:pPr algn="just">
              <a:lnSpc>
                <a:spcPct val="100000"/>
              </a:lnSpc>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public class Test {</a:t>
            </a:r>
          </a:p>
          <a:p>
            <a:pPr algn="just">
              <a:lnSpc>
                <a:spcPct val="100000"/>
              </a:lnSpc>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(100);</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(‘a’);</a:t>
            </a:r>
          </a:p>
          <a:p>
            <a:pPr algn="just">
              <a:lnSpc>
                <a:spcPct val="100000"/>
              </a:lnSpc>
            </a:pPr>
            <a:r>
              <a:rPr lang="en-US" dirty="0">
                <a:latin typeface="Times New Roman" panose="02020603050405020304" pitchFamily="18" charset="0"/>
                <a:cs typeface="Times New Roman" panose="02020603050405020304" pitchFamily="18" charset="0"/>
              </a:rPr>
              <a:t>        String Value1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a:latin typeface="Times New Roman" panose="02020603050405020304" pitchFamily="18" charset="0"/>
                <a:cs typeface="Times New Roman" panose="02020603050405020304" pitchFamily="18" charset="0"/>
              </a:rPr>
              <a:t>        String Value2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a:latin typeface="Times New Roman" panose="02020603050405020304" pitchFamily="18" charset="0"/>
                <a:cs typeface="Times New Roman" panose="02020603050405020304" pitchFamily="18" charset="0"/>
              </a:rPr>
              <a:t>        String Value3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a:t>
            </a:r>
          </a:p>
          <a:p>
            <a:pPr algn="just">
              <a:lnSpc>
                <a:spcPct val="10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(“Int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l">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(“Char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883968"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3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306CEF6B-884D-439C-B9EE-34008EFBC7C0}"/>
              </a:ext>
            </a:extLst>
          </p:cNvPr>
          <p:cNvSpPr/>
          <p:nvPr/>
        </p:nvSpPr>
        <p:spPr>
          <a:xfrm>
            <a:off x="1881809" y="1298714"/>
            <a:ext cx="8216348" cy="3416320"/>
          </a:xfrm>
          <a:prstGeom prst="rect">
            <a:avLst/>
          </a:prstGeom>
        </p:spPr>
        <p:txBody>
          <a:bodyPr wrap="square">
            <a:spAutoFit/>
          </a:bodyPr>
          <a:lstStyle/>
          <a:p>
            <a:pPr algn="ctr">
              <a:lnSpc>
                <a:spcPct val="100000"/>
              </a:lnSpc>
            </a:pPr>
            <a:r>
              <a:rPr lang="en-US" sz="2400" b="1" dirty="0">
                <a:latin typeface="Times New Roman" panose="02020603050405020304" pitchFamily="18" charset="0"/>
                <a:cs typeface="Times New Roman" panose="02020603050405020304" pitchFamily="18" charset="0"/>
              </a:rPr>
              <a:t>Errors:</a:t>
            </a:r>
          </a:p>
          <a:p>
            <a:pPr>
              <a:lnSpc>
                <a:spcPct val="100000"/>
              </a:lnSpc>
            </a:pPr>
            <a:endParaRPr lang="en-US" sz="2400" b="1"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Incompatible Types… Objects can not be converted to String</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Error in String Value1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(0);</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Error in String Value2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(1);</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Error in String Value3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649298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45774" y="622853"/>
            <a:ext cx="11953461" cy="6042990"/>
          </a:xfrm>
        </p:spPr>
        <p:txBody>
          <a:bodyPr numCol="2">
            <a:noAutofit/>
          </a:bodyPr>
          <a:lstStyle/>
          <a:p>
            <a:pPr algn="just">
              <a:lnSpc>
                <a:spcPct val="100000"/>
              </a:lnSpc>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public class Test {</a:t>
            </a:r>
          </a:p>
          <a:p>
            <a:pPr algn="just">
              <a:lnSpc>
                <a:spcPct val="100000"/>
              </a:lnSpc>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(100);</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(‘a’);</a:t>
            </a:r>
          </a:p>
          <a:p>
            <a:pPr algn="just">
              <a:lnSpc>
                <a:spcPct val="100000"/>
              </a:lnSpc>
            </a:pPr>
            <a:r>
              <a:rPr lang="en-US" dirty="0">
                <a:latin typeface="Times New Roman" panose="02020603050405020304" pitchFamily="18" charset="0"/>
                <a:cs typeface="Times New Roman" panose="02020603050405020304" pitchFamily="18" charset="0"/>
              </a:rPr>
              <a:t>        String Value1 = </a:t>
            </a:r>
            <a:r>
              <a:rPr lang="en-US" b="1"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a:latin typeface="Times New Roman" panose="02020603050405020304" pitchFamily="18" charset="0"/>
                <a:cs typeface="Times New Roman" panose="02020603050405020304" pitchFamily="18" charset="0"/>
              </a:rPr>
              <a:t>        String Value2 = </a:t>
            </a:r>
            <a:r>
              <a:rPr lang="en-US" b="1"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a:latin typeface="Times New Roman" panose="02020603050405020304" pitchFamily="18" charset="0"/>
                <a:cs typeface="Times New Roman" panose="02020603050405020304" pitchFamily="18" charset="0"/>
              </a:rPr>
              <a:t>        String Value3 = </a:t>
            </a:r>
            <a:r>
              <a:rPr lang="en-US" b="1"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a:t>
            </a:r>
          </a:p>
          <a:p>
            <a:pPr algn="just">
              <a:lnSpc>
                <a:spcPct val="10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("Number: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("String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("Boolean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Errors:</a:t>
            </a:r>
          </a:p>
          <a:p>
            <a:pPr algn="just">
              <a:lnSpc>
                <a:spcPct val="100000"/>
              </a:lnSpc>
            </a:pPr>
            <a:r>
              <a:rPr lang="en-US" dirty="0">
                <a:latin typeface="Times New Roman" panose="02020603050405020304" pitchFamily="18" charset="0"/>
                <a:cs typeface="Times New Roman" panose="02020603050405020304" pitchFamily="18" charset="0"/>
              </a:rPr>
              <a:t>Incompatible Types… Objects can not be converted to String</a:t>
            </a:r>
          </a:p>
          <a:p>
            <a:pPr algn="just">
              <a:lnSpc>
                <a:spcPct val="100000"/>
              </a:lnSpc>
            </a:pPr>
            <a:r>
              <a:rPr lang="en-US" dirty="0">
                <a:latin typeface="Times New Roman" panose="02020603050405020304" pitchFamily="18" charset="0"/>
                <a:cs typeface="Times New Roman" panose="02020603050405020304" pitchFamily="18" charset="0"/>
              </a:rPr>
              <a:t>Error in String Value1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a:latin typeface="Times New Roman" panose="02020603050405020304" pitchFamily="18" charset="0"/>
                <a:cs typeface="Times New Roman" panose="02020603050405020304" pitchFamily="18" charset="0"/>
              </a:rPr>
              <a:t>Error in String Value1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a:latin typeface="Times New Roman" panose="02020603050405020304" pitchFamily="18" charset="0"/>
                <a:cs typeface="Times New Roman" panose="02020603050405020304" pitchFamily="18" charset="0"/>
              </a:rPr>
              <a:t>Error in String Value3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a:t>
            </a:r>
          </a:p>
          <a:p>
            <a:pPr algn="just">
              <a:lnSpc>
                <a:spcPct val="100000"/>
              </a:lnSpc>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579168"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12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397565"/>
            <a:ext cx="9144000" cy="821635"/>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Type Casting in Java.</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391478"/>
            <a:ext cx="10442713" cy="4956312"/>
          </a:xfrm>
        </p:spPr>
        <p:txBody>
          <a:bodyPr/>
          <a:lstStyle/>
          <a:p>
            <a:pPr lvl="0" algn="l" eaLnBrk="0" fontAlgn="base" hangingPunct="0">
              <a:lnSpc>
                <a:spcPct val="10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Type casting</a:t>
            </a:r>
            <a:r>
              <a:rPr lang="en-US" altLang="en-US" dirty="0">
                <a:latin typeface="Times New Roman" panose="02020603050405020304" pitchFamily="18" charset="0"/>
                <a:cs typeface="Times New Roman" panose="02020603050405020304" pitchFamily="18" charset="0"/>
              </a:rPr>
              <a:t> is used to convert an object or variable of one </a:t>
            </a:r>
            <a:r>
              <a:rPr lang="en-US" altLang="en-US" b="1" dirty="0">
                <a:latin typeface="Times New Roman" panose="02020603050405020304" pitchFamily="18" charset="0"/>
                <a:cs typeface="Times New Roman" panose="02020603050405020304" pitchFamily="18" charset="0"/>
              </a:rPr>
              <a:t>type</a:t>
            </a:r>
            <a:r>
              <a:rPr lang="en-US" altLang="en-US" dirty="0">
                <a:latin typeface="Times New Roman" panose="02020603050405020304" pitchFamily="18" charset="0"/>
                <a:cs typeface="Times New Roman" panose="02020603050405020304" pitchFamily="18" charset="0"/>
              </a:rPr>
              <a:t> into another.</a:t>
            </a:r>
          </a:p>
          <a:p>
            <a:pPr lvl="0" algn="l" eaLnBrk="0" fontAlgn="base" hangingPunct="0">
              <a:lnSpc>
                <a:spcPct val="10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altLang="en-US" b="1" u="sng" dirty="0">
                <a:latin typeface="Times New Roman" panose="02020603050405020304" pitchFamily="18" charset="0"/>
                <a:cs typeface="Times New Roman" panose="02020603050405020304" pitchFamily="18" charset="0"/>
              </a:rPr>
              <a:t>Syntax:</a:t>
            </a:r>
          </a:p>
          <a:p>
            <a:pPr lvl="0" algn="l" eaLnBrk="0" fontAlgn="base" hangingPunct="0">
              <a:lnSpc>
                <a:spcPct val="10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eaLnBrk="0" fontAlgn="base" hangingPunct="0">
              <a:lnSpc>
                <a:spcPct val="10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altLang="en-US" dirty="0" err="1">
                <a:latin typeface="Times New Roman" panose="02020603050405020304" pitchFamily="18" charset="0"/>
                <a:cs typeface="Times New Roman" panose="02020603050405020304" pitchFamily="18" charset="0"/>
              </a:rPr>
              <a:t>dataType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variableName</a:t>
            </a:r>
            <a:r>
              <a:rPr lang="en-US" altLang="en-US" dirty="0">
                <a:latin typeface="Times New Roman" panose="02020603050405020304" pitchFamily="18" charset="0"/>
                <a:cs typeface="Times New Roman" panose="02020603050405020304" pitchFamily="18" charset="0"/>
              </a:rPr>
              <a:t>     =     </a:t>
            </a:r>
            <a:r>
              <a:rPr lang="en-US" altLang="en-US" b="1" dirty="0">
                <a:solidFill>
                  <a:srgbClr val="FF0000"/>
                </a:solidFill>
                <a:latin typeface="Times New Roman" panose="02020603050405020304" pitchFamily="18" charset="0"/>
                <a:cs typeface="Times New Roman" panose="02020603050405020304" pitchFamily="18" charset="0"/>
              </a:rPr>
              <a:t>(</a:t>
            </a:r>
            <a:r>
              <a:rPr lang="en-US" altLang="en-US" b="1" dirty="0" err="1">
                <a:solidFill>
                  <a:srgbClr val="FF0000"/>
                </a:solidFill>
                <a:latin typeface="Times New Roman" panose="02020603050405020304" pitchFamily="18" charset="0"/>
                <a:cs typeface="Times New Roman" panose="02020603050405020304" pitchFamily="18" charset="0"/>
              </a:rPr>
              <a:t>dataType</a:t>
            </a:r>
            <a:r>
              <a:rPr lang="en-US" altLang="en-US" b="1" dirty="0">
                <a:solidFill>
                  <a:srgbClr val="FF0000"/>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variableToConvert</a:t>
            </a:r>
            <a:r>
              <a:rPr lang="en-US" alt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507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45774" y="749465"/>
            <a:ext cx="11953461" cy="6042990"/>
          </a:xfrm>
        </p:spPr>
        <p:txBody>
          <a:bodyPr numCol="2">
            <a:noAutofit/>
          </a:bodyPr>
          <a:lstStyle/>
          <a:p>
            <a:pPr algn="just">
              <a:lnSpc>
                <a:spcPct val="100000"/>
              </a:lnSpc>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public class Test {</a:t>
            </a:r>
          </a:p>
          <a:p>
            <a:pPr algn="just">
              <a:lnSpc>
                <a:spcPct val="100000"/>
              </a:lnSpc>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(100);</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(false);</a:t>
            </a:r>
          </a:p>
          <a:p>
            <a:pPr algn="just">
              <a:lnSpc>
                <a:spcPct val="100000"/>
              </a:lnSpc>
            </a:pPr>
            <a:r>
              <a:rPr lang="en-US" dirty="0">
                <a:latin typeface="Times New Roman" panose="02020603050405020304" pitchFamily="18" charset="0"/>
                <a:cs typeface="Times New Roman" panose="02020603050405020304" pitchFamily="18" charset="0"/>
              </a:rPr>
              <a:t>        String Value1 = </a:t>
            </a:r>
            <a:r>
              <a:rPr lang="en-US" dirty="0">
                <a:solidFill>
                  <a:srgbClr val="FF0000"/>
                </a:solidFill>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a:latin typeface="Times New Roman" panose="02020603050405020304" pitchFamily="18" charset="0"/>
                <a:cs typeface="Times New Roman" panose="02020603050405020304" pitchFamily="18" charset="0"/>
              </a:rPr>
              <a:t>        String Value2 = </a:t>
            </a:r>
            <a:r>
              <a:rPr lang="en-US" dirty="0">
                <a:solidFill>
                  <a:srgbClr val="FF0000"/>
                </a:solidFill>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a:latin typeface="Times New Roman" panose="02020603050405020304" pitchFamily="18" charset="0"/>
                <a:cs typeface="Times New Roman" panose="02020603050405020304" pitchFamily="18" charset="0"/>
              </a:rPr>
              <a:t>        String Value3 = </a:t>
            </a:r>
            <a:r>
              <a:rPr lang="en-US" dirty="0">
                <a:solidFill>
                  <a:srgbClr val="FF0000"/>
                </a:solidFill>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a:t>
            </a:r>
          </a:p>
          <a:p>
            <a:pPr algn="just">
              <a:lnSpc>
                <a:spcPct val="10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("Number: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("String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(1));</a:t>
            </a:r>
          </a:p>
          <a:p>
            <a:pPr algn="just">
              <a:lnSpc>
                <a:spcPct val="100000"/>
              </a:lnSpc>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("Boolean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(2));        }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685184"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862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397565"/>
            <a:ext cx="9144000" cy="821635"/>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Errors</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391478"/>
            <a:ext cx="10442713" cy="4956312"/>
          </a:xfrm>
        </p:spPr>
        <p:txBody>
          <a:bodyPr/>
          <a:lstStyle/>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Still will not work. It will not show you compile time error but will give you run-time error.</a:t>
            </a:r>
          </a:p>
        </p:txBody>
      </p:sp>
    </p:spTree>
    <p:extLst>
      <p:ext uri="{BB962C8B-B14F-4D97-AF65-F5344CB8AC3E}">
        <p14:creationId xmlns:p14="http://schemas.microsoft.com/office/powerpoint/2010/main" val="333081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397565"/>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Error Types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391478"/>
            <a:ext cx="10442713" cy="4956312"/>
          </a:xfrm>
        </p:spPr>
        <p:txBody>
          <a:bodyPr/>
          <a:lstStyle/>
          <a:p>
            <a:pPr algn="just"/>
            <a:r>
              <a:rPr lang="en-US" dirty="0">
                <a:latin typeface="Times New Roman" panose="02020603050405020304" pitchFamily="18" charset="0"/>
                <a:cs typeface="Times New Roman" panose="02020603050405020304" pitchFamily="18" charset="0"/>
              </a:rPr>
              <a:t>There are 2 types of error :</a:t>
            </a:r>
          </a:p>
          <a:p>
            <a:pPr algn="just"/>
            <a:endParaRPr lang="en-US" dirty="0">
              <a:latin typeface="Times New Roman" panose="02020603050405020304" pitchFamily="18" charset="0"/>
              <a:cs typeface="Times New Roman" panose="02020603050405020304" pitchFamily="18" charset="0"/>
            </a:endParaRPr>
          </a:p>
          <a:p>
            <a:pPr marL="457200" indent="-457200" algn="just">
              <a:buAutoNum type="arabicParenR"/>
            </a:pPr>
            <a:r>
              <a:rPr lang="en-US" dirty="0">
                <a:latin typeface="Times New Roman" panose="02020603050405020304" pitchFamily="18" charset="0"/>
                <a:cs typeface="Times New Roman" panose="02020603050405020304" pitchFamily="18" charset="0"/>
              </a:rPr>
              <a:t>Compile Time (A compiler error happens when you try to compile the code. If you are unable to compile your code, that is a compiler error.)</a:t>
            </a:r>
          </a:p>
          <a:p>
            <a:pPr marL="457200" indent="-457200" algn="just">
              <a:buAutoNum type="arabicParenR"/>
            </a:pPr>
            <a:endParaRPr lang="en-US" dirty="0">
              <a:latin typeface="Times New Roman" panose="02020603050405020304" pitchFamily="18" charset="0"/>
              <a:cs typeface="Times New Roman" panose="02020603050405020304" pitchFamily="18" charset="0"/>
            </a:endParaRPr>
          </a:p>
          <a:p>
            <a:pPr marL="457200" indent="-457200" algn="just">
              <a:buAutoNum type="arabicParenR"/>
            </a:pPr>
            <a:r>
              <a:rPr lang="en-US" dirty="0">
                <a:latin typeface="Times New Roman" panose="02020603050405020304" pitchFamily="18" charset="0"/>
                <a:cs typeface="Times New Roman" panose="02020603050405020304" pitchFamily="18" charset="0"/>
              </a:rPr>
              <a:t>Run Time (A runtime error happens during the running of the program. If you compile and run your code, but then it fails during execution, that is runtime error.)</a:t>
            </a:r>
          </a:p>
        </p:txBody>
      </p:sp>
    </p:spTree>
    <p:extLst>
      <p:ext uri="{BB962C8B-B14F-4D97-AF65-F5344CB8AC3E}">
        <p14:creationId xmlns:p14="http://schemas.microsoft.com/office/powerpoint/2010/main" val="3472867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Type Safety</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887898"/>
            <a:ext cx="10442713" cy="5952373"/>
          </a:xfrm>
        </p:spPr>
        <p:txBody>
          <a:bodyPr>
            <a:noAutofit/>
          </a:bodyPr>
          <a:lstStyle/>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a:t>
            </a:r>
          </a:p>
          <a:p>
            <a:pPr algn="l"/>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With Generics, it is required to specify the type of object we need to store.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&lt;Integer&gt;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solidFill>
                  <a:srgbClr val="FF0000"/>
                </a:solidFill>
                <a:latin typeface="Times New Roman" panose="02020603050405020304" pitchFamily="18" charset="0"/>
                <a:cs typeface="Times New Roman" panose="02020603050405020304" pitchFamily="18" charset="0"/>
              </a:rPr>
              <a:t>&lt;Integer&gt;</a:t>
            </a:r>
            <a:r>
              <a:rPr lang="en-US" dirty="0">
                <a:latin typeface="Times New Roman" panose="02020603050405020304" pitchFamily="18" charset="0"/>
                <a:cs typeface="Times New Roman" panose="02020603050405020304" pitchFamily="18" charset="0"/>
              </a:rPr>
              <a:t>();    </a:t>
            </a:r>
          </a:p>
          <a:p>
            <a:r>
              <a:rPr lang="en-US" b="1" dirty="0">
                <a:solidFill>
                  <a:srgbClr val="FF0000"/>
                </a:solidFill>
                <a:latin typeface="Times New Roman" panose="02020603050405020304" pitchFamily="18" charset="0"/>
                <a:cs typeface="Times New Roman" panose="02020603050405020304" pitchFamily="18" charset="0"/>
              </a:rPr>
              <a:t>OR</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solidFill>
                  <a:srgbClr val="FF0000"/>
                </a:solidFill>
                <a:latin typeface="Times New Roman" panose="02020603050405020304" pitchFamily="18" charset="0"/>
                <a:cs typeface="Times New Roman" panose="02020603050405020304" pitchFamily="18" charset="0"/>
              </a:rPr>
              <a:t>&lt;Integer&gt;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&lt;&gt;</a:t>
            </a:r>
            <a:r>
              <a:rPr lang="en-US" dirty="0">
                <a:latin typeface="Times New Roman" panose="02020603050405020304" pitchFamily="18" charset="0"/>
                <a:cs typeface="Times New Roman" panose="02020603050405020304" pitchFamily="18" charset="0"/>
              </a:rPr>
              <a:t> ();</a:t>
            </a:r>
          </a:p>
          <a:p>
            <a:r>
              <a:rPr lang="en-US" b="1" dirty="0">
                <a:solidFill>
                  <a:srgbClr val="FF0000"/>
                </a:solidFill>
                <a:latin typeface="Times New Roman" panose="02020603050405020304" pitchFamily="18" charset="0"/>
                <a:cs typeface="Times New Roman" panose="02020603050405020304" pitchFamily="18" charset="0"/>
              </a:rPr>
              <a:t>OR</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r>
              <a:rPr lang="en-US" dirty="0">
                <a:solidFill>
                  <a:srgbClr val="FF0000"/>
                </a:solidFill>
                <a:latin typeface="Times New Roman" panose="02020603050405020304" pitchFamily="18" charset="0"/>
                <a:cs typeface="Times New Roman" panose="02020603050405020304" pitchFamily="18" charset="0"/>
              </a:rPr>
              <a:t>&lt;Integer&gt;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  </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("10");// compile-time error</a:t>
            </a:r>
          </a:p>
        </p:txBody>
      </p:sp>
    </p:spTree>
    <p:extLst>
      <p:ext uri="{BB962C8B-B14F-4D97-AF65-F5344CB8AC3E}">
        <p14:creationId xmlns:p14="http://schemas.microsoft.com/office/powerpoint/2010/main" val="241218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0407"/>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Type Casting</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513594"/>
            <a:ext cx="10442713" cy="4635415"/>
          </a:xfrm>
        </p:spPr>
        <p:txBody>
          <a:bodyPr>
            <a:normAutofit/>
          </a:bodyPr>
          <a:lstStyle/>
          <a:p>
            <a:pPr algn="l"/>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l"/>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 </a:t>
            </a:r>
          </a:p>
          <a:p>
            <a:pPr algn="l"/>
            <a:r>
              <a:rPr lang="en-US" dirty="0">
                <a:latin typeface="Times New Roman" panose="02020603050405020304" pitchFamily="18" charset="0"/>
                <a:cs typeface="Times New Roman" panose="02020603050405020304" pitchFamily="18" charset="0"/>
              </a:rPr>
              <a:t>String value1 = </a:t>
            </a:r>
            <a:r>
              <a:rPr lang="en-US" dirty="0">
                <a:solidFill>
                  <a:srgbClr val="FF0000"/>
                </a:solidFill>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  //type casting required</a:t>
            </a:r>
          </a:p>
          <a:p>
            <a:pPr algn="l"/>
            <a:r>
              <a:rPr lang="en-US" dirty="0">
                <a:latin typeface="Times New Roman" panose="02020603050405020304" pitchFamily="18" charset="0"/>
                <a:cs typeface="Times New Roman" panose="02020603050405020304" pitchFamily="18" charset="0"/>
              </a:rPr>
              <a:t>   </a:t>
            </a:r>
          </a:p>
          <a:p>
            <a:pPr algn="l"/>
            <a:r>
              <a:rPr lang="en-US" dirty="0">
                <a:solidFill>
                  <a:srgbClr val="FF0000"/>
                </a:solidFill>
                <a:latin typeface="Times New Roman" panose="02020603050405020304" pitchFamily="18" charset="0"/>
                <a:cs typeface="Times New Roman" panose="02020603050405020304" pitchFamily="18" charset="0"/>
              </a:rPr>
              <a:t>With Generics, we don't need to typecast the object.  </a:t>
            </a:r>
          </a:p>
          <a:p>
            <a:pPr algn="l"/>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&lt;String&gt;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&lt;&gt;();</a:t>
            </a:r>
          </a:p>
          <a:p>
            <a:pPr algn="l"/>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 </a:t>
            </a:r>
          </a:p>
          <a:p>
            <a:pPr algn="l"/>
            <a:r>
              <a:rPr lang="en-US" dirty="0">
                <a:latin typeface="Times New Roman" panose="02020603050405020304" pitchFamily="18" charset="0"/>
                <a:cs typeface="Times New Roman" panose="02020603050405020304" pitchFamily="18" charset="0"/>
              </a:rPr>
              <a:t>String value1 = </a:t>
            </a:r>
            <a:r>
              <a:rPr lang="en-US" dirty="0" err="1">
                <a:latin typeface="Times New Roman" panose="02020603050405020304" pitchFamily="18" charset="0"/>
                <a:cs typeface="Times New Roman" panose="02020603050405020304" pitchFamily="18" charset="0"/>
              </a:rPr>
              <a:t>myList.get</a:t>
            </a:r>
            <a:r>
              <a:rPr lang="en-US" dirty="0">
                <a:latin typeface="Times New Roman" panose="02020603050405020304" pitchFamily="18" charset="0"/>
                <a:cs typeface="Times New Roman" panose="02020603050405020304" pitchFamily="18" charset="0"/>
              </a:rPr>
              <a:t>(0);  //type casting not required</a:t>
            </a:r>
          </a:p>
        </p:txBody>
      </p:sp>
    </p:spTree>
    <p:extLst>
      <p:ext uri="{BB962C8B-B14F-4D97-AF65-F5344CB8AC3E}">
        <p14:creationId xmlns:p14="http://schemas.microsoft.com/office/powerpoint/2010/main" val="40048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6E1D-43F8-44BC-9103-C0E487C023AD}"/>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Recall C++</a:t>
            </a:r>
          </a:p>
        </p:txBody>
      </p:sp>
    </p:spTree>
    <p:extLst>
      <p:ext uri="{BB962C8B-B14F-4D97-AF65-F5344CB8AC3E}">
        <p14:creationId xmlns:p14="http://schemas.microsoft.com/office/powerpoint/2010/main" val="1385728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74001"/>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Compile Time Error</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391478"/>
            <a:ext cx="10442713" cy="4956312"/>
          </a:xfrm>
        </p:spPr>
        <p:txBody>
          <a:bodyPr>
            <a:normAutofit/>
          </a:bodyPr>
          <a:lstStyle/>
          <a:p>
            <a:pPr algn="l"/>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&lt;String&gt; </a:t>
            </a:r>
            <a:r>
              <a:rPr lang="en-US" dirty="0" err="1">
                <a:latin typeface="Times New Roman" panose="02020603050405020304" pitchFamily="18" charset="0"/>
                <a:cs typeface="Times New Roman" panose="02020603050405020304" pitchFamily="18" charset="0"/>
              </a:rPr>
              <a:t>myList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p>
          <a:p>
            <a:pPr algn="l"/>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("hello");    </a:t>
            </a:r>
          </a:p>
          <a:p>
            <a:pPr algn="l"/>
            <a:r>
              <a:rPr lang="en-US" dirty="0" err="1">
                <a:latin typeface="Times New Roman" panose="02020603050405020304" pitchFamily="18" charset="0"/>
                <a:cs typeface="Times New Roman" panose="02020603050405020304" pitchFamily="18" charset="0"/>
              </a:rPr>
              <a:t>myList.add</a:t>
            </a:r>
            <a:r>
              <a:rPr lang="en-US" dirty="0">
                <a:latin typeface="Times New Roman" panose="02020603050405020304" pitchFamily="18" charset="0"/>
                <a:cs typeface="Times New Roman" panose="02020603050405020304" pitchFamily="18" charset="0"/>
              </a:rPr>
              <a:t>(32);//Compile Time Error </a:t>
            </a:r>
          </a:p>
        </p:txBody>
      </p:sp>
    </p:spTree>
    <p:extLst>
      <p:ext uri="{BB962C8B-B14F-4D97-AF65-F5344CB8AC3E}">
        <p14:creationId xmlns:p14="http://schemas.microsoft.com/office/powerpoint/2010/main" val="3597329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in Java</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839365"/>
            <a:ext cx="10442713" cy="5879488"/>
          </a:xfrm>
        </p:spPr>
        <p:txBody>
          <a:bodyPr>
            <a:noAutofit/>
          </a:bodyPr>
          <a:lstStyle/>
          <a:p>
            <a:pPr algn="l"/>
            <a:r>
              <a:rPr lang="en-US" dirty="0">
                <a:latin typeface="Times New Roman" panose="02020603050405020304" pitchFamily="18" charset="0"/>
                <a:cs typeface="Times New Roman" panose="02020603050405020304" pitchFamily="18" charset="0"/>
              </a:rPr>
              <a:t>You create one generic class and or one generic method of any particular type and then it can be used for another type/types.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Java generic methods and generic classes enable programmers to specify, with a single declaration, a set of related methods,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or with a single class declaration, a set of related types, respectively.</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You declare one single method and you can relate to a set of different methods.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As for example if you write a code for sorting for a number of integers, later you want to sort double or character etc. You need to rewrite the program. </a:t>
            </a:r>
          </a:p>
        </p:txBody>
      </p:sp>
    </p:spTree>
    <p:extLst>
      <p:ext uri="{BB962C8B-B14F-4D97-AF65-F5344CB8AC3E}">
        <p14:creationId xmlns:p14="http://schemas.microsoft.com/office/powerpoint/2010/main" val="709913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in Java</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1484243"/>
            <a:ext cx="10442713" cy="5234610"/>
          </a:xfrm>
        </p:spPr>
        <p:txBody>
          <a:bodyPr>
            <a:noAutofit/>
          </a:bodyPr>
          <a:lstStyle/>
          <a:p>
            <a:pPr algn="l"/>
            <a:r>
              <a:rPr lang="en-US" dirty="0">
                <a:latin typeface="Times New Roman" panose="02020603050405020304" pitchFamily="18" charset="0"/>
                <a:cs typeface="Times New Roman" panose="02020603050405020304" pitchFamily="18" charset="0"/>
              </a:rPr>
              <a:t>To avoid rewriting again and again for the same concept which is sorting (concept is same but the values are different).</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Using java generic concepts, we might write a generic method for sorting an array of objects, then invoke the generic method with integer arrays, double arrays, string arrays and so on, to print the array elements.</a:t>
            </a:r>
          </a:p>
        </p:txBody>
      </p:sp>
    </p:spTree>
    <p:extLst>
      <p:ext uri="{BB962C8B-B14F-4D97-AF65-F5344CB8AC3E}">
        <p14:creationId xmlns:p14="http://schemas.microsoft.com/office/powerpoint/2010/main" val="1152253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 Method Rules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379828" y="839365"/>
            <a:ext cx="11352627" cy="5879488"/>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write a single generic method declaration that can be called with arguments of different types. Based on the types of the arguments passed to the generic method, the compiler handles each method call appropriately. </a:t>
            </a:r>
            <a:r>
              <a:rPr lang="en-US" b="1" dirty="0">
                <a:solidFill>
                  <a:srgbClr val="FF0000"/>
                </a:solidFill>
                <a:latin typeface="Times New Roman" panose="02020603050405020304" pitchFamily="18" charset="0"/>
                <a:cs typeface="Times New Roman" panose="02020603050405020304" pitchFamily="18" charset="0"/>
              </a:rPr>
              <a:t>Following are the rules to define Generic Methods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generic method declarations have a type parameter section delimited by angle brackets (&lt; and &gt;) that precedes the method's return type ( &lt; T &gt; in the next example).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type parameter section contains one or more type parameters separated by commas. A type parameter, also known as a type variable, is an identifier that specifies a generic type name.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type parameters can be used to declare the return type and act as placeholders for the types of the arguments passed to the generic method, which are known as actual type arguments.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generic method's body is declared like that of any other method. Note that type parameters can represent only reference types, not primitive types (like int, double and char).</a:t>
            </a:r>
          </a:p>
        </p:txBody>
      </p:sp>
    </p:spTree>
    <p:extLst>
      <p:ext uri="{BB962C8B-B14F-4D97-AF65-F5344CB8AC3E}">
        <p14:creationId xmlns:p14="http://schemas.microsoft.com/office/powerpoint/2010/main" val="327006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Type Parameters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379828" y="1311965"/>
            <a:ext cx="11352627" cy="5406888"/>
          </a:xfrm>
        </p:spPr>
        <p:txBody>
          <a:bodyPr>
            <a:noAutofit/>
          </a:bodyPr>
          <a:lstStyle/>
          <a:p>
            <a:pPr algn="l"/>
            <a:r>
              <a:rPr lang="en-US" dirty="0">
                <a:latin typeface="Times New Roman" panose="02020603050405020304" pitchFamily="18" charset="0"/>
                <a:cs typeface="Times New Roman" panose="02020603050405020304" pitchFamily="18" charset="0"/>
              </a:rPr>
              <a:t>The type parameters naming conventions are important to learn generics thoroughly. The common type parameters are as follows:</a:t>
            </a:r>
          </a:p>
          <a:p>
            <a:pPr algn="l"/>
            <a:r>
              <a:rPr lang="en-US" dirty="0">
                <a:latin typeface="Times New Roman" panose="02020603050405020304" pitchFamily="18" charset="0"/>
                <a:cs typeface="Times New Roman" panose="02020603050405020304" pitchFamily="18" charset="0"/>
              </a:rPr>
              <a:t>T - Type</a:t>
            </a:r>
          </a:p>
          <a:p>
            <a:pPr algn="l"/>
            <a:r>
              <a:rPr lang="en-US" dirty="0">
                <a:latin typeface="Times New Roman" panose="02020603050405020304" pitchFamily="18" charset="0"/>
                <a:cs typeface="Times New Roman" panose="02020603050405020304" pitchFamily="18" charset="0"/>
              </a:rPr>
              <a:t>E - Element</a:t>
            </a:r>
          </a:p>
          <a:p>
            <a:pPr algn="l"/>
            <a:r>
              <a:rPr lang="en-US" dirty="0">
                <a:latin typeface="Times New Roman" panose="02020603050405020304" pitchFamily="18" charset="0"/>
                <a:cs typeface="Times New Roman" panose="02020603050405020304" pitchFamily="18" charset="0"/>
              </a:rPr>
              <a:t>K - Key</a:t>
            </a:r>
          </a:p>
          <a:p>
            <a:pPr algn="l"/>
            <a:r>
              <a:rPr lang="en-US" dirty="0">
                <a:latin typeface="Times New Roman" panose="02020603050405020304" pitchFamily="18" charset="0"/>
                <a:cs typeface="Times New Roman" panose="02020603050405020304" pitchFamily="18" charset="0"/>
              </a:rPr>
              <a:t>N - Number</a:t>
            </a:r>
          </a:p>
          <a:p>
            <a:pPr algn="l"/>
            <a:r>
              <a:rPr lang="en-US" dirty="0">
                <a:latin typeface="Times New Roman" panose="02020603050405020304" pitchFamily="18" charset="0"/>
                <a:cs typeface="Times New Roman" panose="02020603050405020304" pitchFamily="18" charset="0"/>
              </a:rPr>
              <a:t>V - Value</a:t>
            </a:r>
          </a:p>
        </p:txBody>
      </p:sp>
    </p:spTree>
    <p:extLst>
      <p:ext uri="{BB962C8B-B14F-4D97-AF65-F5344CB8AC3E}">
        <p14:creationId xmlns:p14="http://schemas.microsoft.com/office/powerpoint/2010/main" val="758682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Example Task 1</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64277" y="1677721"/>
            <a:ext cx="10075026" cy="4157810"/>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Write a simple program using a different class that uses the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method to print the contents of an array of integers.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Hint: use two different classes </a:t>
            </a:r>
          </a:p>
          <a:p>
            <a:pPr marL="457200" indent="-457200" algn="just">
              <a:lnSpc>
                <a:spcPct val="100000"/>
              </a:lnSpc>
              <a:buAutoNum type="arabicParenR"/>
            </a:pPr>
            <a:r>
              <a:rPr lang="en-US" dirty="0">
                <a:latin typeface="Times New Roman" panose="02020603050405020304" pitchFamily="18" charset="0"/>
                <a:cs typeface="Times New Roman" panose="02020603050405020304" pitchFamily="18" charset="0"/>
              </a:rPr>
              <a:t>test1  </a:t>
            </a:r>
          </a:p>
          <a:p>
            <a:pPr marL="457200" indent="-457200" algn="just">
              <a:lnSpc>
                <a:spcPct val="100000"/>
              </a:lnSpc>
              <a:buAutoNum type="arabicParenR"/>
            </a:pPr>
            <a:r>
              <a:rPr lang="en-US" dirty="0" err="1">
                <a:latin typeface="Times New Roman" panose="02020603050405020304" pitchFamily="18" charset="0"/>
                <a:cs typeface="Times New Roman" panose="02020603050405020304" pitchFamily="18" charset="0"/>
              </a:rPr>
              <a:t>PrintAll</a:t>
            </a:r>
            <a:r>
              <a:rPr lang="en-US" dirty="0">
                <a:latin typeface="Times New Roman" panose="02020603050405020304" pitchFamily="18" charset="0"/>
                <a:cs typeface="Times New Roman" panose="02020603050405020304" pitchFamily="18" charset="0"/>
              </a:rPr>
              <a:t>  (use a method named </a:t>
            </a:r>
            <a:r>
              <a:rPr lang="en-US" dirty="0" err="1">
                <a:solidFill>
                  <a:srgbClr val="FF0000"/>
                </a:solidFill>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a:t>
            </a:r>
          </a:p>
          <a:p>
            <a:pPr marL="457200" indent="-457200" algn="just">
              <a:lnSpc>
                <a:spcPct val="100000"/>
              </a:lnSpc>
              <a:buAutoNum type="arabicParen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276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35D0856A-458B-4C8D-A101-E65624D95153}"/>
              </a:ext>
            </a:extLst>
          </p:cNvPr>
          <p:cNvSpPr/>
          <p:nvPr/>
        </p:nvSpPr>
        <p:spPr>
          <a:xfrm>
            <a:off x="2766570" y="1885662"/>
            <a:ext cx="7341704" cy="4062651"/>
          </a:xfrm>
          <a:prstGeom prst="rect">
            <a:avLst/>
          </a:prstGeom>
        </p:spPr>
        <p:txBody>
          <a:bodyPr wrap="square">
            <a:spAutoFit/>
          </a:bodyPr>
          <a:lstStyle/>
          <a:p>
            <a:pPr algn="just">
              <a:lnSpc>
                <a:spcPct val="100000"/>
              </a:lnSpc>
            </a:pPr>
            <a:r>
              <a:rPr lang="en-US" sz="2400" dirty="0">
                <a:latin typeface="Times New Roman" panose="02020603050405020304" pitchFamily="18" charset="0"/>
                <a:cs typeface="Times New Roman" panose="02020603050405020304" pitchFamily="18" charset="0"/>
              </a:rPr>
              <a:t>public class test1 {</a:t>
            </a:r>
          </a:p>
          <a:p>
            <a:pPr algn="just">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Integer[]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 { 1, 2, 3, 4, 5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err="1">
                <a:latin typeface="Times New Roman" panose="02020603050405020304" pitchFamily="18" charset="0"/>
                <a:cs typeface="Times New Roman" panose="02020603050405020304" pitchFamily="18" charset="0"/>
              </a:rPr>
              <a:t>PrintAll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a:t>
            </a:r>
            <a:r>
              <a:rPr lang="en-US" sz="2400" dirty="0">
                <a:latin typeface="Times New Roman" panose="02020603050405020304" pitchFamily="18" charset="0"/>
                <a:cs typeface="Times New Roman" panose="02020603050405020304" pitchFamily="18" charset="0"/>
              </a:rPr>
              <a:t> = new </a:t>
            </a:r>
            <a:r>
              <a:rPr lang="en-US" sz="2400" dirty="0" err="1">
                <a:latin typeface="Times New Roman" panose="02020603050405020304" pitchFamily="18" charset="0"/>
                <a:cs typeface="Times New Roman" panose="02020603050405020304" pitchFamily="18" charset="0"/>
              </a:rPr>
              <a:t>PrintAll</a:t>
            </a:r>
            <a:r>
              <a:rPr lang="en-US" sz="2400" dirty="0">
                <a:latin typeface="Times New Roman" panose="02020603050405020304" pitchFamily="18" charset="0"/>
                <a:cs typeface="Times New Roman" panose="02020603050405020304" pitchFamily="18" charset="0"/>
              </a:rPr>
              <a:t>();</a:t>
            </a:r>
          </a:p>
          <a:p>
            <a:pPr algn="just">
              <a:lnSpc>
                <a:spcPct val="100000"/>
              </a:lnSpc>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156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556595" y="749465"/>
            <a:ext cx="11423369" cy="5505561"/>
          </a:xfrm>
        </p:spPr>
        <p:txBody>
          <a:bodyPr numCol="2">
            <a:noAutofit/>
          </a:bodyPr>
          <a:lstStyle/>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public class </a:t>
            </a:r>
            <a:r>
              <a:rPr lang="en-US" dirty="0" err="1">
                <a:solidFill>
                  <a:srgbClr val="FF0000"/>
                </a:solidFill>
                <a:latin typeface="Times New Roman" panose="02020603050405020304" pitchFamily="18" charset="0"/>
                <a:cs typeface="Times New Roman" panose="02020603050405020304" pitchFamily="18" charset="0"/>
              </a:rPr>
              <a:t>PrintAll</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en-US" b="1"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public void </a:t>
            </a:r>
            <a:r>
              <a:rPr lang="en-US" dirty="0" err="1">
                <a:solidFill>
                  <a:srgbClr val="FF0000"/>
                </a:solidFill>
                <a:latin typeface="Times New Roman" panose="02020603050405020304" pitchFamily="18" charset="0"/>
                <a:cs typeface="Times New Roman" panose="02020603050405020304" pitchFamily="18" charset="0"/>
              </a:rPr>
              <a:t>printArray</a:t>
            </a:r>
            <a:r>
              <a:rPr lang="en-US" dirty="0">
                <a:solidFill>
                  <a:srgbClr val="FF0000"/>
                </a:solidFill>
                <a:latin typeface="Times New Roman" panose="02020603050405020304" pitchFamily="18" charset="0"/>
                <a:cs typeface="Times New Roman" panose="02020603050405020304" pitchFamily="18" charset="0"/>
              </a:rPr>
              <a:t>(Integer[] </a:t>
            </a:r>
            <a:r>
              <a:rPr lang="en-US" dirty="0" err="1">
                <a:solidFill>
                  <a:srgbClr val="FF0000"/>
                </a:solidFill>
                <a:latin typeface="Times New Roman" panose="02020603050405020304" pitchFamily="18" charset="0"/>
                <a:cs typeface="Times New Roman" panose="02020603050405020304" pitchFamily="18" charset="0"/>
              </a:rPr>
              <a:t>intArray</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nn-NO" dirty="0">
                <a:solidFill>
                  <a:srgbClr val="FF0000"/>
                </a:solidFill>
                <a:latin typeface="Times New Roman" panose="02020603050405020304" pitchFamily="18" charset="0"/>
                <a:cs typeface="Times New Roman" panose="02020603050405020304" pitchFamily="18" charset="0"/>
              </a:rPr>
              <a:t>for(int i=0; i&lt;intArray.length;i++)</a:t>
            </a: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nn-NO" dirty="0">
                <a:solidFill>
                  <a:srgbClr val="FF0000"/>
                </a:solidFill>
                <a:latin typeface="Times New Roman" panose="02020603050405020304" pitchFamily="18" charset="0"/>
                <a:cs typeface="Times New Roman" panose="02020603050405020304" pitchFamily="18" charset="0"/>
              </a:rPr>
              <a:t>System.out.printf("%d",intArray[i]);</a:t>
            </a: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System.out.println</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b="1" u="sng" dirty="0">
                <a:solidFill>
                  <a:srgbClr val="FF0000"/>
                </a:solidFill>
                <a:latin typeface="Times New Roman" panose="02020603050405020304" pitchFamily="18" charset="0"/>
                <a:cs typeface="Times New Roman" panose="02020603050405020304" pitchFamily="18" charset="0"/>
              </a:rPr>
              <a:t>Another way</a:t>
            </a:r>
          </a:p>
          <a:p>
            <a:pPr algn="just">
              <a:lnSpc>
                <a:spcPct val="100000"/>
              </a:lnSpc>
            </a:pPr>
            <a:r>
              <a:rPr lang="en-US" dirty="0">
                <a:latin typeface="Times New Roman" panose="02020603050405020304" pitchFamily="18" charset="0"/>
                <a:cs typeface="Times New Roman" panose="02020603050405020304" pitchFamily="18" charset="0"/>
              </a:rPr>
              <a:t>public class </a:t>
            </a:r>
            <a:r>
              <a:rPr lang="en-US" dirty="0" err="1">
                <a:latin typeface="Times New Roman" panose="02020603050405020304" pitchFamily="18" charset="0"/>
                <a:cs typeface="Times New Roman" panose="02020603050405020304" pitchFamily="18" charset="0"/>
              </a:rPr>
              <a:t>PrintAll</a:t>
            </a:r>
            <a:r>
              <a:rPr lang="en-US" dirty="0">
                <a:latin typeface="Times New Roman" panose="02020603050405020304" pitchFamily="18" charset="0"/>
                <a:cs typeface="Times New Roman" panose="02020603050405020304" pitchFamily="18" charset="0"/>
              </a:rPr>
              <a:t> </a:t>
            </a:r>
          </a:p>
          <a:p>
            <a:pPr algn="just">
              <a:lnSpc>
                <a:spcPct val="100000"/>
              </a:lnSpc>
            </a:pPr>
            <a:r>
              <a:rPr lang="en-US" b="1"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Integer[] value )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for(Integer element : value)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System.out.printf</a:t>
            </a:r>
            <a:r>
              <a:rPr lang="en-US" dirty="0">
                <a:latin typeface="Times New Roman" panose="02020603050405020304" pitchFamily="18" charset="0"/>
                <a:cs typeface="Times New Roman" panose="02020603050405020304" pitchFamily="18" charset="0"/>
              </a:rPr>
              <a:t>("%s ", element);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905591" y="821635"/>
            <a:ext cx="0" cy="5744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0B09EA-6413-48C3-A91E-2819C4AD2131}"/>
              </a:ext>
            </a:extLst>
          </p:cNvPr>
          <p:cNvCxnSpPr/>
          <p:nvPr/>
        </p:nvCxnSpPr>
        <p:spPr>
          <a:xfrm>
            <a:off x="3366052" y="967409"/>
            <a:ext cx="2729948" cy="59634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8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Example Task 2</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14400" y="1630017"/>
            <a:ext cx="10005391" cy="5088835"/>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Write a simple program using a different class that uses the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method to print the contents of an array of integers; array of doubles; array of strings and array of characters...</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Hint: use two different classes </a:t>
            </a:r>
          </a:p>
          <a:p>
            <a:pPr marL="457200" indent="-457200" algn="just">
              <a:lnSpc>
                <a:spcPct val="100000"/>
              </a:lnSpc>
              <a:buAutoNum type="arabicParenR"/>
            </a:pPr>
            <a:r>
              <a:rPr lang="en-US" dirty="0">
                <a:latin typeface="Times New Roman" panose="02020603050405020304" pitchFamily="18" charset="0"/>
                <a:cs typeface="Times New Roman" panose="02020603050405020304" pitchFamily="18" charset="0"/>
              </a:rPr>
              <a:t>test1  </a:t>
            </a:r>
          </a:p>
          <a:p>
            <a:pPr marL="457200" indent="-457200" algn="just">
              <a:lnSpc>
                <a:spcPct val="100000"/>
              </a:lnSpc>
              <a:buAutoNum type="arabicParenR"/>
            </a:pPr>
            <a:r>
              <a:rPr lang="en-US" dirty="0" err="1">
                <a:latin typeface="Times New Roman" panose="02020603050405020304" pitchFamily="18" charset="0"/>
                <a:cs typeface="Times New Roman" panose="02020603050405020304" pitchFamily="18" charset="0"/>
              </a:rPr>
              <a:t>PrintAll</a:t>
            </a:r>
            <a:r>
              <a:rPr lang="en-US" dirty="0">
                <a:latin typeface="Times New Roman" panose="02020603050405020304" pitchFamily="18" charset="0"/>
                <a:cs typeface="Times New Roman" panose="02020603050405020304" pitchFamily="18" charset="0"/>
              </a:rPr>
              <a:t>  (use a </a:t>
            </a:r>
            <a:r>
              <a:rPr lang="en-US" dirty="0" err="1">
                <a:latin typeface="Times New Roman" panose="02020603050405020304" pitchFamily="18" charset="0"/>
                <a:cs typeface="Times New Roman" panose="02020603050405020304" pitchFamily="18" charset="0"/>
              </a:rPr>
              <a:t>commn</a:t>
            </a:r>
            <a:r>
              <a:rPr lang="en-US" dirty="0">
                <a:latin typeface="Times New Roman" panose="02020603050405020304" pitchFamily="18" charset="0"/>
                <a:cs typeface="Times New Roman" panose="02020603050405020304" pitchFamily="18" charset="0"/>
              </a:rPr>
              <a:t> method named </a:t>
            </a:r>
            <a:r>
              <a:rPr lang="en-US" dirty="0" err="1">
                <a:solidFill>
                  <a:srgbClr val="FF0000"/>
                </a:solidFill>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38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7849645"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3CE4292-6ABA-48FF-B400-22A6636F89D2}"/>
              </a:ext>
            </a:extLst>
          </p:cNvPr>
          <p:cNvSpPr/>
          <p:nvPr/>
        </p:nvSpPr>
        <p:spPr>
          <a:xfrm>
            <a:off x="357814" y="1401378"/>
            <a:ext cx="7262183" cy="3416320"/>
          </a:xfrm>
          <a:prstGeom prst="rect">
            <a:avLst/>
          </a:prstGeom>
        </p:spPr>
        <p:txBody>
          <a:bodyPr wrap="square">
            <a:spAutoFit/>
          </a:bodyPr>
          <a:lstStyle/>
          <a:p>
            <a:pPr>
              <a:lnSpc>
                <a:spcPct val="100000"/>
              </a:lnSpc>
            </a:pPr>
            <a:r>
              <a:rPr lang="en-US" sz="2400" b="1" u="sng" dirty="0">
                <a:solidFill>
                  <a:srgbClr val="FF0000"/>
                </a:solidFill>
                <a:latin typeface="Times New Roman" panose="02020603050405020304" pitchFamily="18" charset="0"/>
                <a:cs typeface="Times New Roman" panose="02020603050405020304" pitchFamily="18" charset="0"/>
              </a:rPr>
              <a:t>Non-generic approach:</a:t>
            </a:r>
          </a:p>
          <a:p>
            <a:pPr>
              <a:lnSpc>
                <a:spcPct val="100000"/>
              </a:lnSpc>
            </a:pPr>
            <a:endParaRPr lang="en-US" sz="2400" b="1" u="sng"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public class test1 {</a:t>
            </a:r>
          </a:p>
          <a:p>
            <a:pPr algn="just">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Integer[]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 { 1, 2, 3, 4, 5 };</a:t>
            </a:r>
          </a:p>
          <a:p>
            <a:pPr algn="just">
              <a:lnSpc>
                <a:spcPct val="100000"/>
              </a:lnSpc>
            </a:pPr>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 = { 1.1, 2.2, 3.3, 4.4 };</a:t>
            </a:r>
          </a:p>
          <a:p>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Java","Generic","Method</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Character[]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 = { 'H', 'E', 'L', 'L', 'O' };</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PrintAll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a:t>
            </a:r>
            <a:r>
              <a:rPr lang="en-US" sz="2400" dirty="0">
                <a:latin typeface="Times New Roman" panose="02020603050405020304" pitchFamily="18" charset="0"/>
                <a:cs typeface="Times New Roman" panose="02020603050405020304" pitchFamily="18" charset="0"/>
              </a:rPr>
              <a:t> = new </a:t>
            </a:r>
            <a:r>
              <a:rPr lang="en-US" sz="2400" dirty="0" err="1">
                <a:latin typeface="Times New Roman" panose="02020603050405020304" pitchFamily="18" charset="0"/>
                <a:cs typeface="Times New Roman" panose="02020603050405020304" pitchFamily="18" charset="0"/>
              </a:rPr>
              <a:t>PrintAll</a:t>
            </a:r>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D2FAF54E-263A-4700-96A7-0F8189DFF09D}"/>
              </a:ext>
            </a:extLst>
          </p:cNvPr>
          <p:cNvSpPr/>
          <p:nvPr/>
        </p:nvSpPr>
        <p:spPr>
          <a:xfrm>
            <a:off x="7620000" y="1195434"/>
            <a:ext cx="4214181" cy="3416320"/>
          </a:xfrm>
          <a:prstGeom prst="rect">
            <a:avLst/>
          </a:prstGeom>
        </p:spPr>
        <p:txBody>
          <a:bodyPr wrap="square">
            <a:spAutoFit/>
          </a:bodyPr>
          <a:lstStyle/>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28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132523" y="1799058"/>
            <a:ext cx="5894979" cy="489364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#include&lt;iostream&gt;</a:t>
            </a:r>
          </a:p>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conio.h</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using namespace std;</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SUM1(</a:t>
            </a:r>
            <a:r>
              <a:rPr lang="en-US" sz="2400" dirty="0">
                <a:solidFill>
                  <a:srgbClr val="FF000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x, int </a:t>
            </a:r>
            <a:r>
              <a:rPr lang="en-US" sz="2400" dirty="0">
                <a:solidFill>
                  <a:srgbClr val="FF0000"/>
                </a:solidFill>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SUM1 function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float</a:t>
            </a:r>
            <a:r>
              <a:rPr lang="en-US" sz="2400" dirty="0">
                <a:latin typeface="Times New Roman" panose="02020603050405020304" pitchFamily="18" charset="0"/>
                <a:cs typeface="Times New Roman" panose="02020603050405020304" pitchFamily="18" charset="0"/>
              </a:rPr>
              <a:t> SUM2(float </a:t>
            </a:r>
            <a:r>
              <a:rPr lang="en-US" sz="2400" dirty="0">
                <a:solidFill>
                  <a:srgbClr val="FF0000"/>
                </a:solidFill>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float </a:t>
            </a:r>
            <a:r>
              <a:rPr lang="en-US" sz="2400" dirty="0">
                <a:solidFill>
                  <a:srgbClr val="FF0000"/>
                </a:solidFill>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SUM2 function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F5C7CD87-4ABD-4551-B13B-EBA8940EA331}"/>
              </a:ext>
            </a:extLst>
          </p:cNvPr>
          <p:cNvSpPr/>
          <p:nvPr/>
        </p:nvSpPr>
        <p:spPr>
          <a:xfrm>
            <a:off x="6219754" y="1997839"/>
            <a:ext cx="581322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int main()   </a:t>
            </a:r>
            <a:r>
              <a:rPr lang="en-US" sz="2400" dirty="0">
                <a:solidFill>
                  <a:srgbClr val="FF0000"/>
                </a:solidFill>
                <a:latin typeface="Times New Roman" panose="02020603050405020304" pitchFamily="18" charset="0"/>
                <a:cs typeface="Times New Roman" panose="02020603050405020304" pitchFamily="18" charset="0"/>
              </a:rPr>
              <a:t>// main function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int x = 5, y = 9;</a:t>
            </a:r>
          </a:p>
          <a:p>
            <a:r>
              <a:rPr lang="en-US" sz="2400" dirty="0">
                <a:latin typeface="Times New Roman" panose="02020603050405020304" pitchFamily="18" charset="0"/>
                <a:cs typeface="Times New Roman" panose="02020603050405020304" pitchFamily="18" charset="0"/>
              </a:rPr>
              <a:t>    float a = 1.1, b = 2.2;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"Sum = " &lt;&lt; SUM1(</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"sum = " &lt;&lt; SUM2(</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6164496" y="1997839"/>
            <a:ext cx="0" cy="47408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 in C++</a:t>
            </a:r>
          </a:p>
        </p:txBody>
      </p:sp>
      <p:sp>
        <p:nvSpPr>
          <p:cNvPr id="10" name="Rectangle 9">
            <a:extLst>
              <a:ext uri="{FF2B5EF4-FFF2-40B4-BE49-F238E27FC236}">
                <a16:creationId xmlns:a16="http://schemas.microsoft.com/office/drawing/2014/main" id="{E2D7484B-8C53-4E84-BA4C-5E59B9C59315}"/>
              </a:ext>
            </a:extLst>
          </p:cNvPr>
          <p:cNvSpPr/>
          <p:nvPr/>
        </p:nvSpPr>
        <p:spPr>
          <a:xfrm>
            <a:off x="410821" y="962511"/>
            <a:ext cx="11158327"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Find the sum of 2 numbers (data type -&gt; Integer, Float)</a:t>
            </a:r>
          </a:p>
        </p:txBody>
      </p:sp>
    </p:spTree>
    <p:extLst>
      <p:ext uri="{BB962C8B-B14F-4D97-AF65-F5344CB8AC3E}">
        <p14:creationId xmlns:p14="http://schemas.microsoft.com/office/powerpoint/2010/main" val="1126785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556595" y="749465"/>
            <a:ext cx="11423369" cy="5505561"/>
          </a:xfrm>
        </p:spPr>
        <p:txBody>
          <a:bodyPr numCol="2">
            <a:noAutofit/>
          </a:bodyPr>
          <a:lstStyle/>
          <a:p>
            <a:pPr algn="just">
              <a:lnSpc>
                <a:spcPct val="100000"/>
              </a:lnSpc>
            </a:pPr>
            <a:r>
              <a:rPr lang="en-US" dirty="0">
                <a:latin typeface="Times New Roman" panose="02020603050405020304" pitchFamily="18" charset="0"/>
                <a:cs typeface="Times New Roman" panose="02020603050405020304" pitchFamily="18" charset="0"/>
              </a:rPr>
              <a:t>public class </a:t>
            </a:r>
            <a:r>
              <a:rPr lang="en-US" dirty="0" err="1">
                <a:latin typeface="Times New Roman" panose="02020603050405020304" pitchFamily="18" charset="0"/>
                <a:cs typeface="Times New Roman" panose="02020603050405020304" pitchFamily="18" charset="0"/>
              </a:rPr>
              <a:t>PrintAll</a:t>
            </a:r>
            <a:r>
              <a:rPr lang="en-US" dirty="0">
                <a:latin typeface="Times New Roman" panose="02020603050405020304" pitchFamily="18" charset="0"/>
                <a:cs typeface="Times New Roman" panose="02020603050405020304" pitchFamily="18" charset="0"/>
              </a:rPr>
              <a:t> </a:t>
            </a:r>
          </a:p>
          <a:p>
            <a:pPr algn="just">
              <a:lnSpc>
                <a:spcPct val="100000"/>
              </a:lnSpc>
            </a:pPr>
            <a:r>
              <a:rPr lang="en-US" b="1"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Integer[] </a:t>
            </a:r>
            <a:r>
              <a:rPr lang="en-US" dirty="0">
                <a:latin typeface="Times New Roman" panose="02020603050405020304" pitchFamily="18" charset="0"/>
                <a:cs typeface="Times New Roman" panose="02020603050405020304" pitchFamily="18" charset="0"/>
              </a:rPr>
              <a:t>value )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 Display array elements</a:t>
            </a:r>
          </a:p>
          <a:p>
            <a:pPr algn="just">
              <a:lnSpc>
                <a:spcPct val="100000"/>
              </a:lnSpc>
            </a:pPr>
            <a:r>
              <a:rPr lang="en-US" dirty="0">
                <a:latin typeface="Times New Roman" panose="02020603050405020304" pitchFamily="18" charset="0"/>
                <a:cs typeface="Times New Roman" panose="02020603050405020304" pitchFamily="18" charset="0"/>
              </a:rPr>
              <a:t>      for(Integer element : value)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System.out.printf</a:t>
            </a:r>
            <a:r>
              <a:rPr lang="en-US" dirty="0">
                <a:latin typeface="Times New Roman" panose="02020603050405020304" pitchFamily="18" charset="0"/>
                <a:cs typeface="Times New Roman" panose="02020603050405020304" pitchFamily="18" charset="0"/>
              </a:rPr>
              <a:t>("%s ", element);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Character[] </a:t>
            </a:r>
            <a:r>
              <a:rPr lang="en-US" dirty="0">
                <a:latin typeface="Times New Roman" panose="02020603050405020304" pitchFamily="18" charset="0"/>
                <a:cs typeface="Times New Roman" panose="02020603050405020304" pitchFamily="18" charset="0"/>
              </a:rPr>
              <a:t>value ) </a:t>
            </a:r>
          </a:p>
          <a:p>
            <a:pPr algn="just">
              <a:lnSpc>
                <a:spcPct val="100000"/>
              </a:lnSpc>
            </a:pP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 Display character elements</a:t>
            </a:r>
          </a:p>
          <a:p>
            <a:pPr algn="just">
              <a:lnSpc>
                <a:spcPct val="100000"/>
              </a:lnSpc>
            </a:pPr>
            <a:r>
              <a:rPr lang="en-US" dirty="0">
                <a:latin typeface="Times New Roman" panose="02020603050405020304" pitchFamily="18" charset="0"/>
                <a:cs typeface="Times New Roman" panose="02020603050405020304" pitchFamily="18" charset="0"/>
              </a:rPr>
              <a:t>      for(Character element : value)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System.out.printf</a:t>
            </a:r>
            <a:r>
              <a:rPr lang="en-US" dirty="0">
                <a:latin typeface="Times New Roman" panose="02020603050405020304" pitchFamily="18" charset="0"/>
                <a:cs typeface="Times New Roman" panose="02020603050405020304" pitchFamily="18" charset="0"/>
              </a:rPr>
              <a:t>("%s ", element);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905591"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646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7648" y="982215"/>
            <a:ext cx="11953461" cy="5505561"/>
          </a:xfrm>
        </p:spPr>
        <p:txBody>
          <a:bodyPr numCol="2">
            <a:noAutofit/>
          </a:bodyPr>
          <a:lstStyle/>
          <a:p>
            <a:pPr algn="just">
              <a:lnSpc>
                <a:spcPct val="100000"/>
              </a:lnSpc>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String[] </a:t>
            </a:r>
            <a:r>
              <a:rPr lang="en-US" dirty="0">
                <a:latin typeface="Times New Roman" panose="02020603050405020304" pitchFamily="18" charset="0"/>
                <a:cs typeface="Times New Roman" panose="02020603050405020304" pitchFamily="18" charset="0"/>
              </a:rPr>
              <a:t>value ) {</a:t>
            </a:r>
          </a:p>
          <a:p>
            <a:pPr algn="just">
              <a:lnSpc>
                <a:spcPct val="100000"/>
              </a:lnSpc>
            </a:pPr>
            <a:r>
              <a:rPr lang="en-US" dirty="0">
                <a:latin typeface="Times New Roman" panose="02020603050405020304" pitchFamily="18" charset="0"/>
                <a:cs typeface="Times New Roman" panose="02020603050405020304" pitchFamily="18" charset="0"/>
              </a:rPr>
              <a:t>      // Display string elements</a:t>
            </a:r>
          </a:p>
          <a:p>
            <a:pPr algn="just">
              <a:lnSpc>
                <a:spcPct val="100000"/>
              </a:lnSpc>
            </a:pPr>
            <a:r>
              <a:rPr lang="en-US" dirty="0">
                <a:latin typeface="Times New Roman" panose="02020603050405020304" pitchFamily="18" charset="0"/>
                <a:cs typeface="Times New Roman" panose="02020603050405020304" pitchFamily="18" charset="0"/>
              </a:rPr>
              <a:t>      for(String element : value)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System.out.printf</a:t>
            </a:r>
            <a:r>
              <a:rPr lang="en-US" dirty="0">
                <a:latin typeface="Times New Roman" panose="02020603050405020304" pitchFamily="18" charset="0"/>
                <a:cs typeface="Times New Roman" panose="02020603050405020304" pitchFamily="18" charset="0"/>
              </a:rPr>
              <a:t>("%s ", element);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public  void </a:t>
            </a:r>
            <a:r>
              <a:rPr lang="en-US" dirty="0" err="1">
                <a:latin typeface="Times New Roman" panose="02020603050405020304" pitchFamily="18" charset="0"/>
                <a:cs typeface="Times New Roman" panose="02020603050405020304" pitchFamily="18" charset="0"/>
              </a:rPr>
              <a:t>printArray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Double[] </a:t>
            </a:r>
            <a:r>
              <a:rPr lang="en-US" dirty="0">
                <a:latin typeface="Times New Roman" panose="02020603050405020304" pitchFamily="18" charset="0"/>
                <a:cs typeface="Times New Roman" panose="02020603050405020304" pitchFamily="18" charset="0"/>
              </a:rPr>
              <a:t>value ) {</a:t>
            </a:r>
          </a:p>
          <a:p>
            <a:pPr algn="just">
              <a:lnSpc>
                <a:spcPct val="100000"/>
              </a:lnSpc>
            </a:pPr>
            <a:r>
              <a:rPr lang="en-US" dirty="0">
                <a:latin typeface="Times New Roman" panose="02020603050405020304" pitchFamily="18" charset="0"/>
                <a:cs typeface="Times New Roman" panose="02020603050405020304" pitchFamily="18" charset="0"/>
              </a:rPr>
              <a:t>      // Display double elements</a:t>
            </a:r>
          </a:p>
          <a:p>
            <a:pPr algn="just">
              <a:lnSpc>
                <a:spcPct val="100000"/>
              </a:lnSpc>
            </a:pPr>
            <a:r>
              <a:rPr lang="en-US" dirty="0">
                <a:latin typeface="Times New Roman" panose="02020603050405020304" pitchFamily="18" charset="0"/>
                <a:cs typeface="Times New Roman" panose="02020603050405020304" pitchFamily="18" charset="0"/>
              </a:rPr>
              <a:t>      for(Double element : value)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System.out.printf</a:t>
            </a:r>
            <a:r>
              <a:rPr lang="en-US" dirty="0">
                <a:latin typeface="Times New Roman" panose="02020603050405020304" pitchFamily="18" charset="0"/>
                <a:cs typeface="Times New Roman" panose="02020603050405020304" pitchFamily="18" charset="0"/>
              </a:rPr>
              <a:t>("%s ", element);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r>
              <a:rPr lang="en-US" b="1" dirty="0">
                <a:solidFill>
                  <a:srgbClr val="FF0000"/>
                </a:solidFill>
                <a:latin typeface="Times New Roman" panose="02020603050405020304" pitchFamily="18" charset="0"/>
                <a:cs typeface="Times New Roman" panose="02020603050405020304" pitchFamily="18" charset="0"/>
              </a:rPr>
              <a:t>}</a:t>
            </a: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5905591"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019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4" name="Rectangle 3">
            <a:extLst>
              <a:ext uri="{FF2B5EF4-FFF2-40B4-BE49-F238E27FC236}">
                <a16:creationId xmlns:a16="http://schemas.microsoft.com/office/drawing/2014/main" id="{9E184DE6-7998-451D-AF47-F6D938A59C18}"/>
              </a:ext>
            </a:extLst>
          </p:cNvPr>
          <p:cNvSpPr/>
          <p:nvPr/>
        </p:nvSpPr>
        <p:spPr>
          <a:xfrm>
            <a:off x="1203159" y="1923660"/>
            <a:ext cx="9144000" cy="3046988"/>
          </a:xfrm>
          <a:prstGeom prst="rect">
            <a:avLst/>
          </a:prstGeom>
        </p:spPr>
        <p:txBody>
          <a:bodyPr wrap="square">
            <a:spAutoFit/>
          </a:bodyPr>
          <a:lstStyle/>
          <a:p>
            <a:pPr algn="ctr">
              <a:lnSpc>
                <a:spcPct val="100000"/>
              </a:lnSpc>
            </a:pPr>
            <a:r>
              <a:rPr lang="en-US" sz="2400" b="1" dirty="0">
                <a:latin typeface="Times New Roman" panose="02020603050405020304" pitchFamily="18" charset="0"/>
                <a:cs typeface="Times New Roman" panose="02020603050405020304" pitchFamily="18" charset="0"/>
              </a:rPr>
              <a:t>Another way for the same problem</a:t>
            </a:r>
          </a:p>
          <a:p>
            <a:pPr algn="ctr">
              <a:lnSpc>
                <a:spcPct val="100000"/>
              </a:lnSpc>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does </a:t>
            </a:r>
            <a:r>
              <a:rPr lang="en-US" sz="2400" b="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have the keyword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before the name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method. A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belongs to an </a:t>
            </a:r>
            <a:r>
              <a:rPr lang="en-US" sz="2400" b="1" dirty="0">
                <a:latin typeface="Times New Roman" panose="02020603050405020304" pitchFamily="18" charset="0"/>
                <a:cs typeface="Times New Roman" panose="02020603050405020304" pitchFamily="18" charset="0"/>
              </a:rPr>
              <a:t>object of the</a:t>
            </a:r>
            <a:r>
              <a:rPr lang="en-US" sz="2400" dirty="0">
                <a:latin typeface="Times New Roman" panose="02020603050405020304" pitchFamily="18" charset="0"/>
                <a:cs typeface="Times New Roman" panose="02020603050405020304" pitchFamily="18" charset="0"/>
              </a:rPr>
              <a:t> class and you have to create an instance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class to access it.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methods can access any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and any </a:t>
            </a:r>
            <a:r>
              <a:rPr lang="en-US" sz="2400" b="1" dirty="0">
                <a:latin typeface="Times New Roman" panose="02020603050405020304" pitchFamily="18" charset="0"/>
                <a:cs typeface="Times New Roman" panose="02020603050405020304" pitchFamily="18" charset="0"/>
              </a:rPr>
              <a:t>static variable without</a:t>
            </a:r>
            <a:r>
              <a:rPr lang="en-US" sz="2400" dirty="0">
                <a:latin typeface="Times New Roman" panose="02020603050405020304" pitchFamily="18" charset="0"/>
                <a:cs typeface="Times New Roman" panose="02020603050405020304" pitchFamily="18" charset="0"/>
              </a:rPr>
              <a:t> creating an instance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class.</a:t>
            </a:r>
          </a:p>
          <a:p>
            <a:pPr algn="ctr">
              <a:lnSpc>
                <a:spcPct val="100000"/>
              </a:lnSpc>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06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45774" y="749465"/>
            <a:ext cx="11953461" cy="5505561"/>
          </a:xfrm>
        </p:spPr>
        <p:txBody>
          <a:bodyPr numCol="2">
            <a:noAutofit/>
          </a:bodyPr>
          <a:lstStyle/>
          <a:p>
            <a:pPr>
              <a:lnSpc>
                <a:spcPct val="100000"/>
              </a:lnSpc>
            </a:pPr>
            <a:r>
              <a:rPr lang="en-US" b="1" u="sng" dirty="0">
                <a:solidFill>
                  <a:srgbClr val="FF0000"/>
                </a:solidFill>
                <a:latin typeface="Times New Roman" panose="02020603050405020304" pitchFamily="18" charset="0"/>
                <a:cs typeface="Times New Roman" panose="02020603050405020304" pitchFamily="18" charset="0"/>
              </a:rPr>
              <a:t>Non-generic approach:</a:t>
            </a:r>
          </a:p>
          <a:p>
            <a:pPr algn="just">
              <a:lnSpc>
                <a:spcPct val="100000"/>
              </a:lnSpc>
            </a:pPr>
            <a:r>
              <a:rPr lang="en-US" dirty="0">
                <a:latin typeface="Times New Roman" panose="02020603050405020304" pitchFamily="18" charset="0"/>
                <a:cs typeface="Times New Roman" panose="02020603050405020304" pitchFamily="18" charset="0"/>
              </a:rPr>
              <a:t>public class test2 {</a:t>
            </a:r>
          </a:p>
          <a:p>
            <a:pPr algn="just">
              <a:lnSpc>
                <a:spcPct val="100000"/>
              </a:lnSpc>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algn="just">
              <a:lnSpc>
                <a:spcPct val="100000"/>
              </a:lnSpc>
            </a:pPr>
            <a:r>
              <a:rPr lang="en-US" dirty="0">
                <a:latin typeface="Times New Roman" panose="02020603050405020304" pitchFamily="18" charset="0"/>
                <a:cs typeface="Times New Roman" panose="02020603050405020304" pitchFamily="18" charset="0"/>
              </a:rPr>
              <a:t>  Integer[] </a:t>
            </a:r>
            <a:r>
              <a:rPr lang="en-US" dirty="0" err="1">
                <a:latin typeface="Times New Roman" panose="02020603050405020304" pitchFamily="18" charset="0"/>
                <a:cs typeface="Times New Roman" panose="02020603050405020304" pitchFamily="18" charset="0"/>
              </a:rPr>
              <a:t>intArray</a:t>
            </a:r>
            <a:r>
              <a:rPr lang="en-US" dirty="0">
                <a:latin typeface="Times New Roman" panose="02020603050405020304" pitchFamily="18" charset="0"/>
                <a:cs typeface="Times New Roman" panose="02020603050405020304" pitchFamily="18" charset="0"/>
              </a:rPr>
              <a:t> = { 1, 2, 3, 4, 5 };</a:t>
            </a:r>
          </a:p>
          <a:p>
            <a:pPr algn="just">
              <a:lnSpc>
                <a:spcPct val="100000"/>
              </a:lnSpc>
            </a:pP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doubleArray</a:t>
            </a:r>
            <a:r>
              <a:rPr lang="en-US" dirty="0">
                <a:latin typeface="Times New Roman" panose="02020603050405020304" pitchFamily="18" charset="0"/>
                <a:cs typeface="Times New Roman" panose="02020603050405020304" pitchFamily="18" charset="0"/>
              </a:rPr>
              <a:t> = { 1.1, 2.2, 3.3, 4.4 };</a:t>
            </a:r>
          </a:p>
          <a:p>
            <a:pPr algn="just">
              <a:lnSpc>
                <a:spcPct val="100000"/>
              </a:lnSpc>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stringArray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Java","Generic","Method</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Character[] </a:t>
            </a:r>
            <a:r>
              <a:rPr lang="en-US" dirty="0" err="1">
                <a:latin typeface="Times New Roman" panose="02020603050405020304" pitchFamily="18" charset="0"/>
                <a:cs typeface="Times New Roman" panose="02020603050405020304" pitchFamily="18" charset="0"/>
              </a:rPr>
              <a:t>charArray</a:t>
            </a:r>
            <a:r>
              <a:rPr lang="en-US" dirty="0">
                <a:latin typeface="Times New Roman" panose="02020603050405020304" pitchFamily="18" charset="0"/>
                <a:cs typeface="Times New Roman" panose="02020603050405020304" pitchFamily="18" charset="0"/>
              </a:rPr>
              <a:t> = { 'H', 'E', 'L', 'L', 'O' };</a:t>
            </a: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PrintAll</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ob</a:t>
            </a:r>
            <a:r>
              <a:rPr lang="en-US" dirty="0">
                <a:solidFill>
                  <a:srgbClr val="FF0000"/>
                </a:solidFill>
                <a:latin typeface="Times New Roman" panose="02020603050405020304" pitchFamily="18" charset="0"/>
                <a:cs typeface="Times New Roman" panose="02020603050405020304" pitchFamily="18" charset="0"/>
              </a:rPr>
              <a:t> = new </a:t>
            </a:r>
            <a:r>
              <a:rPr lang="en-US" dirty="0" err="1">
                <a:solidFill>
                  <a:srgbClr val="FF0000"/>
                </a:solidFill>
                <a:latin typeface="Times New Roman" panose="02020603050405020304" pitchFamily="18" charset="0"/>
                <a:cs typeface="Times New Roman" panose="02020603050405020304" pitchFamily="18" charset="0"/>
              </a:rPr>
              <a:t>PrintAll</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ob.printArray</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intArray</a:t>
            </a:r>
            <a:r>
              <a:rPr lang="en-US" dirty="0">
                <a:solidFill>
                  <a:srgbClr val="FF0000"/>
                </a:solidFill>
                <a:latin typeface="Times New Roman" panose="02020603050405020304" pitchFamily="18" charset="0"/>
                <a:cs typeface="Times New Roman" panose="02020603050405020304" pitchFamily="18" charset="0"/>
              </a:rPr>
              <a:t>);  </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ob.printArray</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doubleArray</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ob.printArray</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stringArray</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ob.printArray</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charArray</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//test2 </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 = new test2();</a:t>
            </a:r>
          </a:p>
          <a:p>
            <a:pPr algn="just">
              <a:lnSpc>
                <a:spcPct val="100000"/>
              </a:lnSpc>
            </a:pPr>
            <a:r>
              <a:rPr lang="en-US" dirty="0">
                <a:latin typeface="Times New Roman" panose="02020603050405020304" pitchFamily="18" charset="0"/>
                <a:cs typeface="Times New Roman" panose="02020603050405020304" pitchFamily="18" charset="0"/>
              </a:rPr>
              <a:t>      test2.printArray(</a:t>
            </a:r>
            <a:r>
              <a:rPr lang="en-US" dirty="0" err="1">
                <a:latin typeface="Times New Roman" panose="02020603050405020304" pitchFamily="18" charset="0"/>
                <a:cs typeface="Times New Roman" panose="02020603050405020304" pitchFamily="18" charset="0"/>
              </a:rPr>
              <a:t>intArray</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test2.printArray(</a:t>
            </a:r>
            <a:r>
              <a:rPr lang="en-US" dirty="0" err="1">
                <a:latin typeface="Times New Roman" panose="02020603050405020304" pitchFamily="18" charset="0"/>
                <a:cs typeface="Times New Roman" panose="02020603050405020304" pitchFamily="18" charset="0"/>
              </a:rPr>
              <a:t>doubleArray</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test2.printArray(</a:t>
            </a:r>
            <a:r>
              <a:rPr lang="en-US" dirty="0" err="1">
                <a:latin typeface="Times New Roman" panose="02020603050405020304" pitchFamily="18" charset="0"/>
                <a:cs typeface="Times New Roman" panose="02020603050405020304" pitchFamily="18" charset="0"/>
              </a:rPr>
              <a:t>stringArray</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test2.printArray(</a:t>
            </a:r>
            <a:r>
              <a:rPr lang="en-US" dirty="0" err="1">
                <a:latin typeface="Times New Roman" panose="02020603050405020304" pitchFamily="18" charset="0"/>
                <a:cs typeface="Times New Roman" panose="02020603050405020304" pitchFamily="18" charset="0"/>
              </a:rPr>
              <a:t>charArray</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       }    </a:t>
            </a:r>
          </a:p>
          <a:p>
            <a:pPr algn="just">
              <a:lnSpc>
                <a:spcPct val="100000"/>
              </a:lnSpc>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36F044E-5FB5-4998-9A16-A52ED1F5D274}"/>
              </a:ext>
            </a:extLst>
          </p:cNvPr>
          <p:cNvCxnSpPr/>
          <p:nvPr/>
        </p:nvCxnSpPr>
        <p:spPr>
          <a:xfrm>
            <a:off x="6162263" y="821635"/>
            <a:ext cx="0" cy="574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773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1AF71C19-E64F-47BA-8BDB-3ED9706E3C69}"/>
              </a:ext>
            </a:extLst>
          </p:cNvPr>
          <p:cNvSpPr/>
          <p:nvPr/>
        </p:nvSpPr>
        <p:spPr>
          <a:xfrm>
            <a:off x="1524000" y="947652"/>
            <a:ext cx="914400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a:t>
            </a:r>
            <a:r>
              <a:rPr lang="en-US" sz="2400" dirty="0">
                <a:solidFill>
                  <a:srgbClr val="FF0000"/>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(Integer[]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for(int s = 0; s&lt;</a:t>
            </a:r>
            <a:r>
              <a:rPr lang="en-US" sz="2400" dirty="0" err="1">
                <a:latin typeface="Times New Roman" panose="02020603050405020304" pitchFamily="18" charset="0"/>
                <a:cs typeface="Times New Roman" panose="02020603050405020304" pitchFamily="18" charset="0"/>
              </a:rPr>
              <a:t>intArray.length</a:t>
            </a:r>
            <a:r>
              <a:rPr lang="en-US" sz="2400" dirty="0">
                <a:latin typeface="Times New Roman" panose="02020603050405020304" pitchFamily="18" charset="0"/>
                <a:cs typeface="Times New Roman" panose="02020603050405020304" pitchFamily="18" charset="0"/>
              </a:rPr>
              <a:t>; 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[s]);</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a:t>
            </a:r>
            <a:r>
              <a:rPr lang="en-US" sz="2400" dirty="0">
                <a:solidFill>
                  <a:srgbClr val="FF0000"/>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(Double[] </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for(int s = 0; s&lt;</a:t>
            </a:r>
            <a:r>
              <a:rPr lang="en-US" sz="2400" dirty="0" err="1">
                <a:latin typeface="Times New Roman" panose="02020603050405020304" pitchFamily="18" charset="0"/>
                <a:cs typeface="Times New Roman" panose="02020603050405020304" pitchFamily="18" charset="0"/>
              </a:rPr>
              <a:t>doubleArray.length</a:t>
            </a:r>
            <a:r>
              <a:rPr lang="en-US" sz="2400" dirty="0">
                <a:latin typeface="Times New Roman" panose="02020603050405020304" pitchFamily="18" charset="0"/>
                <a:cs typeface="Times New Roman" panose="02020603050405020304" pitchFamily="18" charset="0"/>
              </a:rPr>
              <a:t>; s++)</a:t>
            </a:r>
          </a:p>
          <a:p>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[s]);</a:t>
            </a: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28416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1AF71C19-E64F-47BA-8BDB-3ED9706E3C69}"/>
              </a:ext>
            </a:extLst>
          </p:cNvPr>
          <p:cNvSpPr/>
          <p:nvPr/>
        </p:nvSpPr>
        <p:spPr>
          <a:xfrm>
            <a:off x="1524000" y="947652"/>
            <a:ext cx="9144000" cy="489364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a:t>
            </a:r>
            <a:r>
              <a:rPr lang="en-US" sz="2400" dirty="0">
                <a:solidFill>
                  <a:srgbClr val="FF0000"/>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for(int s = 0; s&lt;</a:t>
            </a:r>
            <a:r>
              <a:rPr lang="en-US" sz="2400" dirty="0" err="1">
                <a:latin typeface="Times New Roman" panose="02020603050405020304" pitchFamily="18" charset="0"/>
                <a:cs typeface="Times New Roman" panose="02020603050405020304" pitchFamily="18" charset="0"/>
              </a:rPr>
              <a:t>stringArray.length</a:t>
            </a:r>
            <a:r>
              <a:rPr lang="en-US" sz="2400" dirty="0">
                <a:latin typeface="Times New Roman" panose="02020603050405020304" pitchFamily="18" charset="0"/>
                <a:cs typeface="Times New Roman" panose="02020603050405020304" pitchFamily="18" charset="0"/>
              </a:rPr>
              <a:t>; 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[s]);</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a:t>
            </a:r>
            <a:r>
              <a:rPr lang="en-US" sz="2400" dirty="0">
                <a:solidFill>
                  <a:srgbClr val="FF0000"/>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(Character[]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for(int s = 0; s&lt;</a:t>
            </a:r>
            <a:r>
              <a:rPr lang="en-US" sz="2400" dirty="0" err="1">
                <a:latin typeface="Times New Roman" panose="02020603050405020304" pitchFamily="18" charset="0"/>
                <a:cs typeface="Times New Roman" panose="02020603050405020304" pitchFamily="18" charset="0"/>
              </a:rPr>
              <a:t>charArray.length</a:t>
            </a:r>
            <a:r>
              <a:rPr lang="en-US" sz="2400" dirty="0">
                <a:latin typeface="Times New Roman" panose="02020603050405020304" pitchFamily="18" charset="0"/>
                <a:cs typeface="Times New Roman" panose="02020603050405020304" pitchFamily="18" charset="0"/>
              </a:rPr>
              <a:t>; 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[s]);</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2200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1AF71C19-E64F-47BA-8BDB-3ED9706E3C69}"/>
              </a:ext>
            </a:extLst>
          </p:cNvPr>
          <p:cNvSpPr/>
          <p:nvPr/>
        </p:nvSpPr>
        <p:spPr>
          <a:xfrm>
            <a:off x="1524000" y="2759825"/>
            <a:ext cx="9144000"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How to do this using Generic Approach  !!!</a:t>
            </a:r>
          </a:p>
        </p:txBody>
      </p:sp>
    </p:spTree>
    <p:extLst>
      <p:ext uri="{BB962C8B-B14F-4D97-AF65-F5344CB8AC3E}">
        <p14:creationId xmlns:p14="http://schemas.microsoft.com/office/powerpoint/2010/main" val="937787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 Method Rules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379828" y="839365"/>
            <a:ext cx="11352627" cy="5879488"/>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write a single generic method declaration that can be called with arguments of different types. Based on the types of the arguments passed to the generic method, the compiler handles each method call appropriately. Following are the rules to define Generic Methods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generic method declarations have a type parameter section delimited by angle brackets (&lt; and &gt;) that precedes the method's return type ( &lt; T &gt; in the next example).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type parameter section contains one or more type parameters separated by commas. A type parameter, also known as a type variable, is an identifier that specifies a generic type name.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type parameters can be used to declare the return type and act as placeholders for the types of the arguments passed to the generic method, which are known as actual type arguments.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generic method's body is declared like that of any other method. Note that type parameters can represent only reference types, not primitive types (like int, double and char).</a:t>
            </a:r>
          </a:p>
        </p:txBody>
      </p:sp>
    </p:spTree>
    <p:extLst>
      <p:ext uri="{BB962C8B-B14F-4D97-AF65-F5344CB8AC3E}">
        <p14:creationId xmlns:p14="http://schemas.microsoft.com/office/powerpoint/2010/main" val="2390886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5" name="Rectangle 4">
            <a:extLst>
              <a:ext uri="{FF2B5EF4-FFF2-40B4-BE49-F238E27FC236}">
                <a16:creationId xmlns:a16="http://schemas.microsoft.com/office/drawing/2014/main" id="{C250C1EE-C1F7-4E23-B211-B9E6283670FA}"/>
              </a:ext>
            </a:extLst>
          </p:cNvPr>
          <p:cNvSpPr/>
          <p:nvPr/>
        </p:nvSpPr>
        <p:spPr>
          <a:xfrm>
            <a:off x="1379913" y="913555"/>
            <a:ext cx="10764660" cy="5632311"/>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     </a:t>
            </a:r>
            <a:r>
              <a:rPr lang="en-US" sz="2400" b="1" u="sng" dirty="0">
                <a:solidFill>
                  <a:srgbClr val="FF0000"/>
                </a:solidFill>
                <a:latin typeface="Times New Roman" panose="02020603050405020304" pitchFamily="18" charset="0"/>
                <a:cs typeface="Times New Roman" panose="02020603050405020304" pitchFamily="18" charset="0"/>
              </a:rPr>
              <a:t>Generic approach:</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public class test2_generice_1 {</a:t>
            </a:r>
          </a:p>
          <a:p>
            <a:pPr algn="just">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Integer[]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 { 1, 2, 3, 4, 5 };</a:t>
            </a:r>
          </a:p>
          <a:p>
            <a:pPr algn="just">
              <a:lnSpc>
                <a:spcPct val="100000"/>
              </a:lnSpc>
            </a:pPr>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 = { 1.1, 2.2, 3.3, 4.4 };</a:t>
            </a:r>
          </a:p>
          <a:p>
            <a:pPr algn="just">
              <a:lnSpc>
                <a:spcPct val="100000"/>
              </a:lnSpc>
            </a:pP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Java","Generic","Method</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Character[]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 = { 'H', 'E', 'L', 'L', 'O' };</a:t>
            </a:r>
          </a:p>
          <a:p>
            <a:pPr algn="just">
              <a:lnSpc>
                <a:spcPct val="100000"/>
              </a:lnSpc>
            </a:pPr>
            <a:r>
              <a:rPr lang="en-US" sz="2400" dirty="0">
                <a:latin typeface="Times New Roman" panose="02020603050405020304" pitchFamily="18" charset="0"/>
                <a:cs typeface="Times New Roman" panose="02020603050405020304" pitchFamily="18" charset="0"/>
              </a:rPr>
              <a:t>      example1 obj = new example1();</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415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4" name="Rectangle 3">
            <a:extLst>
              <a:ext uri="{FF2B5EF4-FFF2-40B4-BE49-F238E27FC236}">
                <a16:creationId xmlns:a16="http://schemas.microsoft.com/office/drawing/2014/main" id="{F520DF33-70E5-4B33-9B5A-40DE10008B48}"/>
              </a:ext>
            </a:extLst>
          </p:cNvPr>
          <p:cNvSpPr/>
          <p:nvPr/>
        </p:nvSpPr>
        <p:spPr>
          <a:xfrm>
            <a:off x="1523999" y="1143184"/>
            <a:ext cx="10266947" cy="4154984"/>
          </a:xfrm>
          <a:prstGeom prst="rect">
            <a:avLst/>
          </a:prstGeom>
        </p:spPr>
        <p:txBody>
          <a:bodyPr wrap="square">
            <a:spAutoFit/>
          </a:bodyPr>
          <a:lstStyle/>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public class example1 {</a:t>
            </a:r>
          </a:p>
          <a:p>
            <a:pPr algn="just">
              <a:lnSpc>
                <a:spcPct val="100000"/>
              </a:lnSpc>
            </a:pPr>
            <a:r>
              <a:rPr lang="en-US" sz="2400" dirty="0">
                <a:latin typeface="Times New Roman" panose="02020603050405020304" pitchFamily="18" charset="0"/>
                <a:cs typeface="Times New Roman" panose="02020603050405020304" pitchFamily="18" charset="0"/>
              </a:rPr>
              <a:t>    //generic method</a:t>
            </a:r>
          </a:p>
          <a:p>
            <a:pPr algn="just">
              <a:lnSpc>
                <a:spcPct val="100000"/>
              </a:lnSpc>
            </a:pPr>
            <a:r>
              <a:rPr lang="en-US" sz="2400" dirty="0">
                <a:latin typeface="Times New Roman" panose="02020603050405020304" pitchFamily="18" charset="0"/>
                <a:cs typeface="Times New Roman" panose="02020603050405020304" pitchFamily="18" charset="0"/>
              </a:rPr>
              <a:t>    public </a:t>
            </a:r>
            <a:r>
              <a:rPr lang="en-US" sz="2400" dirty="0">
                <a:solidFill>
                  <a:srgbClr val="FF0000"/>
                </a:solidFill>
                <a:latin typeface="Times New Roman" panose="02020603050405020304" pitchFamily="18" charset="0"/>
                <a:cs typeface="Times New Roman" panose="02020603050405020304" pitchFamily="18" charset="0"/>
              </a:rPr>
              <a:t>&lt;T&gt; </a:t>
            </a:r>
            <a:r>
              <a:rPr lang="en-US" sz="2400" dirty="0">
                <a:latin typeface="Times New Roman" panose="02020603050405020304" pitchFamily="18" charset="0"/>
                <a:cs typeface="Times New Roman" panose="02020603050405020304" pitchFamily="18" charset="0"/>
              </a:rPr>
              <a:t>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array)</a:t>
            </a:r>
          </a:p>
          <a:p>
            <a:pPr algn="just">
              <a:lnSpc>
                <a:spcPct val="100000"/>
              </a:lnSpc>
            </a:pPr>
            <a:r>
              <a:rPr lang="en-US" sz="2400" dirty="0">
                <a:latin typeface="Times New Roman" panose="02020603050405020304" pitchFamily="18" charset="0"/>
                <a:cs typeface="Times New Roman" panose="02020603050405020304" pitchFamily="18" charset="0"/>
              </a:rPr>
              <a:t>    { // T is the place holder</a:t>
            </a:r>
          </a:p>
          <a:p>
            <a:pPr algn="just">
              <a:lnSpc>
                <a:spcPct val="100000"/>
              </a:lnSpc>
            </a:pPr>
            <a:r>
              <a:rPr lang="en-US" sz="2400" dirty="0">
                <a:latin typeface="Times New Roman" panose="02020603050405020304" pitchFamily="18" charset="0"/>
                <a:cs typeface="Times New Roman" panose="02020603050405020304" pitchFamily="18" charset="0"/>
              </a:rPr>
              <a:t>        for(int s = 0; s&lt;</a:t>
            </a:r>
            <a:r>
              <a:rPr lang="en-US" sz="2400" dirty="0" err="1">
                <a:latin typeface="Times New Roman" panose="02020603050405020304" pitchFamily="18" charset="0"/>
                <a:cs typeface="Times New Roman" panose="02020603050405020304" pitchFamily="18" charset="0"/>
              </a:rPr>
              <a:t>array.length</a:t>
            </a:r>
            <a:r>
              <a:rPr lang="en-US" sz="2400" dirty="0">
                <a:latin typeface="Times New Roman" panose="02020603050405020304" pitchFamily="18" charset="0"/>
                <a:cs typeface="Times New Roman" panose="02020603050405020304" pitchFamily="18" charset="0"/>
              </a:rPr>
              <a:t>; s++)</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"+array[s]);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145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34"/>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Template in C++</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787791" y="839369"/>
            <a:ext cx="10556069" cy="6000897"/>
          </a:xfrm>
        </p:spPr>
        <p:txBody>
          <a:bodyPr>
            <a:normAutofit fontScale="92500" lnSpcReduction="20000"/>
          </a:bodyPr>
          <a:lstStyle/>
          <a:p>
            <a:pPr algn="l"/>
            <a:r>
              <a:rPr lang="en-US" dirty="0">
                <a:latin typeface="Times New Roman" panose="02020603050405020304" pitchFamily="18" charset="0"/>
                <a:cs typeface="Times New Roman" panose="02020603050405020304" pitchFamily="18" charset="0"/>
              </a:rPr>
              <a:t>#include&lt;iostream&gt;</a:t>
            </a:r>
          </a:p>
          <a:p>
            <a:pPr algn="l"/>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lgn="l"/>
            <a:r>
              <a:rPr lang="en-US" dirty="0">
                <a:latin typeface="Times New Roman" panose="02020603050405020304" pitchFamily="18" charset="0"/>
                <a:cs typeface="Times New Roman" panose="02020603050405020304" pitchFamily="18" charset="0"/>
              </a:rPr>
              <a:t>using namespace std;</a:t>
            </a:r>
          </a:p>
          <a:p>
            <a:pPr algn="l"/>
            <a:r>
              <a:rPr lang="en-US" dirty="0">
                <a:solidFill>
                  <a:srgbClr val="FF0000"/>
                </a:solidFill>
                <a:latin typeface="Times New Roman" panose="02020603050405020304" pitchFamily="18" charset="0"/>
                <a:cs typeface="Times New Roman" panose="02020603050405020304" pitchFamily="18" charset="0"/>
              </a:rPr>
              <a:t>template</a:t>
            </a:r>
            <a:r>
              <a:rPr lang="en-US" dirty="0">
                <a:latin typeface="Times New Roman" panose="02020603050405020304" pitchFamily="18" charset="0"/>
                <a:cs typeface="Times New Roman" panose="02020603050405020304" pitchFamily="18" charset="0"/>
              </a:rPr>
              <a:t> &lt;class </a:t>
            </a:r>
            <a:r>
              <a:rPr lang="en-US" dirty="0">
                <a:solidFill>
                  <a:srgbClr val="FF0000"/>
                </a:solidFill>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&gt;     // t is a place holder or a class identifier</a:t>
            </a:r>
          </a:p>
          <a:p>
            <a:pPr algn="l"/>
            <a:r>
              <a:rPr lang="en-US" dirty="0">
                <a:solidFill>
                  <a:srgbClr val="FF0000"/>
                </a:solidFill>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sum (</a:t>
            </a:r>
            <a:r>
              <a:rPr lang="en-US" dirty="0">
                <a:solidFill>
                  <a:srgbClr val="FF0000"/>
                </a:solidFill>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 </a:t>
            </a:r>
            <a:r>
              <a:rPr lang="en-US" dirty="0">
                <a:solidFill>
                  <a:srgbClr val="FF0000"/>
                </a:solidFill>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b)     // if user pass int will use int, if float then float</a:t>
            </a:r>
          </a:p>
          <a:p>
            <a:pPr algn="l"/>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int main()</a:t>
            </a:r>
          </a:p>
          <a:p>
            <a:pPr algn="l"/>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&lt;&lt;"int sum="&lt;&lt;sum(5,9)&lt;&lt;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algn="l"/>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&lt;&lt;"float sum="&lt;&lt;sum(1.1,1.2);</a:t>
            </a:r>
          </a:p>
          <a:p>
            <a:pPr algn="l"/>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14537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5" name="Rectangle 4">
            <a:extLst>
              <a:ext uri="{FF2B5EF4-FFF2-40B4-BE49-F238E27FC236}">
                <a16:creationId xmlns:a16="http://schemas.microsoft.com/office/drawing/2014/main" id="{C250C1EE-C1F7-4E23-B211-B9E6283670FA}"/>
              </a:ext>
            </a:extLst>
          </p:cNvPr>
          <p:cNvSpPr/>
          <p:nvPr/>
        </p:nvSpPr>
        <p:spPr>
          <a:xfrm>
            <a:off x="1047404" y="2326716"/>
            <a:ext cx="9975272" cy="2677656"/>
          </a:xfrm>
          <a:prstGeom prst="rect">
            <a:avLst/>
          </a:prstGeom>
        </p:spPr>
        <p:txBody>
          <a:bodyPr wrap="square">
            <a:spAutoFit/>
          </a:bodyPr>
          <a:lstStyle/>
          <a:p>
            <a:pPr algn="ctr"/>
            <a:r>
              <a:rPr lang="en-US" sz="2400" b="1" u="sng" dirty="0">
                <a:solidFill>
                  <a:srgbClr val="FF0000"/>
                </a:solidFill>
                <a:latin typeface="Times New Roman" panose="02020603050405020304" pitchFamily="18" charset="0"/>
                <a:cs typeface="Times New Roman" panose="02020603050405020304" pitchFamily="18" charset="0"/>
              </a:rPr>
              <a:t>Another Way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does </a:t>
            </a:r>
            <a:r>
              <a:rPr lang="en-US" sz="2400" b="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have the keyword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before the name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method. A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belongs to an </a:t>
            </a:r>
            <a:r>
              <a:rPr lang="en-US" sz="2400" b="1" dirty="0">
                <a:latin typeface="Times New Roman" panose="02020603050405020304" pitchFamily="18" charset="0"/>
                <a:cs typeface="Times New Roman" panose="02020603050405020304" pitchFamily="18" charset="0"/>
              </a:rPr>
              <a:t>object of the</a:t>
            </a:r>
            <a:r>
              <a:rPr lang="en-US" sz="2400" dirty="0">
                <a:latin typeface="Times New Roman" panose="02020603050405020304" pitchFamily="18" charset="0"/>
                <a:cs typeface="Times New Roman" panose="02020603050405020304" pitchFamily="18" charset="0"/>
              </a:rPr>
              <a:t> class and you have to create an instance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class to access it. </a:t>
            </a:r>
            <a:r>
              <a:rPr lang="en-US" sz="2400" b="1" dirty="0">
                <a:latin typeface="Times New Roman" panose="02020603050405020304" pitchFamily="18" charset="0"/>
                <a:cs typeface="Times New Roman" panose="02020603050405020304" pitchFamily="18" charset="0"/>
              </a:rPr>
              <a:t>Non</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methods can access any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method and any </a:t>
            </a:r>
            <a:r>
              <a:rPr lang="en-US" sz="2400" b="1" dirty="0">
                <a:latin typeface="Times New Roman" panose="02020603050405020304" pitchFamily="18" charset="0"/>
                <a:cs typeface="Times New Roman" panose="02020603050405020304" pitchFamily="18" charset="0"/>
              </a:rPr>
              <a:t>static variable without</a:t>
            </a:r>
            <a:r>
              <a:rPr lang="en-US" sz="2400" dirty="0">
                <a:latin typeface="Times New Roman" panose="02020603050405020304" pitchFamily="18" charset="0"/>
                <a:cs typeface="Times New Roman" panose="02020603050405020304" pitchFamily="18" charset="0"/>
              </a:rPr>
              <a:t> creating an instance </a:t>
            </a:r>
            <a:r>
              <a:rPr lang="en-US" sz="2400" b="1" dirty="0">
                <a:latin typeface="Times New Roman" panose="02020603050405020304" pitchFamily="18" charset="0"/>
                <a:cs typeface="Times New Roman" panose="02020603050405020304" pitchFamily="18" charset="0"/>
              </a:rPr>
              <a:t>of the</a:t>
            </a:r>
            <a:r>
              <a:rPr lang="en-US" sz="2400"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354919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5" name="Rectangle 4">
            <a:extLst>
              <a:ext uri="{FF2B5EF4-FFF2-40B4-BE49-F238E27FC236}">
                <a16:creationId xmlns:a16="http://schemas.microsoft.com/office/drawing/2014/main" id="{C250C1EE-C1F7-4E23-B211-B9E6283670FA}"/>
              </a:ext>
            </a:extLst>
          </p:cNvPr>
          <p:cNvSpPr/>
          <p:nvPr/>
        </p:nvSpPr>
        <p:spPr>
          <a:xfrm>
            <a:off x="417097" y="913555"/>
            <a:ext cx="11727476" cy="5262979"/>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     </a:t>
            </a:r>
            <a:r>
              <a:rPr lang="en-US" sz="2400" b="1" u="sng" dirty="0">
                <a:solidFill>
                  <a:srgbClr val="FF0000"/>
                </a:solidFill>
                <a:latin typeface="Times New Roman" panose="02020603050405020304" pitchFamily="18" charset="0"/>
                <a:cs typeface="Times New Roman" panose="02020603050405020304" pitchFamily="18" charset="0"/>
              </a:rPr>
              <a:t>Generic approach:</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java.util.ArrayList</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public class test1 {</a:t>
            </a:r>
          </a:p>
          <a:p>
            <a:pPr algn="just">
              <a:lnSpc>
                <a:spcPct val="100000"/>
              </a:lnSpc>
            </a:pPr>
            <a:r>
              <a:rPr lang="en-US" sz="2400" dirty="0">
                <a:latin typeface="Times New Roman" panose="02020603050405020304" pitchFamily="18" charset="0"/>
                <a:cs typeface="Times New Roman" panose="02020603050405020304" pitchFamily="18" charset="0"/>
              </a:rPr>
              <a:t>    public static </a:t>
            </a:r>
            <a:r>
              <a:rPr lang="en-US" sz="2400" dirty="0">
                <a:solidFill>
                  <a:srgbClr val="FF0000"/>
                </a:solidFill>
                <a:latin typeface="Times New Roman" panose="02020603050405020304" pitchFamily="18" charset="0"/>
                <a:cs typeface="Times New Roman" panose="02020603050405020304" pitchFamily="18" charset="0"/>
              </a:rPr>
              <a:t>&lt;T&gt; </a:t>
            </a:r>
            <a:r>
              <a:rPr lang="en-US" sz="2400" dirty="0">
                <a:latin typeface="Times New Roman" panose="02020603050405020304" pitchFamily="18" charset="0"/>
                <a:cs typeface="Times New Roman" panose="02020603050405020304" pitchFamily="18" charset="0"/>
              </a:rPr>
              <a:t>void </a:t>
            </a:r>
            <a:r>
              <a:rPr lang="en-US" sz="2400" dirty="0" err="1">
                <a:latin typeface="Times New Roman" panose="02020603050405020304" pitchFamily="18" charset="0"/>
                <a:cs typeface="Times New Roman" panose="02020603050405020304" pitchFamily="18" charset="0"/>
              </a:rPr>
              <a:t>printArray</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array)</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=0;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array.length;i</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//for (T array1 : array) {</a:t>
            </a:r>
          </a:p>
          <a:p>
            <a:pPr algn="just"/>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System.out.println</a:t>
            </a:r>
            <a:r>
              <a:rPr lang="en-US" sz="2400" dirty="0">
                <a:solidFill>
                  <a:srgbClr val="FF0000"/>
                </a:solidFill>
                <a:latin typeface="Times New Roman" panose="02020603050405020304" pitchFamily="18" charset="0"/>
                <a:cs typeface="Times New Roman" panose="02020603050405020304" pitchFamily="18" charset="0"/>
              </a:rPr>
              <a:t>("Values are = " + array1);</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("Values are = " + array[</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6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5" name="Rectangle 4">
            <a:extLst>
              <a:ext uri="{FF2B5EF4-FFF2-40B4-BE49-F238E27FC236}">
                <a16:creationId xmlns:a16="http://schemas.microsoft.com/office/drawing/2014/main" id="{C250C1EE-C1F7-4E23-B211-B9E6283670FA}"/>
              </a:ext>
            </a:extLst>
          </p:cNvPr>
          <p:cNvSpPr/>
          <p:nvPr/>
        </p:nvSpPr>
        <p:spPr>
          <a:xfrm>
            <a:off x="1014153" y="913555"/>
            <a:ext cx="9792392" cy="5632311"/>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     </a:t>
            </a:r>
            <a:r>
              <a:rPr lang="en-US" sz="2400" b="1" u="sng" dirty="0">
                <a:solidFill>
                  <a:srgbClr val="FF0000"/>
                </a:solidFill>
                <a:latin typeface="Times New Roman" panose="02020603050405020304" pitchFamily="18" charset="0"/>
                <a:cs typeface="Times New Roman" panose="02020603050405020304" pitchFamily="18" charset="0"/>
              </a:rPr>
              <a:t>Generic approach:</a:t>
            </a:r>
          </a:p>
          <a:p>
            <a:pPr algn="just">
              <a:lnSpc>
                <a:spcPct val="100000"/>
              </a:lnSpc>
            </a:pPr>
            <a:r>
              <a:rPr lang="en-US" sz="2400" dirty="0">
                <a:latin typeface="Times New Roman" panose="02020603050405020304" pitchFamily="18" charset="0"/>
                <a:cs typeface="Times New Roman" panose="02020603050405020304" pitchFamily="18" charset="0"/>
              </a:rPr>
              <a:t>public </a:t>
            </a:r>
            <a:r>
              <a:rPr lang="en-US" sz="2400" dirty="0">
                <a:solidFill>
                  <a:srgbClr val="FF0000"/>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Integer[] </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 = { 1, 2, 3, 4, 5 };</a:t>
            </a:r>
          </a:p>
          <a:p>
            <a:pPr algn="just">
              <a:lnSpc>
                <a:spcPct val="100000"/>
              </a:lnSpc>
            </a:pPr>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 = { 1.1, 2.2, 3.3, 4.4 };</a:t>
            </a:r>
          </a:p>
          <a:p>
            <a:pPr algn="just">
              <a:lnSpc>
                <a:spcPct val="100000"/>
              </a:lnSpc>
            </a:pP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Java","Generic","Method</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Character[] </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 = { 'H', 'E', 'L', 'L', 'O’ };</a:t>
            </a:r>
          </a:p>
          <a:p>
            <a:pPr algn="just">
              <a:lnSpc>
                <a:spcPct val="100000"/>
              </a:lnSpc>
            </a:pPr>
            <a:r>
              <a:rPr lang="en-US" sz="2400" dirty="0">
                <a:latin typeface="Times New Roman" panose="02020603050405020304" pitchFamily="18" charset="0"/>
                <a:cs typeface="Times New Roman" panose="02020603050405020304" pitchFamily="18" charset="0"/>
              </a:rPr>
              <a:t>test1 obj = new test1();</a:t>
            </a:r>
          </a:p>
          <a:p>
            <a:pPr algn="just">
              <a:lnSpc>
                <a:spcPct val="100000"/>
              </a:lnSpc>
            </a:pP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stringArray</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err="1">
                <a:latin typeface="Times New Roman" panose="02020603050405020304" pitchFamily="18" charset="0"/>
                <a:cs typeface="Times New Roman" panose="02020603050405020304" pitchFamily="18" charset="0"/>
              </a:rPr>
              <a:t>obj.printArray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charArray</a:t>
            </a:r>
            <a:r>
              <a:rPr lang="en-US" sz="2400" dirty="0">
                <a:latin typeface="Times New Roman" panose="02020603050405020304" pitchFamily="18" charset="0"/>
                <a:cs typeface="Times New Roman" panose="02020603050405020304" pitchFamily="18" charset="0"/>
              </a:rPr>
              <a:t>);</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3138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50C1EE-C1F7-4E23-B211-B9E6283670FA}"/>
              </a:ext>
            </a:extLst>
          </p:cNvPr>
          <p:cNvSpPr/>
          <p:nvPr/>
        </p:nvSpPr>
        <p:spPr>
          <a:xfrm>
            <a:off x="1014153" y="2980895"/>
            <a:ext cx="9792392" cy="646331"/>
          </a:xfrm>
          <a:prstGeom prst="rect">
            <a:avLst/>
          </a:prstGeom>
        </p:spPr>
        <p:txBody>
          <a:bodyPr wrap="square">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Generic Class</a:t>
            </a:r>
          </a:p>
        </p:txBody>
      </p:sp>
    </p:spTree>
    <p:extLst>
      <p:ext uri="{BB962C8B-B14F-4D97-AF65-F5344CB8AC3E}">
        <p14:creationId xmlns:p14="http://schemas.microsoft.com/office/powerpoint/2010/main" val="1666899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 Class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113905" y="839365"/>
            <a:ext cx="10075026" cy="5879488"/>
          </a:xfrm>
        </p:spPr>
        <p:txBody>
          <a:bodyPr>
            <a:noAutofit/>
          </a:bodyPr>
          <a:lstStyle/>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 generic class declaration looks like a non-generic class declaration, except that the class name is followed by a </a:t>
            </a:r>
            <a:r>
              <a:rPr lang="en-US" dirty="0">
                <a:solidFill>
                  <a:srgbClr val="FF0000"/>
                </a:solidFill>
                <a:latin typeface="Times New Roman" panose="02020603050405020304" pitchFamily="18" charset="0"/>
                <a:cs typeface="Times New Roman" panose="02020603050405020304" pitchFamily="18" charset="0"/>
              </a:rPr>
              <a:t>type parameter section</a:t>
            </a:r>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Example: public class </a:t>
            </a:r>
            <a:r>
              <a:rPr lang="en-US" b="1" dirty="0" err="1">
                <a:latin typeface="Times New Roman" panose="02020603050405020304" pitchFamily="18" charset="0"/>
                <a:cs typeface="Times New Roman" panose="02020603050405020304" pitchFamily="18" charset="0"/>
              </a:rPr>
              <a:t>stuInfo</a:t>
            </a:r>
            <a:r>
              <a:rPr lang="en-US" dirty="0">
                <a:solidFill>
                  <a:srgbClr val="FF0000"/>
                </a:solidFill>
                <a:latin typeface="Times New Roman" panose="02020603050405020304" pitchFamily="18" charset="0"/>
                <a:cs typeface="Times New Roman" panose="02020603050405020304" pitchFamily="18" charset="0"/>
              </a:rPr>
              <a:t>&lt;T&gt;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As with generic methods, the type parameter section of a generic class can have one or more type parameters separated by commas. These classes are known as parameterized classes or parameterized types because they accept one or more parameters.</a:t>
            </a:r>
          </a:p>
        </p:txBody>
      </p:sp>
    </p:spTree>
    <p:extLst>
      <p:ext uri="{BB962C8B-B14F-4D97-AF65-F5344CB8AC3E}">
        <p14:creationId xmlns:p14="http://schemas.microsoft.com/office/powerpoint/2010/main" val="4289573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Class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097280" y="839365"/>
            <a:ext cx="9775767" cy="5879488"/>
          </a:xfrm>
        </p:spPr>
        <p:txBody>
          <a:bodyPr>
            <a:noAutofit/>
          </a:bodyPr>
          <a:lstStyle/>
          <a:p>
            <a:pPr algn="l"/>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StudentResult</a:t>
            </a:r>
            <a:r>
              <a:rPr lang="en-US" dirty="0">
                <a:latin typeface="Times New Roman" panose="02020603050405020304" pitchFamily="18" charset="0"/>
                <a:cs typeface="Times New Roman" panose="02020603050405020304" pitchFamily="18" charset="0"/>
              </a:rPr>
              <a:t> Class, mentioned below produces the following output:</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 (Student information)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Name: Mike, Subject: English, Grade: B+</a:t>
            </a:r>
          </a:p>
          <a:p>
            <a:pPr algn="l"/>
            <a:r>
              <a:rPr lang="en-US" dirty="0">
                <a:latin typeface="Times New Roman" panose="02020603050405020304" pitchFamily="18" charset="0"/>
                <a:cs typeface="Times New Roman" panose="02020603050405020304" pitchFamily="18" charset="0"/>
              </a:rPr>
              <a:t>2) (Student information)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Name: Nancy, Subject: Math, Grade: A</a:t>
            </a:r>
          </a:p>
          <a:p>
            <a:pPr algn="l"/>
            <a:r>
              <a:rPr lang="en-US" dirty="0">
                <a:latin typeface="Times New Roman" panose="02020603050405020304" pitchFamily="18" charset="0"/>
                <a:cs typeface="Times New Roman" panose="02020603050405020304" pitchFamily="18" charset="0"/>
              </a:rPr>
              <a:t>3) (Student information) </a:t>
            </a:r>
            <a:r>
              <a:rPr lang="en-US" dirty="0">
                <a:latin typeface="Times New Roman" panose="02020603050405020304" pitchFamily="18" charset="0"/>
                <a:cs typeface="Times New Roman" panose="02020603050405020304" pitchFamily="18" charset="0"/>
                <a:sym typeface="Wingdings" panose="05000000000000000000" pitchFamily="2" charset="2"/>
              </a:rPr>
              <a:t> Name: Charley, Subject: Physics, Grade: -1</a:t>
            </a:r>
          </a:p>
          <a:p>
            <a:pPr algn="l"/>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algn="l"/>
            <a:r>
              <a:rPr lang="en-US" dirty="0">
                <a:latin typeface="Times New Roman" panose="02020603050405020304" pitchFamily="18" charset="0"/>
                <a:cs typeface="Times New Roman" panose="02020603050405020304" pitchFamily="18" charset="0"/>
                <a:sym typeface="Wingdings" panose="05000000000000000000" pitchFamily="2" charset="2"/>
              </a:rPr>
              <a:t>                        Example grade format : -1 (Incomplete)</a:t>
            </a:r>
          </a:p>
          <a:p>
            <a:pPr algn="l"/>
            <a:r>
              <a:rPr lang="en-US" dirty="0">
                <a:latin typeface="Times New Roman" panose="02020603050405020304" pitchFamily="18" charset="0"/>
                <a:cs typeface="Times New Roman" panose="02020603050405020304" pitchFamily="18" charset="0"/>
                <a:sym typeface="Wingdings" panose="05000000000000000000" pitchFamily="2" charset="2"/>
              </a:rPr>
              <a:t>					   -2 (Withdraw)</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Create 4 different classes which include:</a:t>
            </a:r>
          </a:p>
          <a:p>
            <a:pPr marL="457200" indent="-457200" algn="l">
              <a:buAutoNum type="arabicParenR"/>
            </a:pPr>
            <a:r>
              <a:rPr lang="en-US" dirty="0" err="1">
                <a:latin typeface="Times New Roman" panose="02020603050405020304" pitchFamily="18" charset="0"/>
                <a:cs typeface="Times New Roman" panose="02020603050405020304" pitchFamily="18" charset="0"/>
              </a:rPr>
              <a:t>StudentResult</a:t>
            </a:r>
            <a:endParaRPr lang="en-US" dirty="0">
              <a:latin typeface="Times New Roman" panose="02020603050405020304" pitchFamily="18" charset="0"/>
              <a:cs typeface="Times New Roman" panose="02020603050405020304" pitchFamily="18" charset="0"/>
            </a:endParaRPr>
          </a:p>
          <a:p>
            <a:pPr marL="457200" indent="-457200" algn="l">
              <a:buAutoNum type="arabicParenR"/>
            </a:pPr>
            <a:r>
              <a:rPr lang="en-US" dirty="0" err="1">
                <a:latin typeface="Times New Roman" panose="02020603050405020304" pitchFamily="18" charset="0"/>
                <a:cs typeface="Times New Roman" panose="02020603050405020304" pitchFamily="18" charset="0"/>
              </a:rPr>
              <a:t>StudentInfo</a:t>
            </a:r>
            <a:r>
              <a:rPr lang="en-US" dirty="0">
                <a:latin typeface="Times New Roman" panose="02020603050405020304" pitchFamily="18" charset="0"/>
                <a:cs typeface="Times New Roman" panose="02020603050405020304" pitchFamily="18" charset="0"/>
              </a:rPr>
              <a:t>          3) StudentInfo1                4) StudentInfo3</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5952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368824" y="1329938"/>
            <a:ext cx="5342864" cy="5262979"/>
          </a:xfrm>
          <a:prstGeom prst="rect">
            <a:avLst/>
          </a:prstGeom>
        </p:spPr>
        <p:txBody>
          <a:bodyPr wrap="square">
            <a:spAutoFit/>
          </a:bodyPr>
          <a:lstStyle/>
          <a:p>
            <a:pPr>
              <a:lnSpc>
                <a:spcPct val="100000"/>
              </a:lnSpc>
            </a:pPr>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studentResult</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 student1 = new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Mike","English","B</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        studentInfo1 student2 = new studentInfo1("</a:t>
            </a:r>
            <a:r>
              <a:rPr lang="en-US" sz="2400" dirty="0" err="1">
                <a:latin typeface="Times New Roman" panose="02020603050405020304" pitchFamily="18" charset="0"/>
                <a:cs typeface="Times New Roman" panose="02020603050405020304" pitchFamily="18" charset="0"/>
              </a:rPr>
              <a:t>Nancy","Math",'A</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        studentInfo3 student3 = new studentInfo3("Charley","Physics",-1);</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(student1);</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(student2);</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(student3);</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F5C7CD87-4ABD-4551-B13B-EBA8940EA331}"/>
              </a:ext>
            </a:extLst>
          </p:cNvPr>
          <p:cNvSpPr/>
          <p:nvPr/>
        </p:nvSpPr>
        <p:spPr>
          <a:xfrm>
            <a:off x="5817706" y="540099"/>
            <a:ext cx="6224670" cy="6370975"/>
          </a:xfrm>
          <a:prstGeom prst="rect">
            <a:avLst/>
          </a:prstGeom>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String name, subject, grade;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public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(String name, String subject, String grade) {</a:t>
            </a:r>
          </a:p>
          <a:p>
            <a:pPr algn="just"/>
            <a:r>
              <a:rPr lang="en-US" sz="2400" dirty="0">
                <a:latin typeface="Times New Roman" panose="02020603050405020304" pitchFamily="18" charset="0"/>
                <a:cs typeface="Times New Roman" panose="02020603050405020304" pitchFamily="18" charset="0"/>
              </a:rPr>
              <a:t>        this.name = name;</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this.subject</a:t>
            </a:r>
            <a:r>
              <a:rPr lang="en-US" sz="2400" dirty="0">
                <a:latin typeface="Times New Roman" panose="02020603050405020304" pitchFamily="18" charset="0"/>
                <a:cs typeface="Times New Roman" panose="02020603050405020304" pitchFamily="18" charset="0"/>
              </a:rPr>
              <a:t> = subject;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this.grade</a:t>
            </a:r>
            <a:r>
              <a:rPr lang="en-US" sz="2400" dirty="0">
                <a:latin typeface="Times New Roman" panose="02020603050405020304" pitchFamily="18" charset="0"/>
                <a:cs typeface="Times New Roman" panose="02020603050405020304" pitchFamily="18" charset="0"/>
              </a:rPr>
              <a:t> = grade;</a:t>
            </a:r>
          </a:p>
          <a:p>
            <a:pPr algn="just"/>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@Override</a:t>
            </a:r>
          </a:p>
          <a:p>
            <a:pPr algn="just"/>
            <a:r>
              <a:rPr lang="en-US" sz="2400" dirty="0">
                <a:latin typeface="Times New Roman" panose="02020603050405020304" pitchFamily="18" charset="0"/>
                <a:cs typeface="Times New Roman" panose="02020603050405020304" pitchFamily="18" charset="0"/>
              </a:rPr>
              <a:t>    public String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 + "name=" + name + ", subject=" + subject + ", grade=" + grade + '}';</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Non-Generic Solution</a:t>
            </a:r>
          </a:p>
        </p:txBody>
      </p:sp>
    </p:spTree>
    <p:extLst>
      <p:ext uri="{BB962C8B-B14F-4D97-AF65-F5344CB8AC3E}">
        <p14:creationId xmlns:p14="http://schemas.microsoft.com/office/powerpoint/2010/main" val="30943848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368824" y="760094"/>
            <a:ext cx="5342864" cy="6001643"/>
          </a:xfrm>
          <a:prstGeom prst="rect">
            <a:avLst/>
          </a:prstGeom>
        </p:spPr>
        <p:txBody>
          <a:bodyPr wrap="square">
            <a:spAutoFit/>
          </a:bodyPr>
          <a:lstStyle/>
          <a:p>
            <a:pPr>
              <a:lnSpc>
                <a:spcPct val="100000"/>
              </a:lnSpc>
            </a:pPr>
            <a:r>
              <a:rPr lang="en-US" sz="2400" dirty="0">
                <a:latin typeface="Times New Roman" panose="02020603050405020304" pitchFamily="18" charset="0"/>
                <a:cs typeface="Times New Roman" panose="02020603050405020304" pitchFamily="18" charset="0"/>
              </a:rPr>
              <a:t>public class studentInfo1 {</a:t>
            </a:r>
          </a:p>
          <a:p>
            <a:pPr>
              <a:lnSpc>
                <a:spcPct val="100000"/>
              </a:lnSpc>
            </a:pPr>
            <a:r>
              <a:rPr lang="en-US" sz="2400" dirty="0">
                <a:latin typeface="Times New Roman" panose="02020603050405020304" pitchFamily="18" charset="0"/>
                <a:cs typeface="Times New Roman" panose="02020603050405020304" pitchFamily="18" charset="0"/>
              </a:rPr>
              <a:t>    String name, subject; </a:t>
            </a:r>
          </a:p>
          <a:p>
            <a:pPr>
              <a:lnSpc>
                <a:spcPct val="100000"/>
              </a:lnSpc>
            </a:pPr>
            <a:r>
              <a:rPr lang="en-US" sz="2400" dirty="0">
                <a:latin typeface="Times New Roman" panose="02020603050405020304" pitchFamily="18" charset="0"/>
                <a:cs typeface="Times New Roman" panose="02020603050405020304" pitchFamily="18" charset="0"/>
              </a:rPr>
              <a:t>    Character grade;</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    public studentInfo1(String name, String subject, Character grade) {</a:t>
            </a:r>
          </a:p>
          <a:p>
            <a:pPr>
              <a:lnSpc>
                <a:spcPct val="100000"/>
              </a:lnSpc>
            </a:pPr>
            <a:r>
              <a:rPr lang="en-US" sz="2400" dirty="0">
                <a:latin typeface="Times New Roman" panose="02020603050405020304" pitchFamily="18" charset="0"/>
                <a:cs typeface="Times New Roman" panose="02020603050405020304" pitchFamily="18" charset="0"/>
              </a:rPr>
              <a:t>        this.name = name;</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this.subject</a:t>
            </a:r>
            <a:r>
              <a:rPr lang="en-US" sz="2400" dirty="0">
                <a:latin typeface="Times New Roman" panose="02020603050405020304" pitchFamily="18" charset="0"/>
                <a:cs typeface="Times New Roman" panose="02020603050405020304" pitchFamily="18" charset="0"/>
              </a:rPr>
              <a:t> = subject;</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this.grade</a:t>
            </a:r>
            <a:r>
              <a:rPr lang="en-US" sz="2400" dirty="0">
                <a:latin typeface="Times New Roman" panose="02020603050405020304" pitchFamily="18" charset="0"/>
                <a:cs typeface="Times New Roman" panose="02020603050405020304" pitchFamily="18" charset="0"/>
              </a:rPr>
              <a:t> = grade;</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@Override</a:t>
            </a:r>
          </a:p>
          <a:p>
            <a:pPr>
              <a:lnSpc>
                <a:spcPct val="100000"/>
              </a:lnSpc>
            </a:pPr>
            <a:r>
              <a:rPr lang="en-US" sz="2400" dirty="0">
                <a:latin typeface="Times New Roman" panose="02020603050405020304" pitchFamily="18" charset="0"/>
                <a:cs typeface="Times New Roman" panose="02020603050405020304" pitchFamily="18" charset="0"/>
              </a:rPr>
              <a:t>    public String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 + "name=" + name + ", subject=" + subject + ", grade=" + grade + '}’;   }   }</a:t>
            </a:r>
          </a:p>
        </p:txBody>
      </p:sp>
      <p:sp>
        <p:nvSpPr>
          <p:cNvPr id="5" name="Rectangle 4">
            <a:extLst>
              <a:ext uri="{FF2B5EF4-FFF2-40B4-BE49-F238E27FC236}">
                <a16:creationId xmlns:a16="http://schemas.microsoft.com/office/drawing/2014/main" id="{F5C7CD87-4ABD-4551-B13B-EBA8940EA331}"/>
              </a:ext>
            </a:extLst>
          </p:cNvPr>
          <p:cNvSpPr/>
          <p:nvPr/>
        </p:nvSpPr>
        <p:spPr>
          <a:xfrm>
            <a:off x="5817706" y="699123"/>
            <a:ext cx="6224670" cy="6001643"/>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class studentInfo3 {</a:t>
            </a:r>
          </a:p>
          <a:p>
            <a:pPr algn="just"/>
            <a:r>
              <a:rPr lang="en-US" sz="2400" dirty="0">
                <a:latin typeface="Times New Roman" panose="02020603050405020304" pitchFamily="18" charset="0"/>
                <a:cs typeface="Times New Roman" panose="02020603050405020304" pitchFamily="18" charset="0"/>
              </a:rPr>
              <a:t>String name, subject;    Integer grade;</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public studentInfo3(String name, String subject, Integer grade) {</a:t>
            </a:r>
          </a:p>
          <a:p>
            <a:pPr algn="just"/>
            <a:r>
              <a:rPr lang="en-US" sz="2400" dirty="0">
                <a:latin typeface="Times New Roman" panose="02020603050405020304" pitchFamily="18" charset="0"/>
                <a:cs typeface="Times New Roman" panose="02020603050405020304" pitchFamily="18" charset="0"/>
              </a:rPr>
              <a:t>        this.name = name;</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this.subject</a:t>
            </a:r>
            <a:r>
              <a:rPr lang="en-US" sz="2400" dirty="0">
                <a:latin typeface="Times New Roman" panose="02020603050405020304" pitchFamily="18" charset="0"/>
                <a:cs typeface="Times New Roman" panose="02020603050405020304" pitchFamily="18" charset="0"/>
              </a:rPr>
              <a:t> = subject;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this.grade</a:t>
            </a:r>
            <a:r>
              <a:rPr lang="en-US" sz="2400" dirty="0">
                <a:latin typeface="Times New Roman" panose="02020603050405020304" pitchFamily="18" charset="0"/>
                <a:cs typeface="Times New Roman" panose="02020603050405020304" pitchFamily="18" charset="0"/>
              </a:rPr>
              <a:t> = grade;</a:t>
            </a:r>
          </a:p>
          <a:p>
            <a:pPr algn="just"/>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@Override</a:t>
            </a:r>
          </a:p>
          <a:p>
            <a:pPr algn="just"/>
            <a:r>
              <a:rPr lang="en-US" sz="2400" dirty="0">
                <a:latin typeface="Times New Roman" panose="02020603050405020304" pitchFamily="18" charset="0"/>
                <a:cs typeface="Times New Roman" panose="02020603050405020304" pitchFamily="18" charset="0"/>
              </a:rPr>
              <a:t>    public String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StudentInfo</a:t>
            </a:r>
            <a:r>
              <a:rPr lang="en-US" sz="2400" dirty="0">
                <a:latin typeface="Times New Roman" panose="02020603050405020304" pitchFamily="18" charset="0"/>
                <a:cs typeface="Times New Roman" panose="02020603050405020304" pitchFamily="18" charset="0"/>
              </a:rPr>
              <a:t>{" + "name=" + name + ", subject=" + subject + ", grade=" + grade + '}';</a:t>
            </a:r>
          </a:p>
          <a:p>
            <a:pPr algn="just"/>
            <a:r>
              <a:rPr lang="en-US" sz="2400" dirty="0">
                <a:latin typeface="Times New Roman" panose="02020603050405020304" pitchFamily="18" charset="0"/>
                <a:cs typeface="Times New Roman" panose="02020603050405020304" pitchFamily="18" charset="0"/>
              </a:rPr>
              <a:t>    }    </a:t>
            </a:r>
          </a:p>
          <a:p>
            <a:pPr algn="just"/>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Non-Generic Solution</a:t>
            </a:r>
          </a:p>
        </p:txBody>
      </p:sp>
    </p:spTree>
    <p:extLst>
      <p:ext uri="{BB962C8B-B14F-4D97-AF65-F5344CB8AC3E}">
        <p14:creationId xmlns:p14="http://schemas.microsoft.com/office/powerpoint/2010/main" val="3151071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29"/>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Solution Using Generic Class</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1097280" y="839365"/>
            <a:ext cx="9775767" cy="5879488"/>
          </a:xfrm>
        </p:spPr>
        <p:txBody>
          <a:bodyPr>
            <a:noAutofit/>
          </a:bodyPr>
          <a:lstStyle/>
          <a:p>
            <a:pPr algn="l"/>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StudentResult</a:t>
            </a:r>
            <a:r>
              <a:rPr lang="en-US" dirty="0">
                <a:latin typeface="Times New Roman" panose="02020603050405020304" pitchFamily="18" charset="0"/>
                <a:cs typeface="Times New Roman" panose="02020603050405020304" pitchFamily="18" charset="0"/>
              </a:rPr>
              <a:t> Class, mentioned below produces the following output:</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 (Student info)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Name: Mike, Subject: English, Grade: B+</a:t>
            </a:r>
          </a:p>
          <a:p>
            <a:pPr algn="l"/>
            <a:r>
              <a:rPr lang="en-US" dirty="0">
                <a:latin typeface="Times New Roman" panose="02020603050405020304" pitchFamily="18" charset="0"/>
                <a:cs typeface="Times New Roman" panose="02020603050405020304" pitchFamily="18" charset="0"/>
              </a:rPr>
              <a:t>2) (Student info)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Name: Nancy, Subject: Math, Grade: A</a:t>
            </a:r>
          </a:p>
          <a:p>
            <a:pPr algn="l"/>
            <a:r>
              <a:rPr lang="en-US" dirty="0">
                <a:latin typeface="Times New Roman" panose="02020603050405020304" pitchFamily="18" charset="0"/>
                <a:cs typeface="Times New Roman" panose="02020603050405020304" pitchFamily="18" charset="0"/>
              </a:rPr>
              <a:t>3) (Student info) </a:t>
            </a:r>
            <a:r>
              <a:rPr lang="en-US" dirty="0">
                <a:latin typeface="Times New Roman" panose="02020603050405020304" pitchFamily="18" charset="0"/>
                <a:cs typeface="Times New Roman" panose="02020603050405020304" pitchFamily="18" charset="0"/>
                <a:sym typeface="Wingdings" panose="05000000000000000000" pitchFamily="2" charset="2"/>
              </a:rPr>
              <a:t> Name: Charley, Subject: Physics, Grade: -1</a:t>
            </a:r>
          </a:p>
          <a:p>
            <a:pPr algn="l"/>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algn="l"/>
            <a:r>
              <a:rPr lang="en-US" dirty="0">
                <a:latin typeface="Times New Roman" panose="02020603050405020304" pitchFamily="18" charset="0"/>
                <a:cs typeface="Times New Roman" panose="02020603050405020304" pitchFamily="18" charset="0"/>
                <a:sym typeface="Wingdings" panose="05000000000000000000" pitchFamily="2" charset="2"/>
              </a:rPr>
              <a:t>                        Example grade format : -1 (Incomplete)</a:t>
            </a:r>
          </a:p>
          <a:p>
            <a:pPr algn="l"/>
            <a:r>
              <a:rPr lang="en-US" dirty="0">
                <a:latin typeface="Times New Roman" panose="02020603050405020304" pitchFamily="18" charset="0"/>
                <a:cs typeface="Times New Roman" panose="02020603050405020304" pitchFamily="18" charset="0"/>
                <a:sym typeface="Wingdings" panose="05000000000000000000" pitchFamily="2" charset="2"/>
              </a:rPr>
              <a:t>					   -2 (Withdraw)</a:t>
            </a:r>
            <a:endParaRPr lang="en-US" dirty="0">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Two different class names include:</a:t>
            </a:r>
          </a:p>
          <a:p>
            <a:pPr marL="457200" indent="-457200" algn="l">
              <a:buAutoNum type="arabicParenR"/>
            </a:pPr>
            <a:r>
              <a:rPr lang="en-US" dirty="0" err="1">
                <a:solidFill>
                  <a:srgbClr val="FF0000"/>
                </a:solidFill>
                <a:latin typeface="Times New Roman" panose="02020603050405020304" pitchFamily="18" charset="0"/>
                <a:cs typeface="Times New Roman" panose="02020603050405020304" pitchFamily="18" charset="0"/>
              </a:rPr>
              <a:t>StudentResult</a:t>
            </a:r>
            <a:endParaRPr lang="en-US" dirty="0">
              <a:solidFill>
                <a:srgbClr val="FF0000"/>
              </a:solidFill>
              <a:latin typeface="Times New Roman" panose="02020603050405020304" pitchFamily="18" charset="0"/>
              <a:cs typeface="Times New Roman" panose="02020603050405020304" pitchFamily="18" charset="0"/>
            </a:endParaRPr>
          </a:p>
          <a:p>
            <a:pPr marL="457200" indent="-457200" algn="l">
              <a:buAutoNum type="arabicParenR"/>
            </a:pPr>
            <a:r>
              <a:rPr lang="en-US" dirty="0" err="1">
                <a:solidFill>
                  <a:srgbClr val="FF0000"/>
                </a:solidFill>
                <a:latin typeface="Times New Roman" panose="02020603050405020304" pitchFamily="18" charset="0"/>
                <a:cs typeface="Times New Roman" panose="02020603050405020304" pitchFamily="18" charset="0"/>
              </a:rPr>
              <a:t>StudentInfo</a:t>
            </a:r>
            <a:endParaRPr lang="en-US" dirty="0">
              <a:solidFill>
                <a:srgbClr val="FF0000"/>
              </a:solidFill>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381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940904" y="1066821"/>
            <a:ext cx="10535479" cy="4154984"/>
          </a:xfrm>
          <a:prstGeom prst="rect">
            <a:avLst/>
          </a:prstGeom>
        </p:spPr>
        <p:txBody>
          <a:bodyPr wrap="square">
            <a:spAutoFit/>
          </a:bodyPr>
          <a:lstStyle/>
          <a:p>
            <a:pPr>
              <a:lnSpc>
                <a:spcPct val="100000"/>
              </a:lnSpc>
            </a:pPr>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stuResult</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&lt;String&gt; student1 = new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&lt;&gt;("</a:t>
            </a:r>
            <a:r>
              <a:rPr lang="en-US" sz="2400" dirty="0" err="1">
                <a:latin typeface="Times New Roman" panose="02020603050405020304" pitchFamily="18" charset="0"/>
                <a:cs typeface="Times New Roman" panose="02020603050405020304" pitchFamily="18" charset="0"/>
              </a:rPr>
              <a:t>Mike","English","B</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&lt;Character&gt; student2 = new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&lt;&gt;("</a:t>
            </a:r>
            <a:r>
              <a:rPr lang="en-US" sz="2400" dirty="0" err="1">
                <a:latin typeface="Times New Roman" panose="02020603050405020304" pitchFamily="18" charset="0"/>
                <a:cs typeface="Times New Roman" panose="02020603050405020304" pitchFamily="18" charset="0"/>
              </a:rPr>
              <a:t>Nancy","Math",'A</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&lt;Integer&gt; student3 = new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&lt;&gt;("Charley","Physics",-1);</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(student1);</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(student2);</a:t>
            </a:r>
          </a:p>
          <a:p>
            <a:pPr>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(student3);</a:t>
            </a:r>
          </a:p>
          <a:p>
            <a:pPr>
              <a:lnSpc>
                <a:spcPct val="100000"/>
              </a:lnSpc>
            </a:pP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Class Solution</a:t>
            </a:r>
          </a:p>
        </p:txBody>
      </p:sp>
    </p:spTree>
    <p:extLst>
      <p:ext uri="{BB962C8B-B14F-4D97-AF65-F5344CB8AC3E}">
        <p14:creationId xmlns:p14="http://schemas.microsoft.com/office/powerpoint/2010/main" val="28777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132523" y="1799058"/>
            <a:ext cx="5894979"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#include &lt;iostream&gt;</a:t>
            </a:r>
          </a:p>
          <a:p>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conio.h</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using namespace std;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template &lt;class </a:t>
            </a:r>
            <a:r>
              <a:rPr lang="en-US" sz="2400" dirty="0">
                <a:solidFill>
                  <a:srgbClr val="FF0000"/>
                </a:solidFill>
                <a:latin typeface="Times New Roman" panose="02020603050405020304" pitchFamily="18" charset="0"/>
                <a:cs typeface="Times New Roman" panose="02020603050405020304" pitchFamily="18" charset="0"/>
              </a:rPr>
              <a:t>t1</a:t>
            </a:r>
            <a:r>
              <a:rPr lang="en-US" sz="2400" dirty="0">
                <a:latin typeface="Times New Roman" panose="02020603050405020304" pitchFamily="18" charset="0"/>
                <a:cs typeface="Times New Roman" panose="02020603050405020304" pitchFamily="18" charset="0"/>
              </a:rPr>
              <a:t>,class </a:t>
            </a:r>
            <a:r>
              <a:rPr lang="en-US" sz="2400" dirty="0">
                <a:solidFill>
                  <a:srgbClr val="FF0000"/>
                </a:solidFill>
                <a:latin typeface="Times New Roman" panose="02020603050405020304" pitchFamily="18" charset="0"/>
                <a:cs typeface="Times New Roman" panose="02020603050405020304" pitchFamily="18" charset="0"/>
              </a:rPr>
              <a:t>t2</a:t>
            </a:r>
            <a:r>
              <a:rPr lang="en-US" sz="2400" dirty="0">
                <a:latin typeface="Times New Roman" panose="02020603050405020304" pitchFamily="18" charset="0"/>
                <a:cs typeface="Times New Roman" panose="02020603050405020304" pitchFamily="18" charset="0"/>
              </a:rPr>
              <a:t>&gt; //Identifier</a:t>
            </a:r>
          </a:p>
          <a:p>
            <a:r>
              <a:rPr lang="en-US" sz="2400" dirty="0">
                <a:latin typeface="Times New Roman" panose="02020603050405020304" pitchFamily="18" charset="0"/>
                <a:cs typeface="Times New Roman" panose="02020603050405020304" pitchFamily="18" charset="0"/>
              </a:rPr>
              <a:t>void sum(</a:t>
            </a:r>
            <a:r>
              <a:rPr lang="en-US" sz="2400" dirty="0">
                <a:solidFill>
                  <a:srgbClr val="FF0000"/>
                </a:solidFill>
                <a:latin typeface="Times New Roman" panose="02020603050405020304" pitchFamily="18" charset="0"/>
                <a:cs typeface="Times New Roman" panose="02020603050405020304" pitchFamily="18" charset="0"/>
              </a:rPr>
              <a:t>t1</a:t>
            </a:r>
            <a:r>
              <a:rPr lang="en-US" sz="2400" dirty="0">
                <a:latin typeface="Times New Roman" panose="02020603050405020304" pitchFamily="18" charset="0"/>
                <a:cs typeface="Times New Roman" panose="02020603050405020304" pitchFamily="18" charset="0"/>
              </a:rPr>
              <a:t> a,</a:t>
            </a:r>
            <a:r>
              <a:rPr lang="en-US" sz="2400" dirty="0">
                <a:solidFill>
                  <a:srgbClr val="FF0000"/>
                </a:solidFill>
                <a:latin typeface="Times New Roman" panose="02020603050405020304" pitchFamily="18" charset="0"/>
                <a:cs typeface="Times New Roman" panose="02020603050405020304" pitchFamily="18" charset="0"/>
              </a:rPr>
              <a:t>t2</a:t>
            </a:r>
            <a:r>
              <a:rPr lang="en-US" sz="2400" dirty="0">
                <a:latin typeface="Times New Roman" panose="02020603050405020304" pitchFamily="18" charset="0"/>
                <a:cs typeface="Times New Roman" panose="02020603050405020304" pitchFamily="18" charset="0"/>
              </a:rPr>
              <a:t> b) // template function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&lt;&lt;"Sum="&lt;&lt;</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F5C7CD87-4ABD-4551-B13B-EBA8940EA331}"/>
              </a:ext>
            </a:extLst>
          </p:cNvPr>
          <p:cNvSpPr/>
          <p:nvPr/>
        </p:nvSpPr>
        <p:spPr>
          <a:xfrm>
            <a:off x="5592419" y="1666539"/>
            <a:ext cx="6440555"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int main()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int x = 5,y = 9;</a:t>
            </a:r>
          </a:p>
          <a:p>
            <a:r>
              <a:rPr lang="en-US" sz="2400" dirty="0">
                <a:latin typeface="Times New Roman" panose="02020603050405020304" pitchFamily="18" charset="0"/>
                <a:cs typeface="Times New Roman" panose="02020603050405020304" pitchFamily="18" charset="0"/>
              </a:rPr>
              <a:t>    float a = 1.1,b = 2.2;</a:t>
            </a:r>
          </a:p>
          <a:p>
            <a:r>
              <a:rPr lang="en-US" sz="2400" dirty="0">
                <a:latin typeface="Times New Roman" panose="02020603050405020304" pitchFamily="18" charset="0"/>
                <a:cs typeface="Times New Roman" panose="02020603050405020304" pitchFamily="18" charset="0"/>
              </a:rPr>
              <a:t>    sum(</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adding two integer type data</a:t>
            </a:r>
          </a:p>
          <a:p>
            <a:r>
              <a:rPr lang="en-US" sz="2400" dirty="0">
                <a:latin typeface="Times New Roman" panose="02020603050405020304" pitchFamily="18" charset="0"/>
                <a:cs typeface="Times New Roman" panose="02020603050405020304" pitchFamily="18" charset="0"/>
              </a:rPr>
              <a:t>    sum(</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 adding two float type data</a:t>
            </a:r>
          </a:p>
          <a:p>
            <a:r>
              <a:rPr lang="en-US" sz="2400" dirty="0">
                <a:latin typeface="Times New Roman" panose="02020603050405020304" pitchFamily="18" charset="0"/>
                <a:cs typeface="Times New Roman" panose="02020603050405020304" pitchFamily="18" charset="0"/>
              </a:rPr>
              <a:t>    sum(</a:t>
            </a:r>
            <a:r>
              <a:rPr lang="en-US" sz="2400" dirty="0" err="1">
                <a:latin typeface="Times New Roman" panose="02020603050405020304" pitchFamily="18" charset="0"/>
                <a:cs typeface="Times New Roman" panose="02020603050405020304" pitchFamily="18" charset="0"/>
              </a:rPr>
              <a:t>a,x</a:t>
            </a:r>
            <a:r>
              <a:rPr lang="en-US" sz="2400" dirty="0">
                <a:latin typeface="Times New Roman" panose="02020603050405020304" pitchFamily="18" charset="0"/>
                <a:cs typeface="Times New Roman" panose="02020603050405020304" pitchFamily="18" charset="0"/>
              </a:rPr>
              <a:t>); // adding a float and integer type data</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223593" y="1997839"/>
            <a:ext cx="0" cy="47408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Another Example in C++</a:t>
            </a:r>
          </a:p>
        </p:txBody>
      </p:sp>
      <p:sp>
        <p:nvSpPr>
          <p:cNvPr id="10" name="Rectangle 9">
            <a:extLst>
              <a:ext uri="{FF2B5EF4-FFF2-40B4-BE49-F238E27FC236}">
                <a16:creationId xmlns:a16="http://schemas.microsoft.com/office/drawing/2014/main" id="{E2D7484B-8C53-4E84-BA4C-5E59B9C59315}"/>
              </a:ext>
            </a:extLst>
          </p:cNvPr>
          <p:cNvSpPr/>
          <p:nvPr/>
        </p:nvSpPr>
        <p:spPr>
          <a:xfrm>
            <a:off x="410821" y="962511"/>
            <a:ext cx="11158327"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Find the sum of 2 numbers (data type -&gt; Integer, Float)</a:t>
            </a:r>
          </a:p>
        </p:txBody>
      </p:sp>
    </p:spTree>
    <p:extLst>
      <p:ext uri="{BB962C8B-B14F-4D97-AF65-F5344CB8AC3E}">
        <p14:creationId xmlns:p14="http://schemas.microsoft.com/office/powerpoint/2010/main" val="4233687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924413"/>
            <a:ext cx="10359343"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&lt;T&gt; {</a:t>
            </a:r>
          </a:p>
          <a:p>
            <a:pPr algn="just"/>
            <a:r>
              <a:rPr lang="en-US" sz="2400" dirty="0">
                <a:latin typeface="Times New Roman" panose="02020603050405020304" pitchFamily="18" charset="0"/>
                <a:cs typeface="Times New Roman" panose="02020603050405020304" pitchFamily="18" charset="0"/>
              </a:rPr>
              <a:t>    String name, subject;</a:t>
            </a:r>
          </a:p>
          <a:p>
            <a:pPr algn="just"/>
            <a:r>
              <a:rPr lang="en-US" sz="2400" dirty="0">
                <a:latin typeface="Times New Roman" panose="02020603050405020304" pitchFamily="18" charset="0"/>
                <a:cs typeface="Times New Roman" panose="02020603050405020304" pitchFamily="18" charset="0"/>
              </a:rPr>
              <a:t>    T grade;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public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(String name, String subject, T grade) {</a:t>
            </a:r>
          </a:p>
          <a:p>
            <a:pPr algn="just"/>
            <a:r>
              <a:rPr lang="en-US" sz="2400" dirty="0">
                <a:latin typeface="Times New Roman" panose="02020603050405020304" pitchFamily="18" charset="0"/>
                <a:cs typeface="Times New Roman" panose="02020603050405020304" pitchFamily="18" charset="0"/>
              </a:rPr>
              <a:t>        this.name = name;</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this.subject</a:t>
            </a:r>
            <a:r>
              <a:rPr lang="en-US" sz="2400" dirty="0">
                <a:latin typeface="Times New Roman" panose="02020603050405020304" pitchFamily="18" charset="0"/>
                <a:cs typeface="Times New Roman" panose="02020603050405020304" pitchFamily="18" charset="0"/>
              </a:rPr>
              <a:t> = subject;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this.grade</a:t>
            </a:r>
            <a:r>
              <a:rPr lang="en-US" sz="2400" dirty="0">
                <a:latin typeface="Times New Roman" panose="02020603050405020304" pitchFamily="18" charset="0"/>
                <a:cs typeface="Times New Roman" panose="02020603050405020304" pitchFamily="18" charset="0"/>
              </a:rPr>
              <a:t> = grade;   }</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@Override</a:t>
            </a:r>
          </a:p>
          <a:p>
            <a:pPr algn="just"/>
            <a:r>
              <a:rPr lang="en-US" sz="2400" dirty="0">
                <a:latin typeface="Times New Roman" panose="02020603050405020304" pitchFamily="18" charset="0"/>
                <a:cs typeface="Times New Roman" panose="02020603050405020304" pitchFamily="18" charset="0"/>
              </a:rPr>
              <a:t>    public String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stuInfo</a:t>
            </a:r>
            <a:r>
              <a:rPr lang="en-US" sz="2400" dirty="0">
                <a:latin typeface="Times New Roman" panose="02020603050405020304" pitchFamily="18" charset="0"/>
                <a:cs typeface="Times New Roman" panose="02020603050405020304" pitchFamily="18" charset="0"/>
              </a:rPr>
              <a:t>{" + "name=" + name + ", subject=" + subject + ", grade=" + grade + '}';</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Class Solution</a:t>
            </a:r>
          </a:p>
        </p:txBody>
      </p:sp>
    </p:spTree>
    <p:extLst>
      <p:ext uri="{BB962C8B-B14F-4D97-AF65-F5344CB8AC3E}">
        <p14:creationId xmlns:p14="http://schemas.microsoft.com/office/powerpoint/2010/main" val="18460539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Write a simple java program using generic which will take Integer , Double and String values in 3 different Array Lists. Example given below:</a:t>
            </a:r>
          </a:p>
          <a:p>
            <a:endParaRPr lang="en-US" sz="2400" dirty="0">
              <a:latin typeface="Times New Roman" panose="02020603050405020304" pitchFamily="18" charset="0"/>
              <a:cs typeface="Times New Roman" panose="02020603050405020304" pitchFamily="18" charset="0"/>
            </a:endParaRPr>
          </a:p>
          <a:p>
            <a:r>
              <a:rPr lang="sv-SE" sz="2400" dirty="0">
                <a:solidFill>
                  <a:srgbClr val="FF0000"/>
                </a:solidFill>
                <a:latin typeface="Times New Roman" panose="02020603050405020304" pitchFamily="18" charset="0"/>
                <a:cs typeface="Times New Roman" panose="02020603050405020304" pitchFamily="18" charset="0"/>
              </a:rPr>
              <a:t>Integer iArr[] = {2, 1, 9, 6, 4};</a:t>
            </a:r>
            <a:endParaRPr lang="en-US" sz="2400" dirty="0">
              <a:solidFill>
                <a:srgbClr val="FF0000"/>
              </a:solidFill>
              <a:latin typeface="Times New Roman" panose="02020603050405020304" pitchFamily="18" charset="0"/>
              <a:cs typeface="Times New Roman" panose="02020603050405020304" pitchFamily="18" charset="0"/>
            </a:endParaRPr>
          </a:p>
          <a:p>
            <a:r>
              <a:rPr lang="fr-FR" sz="2400" dirty="0">
                <a:solidFill>
                  <a:srgbClr val="FF0000"/>
                </a:solidFill>
                <a:latin typeface="Times New Roman" panose="02020603050405020304" pitchFamily="18" charset="0"/>
                <a:cs typeface="Times New Roman" panose="02020603050405020304" pitchFamily="18" charset="0"/>
              </a:rPr>
              <a:t>Double </a:t>
            </a:r>
            <a:r>
              <a:rPr lang="fr-FR" sz="2400" dirty="0" err="1">
                <a:solidFill>
                  <a:srgbClr val="FF0000"/>
                </a:solidFill>
                <a:latin typeface="Times New Roman" panose="02020603050405020304" pitchFamily="18" charset="0"/>
                <a:cs typeface="Times New Roman" panose="02020603050405020304" pitchFamily="18" charset="0"/>
              </a:rPr>
              <a:t>dArr</a:t>
            </a:r>
            <a:r>
              <a:rPr lang="fr-FR" sz="2400" dirty="0">
                <a:solidFill>
                  <a:srgbClr val="FF0000"/>
                </a:solidFill>
                <a:latin typeface="Times New Roman" panose="02020603050405020304" pitchFamily="18" charset="0"/>
                <a:cs typeface="Times New Roman" panose="02020603050405020304" pitchFamily="18" charset="0"/>
              </a:rPr>
              <a:t>[] = {2.3, 1.4, 9.9, 6.2, 4.3};</a:t>
            </a:r>
          </a:p>
          <a:p>
            <a:r>
              <a:rPr lang="de-DE" sz="2400" dirty="0">
                <a:solidFill>
                  <a:srgbClr val="FF0000"/>
                </a:solidFill>
                <a:latin typeface="Times New Roman" panose="02020603050405020304" pitchFamily="18" charset="0"/>
                <a:cs typeface="Times New Roman" panose="02020603050405020304" pitchFamily="18" charset="0"/>
              </a:rPr>
              <a:t>String sArr[] = {"mark", "Mark", "MArk", "MarK", "MARK"};</a:t>
            </a:r>
          </a:p>
          <a:p>
            <a:endParaRPr lang="de-DE" sz="2400" dirty="0">
              <a:solidFill>
                <a:srgbClr val="FF0000"/>
              </a:solidFill>
              <a:latin typeface="Times New Roman" panose="02020603050405020304" pitchFamily="18" charset="0"/>
              <a:cs typeface="Times New Roman" panose="02020603050405020304" pitchFamily="18" charset="0"/>
            </a:endParaRPr>
          </a:p>
          <a:p>
            <a:pPr algn="ctr"/>
            <a:r>
              <a:rPr lang="de-DE" sz="2400" dirty="0">
                <a:solidFill>
                  <a:srgbClr val="FF0000"/>
                </a:solidFill>
                <a:latin typeface="Times New Roman" panose="02020603050405020304" pitchFamily="18" charset="0"/>
                <a:cs typeface="Times New Roman" panose="02020603050405020304" pitchFamily="18" charset="0"/>
              </a:rPr>
              <a:t>Hint: </a:t>
            </a:r>
            <a:r>
              <a:rPr lang="de-DE" sz="2400" dirty="0">
                <a:latin typeface="Times New Roman" panose="02020603050405020304" pitchFamily="18" charset="0"/>
                <a:cs typeface="Times New Roman" panose="02020603050405020304" pitchFamily="18" charset="0"/>
              </a:rPr>
              <a:t>use</a:t>
            </a:r>
            <a:r>
              <a:rPr lang="de-DE" sz="2400"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Arrays.sort</a:t>
            </a:r>
            <a:r>
              <a:rPr lang="en-US" sz="2400" dirty="0">
                <a:latin typeface="Times New Roman" panose="02020603050405020304" pitchFamily="18" charset="0"/>
                <a:cs typeface="Times New Roman" panose="02020603050405020304" pitchFamily="18" charset="0"/>
              </a:rPr>
              <a:t>(element);</a:t>
            </a:r>
            <a:endParaRPr lang="de-DE" sz="2400" dirty="0">
              <a:solidFill>
                <a:srgbClr val="FF0000"/>
              </a:solidFill>
              <a:latin typeface="Times New Roman" panose="02020603050405020304" pitchFamily="18" charset="0"/>
              <a:cs typeface="Times New Roman" panose="02020603050405020304" pitchFamily="18" charset="0"/>
            </a:endParaRPr>
          </a:p>
          <a:p>
            <a:endParaRPr lang="de-DE" sz="2400" dirty="0">
              <a:latin typeface="Times New Roman" panose="02020603050405020304" pitchFamily="18" charset="0"/>
              <a:cs typeface="Times New Roman" panose="02020603050405020304" pitchFamily="18" charset="0"/>
            </a:endParaRPr>
          </a:p>
          <a:p>
            <a:r>
              <a:rPr lang="de-DE" sz="2400" dirty="0">
                <a:latin typeface="Times New Roman" panose="02020603050405020304" pitchFamily="18" charset="0"/>
                <a:cs typeface="Times New Roman" panose="02020603050405020304" pitchFamily="18" charset="0"/>
              </a:rPr>
              <a:t>Print all the lists as ascending order.</a:t>
            </a:r>
          </a:p>
          <a:p>
            <a:pPr algn="ctr"/>
            <a:r>
              <a:rPr lang="de-DE" sz="2400" i="1" u="sng" dirty="0">
                <a:solidFill>
                  <a:srgbClr val="7030A0"/>
                </a:solidFill>
                <a:latin typeface="Times New Roman" panose="02020603050405020304" pitchFamily="18" charset="0"/>
                <a:cs typeface="Times New Roman" panose="02020603050405020304" pitchFamily="18" charset="0"/>
              </a:rPr>
              <a:t>Extra task (Try At Home)</a:t>
            </a:r>
            <a:endParaRPr lang="en-US" sz="2400" i="1" u="sng" dirty="0">
              <a:solidFill>
                <a:srgbClr val="7030A0"/>
              </a:solidFill>
              <a:latin typeface="Times New Roman" panose="02020603050405020304" pitchFamily="18" charset="0"/>
              <a:cs typeface="Times New Roman" panose="02020603050405020304" pitchFamily="18" charset="0"/>
            </a:endParaRPr>
          </a:p>
          <a:p>
            <a:endParaRPr lang="en-US" sz="2400" i="1" dirty="0">
              <a:solidFill>
                <a:srgbClr val="7030A0"/>
              </a:solidFill>
              <a:latin typeface="Times New Roman" panose="02020603050405020304" pitchFamily="18" charset="0"/>
              <a:cs typeface="Times New Roman" panose="02020603050405020304" pitchFamily="18" charset="0"/>
            </a:endParaRPr>
          </a:p>
          <a:p>
            <a:r>
              <a:rPr lang="en-US" sz="2400" i="1" dirty="0">
                <a:solidFill>
                  <a:srgbClr val="7030A0"/>
                </a:solidFill>
                <a:latin typeface="Times New Roman" panose="02020603050405020304" pitchFamily="18" charset="0"/>
                <a:cs typeface="Times New Roman" panose="02020603050405020304" pitchFamily="18" charset="0"/>
              </a:rPr>
              <a:t>Check 3 different values which are as follows:</a:t>
            </a:r>
          </a:p>
          <a:p>
            <a:r>
              <a:rPr lang="en-US" sz="2400" i="1" dirty="0">
                <a:solidFill>
                  <a:srgbClr val="7030A0"/>
                </a:solidFill>
                <a:latin typeface="Times New Roman" panose="02020603050405020304" pitchFamily="18" charset="0"/>
                <a:cs typeface="Times New Roman" panose="02020603050405020304" pitchFamily="18" charset="0"/>
              </a:rPr>
              <a:t>int </a:t>
            </a:r>
            <a:r>
              <a:rPr lang="en-US" sz="2400" i="1" dirty="0" err="1">
                <a:solidFill>
                  <a:srgbClr val="7030A0"/>
                </a:solidFill>
                <a:latin typeface="Times New Roman" panose="02020603050405020304" pitchFamily="18" charset="0"/>
                <a:cs typeface="Times New Roman" panose="02020603050405020304" pitchFamily="18" charset="0"/>
              </a:rPr>
              <a:t>checkInt</a:t>
            </a:r>
            <a:r>
              <a:rPr lang="en-US" sz="2400" i="1" dirty="0">
                <a:solidFill>
                  <a:srgbClr val="7030A0"/>
                </a:solidFill>
                <a:latin typeface="Times New Roman" panose="02020603050405020304" pitchFamily="18" charset="0"/>
                <a:cs typeface="Times New Roman" panose="02020603050405020304" pitchFamily="18" charset="0"/>
              </a:rPr>
              <a:t> = 99;</a:t>
            </a:r>
          </a:p>
          <a:p>
            <a:r>
              <a:rPr lang="en-US" sz="2400" i="1" dirty="0">
                <a:solidFill>
                  <a:srgbClr val="7030A0"/>
                </a:solidFill>
                <a:latin typeface="Times New Roman" panose="02020603050405020304" pitchFamily="18" charset="0"/>
                <a:cs typeface="Times New Roman" panose="02020603050405020304" pitchFamily="18" charset="0"/>
              </a:rPr>
              <a:t>double </a:t>
            </a:r>
            <a:r>
              <a:rPr lang="en-US" sz="2400" i="1" dirty="0" err="1">
                <a:solidFill>
                  <a:srgbClr val="7030A0"/>
                </a:solidFill>
                <a:latin typeface="Times New Roman" panose="02020603050405020304" pitchFamily="18" charset="0"/>
                <a:cs typeface="Times New Roman" panose="02020603050405020304" pitchFamily="18" charset="0"/>
              </a:rPr>
              <a:t>checkDouble</a:t>
            </a:r>
            <a:r>
              <a:rPr lang="en-US" sz="2400" i="1" dirty="0">
                <a:solidFill>
                  <a:srgbClr val="7030A0"/>
                </a:solidFill>
                <a:latin typeface="Times New Roman" panose="02020603050405020304" pitchFamily="18" charset="0"/>
                <a:cs typeface="Times New Roman" panose="02020603050405020304" pitchFamily="18" charset="0"/>
              </a:rPr>
              <a:t> = 6.2;</a:t>
            </a:r>
          </a:p>
          <a:p>
            <a:r>
              <a:rPr lang="en-US" sz="2400" i="1" dirty="0">
                <a:solidFill>
                  <a:srgbClr val="7030A0"/>
                </a:solidFill>
                <a:latin typeface="Times New Roman" panose="02020603050405020304" pitchFamily="18" charset="0"/>
                <a:cs typeface="Times New Roman" panose="02020603050405020304" pitchFamily="18" charset="0"/>
              </a:rPr>
              <a:t>String </a:t>
            </a:r>
            <a:r>
              <a:rPr lang="en-US" sz="2400" i="1" dirty="0" err="1">
                <a:solidFill>
                  <a:srgbClr val="7030A0"/>
                </a:solidFill>
                <a:latin typeface="Times New Roman" panose="02020603050405020304" pitchFamily="18" charset="0"/>
                <a:cs typeface="Times New Roman" panose="02020603050405020304" pitchFamily="18" charset="0"/>
              </a:rPr>
              <a:t>checkString</a:t>
            </a:r>
            <a:r>
              <a:rPr lang="en-US" sz="2400" i="1" dirty="0">
                <a:solidFill>
                  <a:srgbClr val="7030A0"/>
                </a:solidFill>
                <a:latin typeface="Times New Roman" panose="02020603050405020304" pitchFamily="18" charset="0"/>
                <a:cs typeface="Times New Roman" panose="02020603050405020304" pitchFamily="18" charset="0"/>
              </a:rPr>
              <a:t> = "mark";</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15334193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ArraySort1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ArraySortClass</a:t>
            </a:r>
            <a:r>
              <a:rPr lang="en-US" sz="2400" dirty="0">
                <a:latin typeface="Times New Roman" panose="02020603050405020304" pitchFamily="18" charset="0"/>
                <a:cs typeface="Times New Roman" panose="02020603050405020304" pitchFamily="18" charset="0"/>
              </a:rPr>
              <a:t> obj = new </a:t>
            </a:r>
            <a:r>
              <a:rPr lang="en-US" sz="2400" dirty="0" err="1">
                <a:latin typeface="Times New Roman" panose="02020603050405020304" pitchFamily="18" charset="0"/>
                <a:cs typeface="Times New Roman" panose="02020603050405020304" pitchFamily="18" charset="0"/>
              </a:rPr>
              <a:t>ArraySortClass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initializing unsorted int array</a:t>
            </a:r>
          </a:p>
          <a:p>
            <a:r>
              <a:rPr lang="en-US" sz="2400" dirty="0">
                <a:latin typeface="Times New Roman" panose="02020603050405020304" pitchFamily="18" charset="0"/>
                <a:cs typeface="Times New Roman" panose="02020603050405020304" pitchFamily="18" charset="0"/>
              </a:rPr>
              <a:t>      int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 {2, 1, 9, 6, 4};</a:t>
            </a:r>
          </a:p>
          <a:p>
            <a:r>
              <a:rPr lang="en-US" sz="2400" dirty="0">
                <a:latin typeface="Times New Roman" panose="02020603050405020304" pitchFamily="18" charset="0"/>
                <a:cs typeface="Times New Roman" panose="02020603050405020304" pitchFamily="18" charset="0"/>
              </a:rPr>
              <a:t>// initializing unsorted double array</a:t>
            </a:r>
          </a:p>
          <a:p>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 {2.3, 1.4, 9.9, 6.2, 4.3};</a:t>
            </a:r>
          </a:p>
          <a:p>
            <a:r>
              <a:rPr lang="en-US" sz="2400" dirty="0">
                <a:latin typeface="Times New Roman" panose="02020603050405020304" pitchFamily="18" charset="0"/>
                <a:cs typeface="Times New Roman" panose="02020603050405020304" pitchFamily="18" charset="0"/>
              </a:rPr>
              <a:t>// initializing unsorted string array</a:t>
            </a:r>
          </a:p>
          <a:p>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 {"mark", "</a:t>
            </a:r>
            <a:r>
              <a:rPr lang="en-US" sz="2400" dirty="0" err="1">
                <a:latin typeface="Times New Roman" panose="02020603050405020304" pitchFamily="18" charset="0"/>
                <a:cs typeface="Times New Roman" panose="02020603050405020304" pitchFamily="18" charset="0"/>
              </a:rPr>
              <a:t>Murio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Abey</a:t>
            </a:r>
            <a:r>
              <a:rPr lang="en-US" sz="2400" dirty="0">
                <a:latin typeface="Times New Roman" panose="02020603050405020304" pitchFamily="18" charset="0"/>
                <a:cs typeface="Times New Roman" panose="02020603050405020304" pitchFamily="18" charset="0"/>
              </a:rPr>
              <a:t>", "Nancy", "</a:t>
            </a:r>
            <a:r>
              <a:rPr lang="en-US" sz="2400" dirty="0" err="1">
                <a:latin typeface="Times New Roman" panose="02020603050405020304" pitchFamily="18" charset="0"/>
                <a:cs typeface="Times New Roman" panose="02020603050405020304" pitchFamily="18" charset="0"/>
              </a:rPr>
              <a:t>murio</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a:t>
            </a:r>
            <a:r>
              <a:rPr lang="en-US" sz="2400" b="1" dirty="0" err="1">
                <a:latin typeface="Times New Roman" panose="02020603050405020304" pitchFamily="18" charset="0"/>
                <a:cs typeface="Times New Roman" panose="02020603050405020304" pitchFamily="18" charset="0"/>
              </a:rPr>
              <a:t>sorting</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a:t>
            </a:r>
            <a:r>
              <a:rPr lang="en-US" sz="2400" b="1" dirty="0" err="1">
                <a:latin typeface="Times New Roman" panose="02020603050405020304" pitchFamily="18" charset="0"/>
                <a:cs typeface="Times New Roman" panose="02020603050405020304" pitchFamily="18" charset="0"/>
              </a:rPr>
              <a:t>sorting</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a:t>
            </a:r>
            <a:r>
              <a:rPr lang="en-US" sz="2400" b="1" dirty="0" err="1">
                <a:latin typeface="Times New Roman" panose="02020603050405020304" pitchFamily="18" charset="0"/>
                <a:cs typeface="Times New Roman" panose="02020603050405020304" pitchFamily="18" charset="0"/>
              </a:rPr>
              <a:t>sorting</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246481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ArraySortClass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void sorting(int[]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 Integer sorting</a:t>
            </a:r>
          </a:p>
          <a:p>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Arrays.sort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iArr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array elements are:");</a:t>
            </a:r>
          </a:p>
          <a:p>
            <a:r>
              <a:rPr lang="en-US" sz="2400" dirty="0">
                <a:latin typeface="Times New Roman" panose="02020603050405020304" pitchFamily="18" charset="0"/>
                <a:cs typeface="Times New Roman" panose="02020603050405020304" pitchFamily="18" charset="0"/>
              </a:rPr>
              <a:t>      for (int number :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25275743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void sorting(double[]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 double sorting</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Arrays.sort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array elements are:");</a:t>
            </a:r>
          </a:p>
          <a:p>
            <a:r>
              <a:rPr lang="en-US" sz="2400" dirty="0">
                <a:latin typeface="Times New Roman" panose="02020603050405020304" pitchFamily="18" charset="0"/>
                <a:cs typeface="Times New Roman" panose="02020603050405020304" pitchFamily="18" charset="0"/>
              </a:rPr>
              <a:t>      for (double number :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16186581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void sorting(String[]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 string sorting</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Arrays.sort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array elements are:");</a:t>
            </a:r>
          </a:p>
          <a:p>
            <a:r>
              <a:rPr lang="en-US" sz="2400" dirty="0">
                <a:latin typeface="Times New Roman" panose="02020603050405020304" pitchFamily="18" charset="0"/>
                <a:cs typeface="Times New Roman" panose="02020603050405020304" pitchFamily="18" charset="0"/>
              </a:rPr>
              <a:t>      for (String number :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11633834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2832728"/>
            <a:ext cx="10359343"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Another Way</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3948590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ArraySort</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initializing unsorted int array</a:t>
            </a:r>
          </a:p>
          <a:p>
            <a:r>
              <a:rPr lang="en-US" sz="2400" dirty="0">
                <a:latin typeface="Times New Roman" panose="02020603050405020304" pitchFamily="18" charset="0"/>
                <a:cs typeface="Times New Roman" panose="02020603050405020304" pitchFamily="18" charset="0"/>
              </a:rPr>
              <a:t>      int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 {2, 1, 9, 6, 4};</a:t>
            </a:r>
          </a:p>
          <a:p>
            <a:r>
              <a:rPr lang="en-US" sz="2400" dirty="0">
                <a:latin typeface="Times New Roman" panose="02020603050405020304" pitchFamily="18" charset="0"/>
                <a:cs typeface="Times New Roman" panose="02020603050405020304" pitchFamily="18" charset="0"/>
              </a:rPr>
              <a:t>// initializing unsorted double array</a:t>
            </a:r>
          </a:p>
          <a:p>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 {2.3, 1.4, 9.9, 6.2, 4.3};</a:t>
            </a:r>
          </a:p>
          <a:p>
            <a:r>
              <a:rPr lang="en-US" sz="2400" dirty="0">
                <a:latin typeface="Times New Roman" panose="02020603050405020304" pitchFamily="18" charset="0"/>
                <a:cs typeface="Times New Roman" panose="02020603050405020304" pitchFamily="18" charset="0"/>
              </a:rPr>
              <a:t>// initializing unsorted string array</a:t>
            </a:r>
          </a:p>
          <a:p>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 </a:t>
            </a:r>
            <a:r>
              <a:rPr lang="de-DE" sz="2400" dirty="0">
                <a:solidFill>
                  <a:srgbClr val="FF0000"/>
                </a:solidFill>
                <a:latin typeface="Times New Roman" panose="02020603050405020304" pitchFamily="18" charset="0"/>
                <a:cs typeface="Times New Roman" panose="02020603050405020304" pitchFamily="18" charset="0"/>
              </a:rPr>
              <a:t>{"mark", "Mark", "MArk", "MarK", "MARK"};</a:t>
            </a:r>
          </a:p>
          <a:p>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8753360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5262979"/>
          </a:xfrm>
          <a:prstGeom prst="rect">
            <a:avLst/>
          </a:prstGeom>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Arrays.sort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iArr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array elements are:");</a:t>
            </a:r>
          </a:p>
          <a:p>
            <a:r>
              <a:rPr lang="en-US" sz="2400" dirty="0">
                <a:latin typeface="Times New Roman" panose="02020603050405020304" pitchFamily="18" charset="0"/>
                <a:cs typeface="Times New Roman" panose="02020603050405020304" pitchFamily="18" charset="0"/>
              </a:rPr>
              <a:t>      for (int number :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err="1">
                <a:solidFill>
                  <a:srgbClr val="FF0000"/>
                </a:solidFill>
                <a:latin typeface="Times New Roman" panose="02020603050405020304" pitchFamily="18" charset="0"/>
                <a:cs typeface="Times New Roman" panose="02020603050405020304" pitchFamily="18" charset="0"/>
              </a:rPr>
              <a:t>Arrays.sort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let us print all the elements available in list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double elements are:");</a:t>
            </a:r>
          </a:p>
          <a:p>
            <a:r>
              <a:rPr lang="en-US" sz="2400" dirty="0">
                <a:latin typeface="Times New Roman" panose="02020603050405020304" pitchFamily="18" charset="0"/>
                <a:cs typeface="Times New Roman" panose="02020603050405020304" pitchFamily="18" charset="0"/>
              </a:rPr>
              <a:t>      for (double number :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3631152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632866"/>
            <a:ext cx="10359343" cy="3785652"/>
          </a:xfrm>
          <a:prstGeom prst="rect">
            <a:avLst/>
          </a:prstGeom>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Arrays.sort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sArr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let us print all the elements available in list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("The sorted int string elements are:");</a:t>
            </a:r>
          </a:p>
          <a:p>
            <a:r>
              <a:rPr lang="en-US" sz="2400" dirty="0">
                <a:latin typeface="Times New Roman" panose="02020603050405020304" pitchFamily="18" charset="0"/>
                <a:cs typeface="Times New Roman" panose="02020603050405020304" pitchFamily="18" charset="0"/>
              </a:rPr>
              <a:t>      for (String number :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s",number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Practice Example</a:t>
            </a:r>
          </a:p>
        </p:txBody>
      </p:sp>
    </p:spTree>
    <p:extLst>
      <p:ext uri="{BB962C8B-B14F-4D97-AF65-F5344CB8AC3E}">
        <p14:creationId xmlns:p14="http://schemas.microsoft.com/office/powerpoint/2010/main" val="2871627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17734"/>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in Java</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787791" y="839369"/>
            <a:ext cx="10556069" cy="6000897"/>
          </a:xfrm>
        </p:spPr>
        <p:txBody>
          <a:bodyPr>
            <a:normAutofit/>
          </a:bodyPr>
          <a:lstStyle/>
          <a:p>
            <a:pPr algn="l"/>
            <a:r>
              <a:rPr lang="en-US" dirty="0">
                <a:latin typeface="Times New Roman" panose="02020603050405020304" pitchFamily="18" charset="0"/>
                <a:cs typeface="Times New Roman" panose="02020603050405020304" pitchFamily="18" charset="0"/>
              </a:rPr>
              <a:t>Generics in Java is similar to templates in C++. The idea is to allow type (Integer, String, …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user defined types) to be a parameter to methods, classes. </a:t>
            </a: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why to use generic and why not non-generic (normal code that we generally use). &gt;&gt; Without generics, we can store any type of objects in the collection, i.e., non-generic. Now generics force the java programmer to store a specific type of objects.</a:t>
            </a: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Why it is always recommended to use generic code or what are the advantages of using a generic code over a non-generic code?</a:t>
            </a:r>
          </a:p>
          <a:p>
            <a:pPr algn="l"/>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Advantages Include ………</a:t>
            </a:r>
          </a:p>
        </p:txBody>
      </p:sp>
    </p:spTree>
    <p:extLst>
      <p:ext uri="{BB962C8B-B14F-4D97-AF65-F5344CB8AC3E}">
        <p14:creationId xmlns:p14="http://schemas.microsoft.com/office/powerpoint/2010/main" val="331629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149624" y="760094"/>
            <a:ext cx="5562064"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Array_Sort_Generic</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initializing unsorted int array</a:t>
            </a:r>
          </a:p>
          <a:p>
            <a:r>
              <a:rPr lang="en-US" sz="2400" dirty="0">
                <a:latin typeface="Times New Roman" panose="02020603050405020304" pitchFamily="18" charset="0"/>
                <a:cs typeface="Times New Roman" panose="02020603050405020304" pitchFamily="18" charset="0"/>
              </a:rPr>
              <a:t>      Integer </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 {2, 1, 9, 6, 4};</a:t>
            </a:r>
          </a:p>
          <a:p>
            <a:r>
              <a:rPr lang="en-US" sz="2400" dirty="0">
                <a:latin typeface="Times New Roman" panose="02020603050405020304" pitchFamily="18" charset="0"/>
                <a:cs typeface="Times New Roman" panose="02020603050405020304" pitchFamily="18" charset="0"/>
              </a:rPr>
              <a:t>// initializing unsorted double array</a:t>
            </a:r>
          </a:p>
          <a:p>
            <a:r>
              <a:rPr lang="en-US" sz="2400" dirty="0">
                <a:latin typeface="Times New Roman" panose="02020603050405020304" pitchFamily="18" charset="0"/>
                <a:cs typeface="Times New Roman" panose="02020603050405020304" pitchFamily="18" charset="0"/>
              </a:rPr>
              <a:t>     Double </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 {2.3, 1.4, 9.9, 6.2, 4.3};</a:t>
            </a:r>
          </a:p>
          <a:p>
            <a:r>
              <a:rPr lang="en-US" sz="2400" dirty="0">
                <a:latin typeface="Times New Roman" panose="02020603050405020304" pitchFamily="18" charset="0"/>
                <a:cs typeface="Times New Roman" panose="02020603050405020304" pitchFamily="18" charset="0"/>
              </a:rPr>
              <a:t>// initializing unsorted string array</a:t>
            </a:r>
          </a:p>
          <a:p>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 {"mark", "Mark", "</a:t>
            </a:r>
            <a:r>
              <a:rPr lang="en-US" sz="2400" dirty="0" err="1">
                <a:latin typeface="Times New Roman" panose="02020603050405020304" pitchFamily="18" charset="0"/>
                <a:cs typeface="Times New Roman" panose="02020603050405020304" pitchFamily="18" charset="0"/>
              </a:rPr>
              <a:t>MArk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a:t>
            </a:r>
            <a:r>
              <a:rPr lang="en-US" sz="2400" dirty="0">
                <a:latin typeface="Times New Roman" panose="02020603050405020304" pitchFamily="18" charset="0"/>
                <a:cs typeface="Times New Roman" panose="02020603050405020304" pitchFamily="18" charset="0"/>
              </a:rPr>
              <a:t>", "MARK"};</a:t>
            </a:r>
          </a:p>
          <a:p>
            <a:r>
              <a:rPr lang="en-US" sz="2400" dirty="0" err="1">
                <a:solidFill>
                  <a:srgbClr val="FF0000"/>
                </a:solidFill>
                <a:latin typeface="Times New Roman" panose="02020603050405020304" pitchFamily="18" charset="0"/>
                <a:cs typeface="Times New Roman" panose="02020603050405020304" pitchFamily="18" charset="0"/>
              </a:rPr>
              <a:t>SortedList</a:t>
            </a:r>
            <a:r>
              <a:rPr lang="en-US" sz="2400" dirty="0">
                <a:latin typeface="Times New Roman" panose="02020603050405020304" pitchFamily="18" charset="0"/>
                <a:cs typeface="Times New Roman" panose="02020603050405020304" pitchFamily="18" charset="0"/>
              </a:rPr>
              <a:t> object = new </a:t>
            </a:r>
            <a:r>
              <a:rPr lang="en-US" sz="2400" dirty="0" err="1">
                <a:latin typeface="Times New Roman" panose="02020603050405020304" pitchFamily="18" charset="0"/>
                <a:cs typeface="Times New Roman" panose="02020603050405020304" pitchFamily="18" charset="0"/>
              </a:rPr>
              <a:t>SortedList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object.sortAll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object.sortAll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object.sortAll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F5C7CD87-4ABD-4551-B13B-EBA8940EA331}"/>
              </a:ext>
            </a:extLst>
          </p:cNvPr>
          <p:cNvSpPr/>
          <p:nvPr/>
        </p:nvSpPr>
        <p:spPr>
          <a:xfrm>
            <a:off x="5817706" y="699123"/>
            <a:ext cx="6224670" cy="4154984"/>
          </a:xfrm>
          <a:prstGeom prst="rect">
            <a:avLst/>
          </a:prstGeom>
        </p:spPr>
        <p:txBody>
          <a:bodyPr wrap="square">
            <a:spAutoFit/>
          </a:bodyPr>
          <a:lstStyle/>
          <a:p>
            <a:r>
              <a:rPr lang="en-US" sz="2400" i="1" dirty="0">
                <a:solidFill>
                  <a:srgbClr val="7030A0"/>
                </a:solidFill>
                <a:latin typeface="Times New Roman" panose="02020603050405020304" pitchFamily="18" charset="0"/>
                <a:cs typeface="Times New Roman" panose="02020603050405020304" pitchFamily="18" charset="0"/>
              </a:rPr>
              <a:t>int </a:t>
            </a:r>
            <a:r>
              <a:rPr lang="en-US" sz="2400" i="1" dirty="0" err="1">
                <a:solidFill>
                  <a:srgbClr val="7030A0"/>
                </a:solidFill>
                <a:latin typeface="Times New Roman" panose="02020603050405020304" pitchFamily="18" charset="0"/>
                <a:cs typeface="Times New Roman" panose="02020603050405020304" pitchFamily="18" charset="0"/>
              </a:rPr>
              <a:t>checkInt</a:t>
            </a:r>
            <a:r>
              <a:rPr lang="en-US" sz="2400" i="1" dirty="0">
                <a:solidFill>
                  <a:srgbClr val="7030A0"/>
                </a:solidFill>
                <a:latin typeface="Times New Roman" panose="02020603050405020304" pitchFamily="18" charset="0"/>
                <a:cs typeface="Times New Roman" panose="02020603050405020304" pitchFamily="18" charset="0"/>
              </a:rPr>
              <a:t> = 99;</a:t>
            </a:r>
          </a:p>
          <a:p>
            <a:r>
              <a:rPr lang="en-US" sz="2400" i="1" dirty="0">
                <a:solidFill>
                  <a:srgbClr val="7030A0"/>
                </a:solidFill>
                <a:latin typeface="Times New Roman" panose="02020603050405020304" pitchFamily="18" charset="0"/>
                <a:cs typeface="Times New Roman" panose="02020603050405020304" pitchFamily="18" charset="0"/>
              </a:rPr>
              <a:t>double </a:t>
            </a:r>
            <a:r>
              <a:rPr lang="en-US" sz="2400" i="1" dirty="0" err="1">
                <a:solidFill>
                  <a:srgbClr val="7030A0"/>
                </a:solidFill>
                <a:latin typeface="Times New Roman" panose="02020603050405020304" pitchFamily="18" charset="0"/>
                <a:cs typeface="Times New Roman" panose="02020603050405020304" pitchFamily="18" charset="0"/>
              </a:rPr>
              <a:t>checkDouble</a:t>
            </a:r>
            <a:r>
              <a:rPr lang="en-US" sz="2400" i="1" dirty="0">
                <a:solidFill>
                  <a:srgbClr val="7030A0"/>
                </a:solidFill>
                <a:latin typeface="Times New Roman" panose="02020603050405020304" pitchFamily="18" charset="0"/>
                <a:cs typeface="Times New Roman" panose="02020603050405020304" pitchFamily="18" charset="0"/>
              </a:rPr>
              <a:t> = 6.2;</a:t>
            </a:r>
          </a:p>
          <a:p>
            <a:r>
              <a:rPr lang="en-US" sz="2400" i="1" dirty="0">
                <a:solidFill>
                  <a:srgbClr val="7030A0"/>
                </a:solidFill>
                <a:latin typeface="Times New Roman" panose="02020603050405020304" pitchFamily="18" charset="0"/>
                <a:cs typeface="Times New Roman" panose="02020603050405020304" pitchFamily="18" charset="0"/>
              </a:rPr>
              <a:t>String </a:t>
            </a:r>
            <a:r>
              <a:rPr lang="en-US" sz="2400" i="1" dirty="0" err="1">
                <a:solidFill>
                  <a:srgbClr val="7030A0"/>
                </a:solidFill>
                <a:latin typeface="Times New Roman" panose="02020603050405020304" pitchFamily="18" charset="0"/>
                <a:cs typeface="Times New Roman" panose="02020603050405020304" pitchFamily="18" charset="0"/>
              </a:rPr>
              <a:t>checkString</a:t>
            </a:r>
            <a:r>
              <a:rPr lang="en-US" sz="2400" i="1" dirty="0">
                <a:solidFill>
                  <a:srgbClr val="7030A0"/>
                </a:solidFill>
                <a:latin typeface="Times New Roman" panose="02020603050405020304" pitchFamily="18" charset="0"/>
                <a:cs typeface="Times New Roman" panose="02020603050405020304" pitchFamily="18" charset="0"/>
              </a:rPr>
              <a:t> = "mark";</a:t>
            </a:r>
          </a:p>
          <a:p>
            <a:endParaRPr lang="en-US" sz="2400" i="1" dirty="0">
              <a:solidFill>
                <a:srgbClr val="7030A0"/>
              </a:solidFill>
              <a:latin typeface="Times New Roman" panose="02020603050405020304" pitchFamily="18" charset="0"/>
              <a:cs typeface="Times New Roman" panose="02020603050405020304" pitchFamily="18" charset="0"/>
            </a:endParaRPr>
          </a:p>
          <a:p>
            <a:r>
              <a:rPr lang="en-US" sz="2400" i="1" dirty="0" err="1">
                <a:solidFill>
                  <a:srgbClr val="7030A0"/>
                </a:solidFill>
                <a:latin typeface="Times New Roman" panose="02020603050405020304" pitchFamily="18" charset="0"/>
                <a:cs typeface="Times New Roman" panose="02020603050405020304" pitchFamily="18" charset="0"/>
              </a:rPr>
              <a:t>Check_value</a:t>
            </a:r>
            <a:r>
              <a:rPr lang="en-US" sz="2400" i="1" dirty="0">
                <a:solidFill>
                  <a:srgbClr val="7030A0"/>
                </a:solidFill>
                <a:latin typeface="Times New Roman" panose="02020603050405020304" pitchFamily="18" charset="0"/>
                <a:cs typeface="Times New Roman" panose="02020603050405020304" pitchFamily="18" charset="0"/>
              </a:rPr>
              <a:t> obj = new </a:t>
            </a:r>
            <a:r>
              <a:rPr lang="en-US" sz="2400" i="1" dirty="0" err="1">
                <a:solidFill>
                  <a:srgbClr val="7030A0"/>
                </a:solidFill>
                <a:latin typeface="Times New Roman" panose="02020603050405020304" pitchFamily="18" charset="0"/>
                <a:cs typeface="Times New Roman" panose="02020603050405020304" pitchFamily="18" charset="0"/>
              </a:rPr>
              <a:t>Check_value</a:t>
            </a:r>
            <a:r>
              <a:rPr lang="en-US" sz="2400" i="1" dirty="0">
                <a:solidFill>
                  <a:srgbClr val="7030A0"/>
                </a:solidFill>
                <a:latin typeface="Times New Roman" panose="02020603050405020304" pitchFamily="18" charset="0"/>
                <a:cs typeface="Times New Roman" panose="02020603050405020304" pitchFamily="18" charset="0"/>
              </a:rPr>
              <a:t>();</a:t>
            </a:r>
          </a:p>
          <a:p>
            <a:endParaRPr lang="en-US" sz="2400" i="1" dirty="0">
              <a:solidFill>
                <a:srgbClr val="7030A0"/>
              </a:solidFill>
              <a:latin typeface="Times New Roman" panose="02020603050405020304" pitchFamily="18" charset="0"/>
              <a:cs typeface="Times New Roman" panose="02020603050405020304" pitchFamily="18" charset="0"/>
            </a:endParaRPr>
          </a:p>
          <a:p>
            <a:r>
              <a:rPr lang="en-US" sz="2400" i="1" dirty="0" err="1">
                <a:solidFill>
                  <a:srgbClr val="7030A0"/>
                </a:solidFill>
                <a:latin typeface="Times New Roman" panose="02020603050405020304" pitchFamily="18" charset="0"/>
                <a:cs typeface="Times New Roman" panose="02020603050405020304" pitchFamily="18" charset="0"/>
              </a:rPr>
              <a:t>obj.useLoop</a:t>
            </a:r>
            <a:r>
              <a:rPr lang="en-US" sz="2400" i="1" dirty="0">
                <a:solidFill>
                  <a:srgbClr val="7030A0"/>
                </a:solidFill>
                <a:latin typeface="Times New Roman" panose="02020603050405020304" pitchFamily="18" charset="0"/>
                <a:cs typeface="Times New Roman" panose="02020603050405020304" pitchFamily="18" charset="0"/>
              </a:rPr>
              <a:t>(</a:t>
            </a:r>
            <a:r>
              <a:rPr lang="en-US" sz="2400" i="1" dirty="0" err="1">
                <a:solidFill>
                  <a:srgbClr val="7030A0"/>
                </a:solidFill>
                <a:latin typeface="Times New Roman" panose="02020603050405020304" pitchFamily="18" charset="0"/>
                <a:cs typeface="Times New Roman" panose="02020603050405020304" pitchFamily="18" charset="0"/>
              </a:rPr>
              <a:t>iArr</a:t>
            </a:r>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checkInt</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err="1">
                <a:solidFill>
                  <a:srgbClr val="7030A0"/>
                </a:solidFill>
                <a:latin typeface="Times New Roman" panose="02020603050405020304" pitchFamily="18" charset="0"/>
                <a:cs typeface="Times New Roman" panose="02020603050405020304" pitchFamily="18" charset="0"/>
              </a:rPr>
              <a:t>obj.useLoop</a:t>
            </a:r>
            <a:r>
              <a:rPr lang="en-US" sz="2400" i="1" dirty="0">
                <a:solidFill>
                  <a:srgbClr val="7030A0"/>
                </a:solidFill>
                <a:latin typeface="Times New Roman" panose="02020603050405020304" pitchFamily="18" charset="0"/>
                <a:cs typeface="Times New Roman" panose="02020603050405020304" pitchFamily="18" charset="0"/>
              </a:rPr>
              <a:t>(</a:t>
            </a:r>
            <a:r>
              <a:rPr lang="en-US" sz="2400" i="1" dirty="0" err="1">
                <a:solidFill>
                  <a:srgbClr val="7030A0"/>
                </a:solidFill>
                <a:latin typeface="Times New Roman" panose="02020603050405020304" pitchFamily="18" charset="0"/>
                <a:cs typeface="Times New Roman" panose="02020603050405020304" pitchFamily="18" charset="0"/>
              </a:rPr>
              <a:t>dArr</a:t>
            </a:r>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checkDouble</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err="1">
                <a:solidFill>
                  <a:srgbClr val="7030A0"/>
                </a:solidFill>
                <a:latin typeface="Times New Roman" panose="02020603050405020304" pitchFamily="18" charset="0"/>
                <a:cs typeface="Times New Roman" panose="02020603050405020304" pitchFamily="18" charset="0"/>
              </a:rPr>
              <a:t>obj.useLoop</a:t>
            </a:r>
            <a:r>
              <a:rPr lang="en-US" sz="2400" i="1" dirty="0">
                <a:solidFill>
                  <a:srgbClr val="7030A0"/>
                </a:solidFill>
                <a:latin typeface="Times New Roman" panose="02020603050405020304" pitchFamily="18" charset="0"/>
                <a:cs typeface="Times New Roman" panose="02020603050405020304" pitchFamily="18" charset="0"/>
              </a:rPr>
              <a:t>(</a:t>
            </a:r>
            <a:r>
              <a:rPr lang="en-US" sz="2400" i="1" dirty="0" err="1">
                <a:solidFill>
                  <a:srgbClr val="7030A0"/>
                </a:solidFill>
                <a:latin typeface="Times New Roman" panose="02020603050405020304" pitchFamily="18" charset="0"/>
                <a:cs typeface="Times New Roman" panose="02020603050405020304" pitchFamily="18" charset="0"/>
              </a:rPr>
              <a:t>sArr</a:t>
            </a:r>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checkString</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Solution</a:t>
            </a:r>
          </a:p>
        </p:txBody>
      </p:sp>
    </p:spTree>
    <p:extLst>
      <p:ext uri="{BB962C8B-B14F-4D97-AF65-F5344CB8AC3E}">
        <p14:creationId xmlns:p14="http://schemas.microsoft.com/office/powerpoint/2010/main" val="2186793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149624" y="760094"/>
            <a:ext cx="5562064"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class </a:t>
            </a:r>
            <a:r>
              <a:rPr lang="en-US" sz="2400" dirty="0" err="1">
                <a:solidFill>
                  <a:srgbClr val="FF0000"/>
                </a:solidFill>
                <a:latin typeface="Times New Roman" panose="02020603050405020304" pitchFamily="18" charset="0"/>
                <a:cs typeface="Times New Roman" panose="02020603050405020304" pitchFamily="18" charset="0"/>
              </a:rPr>
              <a:t>SortedList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public  static &lt;T&gt; void </a:t>
            </a:r>
            <a:r>
              <a:rPr lang="en-US" sz="2400" dirty="0" err="1">
                <a:latin typeface="Times New Roman" panose="02020603050405020304" pitchFamily="18" charset="0"/>
                <a:cs typeface="Times New Roman" panose="02020603050405020304" pitchFamily="18" charset="0"/>
              </a:rPr>
              <a:t>sortAll</a:t>
            </a:r>
            <a:r>
              <a:rPr lang="en-US" sz="2400" dirty="0">
                <a:latin typeface="Times New Roman" panose="02020603050405020304" pitchFamily="18" charset="0"/>
                <a:cs typeface="Times New Roman" panose="02020603050405020304" pitchFamily="18" charset="0"/>
              </a:rPr>
              <a:t>(T[] element)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Arrays.sort</a:t>
            </a:r>
            <a:r>
              <a:rPr lang="en-US" sz="2400" dirty="0">
                <a:latin typeface="Times New Roman" panose="02020603050405020304" pitchFamily="18" charset="0"/>
                <a:cs typeface="Times New Roman" panose="02020603050405020304" pitchFamily="18" charset="0"/>
              </a:rPr>
              <a:t>(element);</a:t>
            </a:r>
          </a:p>
          <a:p>
            <a:r>
              <a:rPr lang="en-US" sz="2400" dirty="0">
                <a:latin typeface="Times New Roman" panose="02020603050405020304" pitchFamily="18" charset="0"/>
                <a:cs typeface="Times New Roman" panose="02020603050405020304" pitchFamily="18" charset="0"/>
              </a:rPr>
              <a:t>        for (T element1 : element)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a:t>
            </a:r>
            <a:r>
              <a:rPr lang="en-US" sz="2400" dirty="0">
                <a:latin typeface="Times New Roman" panose="02020603050405020304" pitchFamily="18" charset="0"/>
                <a:cs typeface="Times New Roman" panose="02020603050405020304" pitchFamily="18" charset="0"/>
              </a:rPr>
              <a:t>("\t" + element1);</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 public static &lt;T Extends Number&gt; void //</a:t>
            </a:r>
            <a:r>
              <a:rPr lang="en-US" sz="2400" dirty="0" err="1">
                <a:solidFill>
                  <a:srgbClr val="7030A0"/>
                </a:solidFill>
                <a:latin typeface="Times New Roman" panose="02020603050405020304" pitchFamily="18" charset="0"/>
                <a:cs typeface="Times New Roman" panose="02020603050405020304" pitchFamily="18" charset="0"/>
              </a:rPr>
              <a:t>sortAll</a:t>
            </a:r>
            <a:r>
              <a:rPr lang="en-US" sz="2400" dirty="0">
                <a:solidFill>
                  <a:srgbClr val="7030A0"/>
                </a:solidFill>
                <a:latin typeface="Times New Roman" panose="02020603050405020304" pitchFamily="18" charset="0"/>
                <a:cs typeface="Times New Roman" panose="02020603050405020304" pitchFamily="18" charset="0"/>
              </a:rPr>
              <a:t>(T[] element)</a:t>
            </a:r>
          </a:p>
          <a:p>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5C7CD87-4ABD-4551-B13B-EBA8940EA331}"/>
              </a:ext>
            </a:extLst>
          </p:cNvPr>
          <p:cNvSpPr/>
          <p:nvPr/>
        </p:nvSpPr>
        <p:spPr>
          <a:xfrm>
            <a:off x="5817706" y="699123"/>
            <a:ext cx="6224670" cy="6001643"/>
          </a:xfrm>
          <a:prstGeom prst="rect">
            <a:avLst/>
          </a:prstGeom>
        </p:spPr>
        <p:txBody>
          <a:bodyPr wrap="square">
            <a:spAutoFit/>
          </a:bodyPr>
          <a:lstStyle/>
          <a:p>
            <a:r>
              <a:rPr lang="en-US" sz="2400" i="1" dirty="0">
                <a:solidFill>
                  <a:srgbClr val="7030A0"/>
                </a:solidFill>
                <a:latin typeface="Times New Roman" panose="02020603050405020304" pitchFamily="18" charset="0"/>
                <a:cs typeface="Times New Roman" panose="02020603050405020304" pitchFamily="18" charset="0"/>
              </a:rPr>
              <a:t>public class </a:t>
            </a:r>
            <a:r>
              <a:rPr lang="en-US" sz="2400" i="1" dirty="0" err="1">
                <a:solidFill>
                  <a:srgbClr val="7030A0"/>
                </a:solidFill>
                <a:latin typeface="Times New Roman" panose="02020603050405020304" pitchFamily="18" charset="0"/>
                <a:cs typeface="Times New Roman" panose="02020603050405020304" pitchFamily="18" charset="0"/>
              </a:rPr>
              <a:t>Check_value</a:t>
            </a:r>
            <a:r>
              <a:rPr lang="en-US" sz="2400" i="1" dirty="0">
                <a:solidFill>
                  <a:srgbClr val="7030A0"/>
                </a:solidFill>
                <a:latin typeface="Times New Roman" panose="02020603050405020304" pitchFamily="18" charset="0"/>
                <a:cs typeface="Times New Roman" panose="02020603050405020304" pitchFamily="18" charset="0"/>
              </a:rPr>
              <a:t> {</a:t>
            </a:r>
          </a:p>
          <a:p>
            <a:r>
              <a:rPr lang="en-US" sz="2400" i="1" dirty="0">
                <a:solidFill>
                  <a:srgbClr val="7030A0"/>
                </a:solidFill>
                <a:latin typeface="Times New Roman" panose="02020603050405020304" pitchFamily="18" charset="0"/>
                <a:cs typeface="Times New Roman" panose="02020603050405020304" pitchFamily="18" charset="0"/>
              </a:rPr>
              <a:t>    public &lt;T&gt; void </a:t>
            </a:r>
            <a:r>
              <a:rPr lang="en-US" sz="2400" i="1" dirty="0" err="1">
                <a:solidFill>
                  <a:srgbClr val="7030A0"/>
                </a:solidFill>
                <a:latin typeface="Times New Roman" panose="02020603050405020304" pitchFamily="18" charset="0"/>
                <a:cs typeface="Times New Roman" panose="02020603050405020304" pitchFamily="18" charset="0"/>
              </a:rPr>
              <a:t>useLoop</a:t>
            </a:r>
            <a:r>
              <a:rPr lang="en-US" sz="2400" i="1" dirty="0">
                <a:solidFill>
                  <a:srgbClr val="7030A0"/>
                </a:solidFill>
                <a:latin typeface="Times New Roman" panose="02020603050405020304" pitchFamily="18" charset="0"/>
                <a:cs typeface="Times New Roman" panose="02020603050405020304" pitchFamily="18" charset="0"/>
              </a:rPr>
              <a:t>(T[] </a:t>
            </a:r>
            <a:r>
              <a:rPr lang="en-US" sz="2400" i="1" dirty="0" err="1">
                <a:solidFill>
                  <a:srgbClr val="7030A0"/>
                </a:solidFill>
                <a:latin typeface="Times New Roman" panose="02020603050405020304" pitchFamily="18" charset="0"/>
                <a:cs typeface="Times New Roman" panose="02020603050405020304" pitchFamily="18" charset="0"/>
              </a:rPr>
              <a:t>arr</a:t>
            </a:r>
            <a:r>
              <a:rPr lang="en-US" sz="2400" i="1" dirty="0">
                <a:solidFill>
                  <a:srgbClr val="7030A0"/>
                </a:solidFill>
                <a:latin typeface="Times New Roman" panose="02020603050405020304" pitchFamily="18" charset="0"/>
                <a:cs typeface="Times New Roman" panose="02020603050405020304" pitchFamily="18" charset="0"/>
              </a:rPr>
              <a:t>, T </a:t>
            </a:r>
            <a:r>
              <a:rPr lang="en-US" sz="2400" i="1" dirty="0" err="1">
                <a:solidFill>
                  <a:srgbClr val="7030A0"/>
                </a:solidFill>
                <a:latin typeface="Times New Roman" panose="02020603050405020304" pitchFamily="18" charset="0"/>
                <a:cs typeface="Times New Roman" panose="02020603050405020304" pitchFamily="18" charset="0"/>
              </a:rPr>
              <a:t>abc</a:t>
            </a:r>
            <a:r>
              <a:rPr lang="en-US" sz="2400" i="1" dirty="0">
                <a:solidFill>
                  <a:srgbClr val="7030A0"/>
                </a:solidFill>
                <a:latin typeface="Times New Roman" panose="02020603050405020304" pitchFamily="18" charset="0"/>
                <a:cs typeface="Times New Roman" panose="02020603050405020304" pitchFamily="18" charset="0"/>
              </a:rPr>
              <a:t>) {</a:t>
            </a:r>
          </a:p>
          <a:p>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boolean</a:t>
            </a:r>
            <a:r>
              <a:rPr lang="en-US" sz="2400" i="1" dirty="0">
                <a:solidFill>
                  <a:srgbClr val="7030A0"/>
                </a:solidFill>
                <a:latin typeface="Times New Roman" panose="02020603050405020304" pitchFamily="18" charset="0"/>
                <a:cs typeface="Times New Roman" panose="02020603050405020304" pitchFamily="18" charset="0"/>
              </a:rPr>
              <a:t> flag = false;     int count = 0;</a:t>
            </a:r>
          </a:p>
          <a:p>
            <a:r>
              <a:rPr lang="en-US" sz="2400" i="1" dirty="0">
                <a:solidFill>
                  <a:srgbClr val="7030A0"/>
                </a:solidFill>
                <a:latin typeface="Times New Roman" panose="02020603050405020304" pitchFamily="18" charset="0"/>
                <a:cs typeface="Times New Roman" panose="02020603050405020304" pitchFamily="18" charset="0"/>
              </a:rPr>
              <a:t>    for (T s: </a:t>
            </a:r>
            <a:r>
              <a:rPr lang="en-US" sz="2400" i="1" dirty="0" err="1">
                <a:solidFill>
                  <a:srgbClr val="7030A0"/>
                </a:solidFill>
                <a:latin typeface="Times New Roman" panose="02020603050405020304" pitchFamily="18" charset="0"/>
                <a:cs typeface="Times New Roman" panose="02020603050405020304" pitchFamily="18" charset="0"/>
              </a:rPr>
              <a:t>arr</a:t>
            </a:r>
            <a:r>
              <a:rPr lang="en-US" sz="2400" i="1" dirty="0">
                <a:solidFill>
                  <a:srgbClr val="7030A0"/>
                </a:solidFill>
                <a:latin typeface="Times New Roman" panose="02020603050405020304" pitchFamily="18" charset="0"/>
                <a:cs typeface="Times New Roman" panose="02020603050405020304" pitchFamily="18" charset="0"/>
              </a:rPr>
              <a:t>) {</a:t>
            </a:r>
          </a:p>
          <a:p>
            <a:r>
              <a:rPr lang="en-US" sz="2400" i="1" dirty="0">
                <a:solidFill>
                  <a:srgbClr val="7030A0"/>
                </a:solidFill>
                <a:latin typeface="Times New Roman" panose="02020603050405020304" pitchFamily="18" charset="0"/>
                <a:cs typeface="Times New Roman" panose="02020603050405020304" pitchFamily="18" charset="0"/>
              </a:rPr>
              <a:t>        count++;</a:t>
            </a:r>
          </a:p>
          <a:p>
            <a:r>
              <a:rPr lang="en-US" sz="2400" i="1" dirty="0">
                <a:solidFill>
                  <a:srgbClr val="7030A0"/>
                </a:solidFill>
                <a:latin typeface="Times New Roman" panose="02020603050405020304" pitchFamily="18" charset="0"/>
                <a:cs typeface="Times New Roman" panose="02020603050405020304" pitchFamily="18" charset="0"/>
              </a:rPr>
              <a:t>        if (</a:t>
            </a:r>
            <a:r>
              <a:rPr lang="en-US" sz="2400" i="1" dirty="0" err="1">
                <a:solidFill>
                  <a:srgbClr val="7030A0"/>
                </a:solidFill>
                <a:latin typeface="Times New Roman" panose="02020603050405020304" pitchFamily="18" charset="0"/>
                <a:cs typeface="Times New Roman" panose="02020603050405020304" pitchFamily="18" charset="0"/>
              </a:rPr>
              <a:t>s.equals</a:t>
            </a:r>
            <a:r>
              <a:rPr lang="en-US" sz="2400" i="1" dirty="0">
                <a:solidFill>
                  <a:srgbClr val="7030A0"/>
                </a:solidFill>
                <a:latin typeface="Times New Roman" panose="02020603050405020304" pitchFamily="18" charset="0"/>
                <a:cs typeface="Times New Roman" panose="02020603050405020304" pitchFamily="18" charset="0"/>
              </a:rPr>
              <a:t>(</a:t>
            </a:r>
            <a:r>
              <a:rPr lang="en-US" sz="2400" i="1" dirty="0" err="1">
                <a:solidFill>
                  <a:srgbClr val="7030A0"/>
                </a:solidFill>
                <a:latin typeface="Times New Roman" panose="02020603050405020304" pitchFamily="18" charset="0"/>
                <a:cs typeface="Times New Roman" panose="02020603050405020304" pitchFamily="18" charset="0"/>
              </a:rPr>
              <a:t>abc</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System.out.printf</a:t>
            </a:r>
            <a:r>
              <a:rPr lang="en-US" sz="2400" i="1" dirty="0">
                <a:solidFill>
                  <a:srgbClr val="7030A0"/>
                </a:solidFill>
                <a:latin typeface="Times New Roman" panose="02020603050405020304" pitchFamily="18" charset="0"/>
                <a:cs typeface="Times New Roman" panose="02020603050405020304" pitchFamily="18" charset="0"/>
              </a:rPr>
              <a:t>("%s  Found at position %s",</a:t>
            </a:r>
            <a:r>
              <a:rPr lang="en-US" sz="2400" i="1" dirty="0" err="1">
                <a:solidFill>
                  <a:srgbClr val="7030A0"/>
                </a:solidFill>
                <a:latin typeface="Times New Roman" panose="02020603050405020304" pitchFamily="18" charset="0"/>
                <a:cs typeface="Times New Roman" panose="02020603050405020304" pitchFamily="18" charset="0"/>
              </a:rPr>
              <a:t>abc,count</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a:solidFill>
                  <a:srgbClr val="7030A0"/>
                </a:solidFill>
                <a:latin typeface="Times New Roman" panose="02020603050405020304" pitchFamily="18" charset="0"/>
                <a:cs typeface="Times New Roman" panose="02020603050405020304" pitchFamily="18" charset="0"/>
              </a:rPr>
              <a:t>            flag = true;</a:t>
            </a:r>
          </a:p>
          <a:p>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System.out.println</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a:solidFill>
                  <a:srgbClr val="7030A0"/>
                </a:solidFill>
                <a:latin typeface="Times New Roman" panose="02020603050405020304" pitchFamily="18" charset="0"/>
                <a:cs typeface="Times New Roman" panose="02020603050405020304" pitchFamily="18" charset="0"/>
              </a:rPr>
              <a:t>        }</a:t>
            </a:r>
          </a:p>
          <a:p>
            <a:r>
              <a:rPr lang="en-US" sz="2400" i="1" dirty="0">
                <a:solidFill>
                  <a:srgbClr val="7030A0"/>
                </a:solidFill>
                <a:latin typeface="Times New Roman" panose="02020603050405020304" pitchFamily="18" charset="0"/>
                <a:cs typeface="Times New Roman" panose="02020603050405020304" pitchFamily="18" charset="0"/>
              </a:rPr>
              <a:t>    }</a:t>
            </a:r>
          </a:p>
          <a:p>
            <a:r>
              <a:rPr lang="en-US" sz="2400" i="1" dirty="0">
                <a:solidFill>
                  <a:srgbClr val="7030A0"/>
                </a:solidFill>
                <a:latin typeface="Times New Roman" panose="02020603050405020304" pitchFamily="18" charset="0"/>
                <a:cs typeface="Times New Roman" panose="02020603050405020304" pitchFamily="18" charset="0"/>
              </a:rPr>
              <a:t>        if(flag == false) {</a:t>
            </a:r>
          </a:p>
          <a:p>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System.out.printf</a:t>
            </a:r>
            <a:r>
              <a:rPr lang="en-US" sz="2400" i="1" dirty="0">
                <a:solidFill>
                  <a:srgbClr val="7030A0"/>
                </a:solidFill>
                <a:latin typeface="Times New Roman" panose="02020603050405020304" pitchFamily="18" charset="0"/>
                <a:cs typeface="Times New Roman" panose="02020603050405020304" pitchFamily="18" charset="0"/>
              </a:rPr>
              <a:t>("%s Not found",</a:t>
            </a:r>
            <a:r>
              <a:rPr lang="en-US" sz="2400" i="1" dirty="0" err="1">
                <a:solidFill>
                  <a:srgbClr val="7030A0"/>
                </a:solidFill>
                <a:latin typeface="Times New Roman" panose="02020603050405020304" pitchFamily="18" charset="0"/>
                <a:cs typeface="Times New Roman" panose="02020603050405020304" pitchFamily="18" charset="0"/>
              </a:rPr>
              <a:t>abc</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a:solidFill>
                  <a:srgbClr val="7030A0"/>
                </a:solidFill>
                <a:latin typeface="Times New Roman" panose="02020603050405020304" pitchFamily="18" charset="0"/>
                <a:cs typeface="Times New Roman" panose="02020603050405020304" pitchFamily="18" charset="0"/>
              </a:rPr>
              <a:t>            </a:t>
            </a:r>
            <a:r>
              <a:rPr lang="en-US" sz="2400" i="1" dirty="0" err="1">
                <a:solidFill>
                  <a:srgbClr val="7030A0"/>
                </a:solidFill>
                <a:latin typeface="Times New Roman" panose="02020603050405020304" pitchFamily="18" charset="0"/>
                <a:cs typeface="Times New Roman" panose="02020603050405020304" pitchFamily="18" charset="0"/>
              </a:rPr>
              <a:t>System.out.println</a:t>
            </a:r>
            <a:r>
              <a:rPr lang="en-US" sz="2400" i="1" dirty="0">
                <a:solidFill>
                  <a:srgbClr val="7030A0"/>
                </a:solidFill>
                <a:latin typeface="Times New Roman" panose="02020603050405020304" pitchFamily="18" charset="0"/>
                <a:cs typeface="Times New Roman" panose="02020603050405020304" pitchFamily="18" charset="0"/>
              </a:rPr>
              <a:t>("");</a:t>
            </a:r>
          </a:p>
          <a:p>
            <a:r>
              <a:rPr lang="en-US" sz="2400" i="1" dirty="0">
                <a:solidFill>
                  <a:srgbClr val="7030A0"/>
                </a:solidFill>
                <a:latin typeface="Times New Roman" panose="02020603050405020304" pitchFamily="18" charset="0"/>
                <a:cs typeface="Times New Roman" panose="02020603050405020304" pitchFamily="18" charset="0"/>
              </a:rPr>
              <a:t>        }    }   }</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Solution</a:t>
            </a:r>
          </a:p>
        </p:txBody>
      </p:sp>
      <p:sp>
        <p:nvSpPr>
          <p:cNvPr id="2" name="Arc 1">
            <a:extLst>
              <a:ext uri="{FF2B5EF4-FFF2-40B4-BE49-F238E27FC236}">
                <a16:creationId xmlns:a16="http://schemas.microsoft.com/office/drawing/2014/main" id="{57CA1524-A762-4984-8FC3-5D4124074512}"/>
              </a:ext>
            </a:extLst>
          </p:cNvPr>
          <p:cNvSpPr/>
          <p:nvPr/>
        </p:nvSpPr>
        <p:spPr>
          <a:xfrm>
            <a:off x="3405809" y="2292626"/>
            <a:ext cx="2149083" cy="3366052"/>
          </a:xfrm>
          <a:prstGeom prst="arc">
            <a:avLst>
              <a:gd name="adj1" fmla="val 16200000"/>
              <a:gd name="adj2" fmla="val 486418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65616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3892900"/>
            <a:ext cx="10359343"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Another Way</a:t>
            </a:r>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Solution</a:t>
            </a:r>
          </a:p>
        </p:txBody>
      </p:sp>
    </p:spTree>
    <p:extLst>
      <p:ext uri="{BB962C8B-B14F-4D97-AF65-F5344CB8AC3E}">
        <p14:creationId xmlns:p14="http://schemas.microsoft.com/office/powerpoint/2010/main" val="1730139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368824" y="760094"/>
            <a:ext cx="5342864" cy="4524315"/>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import </a:t>
            </a:r>
            <a:r>
              <a:rPr lang="en-US" sz="2400" dirty="0" err="1">
                <a:solidFill>
                  <a:srgbClr val="FF0000"/>
                </a:solidFill>
                <a:latin typeface="Times New Roman" panose="02020603050405020304" pitchFamily="18" charset="0"/>
                <a:cs typeface="Times New Roman" panose="02020603050405020304" pitchFamily="18" charset="0"/>
              </a:rPr>
              <a:t>java.util.Arrays</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rPr>
              <a:t>public class </a:t>
            </a:r>
            <a:r>
              <a:rPr lang="en-US" sz="2400" dirty="0" err="1">
                <a:solidFill>
                  <a:srgbClr val="FF0000"/>
                </a:solidFill>
                <a:latin typeface="Times New Roman" panose="02020603050405020304" pitchFamily="18" charset="0"/>
                <a:cs typeface="Times New Roman" panose="02020603050405020304" pitchFamily="18" charset="0"/>
              </a:rPr>
              <a:t>ArraySortGeneric</a:t>
            </a:r>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    public static void main(String[] </a:t>
            </a:r>
            <a:r>
              <a:rPr lang="en-US" sz="2400" dirty="0" err="1">
                <a:solidFill>
                  <a:srgbClr val="FF0000"/>
                </a:solidFill>
                <a:latin typeface="Times New Roman" panose="02020603050405020304" pitchFamily="18" charset="0"/>
                <a:cs typeface="Times New Roman" panose="02020603050405020304" pitchFamily="18" charset="0"/>
              </a:rPr>
              <a:t>args</a:t>
            </a:r>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Integer </a:t>
            </a:r>
            <a:r>
              <a:rPr lang="en-US" sz="2400" dirty="0" err="1">
                <a:solidFill>
                  <a:srgbClr val="FF0000"/>
                </a:solidFill>
                <a:latin typeface="Times New Roman" panose="02020603050405020304" pitchFamily="18" charset="0"/>
                <a:cs typeface="Times New Roman" panose="02020603050405020304" pitchFamily="18" charset="0"/>
              </a:rPr>
              <a:t>iArr</a:t>
            </a:r>
            <a:r>
              <a:rPr lang="en-US" sz="2400" dirty="0">
                <a:solidFill>
                  <a:srgbClr val="FF0000"/>
                </a:solidFill>
                <a:latin typeface="Times New Roman" panose="02020603050405020304" pitchFamily="18" charset="0"/>
                <a:cs typeface="Times New Roman" panose="02020603050405020304" pitchFamily="18" charset="0"/>
              </a:rPr>
              <a:t>[] = {2, 1, 9, 6, 4}; </a:t>
            </a:r>
          </a:p>
          <a:p>
            <a:r>
              <a:rPr lang="en-US" sz="2400" dirty="0">
                <a:solidFill>
                  <a:srgbClr val="FF0000"/>
                </a:solidFill>
                <a:latin typeface="Times New Roman" panose="02020603050405020304" pitchFamily="18" charset="0"/>
                <a:cs typeface="Times New Roman" panose="02020603050405020304" pitchFamily="18" charset="0"/>
              </a:rPr>
              <a:t>// initializing unsorted int array</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Double </a:t>
            </a:r>
            <a:r>
              <a:rPr lang="en-US" sz="2400" dirty="0" err="1">
                <a:solidFill>
                  <a:srgbClr val="FF0000"/>
                </a:solidFill>
                <a:latin typeface="Times New Roman" panose="02020603050405020304" pitchFamily="18" charset="0"/>
                <a:cs typeface="Times New Roman" panose="02020603050405020304" pitchFamily="18" charset="0"/>
              </a:rPr>
              <a:t>dArr</a:t>
            </a:r>
            <a:r>
              <a:rPr lang="en-US" sz="2400" dirty="0">
                <a:solidFill>
                  <a:srgbClr val="FF0000"/>
                </a:solidFill>
                <a:latin typeface="Times New Roman" panose="02020603050405020304" pitchFamily="18" charset="0"/>
                <a:cs typeface="Times New Roman" panose="02020603050405020304" pitchFamily="18" charset="0"/>
              </a:rPr>
              <a:t>[] = {2.3, 1.4, 9.9, 6.2, 4.3}; // initializing unsorted double  array</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String </a:t>
            </a:r>
            <a:r>
              <a:rPr lang="en-US" sz="2400" dirty="0" err="1">
                <a:solidFill>
                  <a:srgbClr val="FF0000"/>
                </a:solidFill>
                <a:latin typeface="Times New Roman" panose="02020603050405020304" pitchFamily="18" charset="0"/>
                <a:cs typeface="Times New Roman" panose="02020603050405020304" pitchFamily="18" charset="0"/>
              </a:rPr>
              <a:t>sArr</a:t>
            </a:r>
            <a:r>
              <a:rPr lang="en-US" sz="2400" dirty="0">
                <a:solidFill>
                  <a:srgbClr val="FF0000"/>
                </a:solidFill>
                <a:latin typeface="Times New Roman" panose="02020603050405020304" pitchFamily="18" charset="0"/>
                <a:cs typeface="Times New Roman" panose="02020603050405020304" pitchFamily="18" charset="0"/>
              </a:rPr>
              <a:t>[] = {"mark", "Mark", "</a:t>
            </a:r>
            <a:r>
              <a:rPr lang="en-US" sz="2400" dirty="0" err="1">
                <a:solidFill>
                  <a:srgbClr val="FF0000"/>
                </a:solidFill>
                <a:latin typeface="Times New Roman" panose="02020603050405020304" pitchFamily="18" charset="0"/>
                <a:cs typeface="Times New Roman" panose="02020603050405020304" pitchFamily="18" charset="0"/>
              </a:rPr>
              <a:t>MArk</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MarK</a:t>
            </a:r>
            <a:r>
              <a:rPr lang="en-US" sz="2400" dirty="0">
                <a:solidFill>
                  <a:srgbClr val="FF0000"/>
                </a:solidFill>
                <a:latin typeface="Times New Roman" panose="02020603050405020304" pitchFamily="18" charset="0"/>
                <a:cs typeface="Times New Roman" panose="02020603050405020304" pitchFamily="18" charset="0"/>
              </a:rPr>
              <a:t>", "MARK"}; </a:t>
            </a:r>
          </a:p>
          <a:p>
            <a:r>
              <a:rPr lang="en-US" sz="2400" dirty="0">
                <a:solidFill>
                  <a:srgbClr val="FF0000"/>
                </a:solidFill>
                <a:latin typeface="Times New Roman" panose="02020603050405020304" pitchFamily="18" charset="0"/>
                <a:cs typeface="Times New Roman" panose="02020603050405020304" pitchFamily="18" charset="0"/>
              </a:rPr>
              <a:t>// initializing unsorted string array</a:t>
            </a:r>
          </a:p>
        </p:txBody>
      </p:sp>
      <p:sp>
        <p:nvSpPr>
          <p:cNvPr id="5" name="Rectangle 4">
            <a:extLst>
              <a:ext uri="{FF2B5EF4-FFF2-40B4-BE49-F238E27FC236}">
                <a16:creationId xmlns:a16="http://schemas.microsoft.com/office/drawing/2014/main" id="{F5C7CD87-4ABD-4551-B13B-EBA8940EA331}"/>
              </a:ext>
            </a:extLst>
          </p:cNvPr>
          <p:cNvSpPr/>
          <p:nvPr/>
        </p:nvSpPr>
        <p:spPr>
          <a:xfrm>
            <a:off x="5817706" y="699123"/>
            <a:ext cx="6224670" cy="5632311"/>
          </a:xfrm>
          <a:prstGeom prst="rect">
            <a:avLst/>
          </a:prstGeom>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ArraySortGeneric.sortAll</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iArr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err="1">
                <a:solidFill>
                  <a:srgbClr val="FF0000"/>
                </a:solidFill>
                <a:latin typeface="Times New Roman" panose="02020603050405020304" pitchFamily="18" charset="0"/>
                <a:cs typeface="Times New Roman" panose="02020603050405020304" pitchFamily="18" charset="0"/>
              </a:rPr>
              <a:t>ArraySortGeneric.sortAll</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err="1">
                <a:solidFill>
                  <a:srgbClr val="FF0000"/>
                </a:solidFill>
                <a:latin typeface="Times New Roman" panose="02020603050405020304" pitchFamily="18" charset="0"/>
                <a:cs typeface="Times New Roman" panose="02020603050405020304" pitchFamily="18" charset="0"/>
              </a:rPr>
              <a:t>ArraySortGeneric.sortAll</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sArr</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int </a:t>
            </a:r>
            <a:r>
              <a:rPr lang="en-US" sz="2400" dirty="0" err="1">
                <a:latin typeface="Times New Roman" panose="02020603050405020304" pitchFamily="18" charset="0"/>
                <a:cs typeface="Times New Roman" panose="02020603050405020304" pitchFamily="18" charset="0"/>
              </a:rPr>
              <a:t>checkInt</a:t>
            </a:r>
            <a:r>
              <a:rPr lang="en-US" sz="2400" dirty="0">
                <a:latin typeface="Times New Roman" panose="02020603050405020304" pitchFamily="18" charset="0"/>
                <a:cs typeface="Times New Roman" panose="02020603050405020304" pitchFamily="18" charset="0"/>
              </a:rPr>
              <a:t> = 99;</a:t>
            </a:r>
          </a:p>
          <a:p>
            <a:r>
              <a:rPr lang="en-US" sz="2400" dirty="0">
                <a:latin typeface="Times New Roman" panose="02020603050405020304" pitchFamily="18" charset="0"/>
                <a:cs typeface="Times New Roman" panose="02020603050405020304" pitchFamily="18" charset="0"/>
              </a:rPr>
              <a:t>double </a:t>
            </a:r>
            <a:r>
              <a:rPr lang="en-US" sz="2400" dirty="0" err="1">
                <a:latin typeface="Times New Roman" panose="02020603050405020304" pitchFamily="18" charset="0"/>
                <a:cs typeface="Times New Roman" panose="02020603050405020304" pitchFamily="18" charset="0"/>
              </a:rPr>
              <a:t>checkDouble</a:t>
            </a:r>
            <a:r>
              <a:rPr lang="en-US" sz="2400" dirty="0">
                <a:latin typeface="Times New Roman" panose="02020603050405020304" pitchFamily="18" charset="0"/>
                <a:cs typeface="Times New Roman" panose="02020603050405020304" pitchFamily="18" charset="0"/>
              </a:rPr>
              <a:t> = 6.2;</a:t>
            </a:r>
          </a:p>
          <a:p>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checkString</a:t>
            </a:r>
            <a:r>
              <a:rPr lang="en-US" sz="2400" dirty="0">
                <a:latin typeface="Times New Roman" panose="02020603050405020304" pitchFamily="18" charset="0"/>
                <a:cs typeface="Times New Roman" panose="02020603050405020304" pitchFamily="18" charset="0"/>
              </a:rPr>
              <a:t> = "mark";</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checkInt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checkDouble</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checkString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checkInt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checkDouble</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ArraySortGeneric.useLoop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sArr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checkString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Solution</a:t>
            </a:r>
          </a:p>
        </p:txBody>
      </p:sp>
    </p:spTree>
    <p:extLst>
      <p:ext uri="{BB962C8B-B14F-4D97-AF65-F5344CB8AC3E}">
        <p14:creationId xmlns:p14="http://schemas.microsoft.com/office/powerpoint/2010/main" val="36449794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8A21A-AF50-46D1-9057-1D014A68EFC4}"/>
              </a:ext>
            </a:extLst>
          </p:cNvPr>
          <p:cNvSpPr/>
          <p:nvPr/>
        </p:nvSpPr>
        <p:spPr>
          <a:xfrm>
            <a:off x="149624" y="760094"/>
            <a:ext cx="5562064" cy="4154984"/>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public static &lt;T&gt; void </a:t>
            </a:r>
            <a:r>
              <a:rPr lang="en-US" sz="2400" dirty="0" err="1">
                <a:solidFill>
                  <a:srgbClr val="FF0000"/>
                </a:solidFill>
                <a:latin typeface="Times New Roman" panose="02020603050405020304" pitchFamily="18" charset="0"/>
                <a:cs typeface="Times New Roman" panose="02020603050405020304" pitchFamily="18" charset="0"/>
              </a:rPr>
              <a:t>sortAll</a:t>
            </a:r>
            <a:r>
              <a:rPr lang="en-US" sz="2400" dirty="0">
                <a:solidFill>
                  <a:srgbClr val="FF0000"/>
                </a:solidFill>
                <a:latin typeface="Times New Roman" panose="02020603050405020304" pitchFamily="18" charset="0"/>
                <a:cs typeface="Times New Roman" panose="02020603050405020304" pitchFamily="18" charset="0"/>
              </a:rPr>
              <a:t>(T[] element)</a:t>
            </a:r>
          </a:p>
          <a:p>
            <a:r>
              <a:rPr lang="en-US" sz="2400" dirty="0">
                <a:solidFill>
                  <a:srgbClr val="7030A0"/>
                </a:solidFill>
                <a:latin typeface="Times New Roman" panose="02020603050405020304" pitchFamily="18" charset="0"/>
                <a:cs typeface="Times New Roman" panose="02020603050405020304" pitchFamily="18" charset="0"/>
              </a:rPr>
              <a:t>// public static &lt;T Extends Number&gt; void //</a:t>
            </a:r>
            <a:r>
              <a:rPr lang="en-US" sz="2400" dirty="0" err="1">
                <a:solidFill>
                  <a:srgbClr val="7030A0"/>
                </a:solidFill>
                <a:latin typeface="Times New Roman" panose="02020603050405020304" pitchFamily="18" charset="0"/>
                <a:cs typeface="Times New Roman" panose="02020603050405020304" pitchFamily="18" charset="0"/>
              </a:rPr>
              <a:t>sortAll</a:t>
            </a:r>
            <a:r>
              <a:rPr lang="en-US" sz="2400" dirty="0">
                <a:solidFill>
                  <a:srgbClr val="7030A0"/>
                </a:solidFill>
                <a:latin typeface="Times New Roman" panose="02020603050405020304" pitchFamily="18" charset="0"/>
                <a:cs typeface="Times New Roman" panose="02020603050405020304" pitchFamily="18" charset="0"/>
              </a:rPr>
              <a:t>(T[] element)</a:t>
            </a:r>
          </a:p>
          <a:p>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Arrays.sort</a:t>
            </a:r>
            <a:r>
              <a:rPr lang="en-US" sz="2400" dirty="0">
                <a:solidFill>
                  <a:srgbClr val="FF0000"/>
                </a:solidFill>
                <a:latin typeface="Times New Roman" panose="02020603050405020304" pitchFamily="18" charset="0"/>
                <a:cs typeface="Times New Roman" panose="02020603050405020304" pitchFamily="18" charset="0"/>
              </a:rPr>
              <a:t>(element);</a:t>
            </a:r>
          </a:p>
          <a:p>
            <a:r>
              <a:rPr lang="en-US" sz="2400" dirty="0">
                <a:solidFill>
                  <a:srgbClr val="FF0000"/>
                </a:solidFill>
                <a:latin typeface="Times New Roman" panose="02020603050405020304" pitchFamily="18" charset="0"/>
                <a:cs typeface="Times New Roman" panose="02020603050405020304" pitchFamily="18" charset="0"/>
              </a:rPr>
              <a:t>        for (T element1 : element) {</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System.out.print</a:t>
            </a:r>
            <a:r>
              <a:rPr lang="en-US" sz="2400" dirty="0">
                <a:solidFill>
                  <a:srgbClr val="FF0000"/>
                </a:solidFill>
                <a:latin typeface="Times New Roman" panose="02020603050405020304" pitchFamily="18" charset="0"/>
                <a:cs typeface="Times New Roman" panose="02020603050405020304" pitchFamily="18" charset="0"/>
              </a:rPr>
              <a:t>("\t" + element1);</a:t>
            </a:r>
          </a:p>
          <a:p>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System.out.println</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F5C7CD87-4ABD-4551-B13B-EBA8940EA331}"/>
              </a:ext>
            </a:extLst>
          </p:cNvPr>
          <p:cNvSpPr/>
          <p:nvPr/>
        </p:nvSpPr>
        <p:spPr>
          <a:xfrm>
            <a:off x="5817706" y="699123"/>
            <a:ext cx="6224670"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static &lt;T&gt; void </a:t>
            </a:r>
            <a:r>
              <a:rPr lang="en-US" sz="2400" dirty="0" err="1">
                <a:latin typeface="Times New Roman" panose="02020603050405020304" pitchFamily="18" charset="0"/>
                <a:cs typeface="Times New Roman" panose="02020603050405020304" pitchFamily="18" charset="0"/>
              </a:rPr>
              <a:t>useLoop</a:t>
            </a:r>
            <a:r>
              <a:rPr lang="en-US" sz="2400" dirty="0">
                <a:latin typeface="Times New Roman" panose="02020603050405020304" pitchFamily="18" charset="0"/>
                <a:cs typeface="Times New Roman" panose="02020603050405020304" pitchFamily="18" charset="0"/>
              </a:rPr>
              <a:t>(T[]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 </a:t>
            </a: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flag = false;     int count = 0;</a:t>
            </a:r>
          </a:p>
          <a:p>
            <a:r>
              <a:rPr lang="en-US" sz="2400" dirty="0">
                <a:latin typeface="Times New Roman" panose="02020603050405020304" pitchFamily="18" charset="0"/>
                <a:cs typeface="Times New Roman" panose="02020603050405020304" pitchFamily="18" charset="0"/>
              </a:rPr>
              <a:t>    for (T s: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count++;</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s.equals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("%s  Found at position %s",</a:t>
            </a:r>
            <a:r>
              <a:rPr lang="en-US" sz="2400" dirty="0" err="1">
                <a:latin typeface="Times New Roman" panose="02020603050405020304" pitchFamily="18" charset="0"/>
                <a:cs typeface="Times New Roman" panose="02020603050405020304" pitchFamily="18" charset="0"/>
              </a:rPr>
              <a:t>abc,count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flag = true;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if(flag == false)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System.out.printf</a:t>
            </a:r>
            <a:r>
              <a:rPr lang="en-US" sz="2400" dirty="0">
                <a:latin typeface="Times New Roman" panose="02020603050405020304" pitchFamily="18" charset="0"/>
                <a:cs typeface="Times New Roman" panose="02020603050405020304" pitchFamily="18" charset="0"/>
              </a:rPr>
              <a:t>("%s Not found",</a:t>
            </a:r>
            <a:r>
              <a:rPr lang="en-US" sz="2400" dirty="0" err="1">
                <a:latin typeface="Times New Roman" panose="02020603050405020304" pitchFamily="18" charset="0"/>
                <a:cs typeface="Times New Roman" panose="02020603050405020304" pitchFamily="18" charset="0"/>
              </a:rPr>
              <a:t>abc</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cxnSp>
        <p:nvCxnSpPr>
          <p:cNvPr id="6" name="Straight Connector 5">
            <a:extLst>
              <a:ext uri="{FF2B5EF4-FFF2-40B4-BE49-F238E27FC236}">
                <a16:creationId xmlns:a16="http://schemas.microsoft.com/office/drawing/2014/main" id="{0EA6238A-394A-4CBD-B169-6B35F8481A0E}"/>
              </a:ext>
            </a:extLst>
          </p:cNvPr>
          <p:cNvCxnSpPr>
            <a:cxnSpLocks/>
          </p:cNvCxnSpPr>
          <p:nvPr/>
        </p:nvCxnSpPr>
        <p:spPr>
          <a:xfrm>
            <a:off x="5660914" y="1033670"/>
            <a:ext cx="0" cy="57050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Generic Solution</a:t>
            </a:r>
          </a:p>
        </p:txBody>
      </p:sp>
    </p:spTree>
    <p:extLst>
      <p:ext uri="{BB962C8B-B14F-4D97-AF65-F5344CB8AC3E}">
        <p14:creationId xmlns:p14="http://schemas.microsoft.com/office/powerpoint/2010/main" val="23618679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1064029" y="1295472"/>
            <a:ext cx="10359343" cy="378565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Bounded Type Parameters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may be times when you'll want to restrict the kinds of types that are allowed to be passed to a type parameter. For example, a method that operates on numbers might only want to accept instances of Number or its subclasses. This is what bounded type parameters are for.</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To declare a bounded type parameter, list the type parameter's name, followed by the extends keyword, followed by its upper bound.</a:t>
            </a:r>
          </a:p>
          <a:p>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Bounded Type Parameters</a:t>
            </a:r>
          </a:p>
        </p:txBody>
      </p:sp>
    </p:spTree>
    <p:extLst>
      <p:ext uri="{BB962C8B-B14F-4D97-AF65-F5344CB8AC3E}">
        <p14:creationId xmlns:p14="http://schemas.microsoft.com/office/powerpoint/2010/main" val="10977222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622852" y="1335232"/>
            <a:ext cx="1080052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 (question mark) symbol represents the wildcard element. It means any type. If we write &lt;? extends Number&gt;, it means any child class of Number, e.g., Integer and double. Now we can call the method of Number class through any child class object.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use a wildcard as a </a:t>
            </a:r>
            <a:r>
              <a:rPr lang="en-US" sz="2400" b="1" dirty="0">
                <a:latin typeface="Times New Roman" panose="02020603050405020304" pitchFamily="18" charset="0"/>
                <a:cs typeface="Times New Roman" panose="02020603050405020304" pitchFamily="18" charset="0"/>
              </a:rPr>
              <a:t>type of a parameter, field, return type, or local variable. </a:t>
            </a:r>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6706500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251791" y="977423"/>
            <a:ext cx="11171581" cy="3046988"/>
          </a:xfrm>
          <a:prstGeom prst="rect">
            <a:avLst/>
          </a:prstGeom>
        </p:spPr>
        <p:txBody>
          <a:bodyPr wrap="square">
            <a:spAutoFit/>
          </a:bodyPr>
          <a:lstStyle/>
          <a:p>
            <a:pPr marL="457200" indent="-457200">
              <a:buAutoNum type="arabicParenR"/>
            </a:pPr>
            <a:r>
              <a:rPr lang="en-US" sz="2400" b="1" dirty="0">
                <a:latin typeface="Times New Roman" panose="02020603050405020304" pitchFamily="18" charset="0"/>
                <a:cs typeface="Times New Roman" panose="02020603050405020304" pitchFamily="18" charset="0"/>
              </a:rPr>
              <a:t>Upper Bounded Wildcards (</a:t>
            </a:r>
            <a:r>
              <a:rPr lang="en-US" sz="2400" dirty="0">
                <a:latin typeface="Times New Roman" panose="02020603050405020304" pitchFamily="18" charset="0"/>
                <a:cs typeface="Times New Roman" panose="02020603050405020304" pitchFamily="18" charset="0"/>
              </a:rPr>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endParaRPr lang="en-US" sz="2400" dirty="0">
              <a:latin typeface="Times New Roman" panose="02020603050405020304" pitchFamily="18" charset="0"/>
              <a:cs typeface="Times New Roman" panose="02020603050405020304" pitchFamily="18" charset="0"/>
            </a:endParaRPr>
          </a:p>
          <a:p>
            <a:pPr marL="457200" indent="-457200">
              <a:buAutoNum type="arabicParenR"/>
            </a:pP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412415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795130" y="977423"/>
            <a:ext cx="10628242"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Here,</a:t>
            </a:r>
          </a:p>
          <a:p>
            <a:pPr algn="just"/>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a wildcard character.</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extends</a:t>
            </a:r>
            <a:r>
              <a:rPr lang="en-US" sz="2400" dirty="0">
                <a:latin typeface="Times New Roman" panose="02020603050405020304" pitchFamily="18" charset="0"/>
                <a:cs typeface="Times New Roman" panose="02020603050405020304" pitchFamily="18" charset="0"/>
              </a:rPr>
              <a:t>, is a keyword.</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Number</a:t>
            </a:r>
            <a:r>
              <a:rPr lang="en-US" sz="2400" dirty="0">
                <a:latin typeface="Times New Roman" panose="02020603050405020304" pitchFamily="18" charset="0"/>
                <a:cs typeface="Times New Roman" panose="02020603050405020304" pitchFamily="18" charset="0"/>
              </a:rPr>
              <a:t>, is a class present in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 package</a:t>
            </a:r>
          </a:p>
          <a:p>
            <a:pPr algn="just"/>
            <a:r>
              <a:rPr lang="en-US" sz="2400" dirty="0">
                <a:latin typeface="Times New Roman" panose="02020603050405020304" pitchFamily="18" charset="0"/>
                <a:cs typeface="Times New Roman" panose="02020603050405020304" pitchFamily="18" charset="0"/>
              </a:rPr>
              <a:t>Suppose, we want to write the method for the list of Number and its subtypes (like Integer, Double). Using </a:t>
            </a:r>
            <a:r>
              <a:rPr lang="en-US" sz="2400" b="1" dirty="0">
                <a:latin typeface="Times New Roman" panose="02020603050405020304" pitchFamily="18" charset="0"/>
                <a:cs typeface="Times New Roman" panose="02020603050405020304" pitchFamily="18" charset="0"/>
              </a:rPr>
              <a:t>List&lt;? extends Number&gt;</a:t>
            </a:r>
            <a:r>
              <a:rPr lang="en-US" sz="2400" dirty="0">
                <a:latin typeface="Times New Roman" panose="02020603050405020304" pitchFamily="18" charset="0"/>
                <a:cs typeface="Times New Roman" panose="02020603050405020304" pitchFamily="18" charset="0"/>
              </a:rPr>
              <a:t> is suitable for a list of type Number or any of its subclasses whereas </a:t>
            </a:r>
            <a:r>
              <a:rPr lang="en-US" sz="2400" b="1" dirty="0">
                <a:latin typeface="Times New Roman" panose="02020603050405020304" pitchFamily="18" charset="0"/>
                <a:cs typeface="Times New Roman" panose="02020603050405020304" pitchFamily="18" charset="0"/>
              </a:rPr>
              <a:t>List&lt;Number&gt;</a:t>
            </a:r>
            <a:r>
              <a:rPr lang="en-US" sz="2400" dirty="0">
                <a:latin typeface="Times New Roman" panose="02020603050405020304" pitchFamily="18" charset="0"/>
                <a:cs typeface="Times New Roman" panose="02020603050405020304" pitchFamily="18" charset="0"/>
              </a:rPr>
              <a:t> works with the list of type Number only. So, </a:t>
            </a:r>
            <a:r>
              <a:rPr lang="en-US" sz="2400" b="1" dirty="0">
                <a:latin typeface="Times New Roman" panose="02020603050405020304" pitchFamily="18" charset="0"/>
                <a:cs typeface="Times New Roman" panose="02020603050405020304" pitchFamily="18" charset="0"/>
              </a:rPr>
              <a:t>List&lt;? extends Number&gt;</a:t>
            </a:r>
            <a:r>
              <a:rPr lang="en-US" sz="2400" dirty="0">
                <a:latin typeface="Times New Roman" panose="02020603050405020304" pitchFamily="18" charset="0"/>
                <a:cs typeface="Times New Roman" panose="02020603050405020304" pitchFamily="18" charset="0"/>
              </a:rPr>
              <a:t> is less restrictive than </a:t>
            </a:r>
            <a:r>
              <a:rPr lang="en-US" sz="2400" b="1" dirty="0">
                <a:latin typeface="Times New Roman" panose="02020603050405020304" pitchFamily="18" charset="0"/>
                <a:cs typeface="Times New Roman" panose="02020603050405020304" pitchFamily="18" charset="0"/>
              </a:rPr>
              <a:t>List&lt;Number&gt;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can use a wildcard as a </a:t>
            </a:r>
            <a:r>
              <a:rPr lang="en-US" sz="2400" b="1" dirty="0">
                <a:latin typeface="Times New Roman" panose="02020603050405020304" pitchFamily="18" charset="0"/>
                <a:cs typeface="Times New Roman" panose="02020603050405020304" pitchFamily="18" charset="0"/>
              </a:rPr>
              <a:t>type of a parameter, field, return type, or local variable.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0512124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795130" y="977423"/>
            <a:ext cx="10628242"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GenericUBDriver</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GenericUBSupportWildCrad</a:t>
            </a:r>
            <a:r>
              <a:rPr lang="en-US" sz="2400" dirty="0">
                <a:latin typeface="Times New Roman" panose="02020603050405020304" pitchFamily="18" charset="0"/>
                <a:cs typeface="Times New Roman" panose="02020603050405020304" pitchFamily="18" charset="0"/>
              </a:rPr>
              <a:t> obj = new </a:t>
            </a:r>
            <a:r>
              <a:rPr lang="en-US" sz="2400" dirty="0" err="1">
                <a:latin typeface="Times New Roman" panose="02020603050405020304" pitchFamily="18" charset="0"/>
                <a:cs typeface="Times New Roman" panose="02020603050405020304" pitchFamily="18" charset="0"/>
              </a:rPr>
              <a:t>GenericUBSupportWildCrad</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List&lt;Integer&gt; </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(5,3,2,1);</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List&lt;Double&gt; </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(5.5,3.3,2.2);</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367513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31797"/>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in Java</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954158"/>
            <a:ext cx="10442713" cy="5314120"/>
          </a:xfrm>
        </p:spPr>
        <p:txBody>
          <a:bodyPr>
            <a:normAutofit/>
          </a:bodyPr>
          <a:lstStyle/>
          <a:p>
            <a:r>
              <a:rPr lang="en-US" b="1" dirty="0">
                <a:latin typeface="Times New Roman" panose="02020603050405020304" pitchFamily="18" charset="0"/>
                <a:cs typeface="Times New Roman" panose="02020603050405020304" pitchFamily="18" charset="0"/>
              </a:rPr>
              <a:t>Advantage of Java Generics</a:t>
            </a:r>
          </a:p>
          <a:p>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mainly 3 advantages of generics. They are as follows: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Type-safety:</a:t>
            </a:r>
            <a:r>
              <a:rPr lang="en-US" dirty="0">
                <a:latin typeface="Times New Roman" panose="02020603050405020304" pitchFamily="18" charset="0"/>
                <a:cs typeface="Times New Roman" panose="02020603050405020304" pitchFamily="18" charset="0"/>
              </a:rPr>
              <a:t> We can hold only a single type of objects in generics. It does not allow to store other objects.</a:t>
            </a:r>
          </a:p>
          <a:p>
            <a:pPr algn="just"/>
            <a:r>
              <a:rPr lang="en-US" dirty="0">
                <a:latin typeface="Times New Roman" panose="02020603050405020304" pitchFamily="18" charset="0"/>
                <a:cs typeface="Times New Roman" panose="02020603050405020304" pitchFamily="18" charset="0"/>
              </a:rPr>
              <a:t>Without Generics, we can store any type of objects.</a:t>
            </a:r>
          </a:p>
          <a:p>
            <a:pPr algn="just"/>
            <a:r>
              <a:rPr lang="en-US" b="1" dirty="0">
                <a:latin typeface="Times New Roman" panose="02020603050405020304" pitchFamily="18" charset="0"/>
                <a:cs typeface="Times New Roman" panose="02020603050405020304" pitchFamily="18" charset="0"/>
              </a:rPr>
              <a:t>2) Type casting is not required:</a:t>
            </a:r>
            <a:r>
              <a:rPr lang="en-US" dirty="0">
                <a:latin typeface="Times New Roman" panose="02020603050405020304" pitchFamily="18" charset="0"/>
                <a:cs typeface="Times New Roman" panose="02020603050405020304" pitchFamily="18" charset="0"/>
              </a:rPr>
              <a:t> There is no need to typecast the object.</a:t>
            </a:r>
          </a:p>
          <a:p>
            <a:pPr algn="just"/>
            <a:r>
              <a:rPr lang="en-US" dirty="0">
                <a:latin typeface="Times New Roman" panose="02020603050405020304" pitchFamily="18" charset="0"/>
                <a:cs typeface="Times New Roman" panose="02020603050405020304" pitchFamily="18" charset="0"/>
              </a:rPr>
              <a:t>Before Generics, we need to use type-casting approach.</a:t>
            </a:r>
          </a:p>
          <a:p>
            <a:pPr algn="just"/>
            <a:r>
              <a:rPr lang="en-US" b="1" dirty="0">
                <a:latin typeface="Times New Roman" panose="02020603050405020304" pitchFamily="18" charset="0"/>
                <a:cs typeface="Times New Roman" panose="02020603050405020304" pitchFamily="18" charset="0"/>
              </a:rPr>
              <a:t>3) Compile-Time Checking:</a:t>
            </a:r>
            <a:r>
              <a:rPr lang="en-US" dirty="0">
                <a:latin typeface="Times New Roman" panose="02020603050405020304" pitchFamily="18" charset="0"/>
                <a:cs typeface="Times New Roman" panose="02020603050405020304" pitchFamily="18" charset="0"/>
              </a:rPr>
              <a:t> It is checked at compile time so problem will not occur at runtime. The good programming strategy says it is far better to handle the problem at compile time than runtime.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3851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795130" y="977423"/>
            <a:ext cx="10628242"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GenericUBSupportWildCrad</a:t>
            </a:r>
            <a:r>
              <a:rPr lang="en-US" sz="2400" dirty="0">
                <a:latin typeface="Times New Roman" panose="02020603050405020304" pitchFamily="18" charset="0"/>
                <a:cs typeface="Times New Roman" panose="02020603050405020304" pitchFamily="18" charset="0"/>
              </a:rPr>
              <a:t>&lt;</a:t>
            </a:r>
            <a:r>
              <a:rPr lang="en-US" sz="2400" dirty="0">
                <a:solidFill>
                  <a:srgbClr val="FF0000"/>
                </a:solidFill>
                <a:latin typeface="Times New Roman" panose="02020603050405020304" pitchFamily="18" charset="0"/>
                <a:cs typeface="Times New Roman" panose="02020603050405020304" pitchFamily="18" charset="0"/>
              </a:rPr>
              <a:t>T extends Number</a:t>
            </a:r>
            <a:r>
              <a:rPr lang="en-US" sz="2400" dirty="0">
                <a:latin typeface="Times New Roman" panose="02020603050405020304" pitchFamily="18" charset="0"/>
                <a:cs typeface="Times New Roman" panose="02020603050405020304" pitchFamily="18" charset="0"/>
              </a:rPr>
              <a:t>&gt; {</a:t>
            </a:r>
          </a:p>
          <a:p>
            <a:pPr algn="just"/>
            <a:r>
              <a:rPr lang="en-US" sz="2400" dirty="0">
                <a:latin typeface="Times New Roman" panose="02020603050405020304" pitchFamily="18" charset="0"/>
                <a:cs typeface="Times New Roman" panose="02020603050405020304" pitchFamily="18" charset="0"/>
              </a:rPr>
              <a:t>   public  void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(List&lt;</a:t>
            </a:r>
            <a:r>
              <a:rPr lang="en-US" sz="2400" dirty="0">
                <a:solidFill>
                  <a:srgbClr val="FF0000"/>
                </a:solidFill>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&gt; list){</a:t>
            </a:r>
          </a:p>
          <a:p>
            <a:pPr algn="just"/>
            <a:r>
              <a:rPr lang="en-US" sz="2400" dirty="0">
                <a:latin typeface="Times New Roman" panose="02020603050405020304" pitchFamily="18" charset="0"/>
                <a:cs typeface="Times New Roman" panose="02020603050405020304" pitchFamily="18" charset="0"/>
              </a:rPr>
              <a:t>         double sum = 0.0;</a:t>
            </a:r>
          </a:p>
          <a:p>
            <a:pPr algn="just"/>
            <a:r>
              <a:rPr lang="en-US" sz="2400" dirty="0">
                <a:latin typeface="Times New Roman" panose="02020603050405020304" pitchFamily="18" charset="0"/>
                <a:cs typeface="Times New Roman" panose="02020603050405020304" pitchFamily="18" charset="0"/>
              </a:rPr>
              <a:t>         for(Number num : list)</a:t>
            </a:r>
          </a:p>
          <a:p>
            <a:pPr algn="just"/>
            <a:r>
              <a:rPr lang="en-US" sz="2400" dirty="0">
                <a:latin typeface="Times New Roman" panose="02020603050405020304" pitchFamily="18" charset="0"/>
                <a:cs typeface="Times New Roman" panose="02020603050405020304" pitchFamily="18" charset="0"/>
              </a:rPr>
              <a:t>             sum  += </a:t>
            </a:r>
            <a:r>
              <a:rPr lang="en-US" sz="2400" dirty="0" err="1">
                <a:latin typeface="Times New Roman" panose="02020603050405020304" pitchFamily="18" charset="0"/>
                <a:cs typeface="Times New Roman" panose="02020603050405020304" pitchFamily="18" charset="0"/>
              </a:rPr>
              <a:t>num.doubleValue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a:t>
            </a:r>
          </a:p>
          <a:p>
            <a:pPr algn="just"/>
            <a:r>
              <a:rPr lang="en-US" sz="2400" dirty="0">
                <a:latin typeface="Times New Roman" panose="02020603050405020304" pitchFamily="18" charset="0"/>
                <a:cs typeface="Times New Roman" panose="02020603050405020304" pitchFamily="18" charset="0"/>
              </a:rPr>
              <a:t>         //return sum;</a:t>
            </a:r>
          </a:p>
          <a:p>
            <a:pPr algn="just"/>
            <a:r>
              <a:rPr lang="en-US" sz="2400" dirty="0">
                <a:latin typeface="Times New Roman" panose="02020603050405020304" pitchFamily="18" charset="0"/>
                <a:cs typeface="Times New Roman" panose="02020603050405020304" pitchFamily="18" charset="0"/>
              </a:rPr>
              <a:t>     }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6604501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795130" y="2660449"/>
            <a:ext cx="10628242"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Using Wild Card</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42358425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251791" y="977423"/>
            <a:ext cx="11171581"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UBgenericWildCard</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UBsupportWildCard</a:t>
            </a:r>
            <a:r>
              <a:rPr lang="en-US" sz="2400" dirty="0">
                <a:latin typeface="Times New Roman" panose="02020603050405020304" pitchFamily="18" charset="0"/>
                <a:cs typeface="Times New Roman" panose="02020603050405020304" pitchFamily="18" charset="0"/>
              </a:rPr>
              <a:t> obj = new </a:t>
            </a:r>
            <a:r>
              <a:rPr lang="en-US" sz="2400" dirty="0" err="1">
                <a:latin typeface="Times New Roman" panose="02020603050405020304" pitchFamily="18" charset="0"/>
                <a:cs typeface="Times New Roman" panose="02020603050405020304" pitchFamily="18" charset="0"/>
              </a:rPr>
              <a:t>UBsupportWildCard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List&lt;Integer&gt; </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(5,3,2);</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 List&lt;? extends Number&gt; </a:t>
            </a:r>
            <a:r>
              <a:rPr lang="en-US" sz="2400" b="1" dirty="0" err="1">
                <a:solidFill>
                  <a:srgbClr val="FF0000"/>
                </a:solidFill>
                <a:latin typeface="Times New Roman" panose="02020603050405020304" pitchFamily="18" charset="0"/>
                <a:cs typeface="Times New Roman" panose="02020603050405020304" pitchFamily="18" charset="0"/>
              </a:rPr>
              <a:t>intList</a:t>
            </a:r>
            <a:r>
              <a:rPr lang="en-US" sz="2400" b="1" dirty="0">
                <a:solidFill>
                  <a:srgbClr val="FF0000"/>
                </a:solidFill>
                <a:latin typeface="Times New Roman" panose="02020603050405020304" pitchFamily="18" charset="0"/>
                <a:cs typeface="Times New Roman" panose="02020603050405020304" pitchFamily="18" charset="0"/>
              </a:rPr>
              <a:t> = </a:t>
            </a:r>
            <a:r>
              <a:rPr lang="en-US" sz="2400" b="1" dirty="0" err="1">
                <a:solidFill>
                  <a:srgbClr val="FF0000"/>
                </a:solidFill>
                <a:latin typeface="Times New Roman" panose="02020603050405020304" pitchFamily="18" charset="0"/>
                <a:cs typeface="Times New Roman" panose="02020603050405020304" pitchFamily="18" charset="0"/>
              </a:rPr>
              <a:t>Arrays.asList</a:t>
            </a:r>
            <a:r>
              <a:rPr lang="en-US" sz="2400" b="1" dirty="0">
                <a:solidFill>
                  <a:srgbClr val="FF0000"/>
                </a:solidFill>
                <a:latin typeface="Times New Roman" panose="02020603050405020304" pitchFamily="18" charset="0"/>
                <a:cs typeface="Times New Roman" panose="02020603050405020304" pitchFamily="18" charset="0"/>
              </a:rPr>
              <a:t>(5,3,2,5.5,3.2);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List&lt;Double&gt; </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(5.5,3.3,2.2);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915404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251791" y="977423"/>
            <a:ext cx="11171581"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UBsupportWildCard</a:t>
            </a:r>
            <a:r>
              <a:rPr lang="en-US" sz="2400" dirty="0">
                <a:latin typeface="Times New Roman" panose="02020603050405020304" pitchFamily="18" charset="0"/>
                <a:cs typeface="Times New Roman" panose="02020603050405020304" pitchFamily="18" charset="0"/>
              </a:rPr>
              <a:t> { </a:t>
            </a:r>
            <a:r>
              <a:rPr lang="en-US" sz="2400" b="1" dirty="0">
                <a:solidFill>
                  <a:srgbClr val="FF0000"/>
                </a:solidFill>
                <a:latin typeface="Times New Roman" panose="02020603050405020304" pitchFamily="18" charset="0"/>
                <a:cs typeface="Times New Roman" panose="02020603050405020304" pitchFamily="18" charset="0"/>
              </a:rPr>
              <a:t>// No type parameter</a:t>
            </a:r>
          </a:p>
          <a:p>
            <a:r>
              <a:rPr lang="en-US" sz="2400" dirty="0">
                <a:latin typeface="Times New Roman" panose="02020603050405020304" pitchFamily="18" charset="0"/>
                <a:cs typeface="Times New Roman" panose="02020603050405020304" pitchFamily="18" charset="0"/>
              </a:rPr>
              <a:t>   public static double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(List&lt;</a:t>
            </a:r>
            <a:r>
              <a:rPr lang="en-US" sz="2400" dirty="0">
                <a:solidFill>
                  <a:srgbClr val="FF0000"/>
                </a:solidFill>
                <a:latin typeface="Times New Roman" panose="02020603050405020304" pitchFamily="18" charset="0"/>
                <a:cs typeface="Times New Roman" panose="02020603050405020304" pitchFamily="18" charset="0"/>
              </a:rPr>
              <a:t>? extends Number</a:t>
            </a:r>
            <a:r>
              <a:rPr lang="en-US" sz="2400" dirty="0">
                <a:latin typeface="Times New Roman" panose="02020603050405020304" pitchFamily="18" charset="0"/>
                <a:cs typeface="Times New Roman" panose="02020603050405020304" pitchFamily="18" charset="0"/>
              </a:rPr>
              <a:t>&gt; list){</a:t>
            </a:r>
          </a:p>
          <a:p>
            <a:r>
              <a:rPr lang="en-US" sz="2400" dirty="0">
                <a:latin typeface="Times New Roman" panose="02020603050405020304" pitchFamily="18" charset="0"/>
                <a:cs typeface="Times New Roman" panose="02020603050405020304" pitchFamily="18" charset="0"/>
              </a:rPr>
              <a:t>         double sum = 0.0;</a:t>
            </a:r>
          </a:p>
          <a:p>
            <a:r>
              <a:rPr lang="en-US" sz="2400" dirty="0">
                <a:latin typeface="Times New Roman" panose="02020603050405020304" pitchFamily="18" charset="0"/>
                <a:cs typeface="Times New Roman" panose="02020603050405020304" pitchFamily="18" charset="0"/>
              </a:rPr>
              <a:t>         for(</a:t>
            </a:r>
            <a:r>
              <a:rPr lang="en-US" sz="2400" dirty="0">
                <a:solidFill>
                  <a:srgbClr val="FF0000"/>
                </a:solidFill>
                <a:latin typeface="Times New Roman" panose="02020603050405020304" pitchFamily="18" charset="0"/>
                <a:cs typeface="Times New Roman" panose="02020603050405020304" pitchFamily="18" charset="0"/>
              </a:rPr>
              <a:t>Number</a:t>
            </a:r>
            <a:r>
              <a:rPr lang="en-US" sz="2400" dirty="0">
                <a:latin typeface="Times New Roman" panose="02020603050405020304" pitchFamily="18" charset="0"/>
                <a:cs typeface="Times New Roman" panose="02020603050405020304" pitchFamily="18" charset="0"/>
              </a:rPr>
              <a:t> num : list)</a:t>
            </a:r>
          </a:p>
          <a:p>
            <a:r>
              <a:rPr lang="en-US" sz="2400" dirty="0">
                <a:latin typeface="Times New Roman" panose="02020603050405020304" pitchFamily="18" charset="0"/>
                <a:cs typeface="Times New Roman" panose="02020603050405020304" pitchFamily="18" charset="0"/>
              </a:rPr>
              <a:t>             sum  += </a:t>
            </a:r>
            <a:r>
              <a:rPr lang="en-US" sz="2400" dirty="0" err="1">
                <a:latin typeface="Times New Roman" panose="02020603050405020304" pitchFamily="18" charset="0"/>
                <a:cs typeface="Times New Roman" panose="02020603050405020304" pitchFamily="18" charset="0"/>
              </a:rPr>
              <a:t>num.doubleValue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a:t>
            </a:r>
          </a:p>
          <a:p>
            <a:r>
              <a:rPr lang="en-US" sz="2400" dirty="0">
                <a:latin typeface="Times New Roman" panose="02020603050405020304" pitchFamily="18" charset="0"/>
                <a:cs typeface="Times New Roman" panose="02020603050405020304" pitchFamily="18" charset="0"/>
              </a:rPr>
              <a:t>         return sum;</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22504946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251791" y="2421909"/>
            <a:ext cx="11171581" cy="46166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Another Way</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3657424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516835" y="977423"/>
            <a:ext cx="10906537" cy="4524315"/>
          </a:xfrm>
          <a:prstGeom prst="rect">
            <a:avLst/>
          </a:prstGeom>
        </p:spPr>
        <p:txBody>
          <a:bodyPr wrap="square">
            <a:spAutoFit/>
          </a:bodyPr>
          <a:lstStyle/>
          <a:p>
            <a:pPr algn="ctr"/>
            <a:endParaRPr lang="en-US"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UBwildCard</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List&lt;Integer&gt; </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(5,3,2);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List&lt;Double&gt; </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(5.5,3.3,2.2);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("Sum =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doubleList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868450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251791" y="977423"/>
            <a:ext cx="11171581"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public static double </a:t>
            </a:r>
            <a:r>
              <a:rPr lang="en-US" sz="2400" dirty="0" err="1">
                <a:latin typeface="Times New Roman" panose="02020603050405020304" pitchFamily="18" charset="0"/>
                <a:cs typeface="Times New Roman" panose="02020603050405020304" pitchFamily="18" charset="0"/>
              </a:rPr>
              <a:t>sumOfElements</a:t>
            </a:r>
            <a:r>
              <a:rPr lang="en-US" sz="2400" dirty="0">
                <a:latin typeface="Times New Roman" panose="02020603050405020304" pitchFamily="18" charset="0"/>
                <a:cs typeface="Times New Roman" panose="02020603050405020304" pitchFamily="18" charset="0"/>
              </a:rPr>
              <a:t>(List&lt;? extends Number&gt; list){</a:t>
            </a:r>
          </a:p>
          <a:p>
            <a:r>
              <a:rPr lang="en-US" sz="2400" dirty="0">
                <a:latin typeface="Times New Roman" panose="02020603050405020304" pitchFamily="18" charset="0"/>
                <a:cs typeface="Times New Roman" panose="02020603050405020304" pitchFamily="18" charset="0"/>
              </a:rPr>
              <a:t>         double sum = 0.0;</a:t>
            </a:r>
          </a:p>
          <a:p>
            <a:r>
              <a:rPr lang="en-US" sz="2400" dirty="0">
                <a:latin typeface="Times New Roman" panose="02020603050405020304" pitchFamily="18" charset="0"/>
                <a:cs typeface="Times New Roman" panose="02020603050405020304" pitchFamily="18" charset="0"/>
              </a:rPr>
              <a:t>         for(Number num : list)</a:t>
            </a:r>
          </a:p>
          <a:p>
            <a:r>
              <a:rPr lang="en-US" sz="2400" dirty="0">
                <a:latin typeface="Times New Roman" panose="02020603050405020304" pitchFamily="18" charset="0"/>
                <a:cs typeface="Times New Roman" panose="02020603050405020304" pitchFamily="18" charset="0"/>
              </a:rPr>
              <a:t>             sum  += </a:t>
            </a:r>
            <a:r>
              <a:rPr lang="en-US" sz="2400" dirty="0" err="1">
                <a:latin typeface="Times New Roman" panose="02020603050405020304" pitchFamily="18" charset="0"/>
                <a:cs typeface="Times New Roman" panose="02020603050405020304" pitchFamily="18" charset="0"/>
              </a:rPr>
              <a:t>num.doubleValue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sum;</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848042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662609" y="977423"/>
            <a:ext cx="10760763" cy="156966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Unbounded Wildcards: </a:t>
            </a:r>
            <a:r>
              <a:rPr lang="en-US" sz="2400" dirty="0">
                <a:latin typeface="Times New Roman" panose="02020603050405020304" pitchFamily="18" charset="0"/>
                <a:cs typeface="Times New Roman" panose="02020603050405020304" pitchFamily="18" charset="0"/>
              </a:rPr>
              <a:t>The unbounded wildcard type represents the list of an unknown type such as List&lt;?&gt;.  </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the generic class contains the methods that don't depend on the type parameter.</a:t>
            </a:r>
            <a:endParaRPr lang="en-US" sz="2400" b="1"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25333393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662609" y="977423"/>
            <a:ext cx="10760763"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UnBoundMain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UnBoundSupport</a:t>
            </a:r>
            <a:r>
              <a:rPr lang="en-US" sz="2400" dirty="0">
                <a:latin typeface="Times New Roman" panose="02020603050405020304" pitchFamily="18" charset="0"/>
                <a:cs typeface="Times New Roman" panose="02020603050405020304" pitchFamily="18" charset="0"/>
              </a:rPr>
              <a:t> obj = new </a:t>
            </a:r>
            <a:r>
              <a:rPr lang="en-US" sz="2400" dirty="0" err="1">
                <a:latin typeface="Times New Roman" panose="02020603050405020304" pitchFamily="18" charset="0"/>
                <a:cs typeface="Times New Roman" panose="02020603050405020304" pitchFamily="18" charset="0"/>
              </a:rPr>
              <a:t>UnBoundSupport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List&lt;</a:t>
            </a:r>
            <a:r>
              <a:rPr lang="en-US" sz="2400" dirty="0">
                <a:solidFill>
                  <a:srgbClr val="FF0000"/>
                </a:solidFill>
                <a:latin typeface="Times New Roman" panose="02020603050405020304" pitchFamily="18" charset="0"/>
                <a:cs typeface="Times New Roman" panose="02020603050405020304" pitchFamily="18" charset="0"/>
              </a:rPr>
              <a:t>Integer</a:t>
            </a:r>
            <a:r>
              <a:rPr lang="en-US" sz="2400" dirty="0">
                <a:latin typeface="Times New Roman" panose="02020603050405020304" pitchFamily="18" charset="0"/>
                <a:cs typeface="Times New Roman" panose="02020603050405020304" pitchFamily="18" charset="0"/>
              </a:rPr>
              <a:t>&gt; l1=</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(1,2,3,1);  </a:t>
            </a:r>
            <a:r>
              <a:rPr lang="en-US" sz="2400" dirty="0">
                <a:solidFill>
                  <a:srgbClr val="FF0000"/>
                </a:solidFill>
                <a:latin typeface="Times New Roman" panose="02020603050405020304" pitchFamily="18" charset="0"/>
                <a:cs typeface="Times New Roman" panose="02020603050405020304" pitchFamily="18" charset="0"/>
              </a:rPr>
              <a:t>// &lt;?&gt;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("displaying the Integer values");  </a:t>
            </a:r>
          </a:p>
          <a:p>
            <a:r>
              <a:rPr lang="en-US" sz="2400" dirty="0">
                <a:latin typeface="Times New Roman" panose="02020603050405020304" pitchFamily="18" charset="0"/>
                <a:cs typeface="Times New Roman" panose="02020603050405020304" pitchFamily="18" charset="0"/>
              </a:rPr>
              <a:t>    //display(l1);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obj.display</a:t>
            </a:r>
            <a:r>
              <a:rPr lang="en-US" sz="2400" dirty="0">
                <a:latin typeface="Times New Roman" panose="02020603050405020304" pitchFamily="18" charset="0"/>
                <a:cs typeface="Times New Roman" panose="02020603050405020304" pitchFamily="18" charset="0"/>
              </a:rPr>
              <a:t>(l1);</a:t>
            </a:r>
          </a:p>
          <a:p>
            <a:r>
              <a:rPr lang="en-US" sz="2400" dirty="0">
                <a:latin typeface="Times New Roman" panose="02020603050405020304" pitchFamily="18" charset="0"/>
                <a:cs typeface="Times New Roman" panose="02020603050405020304" pitchFamily="18" charset="0"/>
              </a:rPr>
              <a:t>    List&lt;</a:t>
            </a:r>
            <a:r>
              <a:rPr lang="en-US" sz="2400" dirty="0">
                <a:solidFill>
                  <a:srgbClr val="FF0000"/>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&gt; l2=</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One","Two","Three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//&lt;?&gt;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("displaying the String values");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obj.display</a:t>
            </a:r>
            <a:r>
              <a:rPr lang="en-US" sz="2400" dirty="0">
                <a:latin typeface="Times New Roman" panose="02020603050405020304" pitchFamily="18" charset="0"/>
                <a:cs typeface="Times New Roman" panose="02020603050405020304" pitchFamily="18" charset="0"/>
              </a:rPr>
              <a:t>(l2);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7877302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609600" y="977423"/>
            <a:ext cx="10813772" cy="526297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UnBoundSupport</a:t>
            </a:r>
            <a:r>
              <a:rPr lang="en-US" sz="2400" b="1" dirty="0">
                <a:solidFill>
                  <a:srgbClr val="FF0000"/>
                </a:solidFill>
                <a:latin typeface="Times New Roman" panose="02020603050405020304" pitchFamily="18" charset="0"/>
                <a:cs typeface="Times New Roman" panose="02020603050405020304" pitchFamily="18" charset="0"/>
              </a:rPr>
              <a:t>&lt;T&gt;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public  void display(List&lt;?&gt; list)  </a:t>
            </a:r>
          </a:p>
          <a:p>
            <a:r>
              <a:rPr lang="en-US" sz="2400" b="1" dirty="0">
                <a:solidFill>
                  <a:srgbClr val="FF0000"/>
                </a:solidFill>
                <a:latin typeface="Times New Roman" panose="02020603050405020304" pitchFamily="18" charset="0"/>
                <a:cs typeface="Times New Roman" panose="02020603050405020304" pitchFamily="18" charset="0"/>
              </a:rPr>
              <a:t>//public  void display(List&lt;T&gt; list)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for(</a:t>
            </a:r>
            <a:r>
              <a:rPr lang="en-US" sz="2400" dirty="0">
                <a:solidFill>
                  <a:srgbClr val="FF0000"/>
                </a:solidFill>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o:list)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(o);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3247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31797"/>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Generics in Java</a:t>
            </a:r>
          </a:p>
        </p:txBody>
      </p:sp>
      <p:sp>
        <p:nvSpPr>
          <p:cNvPr id="3" name="Subtitle 2">
            <a:extLst>
              <a:ext uri="{FF2B5EF4-FFF2-40B4-BE49-F238E27FC236}">
                <a16:creationId xmlns:a16="http://schemas.microsoft.com/office/drawing/2014/main" id="{11C98204-153F-42D8-9B9F-5A9509AD5F28}"/>
              </a:ext>
            </a:extLst>
          </p:cNvPr>
          <p:cNvSpPr>
            <a:spLocks noGrp="1"/>
          </p:cNvSpPr>
          <p:nvPr>
            <p:ph type="subTitle" idx="1"/>
          </p:nvPr>
        </p:nvSpPr>
        <p:spPr>
          <a:xfrm>
            <a:off x="901147" y="2570922"/>
            <a:ext cx="10442713" cy="3697356"/>
          </a:xfrm>
        </p:spPr>
        <p:txBody>
          <a:bodyPr>
            <a:normAutofit/>
          </a:bodyPr>
          <a:lstStyle/>
          <a:p>
            <a:r>
              <a:rPr lang="en-US" dirty="0">
                <a:latin typeface="Times New Roman" panose="02020603050405020304" pitchFamily="18" charset="0"/>
                <a:cs typeface="Times New Roman" panose="02020603050405020304" pitchFamily="18" charset="0"/>
              </a:rPr>
              <a:t>Let’s store a number of String values in an </a:t>
            </a:r>
            <a:r>
              <a:rPr lang="en-US"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and then print them.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0563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636104" y="977423"/>
            <a:ext cx="10760766" cy="156966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Lower Bounded Wildcards: </a:t>
            </a:r>
            <a:r>
              <a:rPr lang="en-US" sz="2400" dirty="0">
                <a:latin typeface="Times New Roman" panose="02020603050405020304" pitchFamily="18" charset="0"/>
                <a:cs typeface="Times New Roman" panose="02020603050405020304" pitchFamily="18" charset="0"/>
              </a:rPr>
              <a:t>The purpose of lower bounded wildcards is to restrict the unknown type to be a specific type or a supertype of that type. It is used by declaring wildcard character ("?") followed by the super keyword, followed by its lower bound.</a:t>
            </a:r>
            <a:endParaRPr lang="en-US" sz="2400" b="1"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17307021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556591" y="977423"/>
            <a:ext cx="10866781"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java.util.Arrays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public class LBS {</a:t>
            </a:r>
          </a:p>
          <a:p>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LBSupport</a:t>
            </a:r>
            <a:r>
              <a:rPr lang="en-US" sz="2400" dirty="0">
                <a:latin typeface="Times New Roman" panose="02020603050405020304" pitchFamily="18" charset="0"/>
                <a:cs typeface="Times New Roman" panose="02020603050405020304" pitchFamily="18" charset="0"/>
              </a:rPr>
              <a:t> obj = new </a:t>
            </a:r>
            <a:r>
              <a:rPr lang="en-US" sz="2400" dirty="0" err="1">
                <a:latin typeface="Times New Roman" panose="02020603050405020304" pitchFamily="18" charset="0"/>
                <a:cs typeface="Times New Roman" panose="02020603050405020304" pitchFamily="18" charset="0"/>
              </a:rPr>
              <a:t>LBSupport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List&lt;</a:t>
            </a:r>
            <a:r>
              <a:rPr lang="en-US" sz="2400" dirty="0">
                <a:solidFill>
                  <a:srgbClr val="FF0000"/>
                </a:solidFill>
                <a:latin typeface="Times New Roman" panose="02020603050405020304" pitchFamily="18" charset="0"/>
                <a:cs typeface="Times New Roman" panose="02020603050405020304" pitchFamily="18" charset="0"/>
              </a:rPr>
              <a:t>Number</a:t>
            </a:r>
            <a:r>
              <a:rPr lang="en-US" sz="2400" dirty="0">
                <a:latin typeface="Times New Roman" panose="02020603050405020304" pitchFamily="18" charset="0"/>
                <a:cs typeface="Times New Roman" panose="02020603050405020304" pitchFamily="18" charset="0"/>
              </a:rPr>
              <a:t>&gt; l1=</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(1,2,3,4,5); </a:t>
            </a:r>
          </a:p>
          <a:p>
            <a:r>
              <a:rPr lang="en-US" sz="2400" dirty="0">
                <a:latin typeface="Times New Roman" panose="02020603050405020304" pitchFamily="18" charset="0"/>
                <a:cs typeface="Times New Roman" panose="02020603050405020304" pitchFamily="18" charset="0"/>
              </a:rPr>
              <a:t>List&lt;</a:t>
            </a:r>
            <a:r>
              <a:rPr lang="en-US" sz="2400" dirty="0">
                <a:solidFill>
                  <a:srgbClr val="FF0000"/>
                </a:solidFill>
                <a:latin typeface="Times New Roman" panose="02020603050405020304" pitchFamily="18" charset="0"/>
                <a:cs typeface="Times New Roman" panose="02020603050405020304" pitchFamily="18" charset="0"/>
              </a:rPr>
              <a:t>Number</a:t>
            </a:r>
            <a:r>
              <a:rPr lang="en-US" sz="2400" dirty="0">
                <a:latin typeface="Times New Roman" panose="02020603050405020304" pitchFamily="18" charset="0"/>
                <a:cs typeface="Times New Roman" panose="02020603050405020304" pitchFamily="18" charset="0"/>
              </a:rPr>
              <a:t>&gt; l2 = </a:t>
            </a:r>
            <a:r>
              <a:rPr lang="en-US" sz="2400" dirty="0" err="1">
                <a:latin typeface="Times New Roman" panose="02020603050405020304" pitchFamily="18" charset="0"/>
                <a:cs typeface="Times New Roman" panose="02020603050405020304" pitchFamily="18" charset="0"/>
              </a:rPr>
              <a:t>Arrays.asList</a:t>
            </a:r>
            <a:r>
              <a:rPr lang="en-US" sz="2400" dirty="0">
                <a:latin typeface="Times New Roman" panose="02020603050405020304" pitchFamily="18" charset="0"/>
                <a:cs typeface="Times New Roman" panose="02020603050405020304" pitchFamily="18" charset="0"/>
              </a:rPr>
              <a:t>(1.1,2.2,3.3);</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("displaying the Integer values");  </a:t>
            </a:r>
          </a:p>
          <a:p>
            <a:r>
              <a:rPr lang="en-US" sz="2400" dirty="0">
                <a:latin typeface="Times New Roman" panose="02020603050405020304" pitchFamily="18" charset="0"/>
                <a:cs typeface="Times New Roman" panose="02020603050405020304" pitchFamily="18" charset="0"/>
              </a:rPr>
              <a:t>    obj.addNumbers1(l1);</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("displaying the Double values"); </a:t>
            </a:r>
          </a:p>
          <a:p>
            <a:r>
              <a:rPr lang="en-US" sz="2400" dirty="0">
                <a:latin typeface="Times New Roman" panose="02020603050405020304" pitchFamily="18" charset="0"/>
                <a:cs typeface="Times New Roman" panose="02020603050405020304" pitchFamily="18" charset="0"/>
              </a:rPr>
              <a:t>    obj.addNumbers1(l2);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2996076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980661" y="977423"/>
            <a:ext cx="10442711"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java.util.List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class </a:t>
            </a:r>
            <a:r>
              <a:rPr lang="en-US" sz="2400" dirty="0" err="1">
                <a:latin typeface="Times New Roman" panose="02020603050405020304" pitchFamily="18" charset="0"/>
                <a:cs typeface="Times New Roman" panose="02020603050405020304" pitchFamily="18" charset="0"/>
              </a:rPr>
              <a:t>LBSupport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public static void addNumbers1(List &lt;</a:t>
            </a:r>
            <a:r>
              <a:rPr lang="en-US" sz="2400" dirty="0">
                <a:solidFill>
                  <a:srgbClr val="FF0000"/>
                </a:solidFill>
                <a:latin typeface="Times New Roman" panose="02020603050405020304" pitchFamily="18" charset="0"/>
                <a:cs typeface="Times New Roman" panose="02020603050405020304" pitchFamily="18" charset="0"/>
              </a:rPr>
              <a:t>? super Integer</a:t>
            </a:r>
            <a:r>
              <a:rPr lang="en-US" sz="2400" dirty="0">
                <a:latin typeface="Times New Roman" panose="02020603050405020304" pitchFamily="18" charset="0"/>
                <a:cs typeface="Times New Roman" panose="02020603050405020304" pitchFamily="18" charset="0"/>
              </a:rPr>
              <a:t>&gt; list)  </a:t>
            </a:r>
            <a:r>
              <a:rPr lang="en-US" sz="2400" dirty="0">
                <a:solidFill>
                  <a:srgbClr val="FF0000"/>
                </a:solidFill>
                <a:latin typeface="Times New Roman" panose="02020603050405020304" pitchFamily="18" charset="0"/>
                <a:cs typeface="Times New Roman" panose="02020603050405020304" pitchFamily="18" charset="0"/>
              </a:rPr>
              <a:t>// can use double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for(</a:t>
            </a:r>
            <a:r>
              <a:rPr lang="en-US" sz="2400" dirty="0">
                <a:solidFill>
                  <a:srgbClr val="FF0000"/>
                </a:solidFill>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n:list)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a:t>
            </a:r>
            <a:r>
              <a:rPr lang="en-US" sz="2400" dirty="0">
                <a:latin typeface="Times New Roman" panose="02020603050405020304" pitchFamily="18" charset="0"/>
                <a:cs typeface="Times New Roman" panose="02020603050405020304" pitchFamily="18" charset="0"/>
              </a:rPr>
              <a:t>(n);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692C24C1-56CC-4728-9FF6-3B879E2E6AF0}"/>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Wildcard in Java Generics</a:t>
            </a:r>
          </a:p>
        </p:txBody>
      </p:sp>
    </p:spTree>
    <p:extLst>
      <p:ext uri="{BB962C8B-B14F-4D97-AF65-F5344CB8AC3E}">
        <p14:creationId xmlns:p14="http://schemas.microsoft.com/office/powerpoint/2010/main" val="953906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C7CD87-4ABD-4551-B13B-EBA8940EA331}"/>
              </a:ext>
            </a:extLst>
          </p:cNvPr>
          <p:cNvSpPr/>
          <p:nvPr/>
        </p:nvSpPr>
        <p:spPr>
          <a:xfrm>
            <a:off x="980661" y="3177283"/>
            <a:ext cx="10442711"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61175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7E6-651B-46B6-949B-EBE6AB56A692}"/>
              </a:ext>
            </a:extLst>
          </p:cNvPr>
          <p:cNvSpPr>
            <a:spLocks noGrp="1"/>
          </p:cNvSpPr>
          <p:nvPr>
            <p:ph type="ctrTitle"/>
          </p:nvPr>
        </p:nvSpPr>
        <p:spPr>
          <a:xfrm>
            <a:off x="1524000" y="291549"/>
            <a:ext cx="9144000" cy="530086"/>
          </a:xfrm>
        </p:spPr>
        <p:txBody>
          <a:bodyPr>
            <a:normAutofit fontScale="90000"/>
          </a:bodyPr>
          <a:lstStyle/>
          <a:p>
            <a:r>
              <a:rPr lang="en-US" b="1" dirty="0">
                <a:latin typeface="Times New Roman" panose="02020603050405020304" pitchFamily="18" charset="0"/>
                <a:cs typeface="Times New Roman" panose="02020603050405020304" pitchFamily="18" charset="0"/>
              </a:rPr>
              <a:t>Example</a:t>
            </a:r>
          </a:p>
        </p:txBody>
      </p:sp>
      <p:sp>
        <p:nvSpPr>
          <p:cNvPr id="6" name="Rectangle 5">
            <a:extLst>
              <a:ext uri="{FF2B5EF4-FFF2-40B4-BE49-F238E27FC236}">
                <a16:creationId xmlns:a16="http://schemas.microsoft.com/office/drawing/2014/main" id="{23C6E468-933D-4693-A37B-6EAD4838E025}"/>
              </a:ext>
            </a:extLst>
          </p:cNvPr>
          <p:cNvSpPr/>
          <p:nvPr/>
        </p:nvSpPr>
        <p:spPr>
          <a:xfrm>
            <a:off x="3048000" y="1145021"/>
            <a:ext cx="6096000" cy="5539978"/>
          </a:xfrm>
          <a:prstGeom prst="rect">
            <a:avLst/>
          </a:prstGeom>
        </p:spPr>
        <p:txBody>
          <a:bodyPr>
            <a:spAutoFit/>
          </a:bodyPr>
          <a:lstStyle/>
          <a:p>
            <a:pPr algn="just">
              <a:lnSpc>
                <a:spcPct val="100000"/>
              </a:lnSpc>
            </a:pPr>
            <a:r>
              <a:rPr lang="en-US" sz="2400" dirty="0">
                <a:solidFill>
                  <a:srgbClr val="FF0000"/>
                </a:solidFill>
                <a:latin typeface="Times New Roman" panose="02020603050405020304" pitchFamily="18" charset="0"/>
                <a:cs typeface="Times New Roman" panose="02020603050405020304" pitchFamily="18" charset="0"/>
              </a:rPr>
              <a:t>import </a:t>
            </a:r>
            <a:r>
              <a:rPr lang="en-US" sz="2400" dirty="0" err="1">
                <a:solidFill>
                  <a:srgbClr val="FF0000"/>
                </a:solidFill>
                <a:latin typeface="Times New Roman" panose="02020603050405020304" pitchFamily="18" charset="0"/>
                <a:cs typeface="Times New Roman" panose="02020603050405020304" pitchFamily="18" charset="0"/>
              </a:rPr>
              <a:t>java.util.ArrayList</a:t>
            </a:r>
            <a:r>
              <a:rPr lang="en-US" sz="2400" dirty="0">
                <a:solidFill>
                  <a:srgbClr val="FF0000"/>
                </a:solidFill>
                <a:latin typeface="Times New Roman" panose="02020603050405020304" pitchFamily="18" charset="0"/>
                <a:cs typeface="Times New Roman" panose="02020603050405020304" pitchFamily="18" charset="0"/>
              </a:rPr>
              <a:t>;</a:t>
            </a:r>
          </a:p>
          <a:p>
            <a:pPr algn="just">
              <a:lnSpc>
                <a:spcPct val="100000"/>
              </a:lnSpc>
            </a:pPr>
            <a:endParaRPr lang="en-US" sz="2400" dirty="0">
              <a:solidFill>
                <a:srgbClr val="FF0000"/>
              </a:solidFill>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public class Test {</a:t>
            </a:r>
          </a:p>
          <a:p>
            <a:pPr algn="just">
              <a:lnSpc>
                <a:spcPct val="100000"/>
              </a:lnSpc>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t>
            </a:r>
            <a:r>
              <a:rPr lang="en-US" sz="2400" dirty="0">
                <a:latin typeface="Times New Roman" panose="02020603050405020304" pitchFamily="18" charset="0"/>
                <a:cs typeface="Times New Roman" panose="02020603050405020304" pitchFamily="18" charset="0"/>
              </a:rPr>
              <a:t> = new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("AAA");</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("BBB");</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myList.add</a:t>
            </a:r>
            <a:r>
              <a:rPr lang="en-US" sz="2400" dirty="0">
                <a:latin typeface="Times New Roman" panose="02020603050405020304" pitchFamily="18" charset="0"/>
                <a:cs typeface="Times New Roman" panose="02020603050405020304" pitchFamily="18" charset="0"/>
              </a:rPr>
              <a:t>(“CCC”);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myList</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(0));</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("String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(1));</a:t>
            </a:r>
          </a:p>
          <a:p>
            <a:pPr algn="just">
              <a:lnSpc>
                <a:spcPct val="100000"/>
              </a:lnSpc>
            </a:pP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(“String : "+</a:t>
            </a:r>
            <a:r>
              <a:rPr lang="en-US" sz="2400" dirty="0" err="1">
                <a:latin typeface="Times New Roman" panose="02020603050405020304" pitchFamily="18" charset="0"/>
                <a:cs typeface="Times New Roman" panose="02020603050405020304" pitchFamily="18" charset="0"/>
              </a:rPr>
              <a:t>myList.get</a:t>
            </a:r>
            <a:r>
              <a:rPr lang="en-US" sz="2400" dirty="0">
                <a:latin typeface="Times New Roman" panose="02020603050405020304" pitchFamily="18" charset="0"/>
                <a:cs typeface="Times New Roman" panose="02020603050405020304" pitchFamily="18" charset="0"/>
              </a:rPr>
              <a:t>(2));</a:t>
            </a:r>
          </a:p>
          <a:p>
            <a:pPr algn="just">
              <a:lnSpc>
                <a:spcPct val="100000"/>
              </a:lnSpc>
            </a:pP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134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10043</TotalTime>
  <Words>5918</Words>
  <Application>Microsoft Office PowerPoint</Application>
  <PresentationFormat>Widescreen</PresentationFormat>
  <Paragraphs>989</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Times New Roman</vt:lpstr>
      <vt:lpstr>Wingdings</vt:lpstr>
      <vt:lpstr>Office Theme</vt:lpstr>
      <vt:lpstr>Generic Class and Method</vt:lpstr>
      <vt:lpstr>Recall C++</vt:lpstr>
      <vt:lpstr>Example in C++</vt:lpstr>
      <vt:lpstr>Template in C++</vt:lpstr>
      <vt:lpstr>Another Example in C++</vt:lpstr>
      <vt:lpstr>Generics in Java</vt:lpstr>
      <vt:lpstr>Generics in Java</vt:lpstr>
      <vt:lpstr>Generics in Java</vt:lpstr>
      <vt:lpstr>Example</vt:lpstr>
      <vt:lpstr>Example</vt:lpstr>
      <vt:lpstr>Example</vt:lpstr>
      <vt:lpstr>Example</vt:lpstr>
      <vt:lpstr>Example</vt:lpstr>
      <vt:lpstr>Type Casting in Java.</vt:lpstr>
      <vt:lpstr>Example</vt:lpstr>
      <vt:lpstr>Errors</vt:lpstr>
      <vt:lpstr>Error Types</vt:lpstr>
      <vt:lpstr>Type Safety</vt:lpstr>
      <vt:lpstr>Type Casting</vt:lpstr>
      <vt:lpstr>Compile Time Error</vt:lpstr>
      <vt:lpstr>Generics in Java</vt:lpstr>
      <vt:lpstr>Generics in Java</vt:lpstr>
      <vt:lpstr>Generic Method Rules</vt:lpstr>
      <vt:lpstr>Type Parameters</vt:lpstr>
      <vt:lpstr>Example Task 1</vt:lpstr>
      <vt:lpstr>Example</vt:lpstr>
      <vt:lpstr>Example</vt:lpstr>
      <vt:lpstr>Example Task 2</vt:lpstr>
      <vt:lpstr>Example</vt:lpstr>
      <vt:lpstr>Example</vt:lpstr>
      <vt:lpstr>Example</vt:lpstr>
      <vt:lpstr>Example</vt:lpstr>
      <vt:lpstr>Example</vt:lpstr>
      <vt:lpstr>Example</vt:lpstr>
      <vt:lpstr>Example</vt:lpstr>
      <vt:lpstr>Example</vt:lpstr>
      <vt:lpstr>Generic Method Rules</vt:lpstr>
      <vt:lpstr>Example</vt:lpstr>
      <vt:lpstr>Example</vt:lpstr>
      <vt:lpstr>Example</vt:lpstr>
      <vt:lpstr>Example</vt:lpstr>
      <vt:lpstr>Example</vt:lpstr>
      <vt:lpstr>PowerPoint Presentation</vt:lpstr>
      <vt:lpstr>Generic Class</vt:lpstr>
      <vt:lpstr>Generics Class</vt:lpstr>
      <vt:lpstr>Non-Generic Solution</vt:lpstr>
      <vt:lpstr>Non-Generic Solution</vt:lpstr>
      <vt:lpstr>Solution Using Generic Class</vt:lpstr>
      <vt:lpstr>Generic Class Solution</vt:lpstr>
      <vt:lpstr>Generic Class Solution</vt:lpstr>
      <vt:lpstr>Practice Example</vt:lpstr>
      <vt:lpstr>Practice Example</vt:lpstr>
      <vt:lpstr>Practice Example</vt:lpstr>
      <vt:lpstr>Practice Example</vt:lpstr>
      <vt:lpstr>Practice Example</vt:lpstr>
      <vt:lpstr>Practice Example</vt:lpstr>
      <vt:lpstr>Practice Example</vt:lpstr>
      <vt:lpstr>Practice Example</vt:lpstr>
      <vt:lpstr>Practice Example</vt:lpstr>
      <vt:lpstr>Generic Solution</vt:lpstr>
      <vt:lpstr>Generic Solution</vt:lpstr>
      <vt:lpstr>Generic Solution</vt:lpstr>
      <vt:lpstr>Generic Solution</vt:lpstr>
      <vt:lpstr>Generic Solution</vt:lpstr>
      <vt:lpstr>Bounded Type Parameters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Wildcard in Java Generics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MMG</cp:lastModifiedBy>
  <cp:revision>167</cp:revision>
  <dcterms:created xsi:type="dcterms:W3CDTF">2019-09-21T09:40:47Z</dcterms:created>
  <dcterms:modified xsi:type="dcterms:W3CDTF">2019-09-30T11:19:17Z</dcterms:modified>
</cp:coreProperties>
</file>