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1" r:id="rId5"/>
    <p:sldId id="260" r:id="rId6"/>
    <p:sldId id="263" r:id="rId7"/>
    <p:sldId id="268" r:id="rId8"/>
    <p:sldId id="269" r:id="rId9"/>
    <p:sldId id="271" r:id="rId10"/>
    <p:sldId id="272" r:id="rId11"/>
    <p:sldId id="267" r:id="rId12"/>
    <p:sldId id="274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2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30250" y="274638"/>
            <a:ext cx="74993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b="1" dirty="0" smtClean="0">
                <a:solidFill>
                  <a:schemeClr val="tx2">
                    <a:satMod val="130000"/>
                  </a:schemeClr>
                </a:solidFill>
              </a:rPr>
              <a:t>IP Addresses </a:t>
            </a:r>
            <a:r>
              <a:rPr lang="en-US" b="1" dirty="0" err="1" smtClean="0">
                <a:solidFill>
                  <a:schemeClr val="tx2">
                    <a:satMod val="130000"/>
                  </a:schemeClr>
                </a:solidFill>
              </a:rPr>
              <a:t>vs</a:t>
            </a:r>
            <a:r>
              <a:rPr lang="en-US" b="1" dirty="0" smtClean="0">
                <a:solidFill>
                  <a:schemeClr val="tx2">
                    <a:satMod val="130000"/>
                  </a:schemeClr>
                </a:solidFill>
              </a:rPr>
              <a:t> Net Address</a:t>
            </a:r>
            <a:endParaRPr lang="en-US" b="1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400514"/>
            <a:ext cx="84582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83464" algn="l">
              <a:buFont typeface="Wingdings 2"/>
              <a:buChar char=""/>
              <a:defRPr/>
            </a:pPr>
            <a:r>
              <a:rPr lang="en-US" dirty="0" smtClean="0">
                <a:solidFill>
                  <a:schemeClr val="tx1"/>
                </a:solidFill>
              </a:rPr>
              <a:t>IP address uniquely identify a device on an IP network. </a:t>
            </a:r>
          </a:p>
          <a:p>
            <a:pPr marL="365760" indent="-283464" algn="l">
              <a:buFont typeface="Wingdings 2"/>
              <a:buChar char=""/>
              <a:defRPr/>
            </a:pPr>
            <a:r>
              <a:rPr lang="en-US" dirty="0" smtClean="0">
                <a:solidFill>
                  <a:schemeClr val="tx1"/>
                </a:solidFill>
              </a:rPr>
              <a:t>Net address </a:t>
            </a:r>
            <a:r>
              <a:rPr lang="en-US" dirty="0">
                <a:solidFill>
                  <a:schemeClr val="tx1"/>
                </a:solidFill>
              </a:rPr>
              <a:t>uniquely identify </a:t>
            </a:r>
            <a:r>
              <a:rPr lang="en-US" dirty="0" smtClean="0">
                <a:solidFill>
                  <a:schemeClr val="tx1"/>
                </a:solidFill>
              </a:rPr>
              <a:t>an </a:t>
            </a:r>
            <a:r>
              <a:rPr lang="en-US" dirty="0">
                <a:solidFill>
                  <a:schemeClr val="tx1"/>
                </a:solidFill>
              </a:rPr>
              <a:t>IP network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marL="82296" algn="l">
              <a:defRPr/>
            </a:pPr>
            <a:endParaRPr lang="en-US" sz="3600" dirty="0" smtClean="0">
              <a:solidFill>
                <a:schemeClr val="tx1"/>
              </a:solidFill>
            </a:endParaRPr>
          </a:p>
          <a:p>
            <a:pPr marL="82296" algn="l">
              <a:defRPr/>
            </a:pPr>
            <a:r>
              <a:rPr lang="en-US" sz="3600" dirty="0" smtClean="0">
                <a:solidFill>
                  <a:schemeClr val="tx1"/>
                </a:solidFill>
              </a:rPr>
              <a:t>                    192.168.1.10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24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3766983"/>
            <a:ext cx="8382000" cy="2938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0" y="3962400"/>
            <a:ext cx="8610600" cy="2628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2336" lvl="1" algn="l">
              <a:defRPr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81000" y="0"/>
            <a:ext cx="74993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b="1" dirty="0" err="1" smtClean="0">
                <a:solidFill>
                  <a:schemeClr val="tx2">
                    <a:satMod val="130000"/>
                  </a:schemeClr>
                </a:solidFill>
              </a:rPr>
              <a:t>Subneting</a:t>
            </a:r>
            <a:r>
              <a:rPr lang="en-US" b="1" dirty="0" smtClean="0">
                <a:solidFill>
                  <a:schemeClr val="tx2">
                    <a:satMod val="130000"/>
                  </a:schemeClr>
                </a:solidFill>
              </a:rPr>
              <a:t> Scenario(VLSM)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291651"/>
              </p:ext>
            </p:extLst>
          </p:nvPr>
        </p:nvGraphicFramePr>
        <p:xfrm>
          <a:off x="424374" y="2849880"/>
          <a:ext cx="7761851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4961"/>
                <a:gridCol w="777261"/>
                <a:gridCol w="699536"/>
                <a:gridCol w="699536"/>
                <a:gridCol w="621809"/>
                <a:gridCol w="621809"/>
                <a:gridCol w="621809"/>
                <a:gridCol w="621809"/>
                <a:gridCol w="533321"/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Bits taken as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net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No of Host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Subnet(4</a:t>
                      </a:r>
                      <a:r>
                        <a:rPr lang="en-US" sz="2000" b="0" baseline="30000" dirty="0" smtClean="0">
                          <a:solidFill>
                            <a:schemeClr val="tx1"/>
                          </a:solidFill>
                        </a:rPr>
                        <a:t>th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Octet)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192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224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240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248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252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38200"/>
            <a:ext cx="55626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28600" y="4114800"/>
            <a:ext cx="8686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We </a:t>
            </a:r>
            <a:r>
              <a:rPr lang="en-US" sz="2800" dirty="0"/>
              <a:t>start </a:t>
            </a:r>
            <a:r>
              <a:rPr lang="en-US" sz="2800" dirty="0" smtClean="0"/>
              <a:t>the next net at 192.168.10.112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Now </a:t>
            </a:r>
            <a:r>
              <a:rPr lang="en-US" sz="2800" dirty="0"/>
              <a:t>this block has 3</a:t>
            </a:r>
            <a:r>
              <a:rPr lang="en-US" sz="2800" dirty="0" smtClean="0"/>
              <a:t> hosts and smallest </a:t>
            </a:r>
            <a:r>
              <a:rPr lang="en-US" sz="2800" dirty="0"/>
              <a:t>number larger </a:t>
            </a:r>
            <a:r>
              <a:rPr lang="en-US" sz="2800" dirty="0" smtClean="0"/>
              <a:t>than (3+2</a:t>
            </a:r>
            <a:r>
              <a:rPr lang="en-US" sz="2800" dirty="0"/>
              <a:t>) is 8</a:t>
            </a:r>
            <a:r>
              <a:rPr lang="en-US" sz="2800" dirty="0" smtClean="0"/>
              <a:t>.  So, 5 bits taken to net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Add 5 </a:t>
            </a:r>
            <a:r>
              <a:rPr lang="en-US" sz="2800" dirty="0"/>
              <a:t>bit with 24 bits of </a:t>
            </a:r>
            <a:r>
              <a:rPr lang="en-US" sz="2800" dirty="0" smtClean="0"/>
              <a:t>prefix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Net-D is 192.168.10.96/29,  </a:t>
            </a:r>
            <a:r>
              <a:rPr lang="en-US" sz="2800" dirty="0"/>
              <a:t>Subnet is </a:t>
            </a:r>
            <a:r>
              <a:rPr lang="en-US" sz="2800" dirty="0" smtClean="0"/>
              <a:t>255.255.255.248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Host range: </a:t>
            </a:r>
            <a:r>
              <a:rPr lang="en-US" sz="2800" dirty="0" smtClean="0"/>
              <a:t>192.168.10.112 -192.168.10.119</a:t>
            </a:r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38411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3766983"/>
            <a:ext cx="8382000" cy="2938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0" y="3962400"/>
            <a:ext cx="8610600" cy="2628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2336" lvl="1" algn="l">
              <a:defRPr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81000" y="0"/>
            <a:ext cx="74993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b="1" dirty="0" err="1" smtClean="0">
                <a:solidFill>
                  <a:schemeClr val="tx2">
                    <a:satMod val="130000"/>
                  </a:schemeClr>
                </a:solidFill>
              </a:rPr>
              <a:t>Subneting</a:t>
            </a:r>
            <a:r>
              <a:rPr lang="en-US" b="1" dirty="0" smtClean="0">
                <a:solidFill>
                  <a:schemeClr val="tx2">
                    <a:satMod val="130000"/>
                  </a:schemeClr>
                </a:solidFill>
              </a:rPr>
              <a:t> Scenario(VLSM)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38200"/>
            <a:ext cx="55626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986725"/>
              </p:ext>
            </p:extLst>
          </p:nvPr>
        </p:nvGraphicFramePr>
        <p:xfrm>
          <a:off x="76200" y="2819400"/>
          <a:ext cx="8839200" cy="3777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2590800"/>
                <a:gridCol w="2209800"/>
                <a:gridCol w="2514600"/>
              </a:tblGrid>
              <a:tr h="485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dirty="0" smtClean="0"/>
                        <a:t>Net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dirty="0" smtClean="0"/>
                        <a:t>Address/ Prefix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dirty="0" smtClean="0"/>
                        <a:t> Range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dirty="0" smtClean="0"/>
                        <a:t>Subnet</a:t>
                      </a:r>
                      <a:r>
                        <a:rPr lang="en-US" sz="2400" baseline="0" dirty="0" smtClean="0"/>
                        <a:t> Mask</a:t>
                      </a:r>
                      <a:endParaRPr lang="en-US" sz="2400" dirty="0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dirty="0" smtClean="0"/>
                        <a:t>Net-B(55)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dirty="0" smtClean="0"/>
                        <a:t>192.168.10.0/26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192.168.10.0-192.168.10.63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255.255.255.192</a:t>
                      </a:r>
                    </a:p>
                  </a:txBody>
                  <a:tcPr/>
                </a:tc>
              </a:tr>
              <a:tr h="4857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Net-C(29)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dirty="0" smtClean="0"/>
                        <a:t>192.168.10.64/27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192.168.10.64-192.168.10.95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255.255.255.224</a:t>
                      </a:r>
                    </a:p>
                  </a:txBody>
                  <a:tcPr/>
                </a:tc>
              </a:tr>
              <a:tr h="4857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Net-A(14)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dirty="0" smtClean="0"/>
                        <a:t>192.168.10.96/28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192.168.10.96-192.168.10.111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255.255.255.240</a:t>
                      </a:r>
                    </a:p>
                  </a:txBody>
                  <a:tcPr/>
                </a:tc>
              </a:tr>
              <a:tr h="4857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smtClean="0"/>
                        <a:t>Net-D (</a:t>
                      </a:r>
                      <a:r>
                        <a:rPr lang="en-US" sz="2400" dirty="0" smtClean="0"/>
                        <a:t>3)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dirty="0" smtClean="0"/>
                        <a:t>192.168.10.0/29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192.168.10.112-192.168.10.119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255.255.255.248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7987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3766983"/>
            <a:ext cx="8382000" cy="2938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0" y="3962400"/>
            <a:ext cx="8610600" cy="2628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2336" lvl="1" algn="l">
              <a:defRPr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81000" y="0"/>
            <a:ext cx="74993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b="1" dirty="0" err="1" smtClean="0">
                <a:solidFill>
                  <a:schemeClr val="tx2">
                    <a:satMod val="130000"/>
                  </a:schemeClr>
                </a:solidFill>
              </a:rPr>
              <a:t>Subneting</a:t>
            </a:r>
            <a:r>
              <a:rPr lang="en-US" b="1" dirty="0" smtClean="0">
                <a:solidFill>
                  <a:schemeClr val="tx2">
                    <a:satMod val="130000"/>
                  </a:schemeClr>
                </a:solidFill>
              </a:rPr>
              <a:t> Scenario(VLSM)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476350"/>
              </p:ext>
            </p:extLst>
          </p:nvPr>
        </p:nvGraphicFramePr>
        <p:xfrm>
          <a:off x="76200" y="990601"/>
          <a:ext cx="88392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2590800"/>
                <a:gridCol w="2209800"/>
                <a:gridCol w="251460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/>
                        <a:t>Net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/>
                        <a:t>Address/ Prefix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/>
                        <a:t> Range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/>
                        <a:t>Subnet</a:t>
                      </a:r>
                      <a:r>
                        <a:rPr lang="en-US" sz="2000" baseline="0" dirty="0" smtClean="0"/>
                        <a:t> Mask</a:t>
                      </a:r>
                      <a:endParaRPr lang="en-US" sz="2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/>
                        <a:t>Net-B(55)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/>
                        <a:t>192.168.10.0/26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192.168.10.0-192.168.10.63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255.255.255.192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Net-C(29)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/>
                        <a:t>192.168.10.64/27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192.168.10.64-192.168.10.95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255.255.255.224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Net-A(14)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/>
                        <a:t>192.168.10.96/28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192.168.10.96-192.168.10.111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255.255.255.240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mtClean="0"/>
                        <a:t>Net-D (</a:t>
                      </a:r>
                      <a:r>
                        <a:rPr lang="en-US" sz="2000" dirty="0" smtClean="0"/>
                        <a:t>3)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smtClean="0"/>
                        <a:t>192.168.10.0/29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192.168.10.112-192.168.10.119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255.255.255.248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28600" y="448240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Only 120 address are used and rest are reserve for future use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44178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3766983"/>
            <a:ext cx="8382000" cy="2938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0" y="3962400"/>
            <a:ext cx="8610600" cy="2628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2336" lvl="1" algn="l">
              <a:defRPr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81000" y="0"/>
            <a:ext cx="74993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b="1" dirty="0" smtClean="0">
                <a:solidFill>
                  <a:schemeClr val="tx2">
                    <a:satMod val="130000"/>
                  </a:schemeClr>
                </a:solidFill>
              </a:rPr>
              <a:t>VLSM Summary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914400"/>
            <a:ext cx="8686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Select block size for each segment. Block size must be greater than or equal to </a:t>
            </a:r>
            <a:r>
              <a:rPr lang="en-US" sz="2800" dirty="0" smtClean="0"/>
              <a:t>total host addresses + 2 (network </a:t>
            </a:r>
            <a:r>
              <a:rPr lang="en-US" sz="2800" dirty="0"/>
              <a:t>address and broadcast </a:t>
            </a:r>
            <a:r>
              <a:rPr lang="en-US" sz="2800" dirty="0" smtClean="0"/>
              <a:t>address).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Based on block size arrange all </a:t>
            </a:r>
            <a:r>
              <a:rPr lang="en-US" sz="2800" dirty="0" smtClean="0"/>
              <a:t>network in </a:t>
            </a:r>
            <a:r>
              <a:rPr lang="en-US" sz="2800" dirty="0"/>
              <a:t>descending order</a:t>
            </a:r>
            <a:r>
              <a:rPr lang="en-US" sz="28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Find the prefix (\n) and assign subnet mask depending on the block size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Find the address range chronologically </a:t>
            </a:r>
            <a:r>
              <a:rPr lang="en-US" sz="2800" dirty="0" smtClean="0"/>
              <a:t> </a:t>
            </a:r>
            <a:endParaRPr lang="en-US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98738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0" y="274638"/>
            <a:ext cx="74993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b="1" dirty="0">
                <a:solidFill>
                  <a:schemeClr val="tx2">
                    <a:satMod val="130000"/>
                  </a:schemeClr>
                </a:solidFill>
              </a:rPr>
              <a:t>Network </a:t>
            </a:r>
            <a:r>
              <a:rPr lang="en-US" b="1" dirty="0" smtClean="0">
                <a:solidFill>
                  <a:schemeClr val="tx2">
                    <a:satMod val="130000"/>
                  </a:schemeClr>
                </a:solidFill>
              </a:rPr>
              <a:t>Masks/ Subnet Mask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1400514"/>
            <a:ext cx="81534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tx1"/>
                </a:solidFill>
              </a:rPr>
              <a:t>32 bit long address that distinguishes </a:t>
            </a:r>
            <a:r>
              <a:rPr lang="en-US" dirty="0">
                <a:solidFill>
                  <a:schemeClr val="tx1"/>
                </a:solidFill>
              </a:rPr>
              <a:t>which portion of the address identifies the network and which portion of the address identifies the </a:t>
            </a:r>
            <a:r>
              <a:rPr lang="en-US" dirty="0" smtClean="0">
                <a:solidFill>
                  <a:schemeClr val="tx1"/>
                </a:solidFill>
              </a:rPr>
              <a:t>hosts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                         255.255.255.0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263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1400514"/>
            <a:ext cx="8382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chemeClr val="tx1"/>
                </a:solidFill>
              </a:rPr>
              <a:t>In binary notation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• In binary notation subnet mask </a:t>
            </a:r>
            <a:r>
              <a:rPr lang="en-US" b="1" dirty="0">
                <a:solidFill>
                  <a:schemeClr val="tx1"/>
                </a:solidFill>
              </a:rPr>
              <a:t>ON </a:t>
            </a:r>
            <a:r>
              <a:rPr lang="en-US" dirty="0">
                <a:solidFill>
                  <a:schemeClr val="tx1"/>
                </a:solidFill>
              </a:rPr>
              <a:t>bit [ 1] represent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network address while </a:t>
            </a:r>
            <a:r>
              <a:rPr lang="en-US" b="1" dirty="0">
                <a:solidFill>
                  <a:schemeClr val="tx1"/>
                </a:solidFill>
              </a:rPr>
              <a:t>OFF </a:t>
            </a:r>
            <a:r>
              <a:rPr lang="en-US" dirty="0">
                <a:solidFill>
                  <a:schemeClr val="tx1"/>
                </a:solidFill>
              </a:rPr>
              <a:t>bit[0] represent host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address.</a:t>
            </a: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IP address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11000000.10101000.00000001.00001010</a:t>
            </a: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Subnet mask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11111111.11111111.11111111.00000000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• Network address is 11000000.10101000.00000001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and host address is 00001010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274638"/>
            <a:ext cx="74993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b="1" dirty="0">
                <a:solidFill>
                  <a:schemeClr val="tx2">
                    <a:satMod val="130000"/>
                  </a:schemeClr>
                </a:solidFill>
              </a:rPr>
              <a:t>Network </a:t>
            </a:r>
            <a:r>
              <a:rPr lang="en-US" b="1" dirty="0" smtClean="0">
                <a:solidFill>
                  <a:schemeClr val="tx2">
                    <a:satMod val="130000"/>
                  </a:schemeClr>
                </a:solidFill>
              </a:rPr>
              <a:t>Masks/ Subnet Mask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281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1400514"/>
            <a:ext cx="8382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chemeClr val="tx1"/>
                </a:solidFill>
              </a:rPr>
              <a:t>In decimal notation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IP </a:t>
            </a:r>
            <a:r>
              <a:rPr lang="en-US" dirty="0">
                <a:solidFill>
                  <a:schemeClr val="tx1"/>
                </a:solidFill>
              </a:rPr>
              <a:t>address 192.168.1.10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Subnet mask 255.255.255.0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• Network address is </a:t>
            </a:r>
            <a:r>
              <a:rPr lang="en-US" b="1" dirty="0">
                <a:solidFill>
                  <a:schemeClr val="tx1"/>
                </a:solidFill>
              </a:rPr>
              <a:t>192.168.1 </a:t>
            </a:r>
            <a:r>
              <a:rPr lang="en-US" dirty="0">
                <a:solidFill>
                  <a:schemeClr val="tx1"/>
                </a:solidFill>
              </a:rPr>
              <a:t>and host address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is </a:t>
            </a:r>
            <a:r>
              <a:rPr lang="en-US" b="1" dirty="0">
                <a:solidFill>
                  <a:schemeClr val="tx1"/>
                </a:solidFill>
              </a:rPr>
              <a:t>10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Default masks:</a:t>
            </a:r>
          </a:p>
          <a:p>
            <a:pPr lvl="1" algn="l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Class A: 	255.0.0.0</a:t>
            </a:r>
          </a:p>
          <a:p>
            <a:pPr lvl="1" algn="l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Class B: 	255.255.0.0</a:t>
            </a:r>
          </a:p>
          <a:p>
            <a:pPr lvl="1" algn="l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Class C: 	255.255.255.0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274638"/>
            <a:ext cx="74993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b="1" dirty="0">
                <a:solidFill>
                  <a:schemeClr val="tx2">
                    <a:satMod val="130000"/>
                  </a:schemeClr>
                </a:solidFill>
              </a:rPr>
              <a:t>Network </a:t>
            </a:r>
            <a:r>
              <a:rPr lang="en-US" b="1" dirty="0" smtClean="0">
                <a:solidFill>
                  <a:schemeClr val="tx2">
                    <a:satMod val="130000"/>
                  </a:schemeClr>
                </a:solidFill>
              </a:rPr>
              <a:t>Masks/ Subnet Mask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905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3766983"/>
            <a:ext cx="8382000" cy="2938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73288" y="4114800"/>
            <a:ext cx="65991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You have 4 subnets with </a:t>
            </a:r>
            <a:r>
              <a:rPr lang="en-US" sz="2400" dirty="0" smtClean="0"/>
              <a:t>the following </a:t>
            </a:r>
            <a:r>
              <a:rPr lang="en-US" sz="2400" dirty="0"/>
              <a:t>numbers of hosts: 58, </a:t>
            </a:r>
            <a:r>
              <a:rPr lang="en-US" sz="2400" dirty="0" smtClean="0"/>
              <a:t>29, 14</a:t>
            </a:r>
            <a:r>
              <a:rPr lang="en-US" sz="2400" dirty="0"/>
              <a:t>, 3 and the address </a:t>
            </a:r>
            <a:r>
              <a:rPr lang="en-US" sz="2400" dirty="0" smtClean="0"/>
              <a:t>is 192.168.10.0/24</a:t>
            </a:r>
            <a:endParaRPr lang="en-US" sz="2400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81000" y="0"/>
            <a:ext cx="74993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b="1" dirty="0" err="1" smtClean="0">
                <a:solidFill>
                  <a:schemeClr val="tx2">
                    <a:satMod val="130000"/>
                  </a:schemeClr>
                </a:solidFill>
              </a:rPr>
              <a:t>Subneting</a:t>
            </a:r>
            <a:r>
              <a:rPr lang="en-US" b="1" dirty="0" smtClean="0">
                <a:solidFill>
                  <a:schemeClr val="tx2">
                    <a:satMod val="130000"/>
                  </a:schemeClr>
                </a:solidFill>
              </a:rPr>
              <a:t> Scenario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025" y="1233333"/>
            <a:ext cx="3543300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828800" y="1397285"/>
            <a:ext cx="7284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Net-A</a:t>
            </a:r>
          </a:p>
          <a:p>
            <a:pPr algn="ctr"/>
            <a:r>
              <a:rPr lang="en-US" dirty="0" smtClean="0"/>
              <a:t>(14)</a:t>
            </a:r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752600" y="2971800"/>
            <a:ext cx="7204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Net-B</a:t>
            </a:r>
          </a:p>
          <a:p>
            <a:pPr algn="ctr"/>
            <a:r>
              <a:rPr lang="en-US" dirty="0" smtClean="0"/>
              <a:t>(55)</a:t>
            </a:r>
          </a:p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902325" y="1246176"/>
            <a:ext cx="7188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Net-C</a:t>
            </a:r>
          </a:p>
          <a:p>
            <a:pPr algn="ctr"/>
            <a:r>
              <a:rPr lang="en-US" dirty="0" smtClean="0"/>
              <a:t>(29)</a:t>
            </a:r>
          </a:p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874927" y="2971800"/>
            <a:ext cx="7380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Net-D</a:t>
            </a:r>
          </a:p>
          <a:p>
            <a:pPr algn="ctr"/>
            <a:r>
              <a:rPr lang="en-US" dirty="0" smtClean="0"/>
              <a:t>(3)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62600" y="2320615"/>
            <a:ext cx="2133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192.168.10.0/24</a:t>
            </a:r>
          </a:p>
        </p:txBody>
      </p:sp>
    </p:spTree>
    <p:extLst>
      <p:ext uri="{BB962C8B-B14F-4D97-AF65-F5344CB8AC3E}">
        <p14:creationId xmlns:p14="http://schemas.microsoft.com/office/powerpoint/2010/main" val="1829657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3766983"/>
            <a:ext cx="8382000" cy="2938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0" y="3048000"/>
            <a:ext cx="8610600" cy="3581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2336" lvl="1" algn="l">
              <a:defRPr/>
            </a:pPr>
            <a:r>
              <a:rPr lang="en-US" sz="2400" b="1" dirty="0" smtClean="0">
                <a:solidFill>
                  <a:schemeClr val="tx1"/>
                </a:solidFill>
              </a:rPr>
              <a:t>Networks: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745236" lvl="1" indent="-342900" algn="l"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Net-A: 192.168.10.0/26 host address range 0 to 63 (64)</a:t>
            </a:r>
          </a:p>
          <a:p>
            <a:pPr marL="745236" lvl="1" indent="-342900" algn="l"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Net-B: 192.168.10.64/26 </a:t>
            </a:r>
            <a:r>
              <a:rPr lang="en-US" sz="2400" dirty="0">
                <a:solidFill>
                  <a:schemeClr val="tx1"/>
                </a:solidFill>
              </a:rPr>
              <a:t>host address range </a:t>
            </a:r>
            <a:r>
              <a:rPr lang="en-US" sz="2400" dirty="0" smtClean="0">
                <a:solidFill>
                  <a:schemeClr val="tx1"/>
                </a:solidFill>
              </a:rPr>
              <a:t>64 </a:t>
            </a:r>
            <a:r>
              <a:rPr lang="en-US" sz="2400" dirty="0">
                <a:solidFill>
                  <a:schemeClr val="tx1"/>
                </a:solidFill>
              </a:rPr>
              <a:t>to </a:t>
            </a:r>
            <a:r>
              <a:rPr lang="en-US" sz="2400" dirty="0" smtClean="0">
                <a:solidFill>
                  <a:schemeClr val="tx1"/>
                </a:solidFill>
              </a:rPr>
              <a:t>127(64)</a:t>
            </a:r>
            <a:endParaRPr lang="en-US" sz="2400" dirty="0">
              <a:solidFill>
                <a:schemeClr val="tx1"/>
              </a:solidFill>
            </a:endParaRPr>
          </a:p>
          <a:p>
            <a:pPr marL="745236" lvl="1" indent="-342900" algn="l"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Net-C: 192.168.10.128/26 </a:t>
            </a:r>
            <a:r>
              <a:rPr lang="en-US" sz="2400" dirty="0">
                <a:solidFill>
                  <a:schemeClr val="tx1"/>
                </a:solidFill>
              </a:rPr>
              <a:t>host address range 1 to </a:t>
            </a:r>
            <a:r>
              <a:rPr lang="en-US" sz="2400" dirty="0" smtClean="0">
                <a:solidFill>
                  <a:schemeClr val="tx1"/>
                </a:solidFill>
              </a:rPr>
              <a:t>191(64)</a:t>
            </a:r>
            <a:endParaRPr lang="en-US" sz="2400" dirty="0">
              <a:solidFill>
                <a:schemeClr val="tx1"/>
              </a:solidFill>
            </a:endParaRPr>
          </a:p>
          <a:p>
            <a:pPr marL="745236" lvl="1" indent="-342900" algn="l"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Net-D: 192.168.10.192/26 </a:t>
            </a:r>
            <a:r>
              <a:rPr lang="en-US" sz="2400" dirty="0">
                <a:solidFill>
                  <a:schemeClr val="tx1"/>
                </a:solidFill>
              </a:rPr>
              <a:t>host address range 1 to </a:t>
            </a:r>
            <a:r>
              <a:rPr lang="en-US" sz="2400" dirty="0" smtClean="0">
                <a:solidFill>
                  <a:schemeClr val="tx1"/>
                </a:solidFill>
              </a:rPr>
              <a:t>255</a:t>
            </a:r>
            <a:r>
              <a:rPr lang="en-US" sz="2400" dirty="0">
                <a:solidFill>
                  <a:schemeClr val="tx1"/>
                </a:solidFill>
              </a:rPr>
              <a:t>(64)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</a:rPr>
              <a:t>      Subnet </a:t>
            </a:r>
            <a:r>
              <a:rPr lang="en-US" sz="2400" b="1" dirty="0">
                <a:solidFill>
                  <a:schemeClr val="tx1"/>
                </a:solidFill>
              </a:rPr>
              <a:t>mask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      11111111.11111111.11111111.11000000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          255     .      255     .     255       .     192 </a:t>
            </a:r>
            <a:endParaRPr lang="en-US" sz="2400" dirty="0">
              <a:solidFill>
                <a:schemeClr val="tx1"/>
              </a:solidFill>
            </a:endParaRPr>
          </a:p>
          <a:p>
            <a:pPr marL="402336" lvl="1" algn="l">
              <a:defRPr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81000" y="0"/>
            <a:ext cx="74993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b="1" dirty="0" err="1" smtClean="0">
                <a:solidFill>
                  <a:schemeClr val="tx2">
                    <a:satMod val="130000"/>
                  </a:schemeClr>
                </a:solidFill>
              </a:rPr>
              <a:t>Subneting</a:t>
            </a:r>
            <a:r>
              <a:rPr lang="en-US" b="1" dirty="0" smtClean="0">
                <a:solidFill>
                  <a:schemeClr val="tx2">
                    <a:satMod val="130000"/>
                  </a:schemeClr>
                </a:solidFill>
              </a:rPr>
              <a:t> Scenario (FLSM)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90600"/>
            <a:ext cx="55626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1631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3766983"/>
            <a:ext cx="8382000" cy="2938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0" y="3962400"/>
            <a:ext cx="8610600" cy="2628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2336" lvl="1" algn="l">
              <a:defRPr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81000" y="0"/>
            <a:ext cx="74993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b="1" dirty="0" err="1" smtClean="0">
                <a:solidFill>
                  <a:schemeClr val="tx2">
                    <a:satMod val="130000"/>
                  </a:schemeClr>
                </a:solidFill>
              </a:rPr>
              <a:t>Subneting</a:t>
            </a:r>
            <a:r>
              <a:rPr lang="en-US" b="1" dirty="0" smtClean="0">
                <a:solidFill>
                  <a:schemeClr val="tx2">
                    <a:satMod val="130000"/>
                  </a:schemeClr>
                </a:solidFill>
              </a:rPr>
              <a:t> Scenario(VLSM)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05336"/>
              </p:ext>
            </p:extLst>
          </p:nvPr>
        </p:nvGraphicFramePr>
        <p:xfrm>
          <a:off x="424374" y="2849880"/>
          <a:ext cx="7761851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4961"/>
                <a:gridCol w="777261"/>
                <a:gridCol w="699536"/>
                <a:gridCol w="699536"/>
                <a:gridCol w="621809"/>
                <a:gridCol w="621809"/>
                <a:gridCol w="621809"/>
                <a:gridCol w="621809"/>
                <a:gridCol w="533321"/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Bits taken as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net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No of Host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Subnet(4</a:t>
                      </a:r>
                      <a:r>
                        <a:rPr lang="en-US" sz="2000" b="0" baseline="30000" dirty="0" smtClean="0">
                          <a:solidFill>
                            <a:schemeClr val="tx1"/>
                          </a:solidFill>
                        </a:rPr>
                        <a:t>th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Octet)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192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224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240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248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252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38200"/>
            <a:ext cx="55626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28600" y="4114800"/>
            <a:ext cx="8686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We </a:t>
            </a:r>
            <a:r>
              <a:rPr lang="en-US" sz="2800" dirty="0"/>
              <a:t>have 58, 29, 14, 3 </a:t>
            </a:r>
            <a:r>
              <a:rPr lang="en-US" sz="2800" dirty="0" smtClean="0"/>
              <a:t>Hosts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Net with max no of host 58. Smallest </a:t>
            </a:r>
            <a:r>
              <a:rPr lang="en-US" sz="2800" dirty="0"/>
              <a:t>number larger </a:t>
            </a:r>
            <a:r>
              <a:rPr lang="en-US" sz="2800" dirty="0" smtClean="0"/>
              <a:t>than (</a:t>
            </a:r>
            <a:r>
              <a:rPr lang="en-US" sz="2800" dirty="0"/>
              <a:t>58+2) is 64</a:t>
            </a:r>
            <a:r>
              <a:rPr lang="en-US" sz="2800" dirty="0" smtClean="0"/>
              <a:t>. So, 2 bits taken to net.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Add 2 bit with 24 </a:t>
            </a:r>
            <a:r>
              <a:rPr lang="en-US" sz="2800" dirty="0"/>
              <a:t>bits of </a:t>
            </a:r>
            <a:r>
              <a:rPr lang="en-US" sz="2800" dirty="0" smtClean="0"/>
              <a:t>prefix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Net B is </a:t>
            </a:r>
            <a:r>
              <a:rPr lang="en-US" sz="2800" dirty="0"/>
              <a:t>192.168.10.0/26</a:t>
            </a:r>
            <a:r>
              <a:rPr lang="en-US" sz="2800" dirty="0" smtClean="0"/>
              <a:t>. Subnet is 255.255.255.192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Host range: 192.168.10.0-192.168.10.63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10182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3766983"/>
            <a:ext cx="8382000" cy="2938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0" y="3962400"/>
            <a:ext cx="8610600" cy="2628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2336" lvl="1" algn="l">
              <a:defRPr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81000" y="0"/>
            <a:ext cx="74993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b="1" dirty="0" err="1" smtClean="0">
                <a:solidFill>
                  <a:schemeClr val="tx2">
                    <a:satMod val="130000"/>
                  </a:schemeClr>
                </a:solidFill>
              </a:rPr>
              <a:t>Subneting</a:t>
            </a:r>
            <a:r>
              <a:rPr lang="en-US" b="1" dirty="0" smtClean="0">
                <a:solidFill>
                  <a:schemeClr val="tx2">
                    <a:satMod val="130000"/>
                  </a:schemeClr>
                </a:solidFill>
              </a:rPr>
              <a:t> Scenario(VLSM)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894810"/>
              </p:ext>
            </p:extLst>
          </p:nvPr>
        </p:nvGraphicFramePr>
        <p:xfrm>
          <a:off x="424374" y="2849880"/>
          <a:ext cx="7761851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4961"/>
                <a:gridCol w="777261"/>
                <a:gridCol w="699536"/>
                <a:gridCol w="699536"/>
                <a:gridCol w="621809"/>
                <a:gridCol w="621809"/>
                <a:gridCol w="621809"/>
                <a:gridCol w="621809"/>
                <a:gridCol w="533321"/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Bits taken as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net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No of Host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Subnet(4</a:t>
                      </a:r>
                      <a:r>
                        <a:rPr lang="en-US" sz="2000" b="0" baseline="30000" dirty="0" smtClean="0">
                          <a:solidFill>
                            <a:schemeClr val="tx1"/>
                          </a:solidFill>
                        </a:rPr>
                        <a:t>th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Octet)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192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224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240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248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252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38200"/>
            <a:ext cx="55626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28600" y="4114800"/>
            <a:ext cx="8534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We </a:t>
            </a:r>
            <a:r>
              <a:rPr lang="en-US" sz="2800" dirty="0"/>
              <a:t>start </a:t>
            </a:r>
            <a:r>
              <a:rPr lang="en-US" sz="2800" dirty="0" smtClean="0"/>
              <a:t>the next net at 192.168.10.64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Now </a:t>
            </a:r>
            <a:r>
              <a:rPr lang="en-US" sz="2800" dirty="0"/>
              <a:t>this block has 29 </a:t>
            </a:r>
            <a:r>
              <a:rPr lang="en-US" sz="2800" dirty="0" smtClean="0"/>
              <a:t>hosts and smallest </a:t>
            </a:r>
            <a:r>
              <a:rPr lang="en-US" sz="2800" dirty="0"/>
              <a:t>number larger </a:t>
            </a:r>
            <a:r>
              <a:rPr lang="en-US" sz="2800" dirty="0" smtClean="0"/>
              <a:t>than (</a:t>
            </a:r>
            <a:r>
              <a:rPr lang="en-US" sz="2800" dirty="0"/>
              <a:t>29+2) is 32. </a:t>
            </a:r>
            <a:r>
              <a:rPr lang="en-US" sz="2800" dirty="0" smtClean="0"/>
              <a:t>3 bits taken to net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Add 3 </a:t>
            </a:r>
            <a:r>
              <a:rPr lang="en-US" sz="2800" dirty="0"/>
              <a:t>bit with 24 bits of </a:t>
            </a:r>
            <a:r>
              <a:rPr lang="en-US" sz="2800" dirty="0" smtClean="0"/>
              <a:t>prefix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Net-C is 192.168.10.64/27 </a:t>
            </a:r>
            <a:r>
              <a:rPr lang="en-US" sz="2800" dirty="0"/>
              <a:t>Subnet is </a:t>
            </a:r>
            <a:r>
              <a:rPr lang="en-US" sz="2800" dirty="0" smtClean="0"/>
              <a:t>255.255.255.224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Host range: </a:t>
            </a:r>
            <a:r>
              <a:rPr lang="en-US" sz="2800" dirty="0" smtClean="0"/>
              <a:t>192.168.10.64 -192.168.10.95</a:t>
            </a:r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1221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3766983"/>
            <a:ext cx="8382000" cy="2938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0" y="3962400"/>
            <a:ext cx="8610600" cy="2628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2336" lvl="1" algn="l">
              <a:defRPr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81000" y="0"/>
            <a:ext cx="74993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b="1" dirty="0" err="1" smtClean="0">
                <a:solidFill>
                  <a:schemeClr val="tx2">
                    <a:satMod val="130000"/>
                  </a:schemeClr>
                </a:solidFill>
              </a:rPr>
              <a:t>Subneting</a:t>
            </a:r>
            <a:r>
              <a:rPr lang="en-US" b="1" dirty="0" smtClean="0">
                <a:solidFill>
                  <a:schemeClr val="tx2">
                    <a:satMod val="130000"/>
                  </a:schemeClr>
                </a:solidFill>
              </a:rPr>
              <a:t> Scenario(VLSM)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848618"/>
              </p:ext>
            </p:extLst>
          </p:nvPr>
        </p:nvGraphicFramePr>
        <p:xfrm>
          <a:off x="424374" y="2849880"/>
          <a:ext cx="7761851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4961"/>
                <a:gridCol w="777261"/>
                <a:gridCol w="699536"/>
                <a:gridCol w="699536"/>
                <a:gridCol w="621809"/>
                <a:gridCol w="621809"/>
                <a:gridCol w="621809"/>
                <a:gridCol w="621809"/>
                <a:gridCol w="533321"/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Bits taken as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net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No of Host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Subnet(4</a:t>
                      </a:r>
                      <a:r>
                        <a:rPr lang="en-US" sz="2000" b="0" baseline="30000" dirty="0" smtClean="0">
                          <a:solidFill>
                            <a:schemeClr val="tx1"/>
                          </a:solidFill>
                        </a:rPr>
                        <a:t>th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Octet)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192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224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240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248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252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38200"/>
            <a:ext cx="55626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28600" y="4114800"/>
            <a:ext cx="8686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We </a:t>
            </a:r>
            <a:r>
              <a:rPr lang="en-US" sz="2800" dirty="0"/>
              <a:t>start </a:t>
            </a:r>
            <a:r>
              <a:rPr lang="en-US" sz="2800" dirty="0" smtClean="0"/>
              <a:t>the next net at 192.168.10.96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Now </a:t>
            </a:r>
            <a:r>
              <a:rPr lang="en-US" sz="2800" dirty="0"/>
              <a:t>this block has </a:t>
            </a:r>
            <a:r>
              <a:rPr lang="en-US" sz="2800" dirty="0" smtClean="0"/>
              <a:t>14 hosts and smallest </a:t>
            </a:r>
            <a:r>
              <a:rPr lang="en-US" sz="2800" dirty="0"/>
              <a:t>number larger </a:t>
            </a:r>
            <a:r>
              <a:rPr lang="en-US" sz="2800" dirty="0" smtClean="0"/>
              <a:t>than (14+2</a:t>
            </a:r>
            <a:r>
              <a:rPr lang="en-US" sz="2800" dirty="0"/>
              <a:t>) is </a:t>
            </a:r>
            <a:r>
              <a:rPr lang="en-US" sz="2800" dirty="0" smtClean="0"/>
              <a:t>16.  So, 4 bits taken to net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Add 4 </a:t>
            </a:r>
            <a:r>
              <a:rPr lang="en-US" sz="2800" dirty="0"/>
              <a:t>bit with 24 bits of </a:t>
            </a:r>
            <a:r>
              <a:rPr lang="en-US" sz="2800" dirty="0" smtClean="0"/>
              <a:t>prefix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Net-A is 192.168.10.96/28,  </a:t>
            </a:r>
            <a:r>
              <a:rPr lang="en-US" sz="2800" dirty="0"/>
              <a:t>Subnet is </a:t>
            </a:r>
            <a:r>
              <a:rPr lang="en-US" sz="2800" dirty="0" smtClean="0"/>
              <a:t>255.255.255.240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Host range: </a:t>
            </a:r>
            <a:r>
              <a:rPr lang="en-US" sz="2800" dirty="0" smtClean="0"/>
              <a:t>192.168.10.96 -192.168.10.111</a:t>
            </a:r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15330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724</Words>
  <Application>Microsoft Office PowerPoint</Application>
  <PresentationFormat>On-screen Show (4:3)</PresentationFormat>
  <Paragraphs>221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Fazle Rabbi</dc:creator>
  <cp:lastModifiedBy>USER</cp:lastModifiedBy>
  <cp:revision>22</cp:revision>
  <dcterms:created xsi:type="dcterms:W3CDTF">2006-08-16T00:00:00Z</dcterms:created>
  <dcterms:modified xsi:type="dcterms:W3CDTF">2020-07-18T14:48:38Z</dcterms:modified>
</cp:coreProperties>
</file>