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0" d="100"/>
          <a:sy n="70" d="100"/>
        </p:scale>
        <p:origin x="-120"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6AEB5-53FC-4BEA-99F9-F8DE34EA1C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40A5C30-903B-4C24-8BDB-A5AE5DD9B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4441E8B-1282-4D9A-92D4-DF0E4ED269B0}"/>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5" name="Footer Placeholder 4">
            <a:extLst>
              <a:ext uri="{FF2B5EF4-FFF2-40B4-BE49-F238E27FC236}">
                <a16:creationId xmlns:a16="http://schemas.microsoft.com/office/drawing/2014/main" xmlns="" id="{51177AC0-3D5F-4E83-8FA0-C952B3C21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89D70E6-8CB3-4BF6-AE4F-4B6713B42B29}"/>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418521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D46522-2B20-41FD-B9B5-DCD9148219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FF0F00D-8249-4A51-A275-AC05664269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E5003B1-DECC-418E-B144-BBF66F080D34}"/>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5" name="Footer Placeholder 4">
            <a:extLst>
              <a:ext uri="{FF2B5EF4-FFF2-40B4-BE49-F238E27FC236}">
                <a16:creationId xmlns:a16="http://schemas.microsoft.com/office/drawing/2014/main" xmlns="" id="{5D500FA7-95E0-4B60-A54B-3E7599E03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9BFC002-96DF-417F-A674-80FE5EE41DCC}"/>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184520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C96F396-4E80-4DCC-91D1-79636D0F11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0FB6529-7AA8-4C81-ACDC-0FFFA40FC2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9878F5E-6F0A-408E-8A2A-28CE97E65BCD}"/>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5" name="Footer Placeholder 4">
            <a:extLst>
              <a:ext uri="{FF2B5EF4-FFF2-40B4-BE49-F238E27FC236}">
                <a16:creationId xmlns:a16="http://schemas.microsoft.com/office/drawing/2014/main" xmlns="" id="{80C1527D-7E80-4A65-BCFF-A21F753CF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5CF3DDD-5323-4EFF-9638-623050A5E386}"/>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205571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9855D-7325-4FA4-8E02-49150BF8C2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6542D49-ED83-4956-AB1E-8516F1F58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3C4CF5-BBF9-470A-A948-70B5717696C6}"/>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5" name="Footer Placeholder 4">
            <a:extLst>
              <a:ext uri="{FF2B5EF4-FFF2-40B4-BE49-F238E27FC236}">
                <a16:creationId xmlns:a16="http://schemas.microsoft.com/office/drawing/2014/main" xmlns="" id="{8E3BECF4-2767-46E9-9C34-9F7BE9632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5ED1E2-0849-44B6-885A-5DE2A6438AD3}"/>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339372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954C5B-D500-4F0E-9B09-B1ADF2C5B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E7E3258-BD9A-4E48-9F93-D40BF111C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3FD15A-36AC-4BEB-B400-474B5C403DE5}"/>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5" name="Footer Placeholder 4">
            <a:extLst>
              <a:ext uri="{FF2B5EF4-FFF2-40B4-BE49-F238E27FC236}">
                <a16:creationId xmlns:a16="http://schemas.microsoft.com/office/drawing/2014/main" xmlns="" id="{8046A752-8059-4BC7-A75E-D9A9283BA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9F51D7-54D5-4866-B40A-41DB596CA751}"/>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290969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6D88B-CB56-40B4-BBEC-1500F4D1D1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49149B4-004E-4D73-B87C-A1E0E1609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1034274-1CF5-496A-B167-5A48FBBD4D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D0A4673-CCC3-4B08-B7AB-31E6B35BE9A1}"/>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6" name="Footer Placeholder 5">
            <a:extLst>
              <a:ext uri="{FF2B5EF4-FFF2-40B4-BE49-F238E27FC236}">
                <a16:creationId xmlns:a16="http://schemas.microsoft.com/office/drawing/2014/main" xmlns="" id="{6F852720-0AF0-4C6A-A679-3DD455A6DD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86518D0-FB19-4FD5-91E0-710DE572DE5B}"/>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21175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38BD9-37E3-4838-B888-55E4D4E545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1703C7A-1B35-492C-8345-5F8F2E71F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570201C-C702-42E7-9C18-B9682956D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3CF63D7-1E8E-4903-8A4D-D0CE2F453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BF4F05E-EA74-4A33-B117-3F28C85B46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B02A122-16C0-4729-8A8A-A50F2E953187}"/>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8" name="Footer Placeholder 7">
            <a:extLst>
              <a:ext uri="{FF2B5EF4-FFF2-40B4-BE49-F238E27FC236}">
                <a16:creationId xmlns:a16="http://schemas.microsoft.com/office/drawing/2014/main" xmlns="" id="{040F3A58-E227-4408-9009-440B8694E3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7C7FD54-A0F5-4947-BBBA-6886783A0906}"/>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92677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899EC-580D-4558-88B0-853407736C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C2579CC-776C-4F7E-9E99-9B25442B36C9}"/>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4" name="Footer Placeholder 3">
            <a:extLst>
              <a:ext uri="{FF2B5EF4-FFF2-40B4-BE49-F238E27FC236}">
                <a16:creationId xmlns:a16="http://schemas.microsoft.com/office/drawing/2014/main" xmlns="" id="{B54391AD-63E6-4179-A6F4-BFDD76626F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B5CE071-9813-4014-84BA-6EA4ECAED73C}"/>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385858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E194BEB-3A00-45D5-A418-279D25F7F2E3}"/>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3" name="Footer Placeholder 2">
            <a:extLst>
              <a:ext uri="{FF2B5EF4-FFF2-40B4-BE49-F238E27FC236}">
                <a16:creationId xmlns:a16="http://schemas.microsoft.com/office/drawing/2014/main" xmlns="" id="{2A2B0C39-8FE7-4D83-9ACF-AE47373EB4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B14584A-8FAE-4E29-89CE-831C4E5EF048}"/>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20349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C6168-CD5C-4B9D-A6B4-7F87F5D0A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E9D9F5-9313-4730-A3BC-C382F3932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A8941A8-9DCE-440C-B4E6-1838E3551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9B3A8E-FB51-4BA2-B0C9-B37E3DDCE341}"/>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6" name="Footer Placeholder 5">
            <a:extLst>
              <a:ext uri="{FF2B5EF4-FFF2-40B4-BE49-F238E27FC236}">
                <a16:creationId xmlns:a16="http://schemas.microsoft.com/office/drawing/2014/main" xmlns="" id="{66BFD9CB-9110-4A30-87F7-D514FCF86B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19C6425-3488-423F-B336-E5BB31008EC1}"/>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109947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B56B0-F0C7-49AC-85EF-AEA56E911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12CA9B6-08D7-4513-B057-852490B2B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1DAAFF7-BED4-4A6D-B057-7E037164D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B5F0D1E-EDC1-4407-9564-4FD1FDC45908}"/>
              </a:ext>
            </a:extLst>
          </p:cNvPr>
          <p:cNvSpPr>
            <a:spLocks noGrp="1"/>
          </p:cNvSpPr>
          <p:nvPr>
            <p:ph type="dt" sz="half" idx="10"/>
          </p:nvPr>
        </p:nvSpPr>
        <p:spPr/>
        <p:txBody>
          <a:bodyPr/>
          <a:lstStyle/>
          <a:p>
            <a:fld id="{30401C0A-8480-4FB3-9490-0DA373A2F0C5}" type="datetimeFigureOut">
              <a:rPr lang="en-IN" smtClean="0"/>
              <a:pPr/>
              <a:t>01-06-2020</a:t>
            </a:fld>
            <a:endParaRPr lang="en-IN"/>
          </a:p>
        </p:txBody>
      </p:sp>
      <p:sp>
        <p:nvSpPr>
          <p:cNvPr id="6" name="Footer Placeholder 5">
            <a:extLst>
              <a:ext uri="{FF2B5EF4-FFF2-40B4-BE49-F238E27FC236}">
                <a16:creationId xmlns:a16="http://schemas.microsoft.com/office/drawing/2014/main" xmlns="" id="{7CC98164-4E56-42A0-B8AE-978BF6D18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5859471-4D25-4BF1-A467-A4D8AB13D7CD}"/>
              </a:ext>
            </a:extLst>
          </p:cNvPr>
          <p:cNvSpPr>
            <a:spLocks noGrp="1"/>
          </p:cNvSpPr>
          <p:nvPr>
            <p:ph type="sldNum" sz="quarter" idx="12"/>
          </p:nvPr>
        </p:nvSpPr>
        <p:spPr/>
        <p:txBody>
          <a:body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12812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A74A1C6-D243-4BEC-8D8A-C6E75B10A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F848757-342E-4B31-A5CC-CA1FC701A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27E5F4-5308-4ED7-A1F6-B7056F420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01C0A-8480-4FB3-9490-0DA373A2F0C5}" type="datetimeFigureOut">
              <a:rPr lang="en-IN" smtClean="0"/>
              <a:pPr/>
              <a:t>01-06-2020</a:t>
            </a:fld>
            <a:endParaRPr lang="en-IN"/>
          </a:p>
        </p:txBody>
      </p:sp>
      <p:sp>
        <p:nvSpPr>
          <p:cNvPr id="5" name="Footer Placeholder 4">
            <a:extLst>
              <a:ext uri="{FF2B5EF4-FFF2-40B4-BE49-F238E27FC236}">
                <a16:creationId xmlns:a16="http://schemas.microsoft.com/office/drawing/2014/main" xmlns="" id="{DB47D585-AD13-4B9F-A0FE-2271F9EB8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CD8F6CD-2262-4E25-995F-C224F5E6F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98681-1EBC-4FD7-A5FA-A7AF3BBAF328}" type="slidenum">
              <a:rPr lang="en-IN" smtClean="0"/>
              <a:pPr/>
              <a:t>‹#›</a:t>
            </a:fld>
            <a:endParaRPr lang="en-IN"/>
          </a:p>
        </p:txBody>
      </p:sp>
    </p:spTree>
    <p:extLst>
      <p:ext uri="{BB962C8B-B14F-4D97-AF65-F5344CB8AC3E}">
        <p14:creationId xmlns:p14="http://schemas.microsoft.com/office/powerpoint/2010/main" xmlns="" val="1020539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D58E966-456A-48F4-81B4-C4D0C00206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xmlns="" id="{5523C670-74D7-4ED8-BA51-B6FB65570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54331"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xmlns="" id="{BAEEE533-7CA5-4134-A14A-8575F66C61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46901"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xmlns="" id="{E64B7817-E956-406B-A85B-5AEF36B1F5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48912"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xmlns="" id="{92FC9C1F-8CBA-4083-8724-3735C556D8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81691" y="1124043"/>
            <a:ext cx="6477233"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B00E2019-E841-45F3-8699-725CF0B2A274}"/>
              </a:ext>
            </a:extLst>
          </p:cNvPr>
          <p:cNvSpPr>
            <a:spLocks noGrp="1"/>
          </p:cNvSpPr>
          <p:nvPr>
            <p:ph type="ctrTitle"/>
          </p:nvPr>
        </p:nvSpPr>
        <p:spPr>
          <a:xfrm>
            <a:off x="1371599" y="1445775"/>
            <a:ext cx="5385391" cy="3342435"/>
          </a:xfrm>
        </p:spPr>
        <p:txBody>
          <a:bodyPr anchor="ctr">
            <a:normAutofit/>
          </a:bodyPr>
          <a:lstStyle/>
          <a:p>
            <a:pPr algn="r"/>
            <a:r>
              <a:rPr lang="en-US" b="1">
                <a:solidFill>
                  <a:srgbClr val="FFFFFF"/>
                </a:solidFill>
              </a:rPr>
              <a:t>Data Analysis for Education Consultants</a:t>
            </a:r>
            <a:endParaRPr lang="en-IN" b="1">
              <a:solidFill>
                <a:srgbClr val="FFFFFF"/>
              </a:solidFill>
            </a:endParaRPr>
          </a:p>
        </p:txBody>
      </p:sp>
      <p:sp>
        <p:nvSpPr>
          <p:cNvPr id="3" name="Subtitle 2">
            <a:extLst>
              <a:ext uri="{FF2B5EF4-FFF2-40B4-BE49-F238E27FC236}">
                <a16:creationId xmlns:a16="http://schemas.microsoft.com/office/drawing/2014/main" xmlns="" id="{B575D15D-7B09-4649-A55C-DFBA92C8C627}"/>
              </a:ext>
            </a:extLst>
          </p:cNvPr>
          <p:cNvSpPr>
            <a:spLocks noGrp="1"/>
          </p:cNvSpPr>
          <p:nvPr>
            <p:ph type="subTitle" idx="1"/>
          </p:nvPr>
        </p:nvSpPr>
        <p:spPr>
          <a:xfrm>
            <a:off x="7927225" y="1483341"/>
            <a:ext cx="3682853" cy="3472651"/>
          </a:xfrm>
        </p:spPr>
        <p:txBody>
          <a:bodyPr anchor="ctr">
            <a:normAutofit/>
          </a:bodyPr>
          <a:lstStyle/>
          <a:p>
            <a:pPr algn="l"/>
            <a:r>
              <a:rPr lang="en-US" sz="2800" dirty="0" err="1" smtClean="0"/>
              <a:t>Emdadul</a:t>
            </a:r>
            <a:r>
              <a:rPr lang="en-US" sz="2800" dirty="0" smtClean="0"/>
              <a:t> </a:t>
            </a:r>
            <a:r>
              <a:rPr lang="en-US" sz="2800" dirty="0" err="1" smtClean="0"/>
              <a:t>Alam</a:t>
            </a:r>
            <a:r>
              <a:rPr lang="en-US" sz="2800" dirty="0" smtClean="0"/>
              <a:t> </a:t>
            </a:r>
            <a:r>
              <a:rPr lang="en-US" sz="2800" dirty="0" err="1" smtClean="0"/>
              <a:t>Kazi</a:t>
            </a:r>
            <a:r>
              <a:rPr lang="en-US" sz="2800" smtClean="0"/>
              <a:t>, June 1, 2020</a:t>
            </a:r>
            <a:endParaRPr lang="en-IN" sz="2800" dirty="0"/>
          </a:p>
          <a:p>
            <a:pPr algn="l"/>
            <a:endParaRPr lang="en-IN" sz="2800" dirty="0"/>
          </a:p>
        </p:txBody>
      </p:sp>
    </p:spTree>
    <p:extLst>
      <p:ext uri="{BB962C8B-B14F-4D97-AF65-F5344CB8AC3E}">
        <p14:creationId xmlns:p14="http://schemas.microsoft.com/office/powerpoint/2010/main" xmlns="" val="55124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xmlns="" id="{F5226180-61EC-4E85-A04A-3F7CDC31BD98}"/>
              </a:ext>
            </a:extLst>
          </p:cNvPr>
          <p:cNvSpPr>
            <a:spLocks noGrp="1"/>
          </p:cNvSpPr>
          <p:nvPr>
            <p:ph type="title"/>
          </p:nvPr>
        </p:nvSpPr>
        <p:spPr>
          <a:xfrm>
            <a:off x="4348424" y="2822949"/>
            <a:ext cx="3164420" cy="1212102"/>
          </a:xfrm>
        </p:spPr>
        <p:txBody>
          <a:bodyPr>
            <a:normAutofit fontScale="90000"/>
          </a:bodyPr>
          <a:lstStyle/>
          <a:p>
            <a:r>
              <a:rPr lang="en-IN" sz="4800" b="1" dirty="0">
                <a:solidFill>
                  <a:srgbClr val="FFFFFF"/>
                </a:solidFill>
              </a:rPr>
              <a:t>THANK YOU</a:t>
            </a:r>
          </a:p>
        </p:txBody>
      </p:sp>
    </p:spTree>
    <p:extLst>
      <p:ext uri="{BB962C8B-B14F-4D97-AF65-F5344CB8AC3E}">
        <p14:creationId xmlns:p14="http://schemas.microsoft.com/office/powerpoint/2010/main" xmlns="" val="251217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C06B0C01-6571-4580-A062-813F2CDA4C5D}"/>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Background</a:t>
            </a:r>
            <a:r>
              <a:rPr lang="en-IN" sz="4000" b="1" dirty="0">
                <a:solidFill>
                  <a:srgbClr val="FFFFFF"/>
                </a:solidFill>
              </a:rPr>
              <a:t/>
            </a:r>
            <a:br>
              <a:rPr lang="en-IN" sz="4000" b="1" dirty="0">
                <a:solidFill>
                  <a:srgbClr val="FFFFFF"/>
                </a:solidFill>
              </a:rPr>
            </a:br>
            <a:endParaRPr lang="en-IN" sz="4000" dirty="0">
              <a:solidFill>
                <a:srgbClr val="FFFFFF"/>
              </a:solidFill>
            </a:endParaRPr>
          </a:p>
        </p:txBody>
      </p:sp>
      <p:sp>
        <p:nvSpPr>
          <p:cNvPr id="3" name="Content Placeholder 2">
            <a:extLst>
              <a:ext uri="{FF2B5EF4-FFF2-40B4-BE49-F238E27FC236}">
                <a16:creationId xmlns:a16="http://schemas.microsoft.com/office/drawing/2014/main" xmlns="" id="{00B52100-7A75-4306-A2D1-BFEE4C5D21CC}"/>
              </a:ext>
            </a:extLst>
          </p:cNvPr>
          <p:cNvSpPr>
            <a:spLocks noGrp="1"/>
          </p:cNvSpPr>
          <p:nvPr>
            <p:ph idx="1"/>
          </p:nvPr>
        </p:nvSpPr>
        <p:spPr>
          <a:xfrm>
            <a:off x="1367624" y="2490436"/>
            <a:ext cx="9708995" cy="3567173"/>
          </a:xfrm>
        </p:spPr>
        <p:txBody>
          <a:bodyPr anchor="ctr">
            <a:normAutofit/>
          </a:bodyPr>
          <a:lstStyle/>
          <a:p>
            <a:pPr marL="0" indent="0">
              <a:buNone/>
            </a:pPr>
            <a:r>
              <a:rPr lang="en-US" sz="2400"/>
              <a:t>Education consultancy is one of the major industry which has been in operation for a quite a some time now, generally their success is measured based on the parameter that how well the student manage to earn after following their advice on the choice of college and the course. </a:t>
            </a:r>
            <a:endParaRPr lang="en-IN" sz="2400"/>
          </a:p>
        </p:txBody>
      </p:sp>
    </p:spTree>
    <p:extLst>
      <p:ext uri="{BB962C8B-B14F-4D97-AF65-F5344CB8AC3E}">
        <p14:creationId xmlns:p14="http://schemas.microsoft.com/office/powerpoint/2010/main" xmlns="" val="380748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4C0B10B-D2C4-4A54-AFAD-3D27DF88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B6BADB90-C74B-40D6-86DC-503F65FCE8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xmlns="" id="{6559431D-1886-4AE0-9B87-9AD2ECAB84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xmlns="" id="{373850A5-B04A-4FCD-9E73-EE322167F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xmlns="" id="{82C18C67-80FA-4738-AA53-0AF2419F98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8543B1A-8BF5-4C63-8404-41B2EA70B3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xmlns="" id="{92DF5096-E051-498C-A3ED-CBA77A813AA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19ED8954-2DB2-4828-95B9-C4BBA9BF7849}"/>
              </a:ext>
            </a:extLst>
          </p:cNvPr>
          <p:cNvSpPr>
            <a:spLocks noGrp="1"/>
          </p:cNvSpPr>
          <p:nvPr>
            <p:ph type="title"/>
          </p:nvPr>
        </p:nvSpPr>
        <p:spPr>
          <a:xfrm>
            <a:off x="1047280" y="759805"/>
            <a:ext cx="10306520" cy="1325563"/>
          </a:xfrm>
        </p:spPr>
        <p:txBody>
          <a:bodyPr>
            <a:normAutofit/>
          </a:bodyPr>
          <a:lstStyle/>
          <a:p>
            <a:r>
              <a:rPr lang="en-US" sz="4000" b="1" dirty="0">
                <a:solidFill>
                  <a:srgbClr val="FFFFFF"/>
                </a:solidFill>
              </a:rPr>
              <a:t>Exploratory Data Analysis</a:t>
            </a:r>
            <a:r>
              <a:rPr lang="en-IN" sz="4000" b="1" dirty="0">
                <a:solidFill>
                  <a:srgbClr val="FFFFFF"/>
                </a:solidFill>
              </a:rPr>
              <a:t/>
            </a:r>
            <a:br>
              <a:rPr lang="en-IN" sz="4000" b="1" dirty="0">
                <a:solidFill>
                  <a:srgbClr val="FFFFFF"/>
                </a:solidFill>
              </a:rPr>
            </a:br>
            <a:endParaRPr lang="en-IN" sz="4000" dirty="0">
              <a:solidFill>
                <a:srgbClr val="FFFFFF"/>
              </a:solidFill>
            </a:endParaRPr>
          </a:p>
        </p:txBody>
      </p:sp>
      <p:sp>
        <p:nvSpPr>
          <p:cNvPr id="3" name="Content Placeholder 2">
            <a:extLst>
              <a:ext uri="{FF2B5EF4-FFF2-40B4-BE49-F238E27FC236}">
                <a16:creationId xmlns:a16="http://schemas.microsoft.com/office/drawing/2014/main" xmlns="" id="{3223E0EC-E129-4943-AD72-989F3468041B}"/>
              </a:ext>
            </a:extLst>
          </p:cNvPr>
          <p:cNvSpPr>
            <a:spLocks noGrp="1"/>
          </p:cNvSpPr>
          <p:nvPr>
            <p:ph idx="1"/>
          </p:nvPr>
        </p:nvSpPr>
        <p:spPr>
          <a:xfrm>
            <a:off x="1424904" y="2494450"/>
            <a:ext cx="4053545" cy="3563159"/>
          </a:xfrm>
        </p:spPr>
        <p:txBody>
          <a:bodyPr>
            <a:normAutofit/>
          </a:bodyPr>
          <a:lstStyle/>
          <a:p>
            <a:pPr marL="0" indent="0">
              <a:buNone/>
            </a:pPr>
            <a:r>
              <a:rPr lang="en-US" sz="2400" b="1"/>
              <a:t>Correlation between non categorical factors</a:t>
            </a:r>
            <a:endParaRPr lang="en-IN" sz="2400" b="1"/>
          </a:p>
          <a:p>
            <a:pPr marL="0" indent="0">
              <a:buNone/>
            </a:pPr>
            <a:endParaRPr lang="en-IN" sz="2400"/>
          </a:p>
        </p:txBody>
      </p:sp>
      <p:pic>
        <p:nvPicPr>
          <p:cNvPr id="4" name="Picture 3">
            <a:extLst>
              <a:ext uri="{FF2B5EF4-FFF2-40B4-BE49-F238E27FC236}">
                <a16:creationId xmlns:a16="http://schemas.microsoft.com/office/drawing/2014/main" xmlns="" id="{7956EC05-ACB3-461F-BC07-B6C87D1EC126}"/>
              </a:ext>
            </a:extLst>
          </p:cNvPr>
          <p:cNvPicPr/>
          <p:nvPr/>
        </p:nvPicPr>
        <p:blipFill rotWithShape="1">
          <a:blip r:embed="rId2"/>
          <a:srcRect l="-329" t="1" r="894" b="-2"/>
          <a:stretch/>
        </p:blipFill>
        <p:spPr>
          <a:xfrm>
            <a:off x="3990840" y="2894433"/>
            <a:ext cx="7791450" cy="3563372"/>
          </a:xfrm>
          <a:prstGeom prst="rect">
            <a:avLst/>
          </a:prstGeom>
        </p:spPr>
      </p:pic>
    </p:spTree>
    <p:extLst>
      <p:ext uri="{BB962C8B-B14F-4D97-AF65-F5344CB8AC3E}">
        <p14:creationId xmlns:p14="http://schemas.microsoft.com/office/powerpoint/2010/main" xmlns="" val="232532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9DAB7221-1B57-463B-A43E-7EB12E0A0B44}"/>
              </a:ext>
            </a:extLst>
          </p:cNvPr>
          <p:cNvSpPr>
            <a:spLocks noGrp="1"/>
          </p:cNvSpPr>
          <p:nvPr>
            <p:ph type="title"/>
          </p:nvPr>
        </p:nvSpPr>
        <p:spPr>
          <a:xfrm>
            <a:off x="958506" y="800392"/>
            <a:ext cx="10264697" cy="1212102"/>
          </a:xfrm>
        </p:spPr>
        <p:txBody>
          <a:bodyPr>
            <a:normAutofit fontScale="90000"/>
          </a:bodyPr>
          <a:lstStyle/>
          <a:p>
            <a:r>
              <a:rPr lang="en-US" b="1" dirty="0">
                <a:solidFill>
                  <a:schemeClr val="bg1"/>
                </a:solidFill>
              </a:rPr>
              <a:t>Correlation between Different factors and salary</a:t>
            </a:r>
            <a:endParaRPr lang="en-IN" sz="4000" b="1" dirty="0">
              <a:solidFill>
                <a:schemeClr val="bg1"/>
              </a:solidFill>
            </a:endParaRPr>
          </a:p>
        </p:txBody>
      </p:sp>
      <p:pic>
        <p:nvPicPr>
          <p:cNvPr id="11" name="Picture 10">
            <a:extLst>
              <a:ext uri="{FF2B5EF4-FFF2-40B4-BE49-F238E27FC236}">
                <a16:creationId xmlns:a16="http://schemas.microsoft.com/office/drawing/2014/main" xmlns="" id="{919DD7B9-0021-47AD-A0FE-8046AECA7598}"/>
              </a:ext>
            </a:extLst>
          </p:cNvPr>
          <p:cNvPicPr/>
          <p:nvPr/>
        </p:nvPicPr>
        <p:blipFill>
          <a:blip r:embed="rId2"/>
          <a:stretch>
            <a:fillRect/>
          </a:stretch>
        </p:blipFill>
        <p:spPr>
          <a:xfrm>
            <a:off x="1456341" y="3990598"/>
            <a:ext cx="4128911" cy="2660941"/>
          </a:xfrm>
          <a:prstGeom prst="rect">
            <a:avLst/>
          </a:prstGeom>
        </p:spPr>
      </p:pic>
      <p:pic>
        <p:nvPicPr>
          <p:cNvPr id="13" name="Picture 12">
            <a:extLst>
              <a:ext uri="{FF2B5EF4-FFF2-40B4-BE49-F238E27FC236}">
                <a16:creationId xmlns:a16="http://schemas.microsoft.com/office/drawing/2014/main" xmlns="" id="{8AEEA971-A794-4FB4-A915-1A9044CA85E7}"/>
              </a:ext>
            </a:extLst>
          </p:cNvPr>
          <p:cNvPicPr/>
          <p:nvPr/>
        </p:nvPicPr>
        <p:blipFill>
          <a:blip r:embed="rId3"/>
          <a:stretch>
            <a:fillRect/>
          </a:stretch>
        </p:blipFill>
        <p:spPr>
          <a:xfrm>
            <a:off x="6890953" y="3990597"/>
            <a:ext cx="4128911" cy="2660941"/>
          </a:xfrm>
          <a:prstGeom prst="rect">
            <a:avLst/>
          </a:prstGeom>
        </p:spPr>
      </p:pic>
      <p:sp>
        <p:nvSpPr>
          <p:cNvPr id="4" name="TextBox 3">
            <a:extLst>
              <a:ext uri="{FF2B5EF4-FFF2-40B4-BE49-F238E27FC236}">
                <a16:creationId xmlns:a16="http://schemas.microsoft.com/office/drawing/2014/main" xmlns="" id="{3FB796DD-DC02-4646-A282-6A06EEA54F6F}"/>
              </a:ext>
            </a:extLst>
          </p:cNvPr>
          <p:cNvSpPr txBox="1"/>
          <p:nvPr/>
        </p:nvSpPr>
        <p:spPr>
          <a:xfrm>
            <a:off x="1529032" y="2867402"/>
            <a:ext cx="4932378" cy="1015663"/>
          </a:xfrm>
          <a:prstGeom prst="rect">
            <a:avLst/>
          </a:prstGeom>
          <a:noFill/>
        </p:spPr>
        <p:txBody>
          <a:bodyPr wrap="square" rtlCol="0">
            <a:spAutoFit/>
          </a:bodyPr>
          <a:lstStyle/>
          <a:p>
            <a:r>
              <a:rPr lang="en-US" sz="1200" dirty="0" err="1"/>
              <a:t>Yhat</a:t>
            </a:r>
            <a:r>
              <a:rPr lang="en-US" sz="1200" dirty="0"/>
              <a:t>= 114715.29018899679 + [2779.51111313] </a:t>
            </a:r>
            <a:r>
              <a:rPr lang="en-US" sz="1200" dirty="0" err="1"/>
              <a:t>mba_p</a:t>
            </a:r>
            <a:endParaRPr lang="en-IN" sz="1200" b="1" dirty="0"/>
          </a:p>
          <a:p>
            <a:r>
              <a:rPr lang="en-US" sz="1200" dirty="0"/>
              <a:t>The R-square is:  0.030629529410807547</a:t>
            </a:r>
            <a:endParaRPr lang="en-IN" sz="1200" b="1" dirty="0"/>
          </a:p>
          <a:p>
            <a:r>
              <a:rPr lang="en-US" sz="1200" dirty="0"/>
              <a:t>The mean square error of price and predicted value is:  8409560162.271541</a:t>
            </a:r>
            <a:endParaRPr lang="en-IN" sz="1200" b="1" dirty="0"/>
          </a:p>
          <a:p>
            <a:r>
              <a:rPr lang="en-US" sz="1200" dirty="0"/>
              <a:t> </a:t>
            </a:r>
            <a:endParaRPr lang="en-IN" sz="1200" b="1" dirty="0"/>
          </a:p>
          <a:p>
            <a:endParaRPr lang="en-IN" sz="1200" dirty="0"/>
          </a:p>
        </p:txBody>
      </p:sp>
      <p:sp>
        <p:nvSpPr>
          <p:cNvPr id="15" name="TextBox 14">
            <a:extLst>
              <a:ext uri="{FF2B5EF4-FFF2-40B4-BE49-F238E27FC236}">
                <a16:creationId xmlns:a16="http://schemas.microsoft.com/office/drawing/2014/main" xmlns="" id="{BF6DC78E-D742-4EB1-AF90-CFB94ACAC243}"/>
              </a:ext>
            </a:extLst>
          </p:cNvPr>
          <p:cNvSpPr txBox="1"/>
          <p:nvPr/>
        </p:nvSpPr>
        <p:spPr>
          <a:xfrm>
            <a:off x="6849912" y="2873420"/>
            <a:ext cx="4932378" cy="1015663"/>
          </a:xfrm>
          <a:prstGeom prst="rect">
            <a:avLst/>
          </a:prstGeom>
          <a:noFill/>
        </p:spPr>
        <p:txBody>
          <a:bodyPr wrap="square" rtlCol="0">
            <a:spAutoFit/>
          </a:bodyPr>
          <a:lstStyle/>
          <a:p>
            <a:r>
              <a:rPr lang="en-US" sz="1200" dirty="0" err="1"/>
              <a:t>Yhat</a:t>
            </a:r>
            <a:r>
              <a:rPr lang="en-US" sz="1200" dirty="0"/>
              <a:t>=  307650.38245922566 + [-276.32859597] </a:t>
            </a:r>
            <a:r>
              <a:rPr lang="en-US" sz="1200" dirty="0" err="1"/>
              <a:t>degree_p</a:t>
            </a:r>
            <a:endParaRPr lang="en-IN" sz="1200" b="1" dirty="0"/>
          </a:p>
          <a:p>
            <a:r>
              <a:rPr lang="en-US" sz="1200" dirty="0"/>
              <a:t>The R-square is:  0.0003714190255738048</a:t>
            </a:r>
            <a:endParaRPr lang="en-IN" sz="1200" b="1" dirty="0"/>
          </a:p>
          <a:p>
            <a:r>
              <a:rPr lang="en-US" sz="1200" dirty="0"/>
              <a:t>The mean square error of price and predicted value is:  8672057739.205791</a:t>
            </a:r>
            <a:endParaRPr lang="en-IN" sz="1200" b="1" dirty="0"/>
          </a:p>
          <a:p>
            <a:r>
              <a:rPr lang="en-US" sz="1200" dirty="0"/>
              <a:t> </a:t>
            </a:r>
            <a:endParaRPr lang="en-IN" sz="1200" b="1" dirty="0"/>
          </a:p>
          <a:p>
            <a:endParaRPr lang="en-IN" sz="1200" dirty="0"/>
          </a:p>
        </p:txBody>
      </p:sp>
    </p:spTree>
    <p:extLst>
      <p:ext uri="{BB962C8B-B14F-4D97-AF65-F5344CB8AC3E}">
        <p14:creationId xmlns:p14="http://schemas.microsoft.com/office/powerpoint/2010/main" xmlns="" val="142014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B1CED951-8631-4574-A91E-C286DF0F3EF9}"/>
              </a:ext>
            </a:extLst>
          </p:cNvPr>
          <p:cNvSpPr>
            <a:spLocks noGrp="1"/>
          </p:cNvSpPr>
          <p:nvPr>
            <p:ph type="title"/>
          </p:nvPr>
        </p:nvSpPr>
        <p:spPr>
          <a:xfrm>
            <a:off x="958506" y="800392"/>
            <a:ext cx="10264697" cy="1212102"/>
          </a:xfrm>
        </p:spPr>
        <p:txBody>
          <a:bodyPr>
            <a:normAutofit/>
          </a:bodyPr>
          <a:lstStyle/>
          <a:p>
            <a:r>
              <a:rPr lang="en-US" sz="4000" b="1" dirty="0">
                <a:solidFill>
                  <a:schemeClr val="bg1"/>
                </a:solidFill>
              </a:rPr>
              <a:t>Correlation between Different factors and salary</a:t>
            </a:r>
            <a:endParaRPr lang="en-IN" sz="4000" dirty="0">
              <a:solidFill>
                <a:srgbClr val="FFFFFF"/>
              </a:solidFill>
            </a:endParaRPr>
          </a:p>
        </p:txBody>
      </p:sp>
      <p:pic>
        <p:nvPicPr>
          <p:cNvPr id="11" name="Picture 10">
            <a:extLst>
              <a:ext uri="{FF2B5EF4-FFF2-40B4-BE49-F238E27FC236}">
                <a16:creationId xmlns:a16="http://schemas.microsoft.com/office/drawing/2014/main" xmlns="" id="{B6AE9FFB-3BEA-4E6F-B966-C91B80CCBB7A}"/>
              </a:ext>
            </a:extLst>
          </p:cNvPr>
          <p:cNvPicPr/>
          <p:nvPr/>
        </p:nvPicPr>
        <p:blipFill>
          <a:blip r:embed="rId2"/>
          <a:stretch>
            <a:fillRect/>
          </a:stretch>
        </p:blipFill>
        <p:spPr>
          <a:xfrm>
            <a:off x="1822585" y="3914775"/>
            <a:ext cx="3844792" cy="2307510"/>
          </a:xfrm>
          <a:prstGeom prst="rect">
            <a:avLst/>
          </a:prstGeom>
        </p:spPr>
      </p:pic>
      <p:pic>
        <p:nvPicPr>
          <p:cNvPr id="13" name="Picture 12">
            <a:extLst>
              <a:ext uri="{FF2B5EF4-FFF2-40B4-BE49-F238E27FC236}">
                <a16:creationId xmlns:a16="http://schemas.microsoft.com/office/drawing/2014/main" xmlns="" id="{1FC61A70-0360-40FA-9B49-71AAA903FC36}"/>
              </a:ext>
            </a:extLst>
          </p:cNvPr>
          <p:cNvPicPr/>
          <p:nvPr/>
        </p:nvPicPr>
        <p:blipFill>
          <a:blip r:embed="rId3"/>
          <a:stretch>
            <a:fillRect/>
          </a:stretch>
        </p:blipFill>
        <p:spPr>
          <a:xfrm>
            <a:off x="7219951" y="3914775"/>
            <a:ext cx="3844792" cy="2426139"/>
          </a:xfrm>
          <a:prstGeom prst="rect">
            <a:avLst/>
          </a:prstGeom>
        </p:spPr>
      </p:pic>
      <p:sp>
        <p:nvSpPr>
          <p:cNvPr id="17" name="TextBox 16">
            <a:extLst>
              <a:ext uri="{FF2B5EF4-FFF2-40B4-BE49-F238E27FC236}">
                <a16:creationId xmlns:a16="http://schemas.microsoft.com/office/drawing/2014/main" xmlns="" id="{9ABB464C-EDA9-45C7-A73B-5DDDA1FDFF27}"/>
              </a:ext>
            </a:extLst>
          </p:cNvPr>
          <p:cNvSpPr txBox="1"/>
          <p:nvPr/>
        </p:nvSpPr>
        <p:spPr>
          <a:xfrm>
            <a:off x="1529032" y="2867402"/>
            <a:ext cx="4932378" cy="1015663"/>
          </a:xfrm>
          <a:prstGeom prst="rect">
            <a:avLst/>
          </a:prstGeom>
          <a:noFill/>
        </p:spPr>
        <p:txBody>
          <a:bodyPr wrap="square" rtlCol="0">
            <a:spAutoFit/>
          </a:bodyPr>
          <a:lstStyle/>
          <a:p>
            <a:r>
              <a:rPr lang="en-IN" sz="1200" dirty="0" err="1"/>
              <a:t>Yhat</a:t>
            </a:r>
            <a:r>
              <a:rPr lang="en-IN" sz="1200" dirty="0"/>
              <a:t>=  234843.62750858403 + [769.54711447] </a:t>
            </a:r>
            <a:r>
              <a:rPr lang="en-IN" sz="1200" dirty="0" err="1"/>
              <a:t>hsc_p</a:t>
            </a:r>
            <a:endParaRPr lang="en-IN" sz="1200" dirty="0"/>
          </a:p>
          <a:p>
            <a:r>
              <a:rPr lang="en-IN" sz="1200" dirty="0"/>
              <a:t>The R-square is:  0.005901163822659261</a:t>
            </a:r>
          </a:p>
          <a:p>
            <a:r>
              <a:rPr lang="en-IN" sz="1200" dirty="0"/>
              <a:t>The mean square error of price and predicted value is:  8624085655.297733</a:t>
            </a:r>
          </a:p>
          <a:p>
            <a:r>
              <a:rPr lang="en-US" sz="1200" dirty="0"/>
              <a:t> </a:t>
            </a:r>
            <a:endParaRPr lang="en-IN" sz="1200" b="1" dirty="0"/>
          </a:p>
          <a:p>
            <a:endParaRPr lang="en-IN" sz="1200" dirty="0"/>
          </a:p>
        </p:txBody>
      </p:sp>
      <p:sp>
        <p:nvSpPr>
          <p:cNvPr id="19" name="TextBox 18">
            <a:extLst>
              <a:ext uri="{FF2B5EF4-FFF2-40B4-BE49-F238E27FC236}">
                <a16:creationId xmlns:a16="http://schemas.microsoft.com/office/drawing/2014/main" xmlns="" id="{2F3DB6D0-3C64-4B8B-A3B6-ACC52AFDC35A}"/>
              </a:ext>
            </a:extLst>
          </p:cNvPr>
          <p:cNvSpPr txBox="1"/>
          <p:nvPr/>
        </p:nvSpPr>
        <p:spPr>
          <a:xfrm>
            <a:off x="6849912" y="2867402"/>
            <a:ext cx="4932378" cy="1015663"/>
          </a:xfrm>
          <a:prstGeom prst="rect">
            <a:avLst/>
          </a:prstGeom>
          <a:noFill/>
        </p:spPr>
        <p:txBody>
          <a:bodyPr wrap="square" rtlCol="0">
            <a:spAutoFit/>
          </a:bodyPr>
          <a:lstStyle/>
          <a:p>
            <a:r>
              <a:rPr lang="en-IN" sz="1200" dirty="0" err="1"/>
              <a:t>Yhat</a:t>
            </a:r>
            <a:r>
              <a:rPr lang="en-IN" sz="1200" dirty="0"/>
              <a:t>=  261483.4135696075 + [378.85427599] </a:t>
            </a:r>
            <a:r>
              <a:rPr lang="en-IN" sz="1200" dirty="0" err="1"/>
              <a:t>ssc_p</a:t>
            </a:r>
            <a:endParaRPr lang="en-IN" sz="1200" dirty="0"/>
          </a:p>
          <a:p>
            <a:r>
              <a:rPr lang="en-IN" sz="1200" dirty="0"/>
              <a:t>The R-square is:  0.0012482330170948686</a:t>
            </a:r>
          </a:p>
          <a:p>
            <a:r>
              <a:rPr lang="en-IN" sz="1200" dirty="0"/>
              <a:t>The mean square error of price and predicted value is:  8664451132.406292</a:t>
            </a:r>
          </a:p>
          <a:p>
            <a:r>
              <a:rPr lang="en-US" sz="1200" dirty="0"/>
              <a:t> </a:t>
            </a:r>
            <a:endParaRPr lang="en-IN" sz="1200" b="1" dirty="0"/>
          </a:p>
          <a:p>
            <a:endParaRPr lang="en-IN" sz="1200" dirty="0"/>
          </a:p>
        </p:txBody>
      </p:sp>
    </p:spTree>
    <p:extLst>
      <p:ext uri="{BB962C8B-B14F-4D97-AF65-F5344CB8AC3E}">
        <p14:creationId xmlns:p14="http://schemas.microsoft.com/office/powerpoint/2010/main" xmlns="" val="154797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7284E919-420F-4D0F-832D-551701F1867D}"/>
              </a:ext>
            </a:extLst>
          </p:cNvPr>
          <p:cNvSpPr>
            <a:spLocks noGrp="1"/>
          </p:cNvSpPr>
          <p:nvPr>
            <p:ph type="title"/>
          </p:nvPr>
        </p:nvSpPr>
        <p:spPr>
          <a:xfrm>
            <a:off x="958506" y="800392"/>
            <a:ext cx="10264697" cy="1212102"/>
          </a:xfrm>
        </p:spPr>
        <p:txBody>
          <a:bodyPr>
            <a:normAutofit/>
          </a:bodyPr>
          <a:lstStyle/>
          <a:p>
            <a:r>
              <a:rPr lang="en-US" sz="4000" b="1" dirty="0">
                <a:solidFill>
                  <a:schemeClr val="bg1"/>
                </a:solidFill>
              </a:rPr>
              <a:t>Correlation between Different factors and salary</a:t>
            </a:r>
            <a:endParaRPr lang="en-IN" sz="4000" dirty="0">
              <a:solidFill>
                <a:srgbClr val="FFFFFF"/>
              </a:solidFill>
            </a:endParaRPr>
          </a:p>
        </p:txBody>
      </p:sp>
      <p:pic>
        <p:nvPicPr>
          <p:cNvPr id="11" name="Picture 10">
            <a:extLst>
              <a:ext uri="{FF2B5EF4-FFF2-40B4-BE49-F238E27FC236}">
                <a16:creationId xmlns:a16="http://schemas.microsoft.com/office/drawing/2014/main" xmlns="" id="{07B13C26-0EE4-4F86-B35E-1C43D6C61A37}"/>
              </a:ext>
            </a:extLst>
          </p:cNvPr>
          <p:cNvPicPr/>
          <p:nvPr/>
        </p:nvPicPr>
        <p:blipFill>
          <a:blip r:embed="rId2"/>
          <a:stretch>
            <a:fillRect/>
          </a:stretch>
        </p:blipFill>
        <p:spPr>
          <a:xfrm>
            <a:off x="6705600" y="2542752"/>
            <a:ext cx="4762499" cy="3679532"/>
          </a:xfrm>
          <a:prstGeom prst="rect">
            <a:avLst/>
          </a:prstGeom>
        </p:spPr>
      </p:pic>
      <p:sp>
        <p:nvSpPr>
          <p:cNvPr id="13" name="TextBox 12">
            <a:extLst>
              <a:ext uri="{FF2B5EF4-FFF2-40B4-BE49-F238E27FC236}">
                <a16:creationId xmlns:a16="http://schemas.microsoft.com/office/drawing/2014/main" xmlns="" id="{83BE9902-7CA4-4146-8FE4-F8A573EE6103}"/>
              </a:ext>
            </a:extLst>
          </p:cNvPr>
          <p:cNvSpPr txBox="1"/>
          <p:nvPr/>
        </p:nvSpPr>
        <p:spPr>
          <a:xfrm>
            <a:off x="1529032" y="4172997"/>
            <a:ext cx="4932378" cy="646331"/>
          </a:xfrm>
          <a:prstGeom prst="rect">
            <a:avLst/>
          </a:prstGeom>
          <a:noFill/>
        </p:spPr>
        <p:txBody>
          <a:bodyPr wrap="square" rtlCol="0">
            <a:spAutoFit/>
          </a:bodyPr>
          <a:lstStyle/>
          <a:p>
            <a:r>
              <a:rPr lang="en-IN" sz="1200" dirty="0" err="1"/>
              <a:t>Yhat</a:t>
            </a:r>
            <a:r>
              <a:rPr lang="en-IN" sz="1200" dirty="0"/>
              <a:t>=  199761.83197581192 + [1213.76231223] </a:t>
            </a:r>
            <a:r>
              <a:rPr lang="en-IN" sz="1200" dirty="0" err="1"/>
              <a:t>etest_p</a:t>
            </a:r>
            <a:endParaRPr lang="en-IN" sz="1200" dirty="0"/>
          </a:p>
          <a:p>
            <a:r>
              <a:rPr lang="en-IN" sz="1200" dirty="0"/>
              <a:t>The R-square is:  0.03179349643438667</a:t>
            </a:r>
          </a:p>
          <a:p>
            <a:r>
              <a:rPr lang="en-IN" sz="1200" dirty="0"/>
              <a:t>The mean square error of price and predicted value is:  8399462422.543881</a:t>
            </a:r>
          </a:p>
        </p:txBody>
      </p:sp>
    </p:spTree>
    <p:extLst>
      <p:ext uri="{BB962C8B-B14F-4D97-AF65-F5344CB8AC3E}">
        <p14:creationId xmlns:p14="http://schemas.microsoft.com/office/powerpoint/2010/main" xmlns="" val="64341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296C2C95-79A9-49EE-AD4E-A44696999BB8}"/>
              </a:ext>
            </a:extLst>
          </p:cNvPr>
          <p:cNvSpPr>
            <a:spLocks noGrp="1"/>
          </p:cNvSpPr>
          <p:nvPr>
            <p:ph type="title"/>
          </p:nvPr>
        </p:nvSpPr>
        <p:spPr>
          <a:xfrm>
            <a:off x="958506" y="800392"/>
            <a:ext cx="10264697" cy="1212102"/>
          </a:xfrm>
        </p:spPr>
        <p:txBody>
          <a:bodyPr>
            <a:normAutofit/>
          </a:bodyPr>
          <a:lstStyle/>
          <a:p>
            <a:r>
              <a:rPr lang="en-IN" sz="4000" b="1" dirty="0">
                <a:solidFill>
                  <a:srgbClr val="FFFFFF"/>
                </a:solidFill>
              </a:rPr>
              <a:t>MODEL FIT</a:t>
            </a:r>
          </a:p>
        </p:txBody>
      </p:sp>
      <p:pic>
        <p:nvPicPr>
          <p:cNvPr id="11" name="Picture 10">
            <a:extLst>
              <a:ext uri="{FF2B5EF4-FFF2-40B4-BE49-F238E27FC236}">
                <a16:creationId xmlns:a16="http://schemas.microsoft.com/office/drawing/2014/main" xmlns="" id="{E762C67A-BB33-4342-8874-4F205D08AB07}"/>
              </a:ext>
            </a:extLst>
          </p:cNvPr>
          <p:cNvPicPr/>
          <p:nvPr/>
        </p:nvPicPr>
        <p:blipFill>
          <a:blip r:embed="rId2"/>
          <a:stretch>
            <a:fillRect/>
          </a:stretch>
        </p:blipFill>
        <p:spPr>
          <a:xfrm>
            <a:off x="1442100" y="2429369"/>
            <a:ext cx="5292075" cy="4138333"/>
          </a:xfrm>
          <a:prstGeom prst="rect">
            <a:avLst/>
          </a:prstGeom>
        </p:spPr>
      </p:pic>
      <p:sp>
        <p:nvSpPr>
          <p:cNvPr id="4" name="TextBox 3">
            <a:extLst>
              <a:ext uri="{FF2B5EF4-FFF2-40B4-BE49-F238E27FC236}">
                <a16:creationId xmlns:a16="http://schemas.microsoft.com/office/drawing/2014/main" xmlns="" id="{9F4BC28B-3EBF-45C5-8609-0C4DACC20578}"/>
              </a:ext>
            </a:extLst>
          </p:cNvPr>
          <p:cNvSpPr txBox="1"/>
          <p:nvPr/>
        </p:nvSpPr>
        <p:spPr>
          <a:xfrm>
            <a:off x="7324725" y="2924175"/>
            <a:ext cx="3533775" cy="2862322"/>
          </a:xfrm>
          <a:prstGeom prst="rect">
            <a:avLst/>
          </a:prstGeom>
          <a:noFill/>
        </p:spPr>
        <p:txBody>
          <a:bodyPr wrap="square" rtlCol="0">
            <a:spAutoFit/>
          </a:bodyPr>
          <a:lstStyle/>
          <a:p>
            <a:r>
              <a:rPr lang="en-US" dirty="0"/>
              <a:t>Independent variable used in Multiple linear regression are MBA, Undergrad, Higher secondary, Secondary and aptitude test percentage. The predicted value curve is fitted on actual value curve to know the efficiency of model. If we remove outliers from our dataset then efficiency of model will improve drastically.</a:t>
            </a:r>
            <a:endParaRPr lang="en-IN" dirty="0"/>
          </a:p>
        </p:txBody>
      </p:sp>
    </p:spTree>
    <p:extLst>
      <p:ext uri="{BB962C8B-B14F-4D97-AF65-F5344CB8AC3E}">
        <p14:creationId xmlns:p14="http://schemas.microsoft.com/office/powerpoint/2010/main" xmlns="" val="377959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380C021F-C0EB-42F0-928C-ADFF9CA040A3}"/>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Categorical factors</a:t>
            </a:r>
          </a:p>
        </p:txBody>
      </p:sp>
      <p:pic>
        <p:nvPicPr>
          <p:cNvPr id="11" name="Picture 10">
            <a:extLst>
              <a:ext uri="{FF2B5EF4-FFF2-40B4-BE49-F238E27FC236}">
                <a16:creationId xmlns:a16="http://schemas.microsoft.com/office/drawing/2014/main" xmlns="" id="{357B2DAE-E346-4CF9-8A9A-D2CC4942EFAA}"/>
              </a:ext>
            </a:extLst>
          </p:cNvPr>
          <p:cNvPicPr/>
          <p:nvPr/>
        </p:nvPicPr>
        <p:blipFill>
          <a:blip r:embed="rId2"/>
          <a:stretch>
            <a:fillRect/>
          </a:stretch>
        </p:blipFill>
        <p:spPr>
          <a:xfrm>
            <a:off x="1631296" y="4181476"/>
            <a:ext cx="3457575" cy="2324100"/>
          </a:xfrm>
          <a:prstGeom prst="rect">
            <a:avLst/>
          </a:prstGeom>
        </p:spPr>
      </p:pic>
      <p:pic>
        <p:nvPicPr>
          <p:cNvPr id="13" name="Picture 12">
            <a:extLst>
              <a:ext uri="{FF2B5EF4-FFF2-40B4-BE49-F238E27FC236}">
                <a16:creationId xmlns:a16="http://schemas.microsoft.com/office/drawing/2014/main" xmlns="" id="{9FF09B0E-452E-417A-92B1-74696E9B8A6C}"/>
              </a:ext>
            </a:extLst>
          </p:cNvPr>
          <p:cNvPicPr/>
          <p:nvPr/>
        </p:nvPicPr>
        <p:blipFill>
          <a:blip r:embed="rId3"/>
          <a:stretch>
            <a:fillRect/>
          </a:stretch>
        </p:blipFill>
        <p:spPr>
          <a:xfrm>
            <a:off x="7014899" y="4181476"/>
            <a:ext cx="3248025" cy="2238375"/>
          </a:xfrm>
          <a:prstGeom prst="rect">
            <a:avLst/>
          </a:prstGeom>
        </p:spPr>
      </p:pic>
      <p:sp>
        <p:nvSpPr>
          <p:cNvPr id="15" name="TextBox 14">
            <a:extLst>
              <a:ext uri="{FF2B5EF4-FFF2-40B4-BE49-F238E27FC236}">
                <a16:creationId xmlns:a16="http://schemas.microsoft.com/office/drawing/2014/main" xmlns="" id="{02EC9944-90DE-430D-B1BA-7372B5B33EA8}"/>
              </a:ext>
            </a:extLst>
          </p:cNvPr>
          <p:cNvSpPr txBox="1"/>
          <p:nvPr/>
        </p:nvSpPr>
        <p:spPr>
          <a:xfrm>
            <a:off x="1687911" y="2600324"/>
            <a:ext cx="8820150" cy="1477328"/>
          </a:xfrm>
          <a:prstGeom prst="rect">
            <a:avLst/>
          </a:prstGeom>
          <a:noFill/>
        </p:spPr>
        <p:txBody>
          <a:bodyPr wrap="square" rtlCol="0">
            <a:spAutoFit/>
          </a:bodyPr>
          <a:lstStyle/>
          <a:p>
            <a:r>
              <a:rPr lang="en-US" dirty="0"/>
              <a:t>Following matrix helps us summarize the impact of different choices on salary offered to students after post-graduation. From the below two matrix, it can be safely concluded that student with Science and Technology background, having some amount of work experience and Completed MBA with Marketing and Finance specialization are generally offered the highest salaries.</a:t>
            </a:r>
            <a:endParaRPr lang="en-IN" b="1" dirty="0"/>
          </a:p>
        </p:txBody>
      </p:sp>
    </p:spTree>
    <p:extLst>
      <p:ext uri="{BB962C8B-B14F-4D97-AF65-F5344CB8AC3E}">
        <p14:creationId xmlns:p14="http://schemas.microsoft.com/office/powerpoint/2010/main" xmlns="" val="28521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75565B6B-C941-4A26-9452-05E4E742D0C4}"/>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CONCLUSION</a:t>
            </a:r>
          </a:p>
        </p:txBody>
      </p:sp>
      <p:sp>
        <p:nvSpPr>
          <p:cNvPr id="3" name="Content Placeholder 2">
            <a:extLst>
              <a:ext uri="{FF2B5EF4-FFF2-40B4-BE49-F238E27FC236}">
                <a16:creationId xmlns:a16="http://schemas.microsoft.com/office/drawing/2014/main" xmlns="" id="{7CD0F1FA-75B5-4371-B872-8427DEA9C822}"/>
              </a:ext>
            </a:extLst>
          </p:cNvPr>
          <p:cNvSpPr>
            <a:spLocks noGrp="1"/>
          </p:cNvSpPr>
          <p:nvPr>
            <p:ph idx="1"/>
          </p:nvPr>
        </p:nvSpPr>
        <p:spPr>
          <a:xfrm>
            <a:off x="1367624" y="2490436"/>
            <a:ext cx="9708995" cy="3567173"/>
          </a:xfrm>
        </p:spPr>
        <p:txBody>
          <a:bodyPr anchor="ctr">
            <a:normAutofit/>
          </a:bodyPr>
          <a:lstStyle/>
          <a:p>
            <a:pPr marL="0" indent="0">
              <a:buNone/>
            </a:pPr>
            <a:r>
              <a:rPr lang="en-US" dirty="0"/>
              <a:t>It can be safely concluded that student with Science and Technology background, having some amount of work experience and Completed MBA with Marketing and Finance specialization are generally offered the highest salaries.</a:t>
            </a:r>
            <a:endParaRPr lang="en-IN" sz="2400" dirty="0"/>
          </a:p>
        </p:txBody>
      </p:sp>
    </p:spTree>
    <p:extLst>
      <p:ext uri="{BB962C8B-B14F-4D97-AF65-F5344CB8AC3E}">
        <p14:creationId xmlns:p14="http://schemas.microsoft.com/office/powerpoint/2010/main" xmlns="" val="659541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368</Words>
  <Application>Microsoft Office PowerPoint</Application>
  <PresentationFormat>Custom</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Data Analysis for Education Consultants</vt:lpstr>
      <vt:lpstr>Background </vt:lpstr>
      <vt:lpstr>Exploratory Data Analysis </vt:lpstr>
      <vt:lpstr>Correlation between Different factors and salary</vt:lpstr>
      <vt:lpstr>Correlation between Different factors and salary</vt:lpstr>
      <vt:lpstr>Correlation between Different factors and salary</vt:lpstr>
      <vt:lpstr>MODEL FIT</vt:lpstr>
      <vt:lpstr>Categorical factors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Education Consultants</dc:title>
  <dc:creator>FANGARI QAIF NAVID AKHTAR</dc:creator>
  <cp:lastModifiedBy>Kazi</cp:lastModifiedBy>
  <cp:revision>4</cp:revision>
  <dcterms:created xsi:type="dcterms:W3CDTF">2020-05-27T12:47:27Z</dcterms:created>
  <dcterms:modified xsi:type="dcterms:W3CDTF">2020-06-01T07:47:31Z</dcterms:modified>
</cp:coreProperties>
</file>