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3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2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47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59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430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1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3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FFB96-289D-4E02-8062-905FA2302C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2C9181-C929-4B5A-B9A3-4FE76DF02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5" r:id="rId1"/>
    <p:sldLayoutId id="2147485236" r:id="rId2"/>
    <p:sldLayoutId id="2147485237" r:id="rId3"/>
    <p:sldLayoutId id="2147485238" r:id="rId4"/>
    <p:sldLayoutId id="2147485239" r:id="rId5"/>
    <p:sldLayoutId id="2147485240" r:id="rId6"/>
    <p:sldLayoutId id="2147485241" r:id="rId7"/>
    <p:sldLayoutId id="2147485242" r:id="rId8"/>
    <p:sldLayoutId id="2147485243" r:id="rId9"/>
    <p:sldLayoutId id="2147485244" r:id="rId10"/>
    <p:sldLayoutId id="2147485245" r:id="rId11"/>
    <p:sldLayoutId id="2147485246" r:id="rId12"/>
    <p:sldLayoutId id="2147485247" r:id="rId13"/>
    <p:sldLayoutId id="2147485248" r:id="rId14"/>
    <p:sldLayoutId id="2147485249" r:id="rId15"/>
    <p:sldLayoutId id="21474852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CB08-B2E4-963D-BC79-772426457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0" y="3057887"/>
            <a:ext cx="3637936" cy="68825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BD154-4129-EA77-E164-0711B9EF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935" y="630904"/>
            <a:ext cx="8543925" cy="1655762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DISINFECTION</a:t>
            </a:r>
            <a:br>
              <a:rPr lang="en-US" sz="51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Waste and Effluent Management</a:t>
            </a:r>
            <a:br>
              <a:rPr lang="en-US" sz="33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33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ESRM 3203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95122-BA67-430A-0B01-45E822146BA3}"/>
              </a:ext>
            </a:extLst>
          </p:cNvPr>
          <p:cNvSpPr txBox="1"/>
          <p:nvPr/>
        </p:nvSpPr>
        <p:spPr>
          <a:xfrm>
            <a:off x="7521677" y="3402017"/>
            <a:ext cx="17267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Kazi Jannat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14044-117F-DAA3-181C-B2F206063224}"/>
              </a:ext>
            </a:extLst>
          </p:cNvPr>
          <p:cNvSpPr txBox="1"/>
          <p:nvPr/>
        </p:nvSpPr>
        <p:spPr>
          <a:xfrm>
            <a:off x="7136375" y="3787014"/>
            <a:ext cx="2497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ER-21055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CD265-5EE9-5CD9-92EC-5B585FB3C91F}"/>
              </a:ext>
            </a:extLst>
          </p:cNvPr>
          <p:cNvSpPr txBox="1"/>
          <p:nvPr/>
        </p:nvSpPr>
        <p:spPr>
          <a:xfrm>
            <a:off x="4365521" y="4371280"/>
            <a:ext cx="7039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Environmental Science and Resource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42335-2CC4-B271-9479-7753C1B1E5D4}"/>
              </a:ext>
            </a:extLst>
          </p:cNvPr>
          <p:cNvSpPr txBox="1"/>
          <p:nvPr/>
        </p:nvSpPr>
        <p:spPr>
          <a:xfrm>
            <a:off x="4837469" y="491345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Mawlana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Science and Technology University</a:t>
            </a:r>
          </a:p>
        </p:txBody>
      </p:sp>
    </p:spTree>
    <p:extLst>
      <p:ext uri="{BB962C8B-B14F-4D97-AF65-F5344CB8AC3E}">
        <p14:creationId xmlns:p14="http://schemas.microsoft.com/office/powerpoint/2010/main" val="112812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896EE2-02D4-1365-B15D-BC0D2DF80C63}"/>
              </a:ext>
            </a:extLst>
          </p:cNvPr>
          <p:cNvSpPr txBox="1"/>
          <p:nvPr/>
        </p:nvSpPr>
        <p:spPr>
          <a:xfrm>
            <a:off x="5238750" y="3105835"/>
            <a:ext cx="39052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726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F95174-8331-B491-7B97-6434E106C412}"/>
              </a:ext>
            </a:extLst>
          </p:cNvPr>
          <p:cNvSpPr txBox="1"/>
          <p:nvPr/>
        </p:nvSpPr>
        <p:spPr>
          <a:xfrm>
            <a:off x="4329260" y="540602"/>
            <a:ext cx="2090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Disinfection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42840-4004-DC17-75F8-298480A0AB7A}"/>
              </a:ext>
            </a:extLst>
          </p:cNvPr>
          <p:cNvSpPr txBox="1"/>
          <p:nvPr/>
        </p:nvSpPr>
        <p:spPr>
          <a:xfrm>
            <a:off x="983039" y="1502012"/>
            <a:ext cx="5681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Disinfection is the process of eliminating or inactivating harmful microorganisms, such as bacteria, viruses, and fungi, from surfaces, water, air, or objects to prevent infection and contamination.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A4E93-ED8B-F2AB-506D-E370F526E3C5}"/>
              </a:ext>
            </a:extLst>
          </p:cNvPr>
          <p:cNvSpPr txBox="1"/>
          <p:nvPr/>
        </p:nvSpPr>
        <p:spPr>
          <a:xfrm>
            <a:off x="983039" y="3429000"/>
            <a:ext cx="52354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crucial aspect of public health, environmental safety, and hygiene, especially in settings like hospitals, food processing industries, and water treatment plants.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BF666-1E13-D14D-FA31-B1805740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45" y="2017337"/>
            <a:ext cx="4324645" cy="35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3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4C5BE1-042E-9508-D551-244F930BE895}"/>
              </a:ext>
            </a:extLst>
          </p:cNvPr>
          <p:cNvSpPr txBox="1"/>
          <p:nvPr/>
        </p:nvSpPr>
        <p:spPr>
          <a:xfrm>
            <a:off x="3359871" y="46578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disinfection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6D58C-45D2-186A-CE21-24BA2A2863F3}"/>
              </a:ext>
            </a:extLst>
          </p:cNvPr>
          <p:cNvSpPr txBox="1"/>
          <p:nvPr/>
        </p:nvSpPr>
        <p:spPr>
          <a:xfrm>
            <a:off x="2428975" y="16621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Disease Spread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6D69C-A571-4B54-FE8D-0CB14215F383}"/>
              </a:ext>
            </a:extLst>
          </p:cNvPr>
          <p:cNvSpPr txBox="1"/>
          <p:nvPr/>
        </p:nvSpPr>
        <p:spPr>
          <a:xfrm>
            <a:off x="2428975" y="219068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Safe Drinking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F206B-E995-43F1-2CAF-E8FBDBA6E50A}"/>
              </a:ext>
            </a:extLst>
          </p:cNvPr>
          <p:cNvSpPr txBox="1"/>
          <p:nvPr/>
        </p:nvSpPr>
        <p:spPr>
          <a:xfrm>
            <a:off x="2428975" y="271921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Hygiene in Healthcare Settings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90C85-F1D5-560C-D457-B7CC49C05B3F}"/>
              </a:ext>
            </a:extLst>
          </p:cNvPr>
          <p:cNvSpPr txBox="1"/>
          <p:nvPr/>
        </p:nvSpPr>
        <p:spPr>
          <a:xfrm>
            <a:off x="2428975" y="32443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Vulnerable Populations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28A17-61CA-8EE5-E312-1B2B6F8A1E72}"/>
              </a:ext>
            </a:extLst>
          </p:cNvPr>
          <p:cNvSpPr txBox="1"/>
          <p:nvPr/>
        </p:nvSpPr>
        <p:spPr>
          <a:xfrm>
            <a:off x="2428975" y="37277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Food Safety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E51804-D1FD-1BE5-F355-203D0231583D}"/>
              </a:ext>
            </a:extLst>
          </p:cNvPr>
          <p:cNvSpPr txBox="1"/>
          <p:nvPr/>
        </p:nvSpPr>
        <p:spPr>
          <a:xfrm>
            <a:off x="2428975" y="42112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Environmental Contamination</a:t>
            </a:r>
          </a:p>
        </p:txBody>
      </p:sp>
    </p:spTree>
    <p:extLst>
      <p:ext uri="{BB962C8B-B14F-4D97-AF65-F5344CB8AC3E}">
        <p14:creationId xmlns:p14="http://schemas.microsoft.com/office/powerpoint/2010/main" val="368746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E9B75C-044E-772A-DE28-448B6178381D}"/>
              </a:ext>
            </a:extLst>
          </p:cNvPr>
          <p:cNvSpPr txBox="1"/>
          <p:nvPr/>
        </p:nvSpPr>
        <p:spPr>
          <a:xfrm>
            <a:off x="4536650" y="833428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Disinfection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69702-3D67-4B7C-1385-F3A1C0388C4D}"/>
              </a:ext>
            </a:extLst>
          </p:cNvPr>
          <p:cNvSpPr txBox="1"/>
          <p:nvPr/>
        </p:nvSpPr>
        <p:spPr>
          <a:xfrm>
            <a:off x="1890077" y="2338658"/>
            <a:ext cx="29411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Disinfection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kill most vegetative bacteria.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not resistant organisms like bacterial spores.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85F73-0690-5E00-54B5-CAE79A25A474}"/>
              </a:ext>
            </a:extLst>
          </p:cNvPr>
          <p:cNvSpPr txBox="1"/>
          <p:nvPr/>
        </p:nvSpPr>
        <p:spPr>
          <a:xfrm>
            <a:off x="5165890" y="2338658"/>
            <a:ext cx="265835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Intermediate-Level Disinfection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kill a broader range of pathogens, including vegetative bacteria, most viruses, fungi, and Mycobacterium tuberculosis.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eliminate bacterial spores.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D8A7B-7D9C-D452-9E62-D5B6F7258DBE}"/>
              </a:ext>
            </a:extLst>
          </p:cNvPr>
          <p:cNvSpPr txBox="1"/>
          <p:nvPr/>
        </p:nvSpPr>
        <p:spPr>
          <a:xfrm>
            <a:off x="8436990" y="2338658"/>
            <a:ext cx="2856321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Disinfection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kill all microorganisms, Including viruses, fungi, and bacterial spores.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4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BD4E8D-D540-EFC3-4623-98E79780F32B}"/>
              </a:ext>
            </a:extLst>
          </p:cNvPr>
          <p:cNvSpPr txBox="1"/>
          <p:nvPr/>
        </p:nvSpPr>
        <p:spPr>
          <a:xfrm>
            <a:off x="3662313" y="738865"/>
            <a:ext cx="4107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Disinfection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1C04F-E978-4B53-8CCC-ED111BC2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3243056"/>
            <a:ext cx="6096528" cy="371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F7272-D405-E4E6-1DCB-B3F1FCF7282D}"/>
              </a:ext>
            </a:extLst>
          </p:cNvPr>
          <p:cNvSpPr txBox="1"/>
          <p:nvPr/>
        </p:nvSpPr>
        <p:spPr>
          <a:xfrm>
            <a:off x="1675614" y="21133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Disinfection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Chlorine, alcohol, hydrogen peroxide, Iodine Compounds.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A680E-EE13-53F0-62A6-B50404E1976F}"/>
              </a:ext>
            </a:extLst>
          </p:cNvPr>
          <p:cNvSpPr txBox="1"/>
          <p:nvPr/>
        </p:nvSpPr>
        <p:spPr>
          <a:xfrm>
            <a:off x="1675614" y="3108191"/>
            <a:ext cx="7466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Disinfection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Heat (boiling, pasteurization), UV light.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45D5F-32D0-6611-C5A0-379705F5A439}"/>
              </a:ext>
            </a:extLst>
          </p:cNvPr>
          <p:cNvSpPr txBox="1"/>
          <p:nvPr/>
        </p:nvSpPr>
        <p:spPr>
          <a:xfrm>
            <a:off x="1675614" y="410300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Disinfection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 of bacteriophages or other natural agents.</a:t>
            </a:r>
          </a:p>
        </p:txBody>
      </p:sp>
    </p:spTree>
    <p:extLst>
      <p:ext uri="{BB962C8B-B14F-4D97-AF65-F5344CB8AC3E}">
        <p14:creationId xmlns:p14="http://schemas.microsoft.com/office/powerpoint/2010/main" val="285906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17BCF-53F3-EC51-6BB6-659CE2D367FD}"/>
              </a:ext>
            </a:extLst>
          </p:cNvPr>
          <p:cNvSpPr txBox="1"/>
          <p:nvPr/>
        </p:nvSpPr>
        <p:spPr>
          <a:xfrm>
            <a:off x="3527982" y="720307"/>
            <a:ext cx="4692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Disinfection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A5EDB-AB19-A8E6-E67E-E77D515EAED4}"/>
              </a:ext>
            </a:extLst>
          </p:cNvPr>
          <p:cNvSpPr txBox="1"/>
          <p:nvPr/>
        </p:nvSpPr>
        <p:spPr>
          <a:xfrm>
            <a:off x="2198802" y="189865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CFCB6-39DE-BB7E-DACE-F13C006D2116}"/>
              </a:ext>
            </a:extLst>
          </p:cNvPr>
          <p:cNvSpPr txBox="1"/>
          <p:nvPr/>
        </p:nvSpPr>
        <p:spPr>
          <a:xfrm>
            <a:off x="2198802" y="245009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(Hospitals and Clinics)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5C479-B442-9CB1-3FB0-A1A74244CD1B}"/>
              </a:ext>
            </a:extLst>
          </p:cNvPr>
          <p:cNvSpPr txBox="1"/>
          <p:nvPr/>
        </p:nvSpPr>
        <p:spPr>
          <a:xfrm>
            <a:off x="2198802" y="354370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F1AA2-74F4-8841-2A72-7171D144931C}"/>
              </a:ext>
            </a:extLst>
          </p:cNvPr>
          <p:cNvSpPr txBox="1"/>
          <p:nvPr/>
        </p:nvSpPr>
        <p:spPr>
          <a:xfrm>
            <a:off x="2198802" y="2982757"/>
            <a:ext cx="6942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Industry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C6FD6-BA13-19C6-6B63-03AD96EC11B7}"/>
              </a:ext>
            </a:extLst>
          </p:cNvPr>
          <p:cNvSpPr txBox="1"/>
          <p:nvPr/>
        </p:nvSpPr>
        <p:spPr>
          <a:xfrm>
            <a:off x="2198802" y="354760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Disinfection in Public and Private Spaces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62522-4DF0-5F57-7701-392A1C427698}"/>
              </a:ext>
            </a:extLst>
          </p:cNvPr>
          <p:cNvSpPr txBox="1"/>
          <p:nvPr/>
        </p:nvSpPr>
        <p:spPr>
          <a:xfrm>
            <a:off x="2198802" y="410464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Disinfection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C906E-9180-98F6-7E32-F045596C2FE2}"/>
              </a:ext>
            </a:extLst>
          </p:cNvPr>
          <p:cNvSpPr txBox="1"/>
          <p:nvPr/>
        </p:nvSpPr>
        <p:spPr>
          <a:xfrm>
            <a:off x="2198802" y="456644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Disinfection</a:t>
            </a:r>
          </a:p>
        </p:txBody>
      </p:sp>
    </p:spTree>
    <p:extLst>
      <p:ext uri="{BB962C8B-B14F-4D97-AF65-F5344CB8AC3E}">
        <p14:creationId xmlns:p14="http://schemas.microsoft.com/office/powerpoint/2010/main" val="311902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06491-28DA-8B42-51B8-F15E4CD4C077}"/>
              </a:ext>
            </a:extLst>
          </p:cNvPr>
          <p:cNvSpPr txBox="1"/>
          <p:nvPr/>
        </p:nvSpPr>
        <p:spPr>
          <a:xfrm>
            <a:off x="4140724" y="701453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Disinfection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A8846-8A15-EB73-A43D-958383F5A1EC}"/>
              </a:ext>
            </a:extLst>
          </p:cNvPr>
          <p:cNvSpPr txBox="1"/>
          <p:nvPr/>
        </p:nvSpPr>
        <p:spPr>
          <a:xfrm>
            <a:off x="1378670" y="1851523"/>
            <a:ext cx="4390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cell walls or membranes of microorganisms.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1335CC-C036-1850-2758-3B492216CAFC}"/>
              </a:ext>
            </a:extLst>
          </p:cNvPr>
          <p:cNvSpPr txBox="1"/>
          <p:nvPr/>
        </p:nvSpPr>
        <p:spPr>
          <a:xfrm>
            <a:off x="1378670" y="2848829"/>
            <a:ext cx="4717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Inactivating proteins or enzymes essential for the microorganism's survival.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C0145-F95C-A9C3-95D7-5630324FA351}"/>
              </a:ext>
            </a:extLst>
          </p:cNvPr>
          <p:cNvSpPr txBox="1"/>
          <p:nvPr/>
        </p:nvSpPr>
        <p:spPr>
          <a:xfrm>
            <a:off x="1378670" y="3874416"/>
            <a:ext cx="449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Destroying nucleic acids, preventing the replication of pathogens.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769BA-AAA9-58FC-04B7-FCB97965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07"/>
          <a:stretch/>
        </p:blipFill>
        <p:spPr>
          <a:xfrm>
            <a:off x="6422798" y="1739245"/>
            <a:ext cx="4934146" cy="42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9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4A8E8-4ADE-D1B5-D4F3-2CB0A4991E03}"/>
              </a:ext>
            </a:extLst>
          </p:cNvPr>
          <p:cNvSpPr txBox="1"/>
          <p:nvPr/>
        </p:nvSpPr>
        <p:spPr>
          <a:xfrm>
            <a:off x="3762375" y="863084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Disinfection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88577-3EC9-70A2-F6E3-301988270558}"/>
              </a:ext>
            </a:extLst>
          </p:cNvPr>
          <p:cNvSpPr txBox="1"/>
          <p:nvPr/>
        </p:nvSpPr>
        <p:spPr>
          <a:xfrm>
            <a:off x="1933575" y="1777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the Disinfectant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2AF59-1F84-EB0A-F633-D258398781FE}"/>
              </a:ext>
            </a:extLst>
          </p:cNvPr>
          <p:cNvSpPr txBox="1"/>
          <p:nvPr/>
        </p:nvSpPr>
        <p:spPr>
          <a:xfrm>
            <a:off x="1933575" y="22302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AD470-64EA-BBFC-DCD2-2A04B234E25E}"/>
              </a:ext>
            </a:extLst>
          </p:cNvPr>
          <p:cNvSpPr txBox="1"/>
          <p:nvPr/>
        </p:nvSpPr>
        <p:spPr>
          <a:xfrm>
            <a:off x="1933575" y="2682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6A89D-948D-B9CC-8F9B-316639F0BBD3}"/>
              </a:ext>
            </a:extLst>
          </p:cNvPr>
          <p:cNvSpPr txBox="1"/>
          <p:nvPr/>
        </p:nvSpPr>
        <p:spPr>
          <a:xfrm>
            <a:off x="1933575" y="31336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BDDA3-D775-81A2-4B2F-D22506186660}"/>
              </a:ext>
            </a:extLst>
          </p:cNvPr>
          <p:cNvSpPr txBox="1"/>
          <p:nvPr/>
        </p:nvSpPr>
        <p:spPr>
          <a:xfrm>
            <a:off x="1933575" y="40170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Microorganism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193CC-4BF3-CA2B-C07E-4BB30F4ECEDE}"/>
              </a:ext>
            </a:extLst>
          </p:cNvPr>
          <p:cNvSpPr txBox="1"/>
          <p:nvPr/>
        </p:nvSpPr>
        <p:spPr>
          <a:xfrm>
            <a:off x="1933575" y="35512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 of Water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2C5B2-C904-C687-AA41-0B8A79D5EFD0}"/>
              </a:ext>
            </a:extLst>
          </p:cNvPr>
          <p:cNvSpPr txBox="1"/>
          <p:nvPr/>
        </p:nvSpPr>
        <p:spPr>
          <a:xfrm>
            <a:off x="1933575" y="45265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 of Water</a:t>
            </a:r>
          </a:p>
        </p:txBody>
      </p:sp>
    </p:spTree>
    <p:extLst>
      <p:ext uri="{BB962C8B-B14F-4D97-AF65-F5344CB8AC3E}">
        <p14:creationId xmlns:p14="http://schemas.microsoft.com/office/powerpoint/2010/main" val="427739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423CD-8134-87A2-B696-B5794A848AB9}"/>
              </a:ext>
            </a:extLst>
          </p:cNvPr>
          <p:cNvSpPr txBox="1"/>
          <p:nvPr/>
        </p:nvSpPr>
        <p:spPr>
          <a:xfrm>
            <a:off x="2066924" y="1585064"/>
            <a:ext cx="700087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Development: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Pathogens can develop resistance to disinfectants, similar to antibiotic resistance.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5E4AA-9E6D-EAF5-31C3-9A511F9C4EC3}"/>
              </a:ext>
            </a:extLst>
          </p:cNvPr>
          <p:cNvSpPr txBox="1"/>
          <p:nvPr/>
        </p:nvSpPr>
        <p:spPr>
          <a:xfrm>
            <a:off x="2066923" y="2489669"/>
            <a:ext cx="69246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Toxicity: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disinfectants can be harmful to health and the environment.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E0D76-96F5-25D5-874D-E91440B00AC1}"/>
              </a:ext>
            </a:extLst>
          </p:cNvPr>
          <p:cNvSpPr txBox="1"/>
          <p:nvPr/>
        </p:nvSpPr>
        <p:spPr>
          <a:xfrm>
            <a:off x="2109786" y="3071710"/>
            <a:ext cx="6838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Coverage: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Hard-to-reach areas may not be disinfected properly.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245C1A-FFB6-9915-BA01-35F48E7A5B2D}"/>
              </a:ext>
            </a:extLst>
          </p:cNvPr>
          <p:cNvSpPr txBox="1"/>
          <p:nvPr/>
        </p:nvSpPr>
        <p:spPr>
          <a:xfrm>
            <a:off x="2066923" y="3603683"/>
            <a:ext cx="811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Disinfectants can cause water and soil contamination.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48EDB-B41C-A7E2-CFF9-98C3586BF278}"/>
              </a:ext>
            </a:extLst>
          </p:cNvPr>
          <p:cNvSpPr txBox="1"/>
          <p:nvPr/>
        </p:nvSpPr>
        <p:spPr>
          <a:xfrm>
            <a:off x="2132911" y="4097668"/>
            <a:ext cx="4733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Accessibility: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costs for equipment and chemicals can limit access in certain settings.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61F532-F9CD-F0AB-384C-82CCDB9E5AE6}"/>
              </a:ext>
            </a:extLst>
          </p:cNvPr>
          <p:cNvSpPr txBox="1"/>
          <p:nvPr/>
        </p:nvSpPr>
        <p:spPr>
          <a:xfrm>
            <a:off x="2132910" y="4910328"/>
            <a:ext cx="4733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Interference: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matter can reduce the efficacy of disinfectants.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2AE64E-6C22-C52E-DB0F-5153EBF81C9E}"/>
              </a:ext>
            </a:extLst>
          </p:cNvPr>
          <p:cNvSpPr txBox="1"/>
          <p:nvPr/>
        </p:nvSpPr>
        <p:spPr>
          <a:xfrm>
            <a:off x="2132910" y="5717492"/>
            <a:ext cx="4733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Incompatibility with Certain Materials: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disinfectants can damage or degrade certain materials.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E83E19-0C89-5F29-0A98-8FEE6E0EF570}"/>
              </a:ext>
            </a:extLst>
          </p:cNvPr>
          <p:cNvSpPr txBox="1"/>
          <p:nvPr/>
        </p:nvSpPr>
        <p:spPr>
          <a:xfrm>
            <a:off x="3600449" y="6534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Disinfection</a:t>
            </a:r>
          </a:p>
        </p:txBody>
      </p:sp>
    </p:spTree>
    <p:extLst>
      <p:ext uri="{BB962C8B-B14F-4D97-AF65-F5344CB8AC3E}">
        <p14:creationId xmlns:p14="http://schemas.microsoft.com/office/powerpoint/2010/main" val="21449424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70369A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420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Presented By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7</cp:revision>
  <dcterms:created xsi:type="dcterms:W3CDTF">2024-12-05T16:00:12Z</dcterms:created>
  <dcterms:modified xsi:type="dcterms:W3CDTF">2024-12-06T10:53:54Z</dcterms:modified>
</cp:coreProperties>
</file>