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7" r:id="rId7"/>
    <p:sldId id="269" r:id="rId8"/>
    <p:sldId id="270" r:id="rId9"/>
    <p:sldId id="265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913923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7849" y="762000"/>
            <a:ext cx="292455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569" y="1298448"/>
            <a:ext cx="7313295" cy="3255264"/>
          </a:xfrm>
        </p:spPr>
        <p:txBody>
          <a:bodyPr anchor="b">
            <a:normAutofit/>
          </a:bodyPr>
          <a:lstStyle>
            <a:lvl1pPr algn="l">
              <a:defRPr sz="5898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29" y="4670246"/>
            <a:ext cx="731329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199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40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2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901" y="990600"/>
            <a:ext cx="2818666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6905" y="868680"/>
            <a:ext cx="7313295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8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61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905" y="1298448"/>
            <a:ext cx="7313295" cy="3255264"/>
          </a:xfrm>
        </p:spPr>
        <p:txBody>
          <a:bodyPr anchor="b">
            <a:normAutofit/>
          </a:bodyPr>
          <a:lstStyle>
            <a:lvl1pPr>
              <a:defRPr sz="5898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5188" y="4672584"/>
            <a:ext cx="7313295" cy="914400"/>
          </a:xfrm>
        </p:spPr>
        <p:txBody>
          <a:bodyPr anchor="t">
            <a:normAutofit/>
          </a:bodyPr>
          <a:lstStyle>
            <a:lvl1pPr marL="0" indent="0">
              <a:buNone/>
              <a:defRPr sz="2199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82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905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6084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8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6905" y="1023586"/>
            <a:ext cx="3473815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6905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6427" y="1023587"/>
            <a:ext cx="3473815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6427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0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187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41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905" y="868680"/>
            <a:ext cx="731329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4176"/>
            <a:ext cx="2833902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33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69714" y="767419"/>
            <a:ext cx="8113117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3008"/>
            <a:ext cx="2833902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8190" y="6356351"/>
            <a:ext cx="5909978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853" y="1123838"/>
            <a:ext cx="2946714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2787" y="758952"/>
            <a:ext cx="3839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260" y="864108"/>
            <a:ext cx="731329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96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261" y="6356351"/>
            <a:ext cx="5909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366" y="6356351"/>
            <a:ext cx="1530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287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569" y="1298448"/>
            <a:ext cx="7313295" cy="1698504"/>
          </a:xfrm>
        </p:spPr>
        <p:txBody>
          <a:bodyPr>
            <a:normAutofit/>
          </a:bodyPr>
          <a:lstStyle/>
          <a:p>
            <a:r>
              <a:rPr lang="en-US" sz="2400" dirty="0"/>
              <a:t>Digitalization of small and medium-size enterprises operations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Abdul </a:t>
            </a:r>
            <a:r>
              <a:rPr lang="en-US" sz="1600" dirty="0" err="1"/>
              <a:t>haseeb</a:t>
            </a:r>
            <a:endParaRPr lang="en-US" sz="1600" dirty="0"/>
          </a:p>
          <a:p>
            <a:r>
              <a:rPr lang="en-US" sz="1600" dirty="0"/>
              <a:t>Danyal </a:t>
            </a:r>
            <a:r>
              <a:rPr lang="en-US" sz="1600" dirty="0" err="1"/>
              <a:t>khattak</a:t>
            </a:r>
            <a:endParaRPr lang="en-US" sz="1600" dirty="0"/>
          </a:p>
          <a:p>
            <a:r>
              <a:rPr lang="en-US" sz="1600" dirty="0" err="1"/>
              <a:t>Kazi</a:t>
            </a:r>
            <a:r>
              <a:rPr lang="en-US" sz="1600" dirty="0"/>
              <a:t> </a:t>
            </a:r>
            <a:r>
              <a:rPr lang="en-US" sz="1600" dirty="0" err="1"/>
              <a:t>Nymul</a:t>
            </a:r>
            <a:r>
              <a:rPr lang="en-US" sz="1600" dirty="0"/>
              <a:t> Haque</a:t>
            </a:r>
          </a:p>
          <a:p>
            <a:r>
              <a:rPr lang="en-US" sz="1600" dirty="0"/>
              <a:t>Saad Zahoor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6F9BDCF-457B-AEFF-5627-CF7B2907B9D7}"/>
              </a:ext>
            </a:extLst>
          </p:cNvPr>
          <p:cNvSpPr txBox="1">
            <a:spLocks/>
          </p:cNvSpPr>
          <p:nvPr/>
        </p:nvSpPr>
        <p:spPr>
          <a:xfrm>
            <a:off x="1125860" y="2924944"/>
            <a:ext cx="7313295" cy="169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98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Diamond 4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Interests</a:t>
            </a:r>
          </a:p>
          <a:p>
            <a:r>
              <a:rPr lang="en-US" dirty="0"/>
              <a:t>Supply Chain</a:t>
            </a:r>
          </a:p>
          <a:p>
            <a:r>
              <a:rPr lang="en-US" dirty="0"/>
              <a:t>Retail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Risk Analysis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9B2F-8772-A7D9-C473-E9002A5C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0" y="548680"/>
            <a:ext cx="8653324" cy="6034683"/>
          </a:xfrm>
        </p:spPr>
        <p:txBody>
          <a:bodyPr>
            <a:normAutofit/>
          </a:bodyPr>
          <a:lstStyle/>
          <a:p>
            <a:pPr marL="590496" lvl="1" indent="-285750"/>
            <a:r>
              <a:rPr lang="en-US" sz="1800" dirty="0"/>
              <a:t>Customer Interest (prior)</a:t>
            </a:r>
          </a:p>
          <a:p>
            <a:pPr marL="1066693" lvl="2" indent="-457200">
              <a:buFont typeface="+mj-lt"/>
              <a:buAutoNum type="arabicPeriod"/>
            </a:pPr>
            <a:r>
              <a:rPr lang="en-US" sz="1800" dirty="0"/>
              <a:t>Using AI tools for collecting data </a:t>
            </a:r>
            <a:r>
              <a:rPr lang="en-US" sz="1800" dirty="0" err="1"/>
              <a:t>i.e</a:t>
            </a:r>
            <a:r>
              <a:rPr lang="en-US" sz="1800" dirty="0"/>
              <a:t> chatbot, </a:t>
            </a:r>
            <a:r>
              <a:rPr lang="en-US" sz="1800" dirty="0" err="1"/>
              <a:t>hubSpot</a:t>
            </a:r>
            <a:r>
              <a:rPr lang="en-US" sz="1800" dirty="0"/>
              <a:t>, Phase LTD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1800" dirty="0"/>
              <a:t>Supply Chain</a:t>
            </a:r>
          </a:p>
          <a:p>
            <a:pPr marL="1123843" lvl="2" indent="-514350">
              <a:buFont typeface="+mj-lt"/>
              <a:buAutoNum type="arabicPeriod"/>
            </a:pPr>
            <a:r>
              <a:rPr lang="en-US" sz="1800" dirty="0"/>
              <a:t>Using Block chain for Supply chain digitalization</a:t>
            </a:r>
          </a:p>
          <a:p>
            <a:pPr lvl="1"/>
            <a:r>
              <a:rPr lang="en-US" sz="1800" dirty="0"/>
              <a:t>Retail</a:t>
            </a:r>
          </a:p>
          <a:p>
            <a:pPr marL="1123843" lvl="2" indent="-514350">
              <a:buFont typeface="+mj-lt"/>
              <a:buAutoNum type="arabicPeriod"/>
            </a:pPr>
            <a:r>
              <a:rPr lang="en-US" sz="1800" dirty="0"/>
              <a:t>Using Block chain for Retail digitalization</a:t>
            </a:r>
          </a:p>
          <a:p>
            <a:pPr marL="590496" lvl="1" indent="-285750"/>
            <a:r>
              <a:rPr lang="en-US" sz="1800" dirty="0"/>
              <a:t>Customer Interest (Posterior)</a:t>
            </a:r>
          </a:p>
          <a:p>
            <a:pPr marL="1123843" lvl="2" indent="-514350">
              <a:buFont typeface="+mj-lt"/>
              <a:buAutoNum type="arabicPeriod"/>
            </a:pPr>
            <a:r>
              <a:rPr lang="en-US" sz="1800" dirty="0"/>
              <a:t>Automated Reporting by using BI tools like Tableau</a:t>
            </a:r>
          </a:p>
          <a:p>
            <a:pPr marL="1123843" lvl="2" indent="-514350">
              <a:buFont typeface="+mj-lt"/>
              <a:buAutoNum type="arabicPeriod"/>
            </a:pPr>
            <a:r>
              <a:rPr lang="en-US" sz="1800" dirty="0"/>
              <a:t>Collecting Customer Feedback input it to BI process add it to the prior data</a:t>
            </a:r>
          </a:p>
          <a:p>
            <a:pPr marL="590496" lvl="1" indent="-285750"/>
            <a:r>
              <a:rPr lang="en-US" sz="1800" dirty="0"/>
              <a:t>Risk Analysis</a:t>
            </a:r>
          </a:p>
          <a:p>
            <a:pPr marL="1066693" lvl="2" indent="-457200">
              <a:buFont typeface="+mj-lt"/>
              <a:buAutoNum type="arabicPeriod"/>
            </a:pPr>
            <a:r>
              <a:rPr lang="en-US" sz="1800" dirty="0"/>
              <a:t>Supply Chain Mapping</a:t>
            </a:r>
          </a:p>
          <a:p>
            <a:pPr marL="1066693" lvl="2" indent="-457200">
              <a:buFont typeface="+mj-lt"/>
              <a:buAutoNum type="arabicPeriod"/>
            </a:pPr>
            <a:r>
              <a:rPr lang="en-US" sz="1800" dirty="0"/>
              <a:t>Business Continuity management</a:t>
            </a:r>
          </a:p>
          <a:p>
            <a:pPr marL="1066693" lvl="2" indent="-457200">
              <a:buFont typeface="+mj-lt"/>
              <a:buAutoNum type="arabicPeriod"/>
            </a:pPr>
            <a:r>
              <a:rPr lang="en-US" sz="1800" dirty="0"/>
              <a:t>Communication Plan to reduce uncertainty 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3BB444-6B72-35B2-D76E-E23CC50F3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164" y="860934"/>
            <a:ext cx="6987535" cy="4881563"/>
          </a:xfrm>
        </p:spPr>
      </p:pic>
    </p:spTree>
    <p:extLst>
      <p:ext uri="{BB962C8B-B14F-4D97-AF65-F5344CB8AC3E}">
        <p14:creationId xmlns:p14="http://schemas.microsoft.com/office/powerpoint/2010/main" val="29975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and Retail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0E984-0A6C-90EC-2EB9-EC5BBFF9F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96576"/>
            <a:ext cx="7312025" cy="4655322"/>
          </a:xfrm>
        </p:spPr>
      </p:pic>
    </p:spTree>
    <p:extLst>
      <p:ext uri="{BB962C8B-B14F-4D97-AF65-F5344CB8AC3E}">
        <p14:creationId xmlns:p14="http://schemas.microsoft.com/office/powerpoint/2010/main" val="11190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6F181A-08A4-E68E-388B-9EB904C2EB0D}"/>
              </a:ext>
            </a:extLst>
          </p:cNvPr>
          <p:cNvSpPr txBox="1"/>
          <p:nvPr/>
        </p:nvSpPr>
        <p:spPr>
          <a:xfrm>
            <a:off x="5158308" y="316739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B1241BEB8630429C660DF6FC504576" ma:contentTypeVersion="4" ma:contentTypeDescription="Create a new document." ma:contentTypeScope="" ma:versionID="e4a9167e81d007f60e03485d51d3ba6e">
  <xsd:schema xmlns:xsd="http://www.w3.org/2001/XMLSchema" xmlns:xs="http://www.w3.org/2001/XMLSchema" xmlns:p="http://schemas.microsoft.com/office/2006/metadata/properties" xmlns:ns3="1663c287-2b28-407f-8e75-99a9ae1659d6" targetNamespace="http://schemas.microsoft.com/office/2006/metadata/properties" ma:root="true" ma:fieldsID="77857e507f6da2d2020507fd0dc2eedb" ns3:_="">
    <xsd:import namespace="1663c287-2b28-407f-8e75-99a9ae1659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3c287-2b28-407f-8e75-99a9ae165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03A9D0-7855-4C0A-BF95-CD86202593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B43A5C-9D4A-44A0-9805-61C1F29D9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3c287-2b28-407f-8e75-99a9ae1659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openxmlformats.org/package/2006/metadata/core-properties"/>
    <ds:schemaRef ds:uri="1663c287-2b28-407f-8e75-99a9ae1659d6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80</TotalTime>
  <Words>119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Digitalization of small and medium-size enterprises operations </vt:lpstr>
      <vt:lpstr>Challenges </vt:lpstr>
      <vt:lpstr>Basic Idea</vt:lpstr>
      <vt:lpstr>Solution Flow Diagram</vt:lpstr>
      <vt:lpstr>Supply Chain and Retail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4</dc:title>
  <dc:creator>ABDUL HASEEB</dc:creator>
  <cp:lastModifiedBy>Kazi Nymul Haque</cp:lastModifiedBy>
  <cp:revision>2</cp:revision>
  <dcterms:created xsi:type="dcterms:W3CDTF">2022-10-17T09:06:52Z</dcterms:created>
  <dcterms:modified xsi:type="dcterms:W3CDTF">2022-10-17T10:31:15Z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0x010100A4B1241BEB8630429C660DF6FC504576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