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79" r:id="rId4"/>
    <p:sldId id="283" r:id="rId5"/>
    <p:sldId id="286" r:id="rId6"/>
    <p:sldId id="265" r:id="rId7"/>
    <p:sldId id="287" r:id="rId8"/>
    <p:sldId id="288" r:id="rId9"/>
    <p:sldId id="291" r:id="rId10"/>
    <p:sldId id="293" r:id="rId11"/>
    <p:sldId id="292" r:id="rId12"/>
    <p:sldId id="294" r:id="rId13"/>
    <p:sldId id="289" r:id="rId14"/>
    <p:sldId id="290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11D"/>
    <a:srgbClr val="10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D1C20-D573-4D29-8010-2CA1843A817D}" v="354" dt="2021-06-19T22:13:09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>
      <p:cViewPr varScale="1">
        <p:scale>
          <a:sx n="61" d="100"/>
          <a:sy n="61" d="100"/>
        </p:scale>
        <p:origin x="4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versiti_Teknikal_Malaysia_Melak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en.wikipedia.org/wiki/File:AND_Gate_diagram.svg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hyperlink" Target="https://en.wikipedia.org/wiki/Universiti_Teknikal_Malaysia_Melak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Universiti_Teknikal_Malaysia_Melak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Universiti_Teknikal_Malaysia_Melak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i_Teknikal_Malaysia_Melak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Universiti_Teknikal_Malaysia_Melaka" TargetMode="Externa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Universiti_Teknikal_Malaysia_Melaka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2708920"/>
            <a:ext cx="10058400" cy="1711037"/>
          </a:xfrm>
        </p:spPr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</a:rPr>
              <a:t>DIGITAL ELECTRONIC </a:t>
            </a:r>
            <a:br>
              <a:rPr lang="en-MY" dirty="0"/>
            </a:br>
            <a:r>
              <a:rPr lang="en-MY" dirty="0"/>
              <a:t>MINI PROJECT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632" y="4419957"/>
            <a:ext cx="6120680" cy="881251"/>
          </a:xfrm>
        </p:spPr>
        <p:txBody>
          <a:bodyPr>
            <a:normAutofit fontScale="92500"/>
          </a:bodyPr>
          <a:lstStyle/>
          <a:p>
            <a:pPr algn="ctr"/>
            <a:r>
              <a:rPr lang="en-MY" sz="40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endParaRPr lang="en-MY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MY" sz="11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1C1E4FA-DC45-417E-903F-B5A5C2BDA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4384A-A245-4260-A9BA-C541D651F30C}"/>
              </a:ext>
            </a:extLst>
          </p:cNvPr>
          <p:cNvSpPr txBox="1"/>
          <p:nvPr/>
        </p:nvSpPr>
        <p:spPr>
          <a:xfrm>
            <a:off x="2764342" y="4931876"/>
            <a:ext cx="613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800" dirty="0">
                <a:solidFill>
                  <a:srgbClr val="C00000"/>
                </a:solidFill>
              </a:rPr>
              <a:t>PRESENT BY GROUP:-M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0B900-CA45-4A7A-BD1C-7575D2B72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95066"/>
              </p:ext>
            </p:extLst>
          </p:nvPr>
        </p:nvGraphicFramePr>
        <p:xfrm>
          <a:off x="623392" y="1772816"/>
          <a:ext cx="2880320" cy="29624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48010990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85532791"/>
                    </a:ext>
                  </a:extLst>
                </a:gridCol>
              </a:tblGrid>
              <a:tr h="678482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N-S    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E-W</a:t>
                      </a:r>
                    </a:p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28344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GREEN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171161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AMBER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376713"/>
                  </a:ext>
                </a:extLst>
              </a:tr>
              <a:tr h="345640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615939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GREEN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159636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AMBER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611706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637610"/>
                  </a:ext>
                </a:extLst>
              </a:tr>
              <a:tr h="283688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RED</a:t>
                      </a:r>
                      <a:endParaRPr lang="en-MY" sz="2000" b="0" cap="none" spc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000" b="0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GREEN</a:t>
                      </a:r>
                      <a:endParaRPr lang="en-MY" sz="2000" b="0" cap="none" spc="0" dirty="0">
                        <a:ln/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6062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C7CB49-3A96-4443-846B-A5B47B300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11954"/>
              </p:ext>
            </p:extLst>
          </p:nvPr>
        </p:nvGraphicFramePr>
        <p:xfrm>
          <a:off x="3935760" y="2708920"/>
          <a:ext cx="7361996" cy="32645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381089">
                  <a:extLst>
                    <a:ext uri="{9D8B030D-6E8A-4147-A177-3AD203B41FA5}">
                      <a16:colId xmlns:a16="http://schemas.microsoft.com/office/drawing/2014/main" val="1942383443"/>
                    </a:ext>
                  </a:extLst>
                </a:gridCol>
                <a:gridCol w="987131">
                  <a:extLst>
                    <a:ext uri="{9D8B030D-6E8A-4147-A177-3AD203B41FA5}">
                      <a16:colId xmlns:a16="http://schemas.microsoft.com/office/drawing/2014/main" val="115742664"/>
                    </a:ext>
                  </a:extLst>
                </a:gridCol>
                <a:gridCol w="998755">
                  <a:extLst>
                    <a:ext uri="{9D8B030D-6E8A-4147-A177-3AD203B41FA5}">
                      <a16:colId xmlns:a16="http://schemas.microsoft.com/office/drawing/2014/main" val="4052016227"/>
                    </a:ext>
                  </a:extLst>
                </a:gridCol>
                <a:gridCol w="1010380">
                  <a:extLst>
                    <a:ext uri="{9D8B030D-6E8A-4147-A177-3AD203B41FA5}">
                      <a16:colId xmlns:a16="http://schemas.microsoft.com/office/drawing/2014/main" val="518078961"/>
                    </a:ext>
                  </a:extLst>
                </a:gridCol>
                <a:gridCol w="987131">
                  <a:extLst>
                    <a:ext uri="{9D8B030D-6E8A-4147-A177-3AD203B41FA5}">
                      <a16:colId xmlns:a16="http://schemas.microsoft.com/office/drawing/2014/main" val="443212471"/>
                    </a:ext>
                  </a:extLst>
                </a:gridCol>
                <a:gridCol w="998755">
                  <a:extLst>
                    <a:ext uri="{9D8B030D-6E8A-4147-A177-3AD203B41FA5}">
                      <a16:colId xmlns:a16="http://schemas.microsoft.com/office/drawing/2014/main" val="770353253"/>
                    </a:ext>
                  </a:extLst>
                </a:gridCol>
                <a:gridCol w="998755">
                  <a:extLst>
                    <a:ext uri="{9D8B030D-6E8A-4147-A177-3AD203B41FA5}">
                      <a16:colId xmlns:a16="http://schemas.microsoft.com/office/drawing/2014/main" val="527322250"/>
                    </a:ext>
                  </a:extLst>
                </a:gridCol>
              </a:tblGrid>
              <a:tr h="982779"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State NO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rgbClr val="FF0000"/>
                          </a:solidFill>
                          <a:effectLst/>
                        </a:rPr>
                        <a:t>R1</a:t>
                      </a:r>
                      <a:endParaRPr lang="en-MY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A1</a:t>
                      </a:r>
                      <a:endParaRPr lang="en-MY" sz="2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rgbClr val="29811D"/>
                          </a:solidFill>
                          <a:effectLst/>
                        </a:rPr>
                        <a:t>G1</a:t>
                      </a:r>
                      <a:endParaRPr lang="en-MY" sz="2400" dirty="0">
                        <a:solidFill>
                          <a:srgbClr val="29811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rgbClr val="FF0000"/>
                          </a:solidFill>
                          <a:effectLst/>
                        </a:rPr>
                        <a:t>R2</a:t>
                      </a:r>
                      <a:endParaRPr lang="en-MY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A2</a:t>
                      </a:r>
                      <a:endParaRPr lang="en-MY" sz="2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just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solidFill>
                            <a:srgbClr val="29811D"/>
                          </a:solidFill>
                          <a:effectLst/>
                        </a:rPr>
                        <a:t>G2</a:t>
                      </a:r>
                      <a:endParaRPr lang="en-MY" sz="2400" dirty="0">
                        <a:solidFill>
                          <a:srgbClr val="29811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006536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 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139209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2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7352103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3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812019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4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865178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5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987179"/>
                  </a:ext>
                </a:extLst>
              </a:tr>
              <a:tr h="357712"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6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85445" indent="-6350" algn="ctr">
                        <a:lnSpc>
                          <a:spcPct val="110000"/>
                        </a:lnSpc>
                        <a:spcAft>
                          <a:spcPts val="54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248167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CC20E5D-46A3-407A-B739-9BB62FE18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7C389F-4F3C-42ED-9018-5AFFEC64EA22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1940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2D06-1FFC-4C3E-B2E6-CC52462B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type and number of flip-flops for the circuit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E1E7-55F6-4004-814C-6786B52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number of states is equal to six, the minimum number of flip-flops, which can support six states. </a:t>
            </a:r>
          </a:p>
          <a:p>
            <a:r>
              <a:rPr lang="en-US" dirty="0"/>
              <a:t>The maximum number of flip-flops we have to  use six (one flip-flop per state). </a:t>
            </a:r>
          </a:p>
          <a:p>
            <a:r>
              <a:rPr lang="en-US" dirty="0"/>
              <a:t>In our  this design we will use three D-type flip-flops. There will be two unused states.</a:t>
            </a:r>
            <a:endParaRPr lang="en-MY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BC3FA9-0A0D-4DB2-A913-1D09A19A5B04}"/>
              </a:ext>
            </a:extLst>
          </p:cNvPr>
          <p:cNvGrpSpPr/>
          <p:nvPr/>
        </p:nvGrpSpPr>
        <p:grpSpPr>
          <a:xfrm>
            <a:off x="4223792" y="4221089"/>
            <a:ext cx="3852244" cy="1354777"/>
            <a:chOff x="2855640" y="4111278"/>
            <a:chExt cx="3852244" cy="1354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5E934A-04B5-40DE-ADE4-1D9AF01315EF}"/>
                </a:ext>
              </a:extLst>
            </p:cNvPr>
            <p:cNvGrpSpPr/>
            <p:nvPr/>
          </p:nvGrpSpPr>
          <p:grpSpPr>
            <a:xfrm rot="16200000">
              <a:off x="2755777" y="4211141"/>
              <a:ext cx="1333946" cy="1134219"/>
              <a:chOff x="5740760" y="2133243"/>
              <a:chExt cx="983538" cy="81608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2CABEBF-2149-4EDA-95DB-A739B1FDD0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824486" y="2049517"/>
                <a:ext cx="816085" cy="98353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B7673-5F3B-43C4-8CF5-29BBFDA8D2FC}"/>
                  </a:ext>
                </a:extLst>
              </p:cNvPr>
              <p:cNvSpPr txBox="1"/>
              <p:nvPr/>
            </p:nvSpPr>
            <p:spPr>
              <a:xfrm rot="5400000">
                <a:off x="6007514" y="241929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b="1" dirty="0">
                    <a:solidFill>
                      <a:srgbClr val="C00000"/>
                    </a:solidFill>
                  </a:rPr>
                  <a:t>D1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E0220B-04FE-4351-AFBE-9FC7CA7C6B7C}"/>
                </a:ext>
              </a:extLst>
            </p:cNvPr>
            <p:cNvGrpSpPr/>
            <p:nvPr/>
          </p:nvGrpSpPr>
          <p:grpSpPr>
            <a:xfrm rot="16200000">
              <a:off x="5428996" y="4187167"/>
              <a:ext cx="1354777" cy="1202999"/>
              <a:chOff x="5729405" y="3261687"/>
              <a:chExt cx="1003446" cy="83260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53E312D-E278-4EF8-B9C2-B01AD9A81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814826" y="3176266"/>
                <a:ext cx="832604" cy="100344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A929A1-2812-42D5-95F2-5B08688811E7}"/>
                  </a:ext>
                </a:extLst>
              </p:cNvPr>
              <p:cNvSpPr txBox="1"/>
              <p:nvPr/>
            </p:nvSpPr>
            <p:spPr>
              <a:xfrm rot="5400000">
                <a:off x="5953470" y="3584427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b="1" dirty="0">
                    <a:solidFill>
                      <a:srgbClr val="C00000"/>
                    </a:solidFill>
                  </a:rPr>
                  <a:t>D3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257CCA-817C-406F-8B6A-7CBEA7FD7668}"/>
                </a:ext>
              </a:extLst>
            </p:cNvPr>
            <p:cNvGrpSpPr/>
            <p:nvPr/>
          </p:nvGrpSpPr>
          <p:grpSpPr>
            <a:xfrm rot="16200000">
              <a:off x="4075437" y="4211141"/>
              <a:ext cx="1333946" cy="1134220"/>
              <a:chOff x="5609947" y="4874419"/>
              <a:chExt cx="1003446" cy="83260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9EA6BBB-A436-470B-AA6D-D2B47490A5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95368" y="4788998"/>
                <a:ext cx="832604" cy="100344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452D1C-A75E-45C1-B785-D34E24B3D879}"/>
                  </a:ext>
                </a:extLst>
              </p:cNvPr>
              <p:cNvSpPr txBox="1"/>
              <p:nvPr/>
            </p:nvSpPr>
            <p:spPr>
              <a:xfrm rot="5400000">
                <a:off x="5879576" y="514133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b="1" dirty="0">
                    <a:solidFill>
                      <a:srgbClr val="C00000"/>
                    </a:solidFill>
                  </a:rPr>
                  <a:t>D2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5EBAE6-4BC5-420F-BBFA-D64E31F6E618}"/>
              </a:ext>
            </a:extLst>
          </p:cNvPr>
          <p:cNvSpPr txBox="1"/>
          <p:nvPr/>
        </p:nvSpPr>
        <p:spPr>
          <a:xfrm>
            <a:off x="5444219" y="572641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i="1" dirty="0">
                <a:solidFill>
                  <a:srgbClr val="29811D"/>
                </a:solidFill>
              </a:rPr>
              <a:t>Figured : D(data)FF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36FC21E-5C61-478D-B7CD-88EDC8B03D69}"/>
              </a:ext>
            </a:extLst>
          </p:cNvPr>
          <p:cNvSpPr txBox="1">
            <a:spLocks/>
          </p:cNvSpPr>
          <p:nvPr/>
        </p:nvSpPr>
        <p:spPr>
          <a:xfrm>
            <a:off x="4255827" y="13032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C8FC01D5-5F14-4F92-81CE-33D76440F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5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2334C3-63E5-47D0-8E5F-EFCF7E83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07396"/>
              </p:ext>
            </p:extLst>
          </p:nvPr>
        </p:nvGraphicFramePr>
        <p:xfrm>
          <a:off x="479376" y="2417974"/>
          <a:ext cx="5328591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3233">
                  <a:extLst>
                    <a:ext uri="{9D8B030D-6E8A-4147-A177-3AD203B41FA5}">
                      <a16:colId xmlns:a16="http://schemas.microsoft.com/office/drawing/2014/main" val="3545415498"/>
                    </a:ext>
                  </a:extLst>
                </a:gridCol>
                <a:gridCol w="621037">
                  <a:extLst>
                    <a:ext uri="{9D8B030D-6E8A-4147-A177-3AD203B41FA5}">
                      <a16:colId xmlns:a16="http://schemas.microsoft.com/office/drawing/2014/main" val="3280054755"/>
                    </a:ext>
                  </a:extLst>
                </a:gridCol>
                <a:gridCol w="615215">
                  <a:extLst>
                    <a:ext uri="{9D8B030D-6E8A-4147-A177-3AD203B41FA5}">
                      <a16:colId xmlns:a16="http://schemas.microsoft.com/office/drawing/2014/main" val="2633897677"/>
                    </a:ext>
                  </a:extLst>
                </a:gridCol>
                <a:gridCol w="389896">
                  <a:extLst>
                    <a:ext uri="{9D8B030D-6E8A-4147-A177-3AD203B41FA5}">
                      <a16:colId xmlns:a16="http://schemas.microsoft.com/office/drawing/2014/main" val="1172962905"/>
                    </a:ext>
                  </a:extLst>
                </a:gridCol>
                <a:gridCol w="408828">
                  <a:extLst>
                    <a:ext uri="{9D8B030D-6E8A-4147-A177-3AD203B41FA5}">
                      <a16:colId xmlns:a16="http://schemas.microsoft.com/office/drawing/2014/main" val="2325949802"/>
                    </a:ext>
                  </a:extLst>
                </a:gridCol>
                <a:gridCol w="527864">
                  <a:extLst>
                    <a:ext uri="{9D8B030D-6E8A-4147-A177-3AD203B41FA5}">
                      <a16:colId xmlns:a16="http://schemas.microsoft.com/office/drawing/2014/main" val="3461296674"/>
                    </a:ext>
                  </a:extLst>
                </a:gridCol>
                <a:gridCol w="558451">
                  <a:extLst>
                    <a:ext uri="{9D8B030D-6E8A-4147-A177-3AD203B41FA5}">
                      <a16:colId xmlns:a16="http://schemas.microsoft.com/office/drawing/2014/main" val="959154387"/>
                    </a:ext>
                  </a:extLst>
                </a:gridCol>
                <a:gridCol w="488644">
                  <a:extLst>
                    <a:ext uri="{9D8B030D-6E8A-4147-A177-3AD203B41FA5}">
                      <a16:colId xmlns:a16="http://schemas.microsoft.com/office/drawing/2014/main" val="1369087430"/>
                    </a:ext>
                  </a:extLst>
                </a:gridCol>
                <a:gridCol w="488644">
                  <a:extLst>
                    <a:ext uri="{9D8B030D-6E8A-4147-A177-3AD203B41FA5}">
                      <a16:colId xmlns:a16="http://schemas.microsoft.com/office/drawing/2014/main" val="469018459"/>
                    </a:ext>
                  </a:extLst>
                </a:gridCol>
                <a:gridCol w="516779">
                  <a:extLst>
                    <a:ext uri="{9D8B030D-6E8A-4147-A177-3AD203B41FA5}">
                      <a16:colId xmlns:a16="http://schemas.microsoft.com/office/drawing/2014/main" val="767949408"/>
                    </a:ext>
                  </a:extLst>
                </a:gridCol>
              </a:tblGrid>
              <a:tr h="581604">
                <a:tc>
                  <a:txBody>
                    <a:bodyPr/>
                    <a:lstStyle/>
                    <a:p>
                      <a:r>
                        <a:rPr lang="en-MY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8938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559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45937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91321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70297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3919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2026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9308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r>
                        <a:rPr lang="en-MY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02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A48968-F696-455B-A6B1-4BD6CD5718B9}"/>
              </a:ext>
            </a:extLst>
          </p:cNvPr>
          <p:cNvSpPr txBox="1"/>
          <p:nvPr/>
        </p:nvSpPr>
        <p:spPr>
          <a:xfrm>
            <a:off x="2639616" y="1196752"/>
            <a:ext cx="9654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 could, for example, make R1=Q1 and R2=Q2he third output, Q3 must be assigned such that all used states are distinct. One possible set of assignments are shown below:</a:t>
            </a:r>
          </a:p>
          <a:p>
            <a:endParaRPr lang="en-MY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6505B-6AF6-46BD-9541-263FEE5B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417974"/>
            <a:ext cx="6121615" cy="38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673D670-B0D9-420D-AA7B-B924EB9419A2}"/>
              </a:ext>
            </a:extLst>
          </p:cNvPr>
          <p:cNvSpPr/>
          <p:nvPr/>
        </p:nvSpPr>
        <p:spPr>
          <a:xfrm rot="16200000">
            <a:off x="6377455" y="1927368"/>
            <a:ext cx="1815311" cy="2233561"/>
          </a:xfrm>
          <a:prstGeom prst="arc">
            <a:avLst>
              <a:gd name="adj1" fmla="val 15631624"/>
              <a:gd name="adj2" fmla="val 21324087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88096ED-068E-45AF-ACDC-F90D5C76F0FE}"/>
              </a:ext>
            </a:extLst>
          </p:cNvPr>
          <p:cNvSpPr/>
          <p:nvPr/>
        </p:nvSpPr>
        <p:spPr>
          <a:xfrm rot="10800000">
            <a:off x="6933388" y="5108509"/>
            <a:ext cx="2284694" cy="1118349"/>
          </a:xfrm>
          <a:prstGeom prst="arc">
            <a:avLst>
              <a:gd name="adj1" fmla="val 16200000"/>
              <a:gd name="adj2" fmla="val 2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F93506D-B08F-4FE9-B2DB-031CCFBDA8ED}"/>
              </a:ext>
            </a:extLst>
          </p:cNvPr>
          <p:cNvSpPr/>
          <p:nvPr/>
        </p:nvSpPr>
        <p:spPr>
          <a:xfrm rot="5400000">
            <a:off x="8037802" y="4008577"/>
            <a:ext cx="1661520" cy="2664805"/>
          </a:xfrm>
          <a:prstGeom prst="arc">
            <a:avLst>
              <a:gd name="adj1" fmla="val 15960819"/>
              <a:gd name="adj2" fmla="val 0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78D01CB-07C8-4610-AAC7-E4C22F8454BE}"/>
              </a:ext>
            </a:extLst>
          </p:cNvPr>
          <p:cNvSpPr/>
          <p:nvPr/>
        </p:nvSpPr>
        <p:spPr>
          <a:xfrm>
            <a:off x="10172906" y="2694908"/>
            <a:ext cx="288727" cy="1815312"/>
          </a:xfrm>
          <a:prstGeom prst="arc">
            <a:avLst>
              <a:gd name="adj1" fmla="val 16200000"/>
              <a:gd name="adj2" fmla="val 5243958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EDAF3B-516E-40D6-9906-21A5E6C487FE}"/>
              </a:ext>
            </a:extLst>
          </p:cNvPr>
          <p:cNvSpPr/>
          <p:nvPr/>
        </p:nvSpPr>
        <p:spPr>
          <a:xfrm>
            <a:off x="6959587" y="1780520"/>
            <a:ext cx="2664805" cy="1188812"/>
          </a:xfrm>
          <a:prstGeom prst="arc">
            <a:avLst>
              <a:gd name="adj1" fmla="val 13346262"/>
              <a:gd name="adj2" fmla="val 98765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BDD5BA6-059A-489C-A607-F7FE702C800F}"/>
              </a:ext>
            </a:extLst>
          </p:cNvPr>
          <p:cNvSpPr/>
          <p:nvPr/>
        </p:nvSpPr>
        <p:spPr>
          <a:xfrm rot="15350206" flipV="1">
            <a:off x="4765077" y="5177574"/>
            <a:ext cx="3262666" cy="190828"/>
          </a:xfrm>
          <a:prstGeom prst="arc">
            <a:avLst/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FFF607-3F98-4B56-BA1B-B1C80D966BAC}"/>
              </a:ext>
            </a:extLst>
          </p:cNvPr>
          <p:cNvSpPr/>
          <p:nvPr/>
        </p:nvSpPr>
        <p:spPr>
          <a:xfrm>
            <a:off x="9557271" y="208806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NS=RE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EW=Y</a:t>
            </a:r>
          </a:p>
          <a:p>
            <a:pPr algn="ctr"/>
            <a:endParaRPr lang="en-MY" sz="11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EA91D-DE69-43F6-8430-76C2A3307237}"/>
              </a:ext>
            </a:extLst>
          </p:cNvPr>
          <p:cNvSpPr/>
          <p:nvPr/>
        </p:nvSpPr>
        <p:spPr>
          <a:xfrm>
            <a:off x="6740957" y="1359337"/>
            <a:ext cx="1192499" cy="1065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rgbClr val="002060"/>
                </a:solidFill>
              </a:rPr>
              <a:t>1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  NS=R 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EW=G</a:t>
            </a:r>
            <a:endParaRPr lang="en-MY" sz="6000" b="1" dirty="0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EBE00-5352-4022-9440-3A90AD4AB3D6}"/>
              </a:ext>
            </a:extLst>
          </p:cNvPr>
          <p:cNvSpPr/>
          <p:nvPr/>
        </p:nvSpPr>
        <p:spPr>
          <a:xfrm>
            <a:off x="6132004" y="488667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5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NS=Y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DF86AE-A62E-4DE2-9CD7-70569AE45474}"/>
              </a:ext>
            </a:extLst>
          </p:cNvPr>
          <p:cNvSpPr/>
          <p:nvPr/>
        </p:nvSpPr>
        <p:spPr>
          <a:xfrm>
            <a:off x="7933456" y="566768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4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NS=G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235172-F469-4168-BFF6-267CB6D5ACC8}"/>
              </a:ext>
            </a:extLst>
          </p:cNvPr>
          <p:cNvSpPr/>
          <p:nvPr/>
        </p:nvSpPr>
        <p:spPr>
          <a:xfrm>
            <a:off x="9775882" y="440041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3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 EW=R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FE425C-11CE-491D-911E-5CBA39D1E65E}"/>
              </a:ext>
            </a:extLst>
          </p:cNvPr>
          <p:cNvSpPr/>
          <p:nvPr/>
        </p:nvSpPr>
        <p:spPr>
          <a:xfrm>
            <a:off x="5514411" y="296933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rgbClr val="002060"/>
                </a:solidFill>
              </a:rPr>
              <a:t>6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4A106-F231-4D4B-A181-F55B39233D1B}"/>
              </a:ext>
            </a:extLst>
          </p:cNvPr>
          <p:cNvCxnSpPr/>
          <p:nvPr/>
        </p:nvCxnSpPr>
        <p:spPr>
          <a:xfrm flipV="1">
            <a:off x="6636060" y="2374926"/>
            <a:ext cx="756000" cy="277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2764A8-104D-41B3-9DF2-4E5820C0A28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437512" y="2948542"/>
            <a:ext cx="1267394" cy="2719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C91721-785E-47A4-AEB6-C896AD6D5D59}"/>
              </a:ext>
            </a:extLst>
          </p:cNvPr>
          <p:cNvSpPr txBox="1"/>
          <p:nvPr/>
        </p:nvSpPr>
        <p:spPr>
          <a:xfrm>
            <a:off x="8431576" y="1190286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5D444-90C0-4D80-9B38-9B90C570D250}"/>
              </a:ext>
            </a:extLst>
          </p:cNvPr>
          <p:cNvSpPr txBox="1"/>
          <p:nvPr/>
        </p:nvSpPr>
        <p:spPr>
          <a:xfrm>
            <a:off x="10222495" y="5528524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A3E29-1FDC-468D-837D-8A306F23BB2C}"/>
              </a:ext>
            </a:extLst>
          </p:cNvPr>
          <p:cNvSpPr txBox="1"/>
          <p:nvPr/>
        </p:nvSpPr>
        <p:spPr>
          <a:xfrm>
            <a:off x="10505828" y="2834567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6A132C-C9F6-42FB-A2D3-B0537A19ECEF}"/>
              </a:ext>
            </a:extLst>
          </p:cNvPr>
          <p:cNvSpPr txBox="1"/>
          <p:nvPr/>
        </p:nvSpPr>
        <p:spPr>
          <a:xfrm>
            <a:off x="8944048" y="2900490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90E707-2AE0-4858-8779-D807BDDEDFD0}"/>
              </a:ext>
            </a:extLst>
          </p:cNvPr>
          <p:cNvSpPr txBox="1"/>
          <p:nvPr/>
        </p:nvSpPr>
        <p:spPr>
          <a:xfrm>
            <a:off x="5714690" y="2006516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6C872D-07C9-4E1B-89FE-31DACCAE0CAB}"/>
              </a:ext>
            </a:extLst>
          </p:cNvPr>
          <p:cNvSpPr txBox="1"/>
          <p:nvPr/>
        </p:nvSpPr>
        <p:spPr>
          <a:xfrm>
            <a:off x="7095262" y="6124822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C3D42-1D46-416C-831F-5BDA2D9D1288}"/>
              </a:ext>
            </a:extLst>
          </p:cNvPr>
          <p:cNvSpPr txBox="1"/>
          <p:nvPr/>
        </p:nvSpPr>
        <p:spPr>
          <a:xfrm>
            <a:off x="6916674" y="3969401"/>
            <a:ext cx="70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07875-8F70-4FD7-89BA-E0A59C6E737B}"/>
              </a:ext>
            </a:extLst>
          </p:cNvPr>
          <p:cNvSpPr txBox="1"/>
          <p:nvPr/>
        </p:nvSpPr>
        <p:spPr>
          <a:xfrm>
            <a:off x="5408674" y="4292986"/>
            <a:ext cx="84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0</a:t>
            </a:r>
          </a:p>
        </p:txBody>
      </p:sp>
    </p:spTree>
    <p:extLst>
      <p:ext uri="{BB962C8B-B14F-4D97-AF65-F5344CB8AC3E}">
        <p14:creationId xmlns:p14="http://schemas.microsoft.com/office/powerpoint/2010/main" val="51468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4A58AF-821D-4816-BEAB-5619C44FD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8848" y="2170325"/>
            <a:ext cx="1578841" cy="507203"/>
          </a:xfrm>
          <a:prstGeom prst="rect">
            <a:avLst/>
          </a:prstGeom>
        </p:spPr>
      </p:pic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EFA21C-F404-4992-ABE8-CB0718E26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5673" y="3289751"/>
            <a:ext cx="1628700" cy="523220"/>
          </a:xfrm>
          <a:prstGeom prst="rect">
            <a:avLst/>
          </a:prstGeom>
        </p:spPr>
      </p:pic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907E81-3DA3-43FD-B078-DF1C0295D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80637" y="5767596"/>
            <a:ext cx="1645575" cy="528641"/>
          </a:xfrm>
          <a:prstGeom prst="rect">
            <a:avLst/>
          </a:prstGeom>
        </p:spPr>
      </p:pic>
      <p:pic>
        <p:nvPicPr>
          <p:cNvPr id="22" name="Picture 2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750518-E258-47AB-8852-2C78366871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1616" y="4114845"/>
            <a:ext cx="1710277" cy="549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27CCF9-785E-4749-BC67-00D22E4A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86" y="2049517"/>
            <a:ext cx="816085" cy="9835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1A25C6-8A03-453B-8A5C-518C25874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58" y="3493640"/>
            <a:ext cx="832604" cy="10034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64E568-1629-4AF0-9297-CBB765EB7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78" y="4871423"/>
            <a:ext cx="832604" cy="10034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C7BBC-2D3D-419C-945D-FEDBD4F05DF8}"/>
              </a:ext>
            </a:extLst>
          </p:cNvPr>
          <p:cNvSpPr txBox="1"/>
          <p:nvPr/>
        </p:nvSpPr>
        <p:spPr>
          <a:xfrm>
            <a:off x="9030501" y="339939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87CBF-5559-4022-BED2-6E2CB2E98CEE}"/>
              </a:ext>
            </a:extLst>
          </p:cNvPr>
          <p:cNvSpPr txBox="1"/>
          <p:nvPr/>
        </p:nvSpPr>
        <p:spPr>
          <a:xfrm>
            <a:off x="10281916" y="182650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857E80-0A1C-4574-959D-B3D166B0B864}"/>
              </a:ext>
            </a:extLst>
          </p:cNvPr>
          <p:cNvSpPr txBox="1"/>
          <p:nvPr/>
        </p:nvSpPr>
        <p:spPr>
          <a:xfrm>
            <a:off x="10547373" y="2970420"/>
            <a:ext cx="52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G1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680C6F-C8C6-4BEA-9BBD-8FC8A8BD97B3}"/>
              </a:ext>
            </a:extLst>
          </p:cNvPr>
          <p:cNvSpPr txBox="1"/>
          <p:nvPr/>
        </p:nvSpPr>
        <p:spPr>
          <a:xfrm>
            <a:off x="10950023" y="4815264"/>
            <a:ext cx="5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R2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49CF282-8F40-47EB-8937-B075B71F0302}"/>
              </a:ext>
            </a:extLst>
          </p:cNvPr>
          <p:cNvCxnSpPr>
            <a:cxnSpLocks/>
          </p:cNvCxnSpPr>
          <p:nvPr/>
        </p:nvCxnSpPr>
        <p:spPr>
          <a:xfrm flipV="1">
            <a:off x="6640572" y="2260600"/>
            <a:ext cx="2892895" cy="440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41AFC58-BA20-4BE1-BA16-EEB7429A5211}"/>
              </a:ext>
            </a:extLst>
          </p:cNvPr>
          <p:cNvCxnSpPr>
            <a:cxnSpLocks/>
          </p:cNvCxnSpPr>
          <p:nvPr/>
        </p:nvCxnSpPr>
        <p:spPr>
          <a:xfrm flipV="1">
            <a:off x="6432357" y="2590933"/>
            <a:ext cx="3094705" cy="1547891"/>
          </a:xfrm>
          <a:prstGeom prst="bentConnector3">
            <a:avLst>
              <a:gd name="adj1" fmla="val 3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E3516B-87FA-4420-B235-8703EB907260}"/>
              </a:ext>
            </a:extLst>
          </p:cNvPr>
          <p:cNvCxnSpPr>
            <a:cxnSpLocks/>
          </p:cNvCxnSpPr>
          <p:nvPr/>
        </p:nvCxnSpPr>
        <p:spPr>
          <a:xfrm flipV="1">
            <a:off x="6486636" y="753774"/>
            <a:ext cx="3071574" cy="16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CC70042-0C36-461C-AD4E-67577F5C261A}"/>
              </a:ext>
            </a:extLst>
          </p:cNvPr>
          <p:cNvCxnSpPr>
            <a:cxnSpLocks/>
          </p:cNvCxnSpPr>
          <p:nvPr/>
        </p:nvCxnSpPr>
        <p:spPr>
          <a:xfrm>
            <a:off x="7176120" y="2701200"/>
            <a:ext cx="2628688" cy="671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12A84C-4F50-48D3-8E4B-B48AC1FFB8B5}"/>
              </a:ext>
            </a:extLst>
          </p:cNvPr>
          <p:cNvCxnSpPr>
            <a:cxnSpLocks/>
          </p:cNvCxnSpPr>
          <p:nvPr/>
        </p:nvCxnSpPr>
        <p:spPr>
          <a:xfrm flipV="1">
            <a:off x="6517501" y="3722267"/>
            <a:ext cx="3313032" cy="110760"/>
          </a:xfrm>
          <a:prstGeom prst="bentConnector3">
            <a:avLst>
              <a:gd name="adj1" fmla="val 63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07B6EC5-1F75-4DA7-AA25-6B52853A9616}"/>
              </a:ext>
            </a:extLst>
          </p:cNvPr>
          <p:cNvCxnSpPr>
            <a:cxnSpLocks/>
          </p:cNvCxnSpPr>
          <p:nvPr/>
        </p:nvCxnSpPr>
        <p:spPr>
          <a:xfrm flipV="1">
            <a:off x="6544013" y="5045031"/>
            <a:ext cx="4406010" cy="136783"/>
          </a:xfrm>
          <a:prstGeom prst="bentConnector3">
            <a:avLst>
              <a:gd name="adj1" fmla="val 75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F3AE9B-8C9A-4EEA-8E96-BD091A3FD01E}"/>
              </a:ext>
            </a:extLst>
          </p:cNvPr>
          <p:cNvSpPr txBox="1"/>
          <p:nvPr/>
        </p:nvSpPr>
        <p:spPr>
          <a:xfrm>
            <a:off x="11366811" y="54969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A2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D7505A1-D296-416E-ADE4-801D76C9A93E}"/>
              </a:ext>
            </a:extLst>
          </p:cNvPr>
          <p:cNvCxnSpPr>
            <a:cxnSpLocks/>
          </p:cNvCxnSpPr>
          <p:nvPr/>
        </p:nvCxnSpPr>
        <p:spPr>
          <a:xfrm>
            <a:off x="6544013" y="5522099"/>
            <a:ext cx="4016483" cy="687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774CF1-74EA-4F47-B2F7-4F19DB5E81B2}"/>
              </a:ext>
            </a:extLst>
          </p:cNvPr>
          <p:cNvSpPr txBox="1"/>
          <p:nvPr/>
        </p:nvSpPr>
        <p:spPr>
          <a:xfrm>
            <a:off x="6024704" y="233188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ACDA03-A95F-4CA9-A581-100BAD18E834}"/>
              </a:ext>
            </a:extLst>
          </p:cNvPr>
          <p:cNvSpPr txBox="1"/>
          <p:nvPr/>
        </p:nvSpPr>
        <p:spPr>
          <a:xfrm>
            <a:off x="5991484" y="3812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C00000"/>
                </a:solidFill>
              </a:rPr>
              <a:t>D3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16D712-6D78-4E6A-827A-8D754C27B2C8}"/>
              </a:ext>
            </a:extLst>
          </p:cNvPr>
          <p:cNvSpPr txBox="1"/>
          <p:nvPr/>
        </p:nvSpPr>
        <p:spPr>
          <a:xfrm>
            <a:off x="5879576" y="5141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C00000"/>
                </a:solidFill>
              </a:rPr>
              <a:t>D2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D708361-6220-46AF-A3BB-767E105DF3B7}"/>
              </a:ext>
            </a:extLst>
          </p:cNvPr>
          <p:cNvCxnSpPr>
            <a:cxnSpLocks/>
          </p:cNvCxnSpPr>
          <p:nvPr/>
        </p:nvCxnSpPr>
        <p:spPr>
          <a:xfrm>
            <a:off x="6554691" y="3836785"/>
            <a:ext cx="4059784" cy="199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E157861-0446-4454-9899-7F5A45588C58}"/>
              </a:ext>
            </a:extLst>
          </p:cNvPr>
          <p:cNvCxnSpPr>
            <a:cxnSpLocks/>
          </p:cNvCxnSpPr>
          <p:nvPr/>
        </p:nvCxnSpPr>
        <p:spPr>
          <a:xfrm flipV="1">
            <a:off x="8552254" y="4222121"/>
            <a:ext cx="1877769" cy="1299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AD01916-CF91-41C5-8081-F5528579E8AB}"/>
              </a:ext>
            </a:extLst>
          </p:cNvPr>
          <p:cNvSpPr txBox="1"/>
          <p:nvPr/>
        </p:nvSpPr>
        <p:spPr>
          <a:xfrm>
            <a:off x="11203425" y="3839825"/>
            <a:ext cx="85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solidFill>
                  <a:schemeClr val="accent5">
                    <a:lumMod val="75000"/>
                  </a:schemeClr>
                </a:solidFill>
              </a:rPr>
              <a:t>G2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12E9E6A-839F-469D-A4F6-05C83156D719}"/>
              </a:ext>
            </a:extLst>
          </p:cNvPr>
          <p:cNvCxnSpPr>
            <a:cxnSpLocks/>
          </p:cNvCxnSpPr>
          <p:nvPr/>
        </p:nvCxnSpPr>
        <p:spPr>
          <a:xfrm>
            <a:off x="7608168" y="4138824"/>
            <a:ext cx="2821855" cy="442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itle 1">
            <a:extLst>
              <a:ext uri="{FF2B5EF4-FFF2-40B4-BE49-F238E27FC236}">
                <a16:creationId xmlns:a16="http://schemas.microsoft.com/office/drawing/2014/main" id="{27F74CE7-2C2F-4172-8558-B252B8FB61C3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159" name="Picture 158" descr="Text&#10;&#10;Description automatically generated with medium confidence">
            <a:extLst>
              <a:ext uri="{FF2B5EF4-FFF2-40B4-BE49-F238E27FC236}">
                <a16:creationId xmlns:a16="http://schemas.microsoft.com/office/drawing/2014/main" id="{B77A3A6B-86F9-4B42-A1D4-982275BEC2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32133" y="-17315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67" grpId="0"/>
      <p:bldP spid="95" grpId="0"/>
      <p:bldP spid="96" grpId="0"/>
      <p:bldP spid="97" grpId="0"/>
      <p:bldP spid="1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303FC-EE81-414C-A9D5-33C2BF5A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65535"/>
            <a:ext cx="9981104" cy="3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64A-553F-4706-B8E3-A5A718D4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792" y="260648"/>
            <a:ext cx="4320480" cy="648072"/>
          </a:xfrm>
        </p:spPr>
        <p:txBody>
          <a:bodyPr>
            <a:noAutofit/>
          </a:bodyPr>
          <a:lstStyle/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D24956-683A-4C65-A830-02893C9F1CBA}"/>
              </a:ext>
            </a:extLst>
          </p:cNvPr>
          <p:cNvSpPr txBox="1">
            <a:spLocks/>
          </p:cNvSpPr>
          <p:nvPr/>
        </p:nvSpPr>
        <p:spPr>
          <a:xfrm>
            <a:off x="839416" y="2708920"/>
            <a:ext cx="10058400" cy="171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330DB4-B5D9-43AA-8F36-9D4E5EE8EFD9}"/>
              </a:ext>
            </a:extLst>
          </p:cNvPr>
          <p:cNvSpPr txBox="1">
            <a:spLocks/>
          </p:cNvSpPr>
          <p:nvPr/>
        </p:nvSpPr>
        <p:spPr>
          <a:xfrm>
            <a:off x="2063552" y="3284984"/>
            <a:ext cx="7848872" cy="22322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600" dirty="0"/>
              <a:t>RAHMAN KAZI ASHIKUR (B081910450)</a:t>
            </a:r>
          </a:p>
          <a:p>
            <a:r>
              <a:rPr lang="en-MY" sz="3600" dirty="0"/>
              <a:t>MOHAMAD A’ARFAN BIN AZHAR (B081910059)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22C70DB-4008-4E87-92F9-5AD9F02A1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70047-EC8B-4402-8FA5-9470E3FA24D6}"/>
              </a:ext>
            </a:extLst>
          </p:cNvPr>
          <p:cNvSpPr txBox="1"/>
          <p:nvPr/>
        </p:nvSpPr>
        <p:spPr>
          <a:xfrm>
            <a:off x="2855640" y="160469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:-</a:t>
            </a:r>
            <a:r>
              <a:rPr lang="ms-MY" sz="18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DIGITAL ELECTRONIC(BEEC2404)</a:t>
            </a:r>
          </a:p>
          <a:p>
            <a:pPr algn="ctr"/>
            <a:r>
              <a:rPr lang="ms-MY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LECTURER:NIZA MOHD IDRIS</a:t>
            </a:r>
            <a:endParaRPr lang="en-MY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72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E8A3E2-0F98-44BC-958E-3A79E8A8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4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5 August 1914, the American </a:t>
            </a:r>
            <a:r>
              <a:rPr lang="en-MY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 Company installed a traffic signal system </a:t>
            </a: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 descr="A picture containing text, outdoor, old, white&#10;&#10;Description automatically generated">
            <a:extLst>
              <a:ext uri="{FF2B5EF4-FFF2-40B4-BE49-F238E27FC236}">
                <a16:creationId xmlns:a16="http://schemas.microsoft.com/office/drawing/2014/main" id="{4BBA42E9-404A-41C0-A5DD-1D052527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892683"/>
            <a:ext cx="6400800" cy="5072634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42D83B6-A396-4269-A0C3-D8CAD455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ECE9C-4BE1-42F7-BA86-B0576E0DAC9E}"/>
              </a:ext>
            </a:extLst>
          </p:cNvPr>
          <p:cNvSpPr txBox="1"/>
          <p:nvPr/>
        </p:nvSpPr>
        <p:spPr>
          <a:xfrm>
            <a:off x="1199456" y="6093296"/>
            <a:ext cx="516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i="1" dirty="0"/>
              <a:t>Figure.1:-Picture of Before traffic light system create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79546C-F98A-4D2E-812E-5E475593E320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>
                <a:solidFill>
                  <a:srgbClr val="C00000"/>
                </a:solidFill>
              </a:rPr>
              <a:t>Group:-M</a:t>
            </a:r>
            <a:br>
              <a:rPr lang="en-MY" sz="1800">
                <a:solidFill>
                  <a:srgbClr val="C00000"/>
                </a:solidFill>
              </a:rPr>
            </a:br>
            <a:r>
              <a:rPr lang="en-MY" sz="180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B00BA225-0ACD-4DBE-A96C-F3045A769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B9B7-0E28-4FED-9F3D-02C62E76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952" y="1484784"/>
            <a:ext cx="3714672" cy="1944216"/>
          </a:xfrm>
        </p:spPr>
        <p:txBody>
          <a:bodyPr>
            <a:normAutofit/>
          </a:bodyPr>
          <a:lstStyle/>
          <a:p>
            <a:r>
              <a:rPr lang="en-MY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 Using D Flip Flop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DD2A2-CF23-46E8-BBED-783535F3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7952" y="4005064"/>
            <a:ext cx="3127248" cy="1828800"/>
          </a:xfrm>
        </p:spPr>
        <p:txBody>
          <a:bodyPr/>
          <a:lstStyle/>
          <a:p>
            <a:r>
              <a:rPr lang="en-MY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the increase in traffic, the user of vehicles is facing too many problems on roads. Sometimes the roads get block</a:t>
            </a:r>
            <a:endParaRPr lang="en-MY" dirty="0">
              <a:solidFill>
                <a:srgbClr val="00B0F0"/>
              </a:solidFill>
            </a:endParaRPr>
          </a:p>
        </p:txBody>
      </p:sp>
      <p:pic>
        <p:nvPicPr>
          <p:cNvPr id="14" name="Picture Placeholder 13" descr="A picture containing light, traffic, outdoor, stop&#10;&#10;Description automatically generated">
            <a:extLst>
              <a:ext uri="{FF2B5EF4-FFF2-40B4-BE49-F238E27FC236}">
                <a16:creationId xmlns:a16="http://schemas.microsoft.com/office/drawing/2014/main" id="{2F0B46ED-8932-407E-9A00-03BA35E851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6048"/>
          <a:stretch>
            <a:fillRect/>
          </a:stretch>
        </p:blipFill>
        <p:spPr>
          <a:xfrm>
            <a:off x="335360" y="476671"/>
            <a:ext cx="7200800" cy="6359466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CD84DB9-C490-4664-8B46-6176A1702882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B41EB5BD-041E-4D70-9DED-A3CDEAF5D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32133" y="-17315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A57-B813-4451-BF8B-DF8079E8D7FE}"/>
              </a:ext>
            </a:extLst>
          </p:cNvPr>
          <p:cNvSpPr txBox="1">
            <a:spLocks/>
          </p:cNvSpPr>
          <p:nvPr/>
        </p:nvSpPr>
        <p:spPr>
          <a:xfrm>
            <a:off x="1037692" y="1076238"/>
            <a:ext cx="10116616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  </a:t>
            </a:r>
            <a:br>
              <a:rPr lang="en-MY" sz="1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5A966-68E1-48CE-8997-B3A9234B8212}"/>
              </a:ext>
            </a:extLst>
          </p:cNvPr>
          <p:cNvSpPr txBox="1"/>
          <p:nvPr/>
        </p:nvSpPr>
        <p:spPr>
          <a:xfrm>
            <a:off x="707840" y="2249910"/>
            <a:ext cx="344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MY" sz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AVOID THE COLLISION OF VEHICLES </a:t>
            </a:r>
            <a:endParaRPr lang="en-MY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39AED-A093-4582-A4CC-4971157FA13C}"/>
              </a:ext>
            </a:extLst>
          </p:cNvPr>
          <p:cNvSpPr txBox="1"/>
          <p:nvPr/>
        </p:nvSpPr>
        <p:spPr>
          <a:xfrm>
            <a:off x="4497965" y="2065244"/>
            <a:ext cx="511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control the consistency</a:t>
            </a:r>
          </a:p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MY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cycle of the traffic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545D1-0AD6-47CB-9C6C-793BA1E439E7}"/>
              </a:ext>
            </a:extLst>
          </p:cNvPr>
          <p:cNvSpPr txBox="1"/>
          <p:nvPr/>
        </p:nvSpPr>
        <p:spPr>
          <a:xfrm>
            <a:off x="7909134" y="2057219"/>
            <a:ext cx="39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avoid collision vehicles with public</a:t>
            </a:r>
            <a:endParaRPr lang="en-MY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40BA1-2AD9-4779-B3B2-065D8175307E}"/>
              </a:ext>
            </a:extLst>
          </p:cNvPr>
          <p:cNvSpPr txBox="1">
            <a:spLocks/>
          </p:cNvSpPr>
          <p:nvPr/>
        </p:nvSpPr>
        <p:spPr>
          <a:xfrm>
            <a:off x="4255827" y="13032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534D2A-77CF-427C-91F4-D28565139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  <p:pic>
        <p:nvPicPr>
          <p:cNvPr id="16" name="Picture 15" descr="A picture containing car, truck, outdoor, parked&#10;&#10;Description automatically generated">
            <a:extLst>
              <a:ext uri="{FF2B5EF4-FFF2-40B4-BE49-F238E27FC236}">
                <a16:creationId xmlns:a16="http://schemas.microsoft.com/office/drawing/2014/main" id="{22DB9C59-BBA1-43C4-8A0D-39F5BABEF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7" y="2745465"/>
            <a:ext cx="3808926" cy="3220778"/>
          </a:xfrm>
          <a:prstGeom prst="rect">
            <a:avLst/>
          </a:prstGeom>
        </p:spPr>
      </p:pic>
      <p:pic>
        <p:nvPicPr>
          <p:cNvPr id="18" name="Picture 17" descr="A picture containing road, city, highway&#10;&#10;Description automatically generated">
            <a:extLst>
              <a:ext uri="{FF2B5EF4-FFF2-40B4-BE49-F238E27FC236}">
                <a16:creationId xmlns:a16="http://schemas.microsoft.com/office/drawing/2014/main" id="{50844709-5C0F-46D1-B5B2-E1FAAD83C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26" y="2732768"/>
            <a:ext cx="3820242" cy="3220778"/>
          </a:xfrm>
          <a:prstGeom prst="rect">
            <a:avLst/>
          </a:prstGeom>
        </p:spPr>
      </p:pic>
      <p:pic>
        <p:nvPicPr>
          <p:cNvPr id="20" name="Picture 19" descr="A picture containing car, outdoor, group, people&#10;&#10;Description automatically generated">
            <a:extLst>
              <a:ext uri="{FF2B5EF4-FFF2-40B4-BE49-F238E27FC236}">
                <a16:creationId xmlns:a16="http://schemas.microsoft.com/office/drawing/2014/main" id="{A26D111B-3C39-4D07-9E07-1B7CA6BF5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24" y="2732768"/>
            <a:ext cx="3656360" cy="32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1464" y="1556792"/>
            <a:ext cx="9828584" cy="704056"/>
          </a:xfrm>
        </p:spPr>
        <p:txBody>
          <a:bodyPr/>
          <a:lstStyle/>
          <a:p>
            <a:r>
              <a:rPr lang="en-US" dirty="0"/>
              <a:t>For this project we will discuss about.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71464" y="2420888"/>
            <a:ext cx="8856984" cy="2952328"/>
          </a:xfrm>
        </p:spPr>
        <p:txBody>
          <a:bodyPr>
            <a:normAutofit/>
          </a:bodyPr>
          <a:lstStyle/>
          <a:p>
            <a:r>
              <a:rPr lang="en-US" dirty="0"/>
              <a:t>Animation Video Of This Project </a:t>
            </a:r>
          </a:p>
          <a:p>
            <a:r>
              <a:rPr lang="en-US" dirty="0"/>
              <a:t>Block diagram of this project</a:t>
            </a:r>
          </a:p>
          <a:p>
            <a:r>
              <a:rPr lang="en-US" dirty="0"/>
              <a:t>Truth Table </a:t>
            </a:r>
          </a:p>
          <a:p>
            <a:r>
              <a:rPr lang="en-US" dirty="0"/>
              <a:t>Karnaugh Mapping (for Boolean expression )</a:t>
            </a:r>
          </a:p>
          <a:p>
            <a:r>
              <a:rPr lang="en-US" dirty="0"/>
              <a:t>Circuit design </a:t>
            </a:r>
          </a:p>
          <a:p>
            <a:r>
              <a:rPr lang="en-US" dirty="0"/>
              <a:t>PCP design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494115-8161-4B8F-9274-AF621CC438FC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5501E7-8839-4291-B9BF-F4614DE4C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2133" y="-17315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14F7039-F239-4478-98B8-879633FF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1556792"/>
            <a:ext cx="9828584" cy="704056"/>
          </a:xfrm>
        </p:spPr>
        <p:txBody>
          <a:bodyPr/>
          <a:lstStyle/>
          <a:p>
            <a:r>
              <a:rPr lang="en-US" dirty="0"/>
              <a:t>COMPONENTS OF THIS PROJECT. 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0C8B924-332C-4992-9A7A-8A3FA733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2420888"/>
            <a:ext cx="9001000" cy="3672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 type flip flop (IC7474)</a:t>
            </a:r>
          </a:p>
          <a:p>
            <a:r>
              <a:rPr lang="en-US" dirty="0"/>
              <a:t>7 AND GATE(IC7408)</a:t>
            </a:r>
          </a:p>
          <a:p>
            <a:r>
              <a:rPr lang="en-US" dirty="0"/>
              <a:t>3 OR GATE(IC7432)</a:t>
            </a:r>
          </a:p>
          <a:p>
            <a:r>
              <a:rPr lang="en-US" dirty="0"/>
              <a:t>1 NOT GATE(IC7404)</a:t>
            </a:r>
          </a:p>
          <a:p>
            <a:r>
              <a:rPr lang="en-US" dirty="0"/>
              <a:t>BATTERY 9V</a:t>
            </a:r>
          </a:p>
          <a:p>
            <a:r>
              <a:rPr lang="en-US" dirty="0"/>
              <a:t>4 L.E.D traffic light  </a:t>
            </a:r>
          </a:p>
          <a:p>
            <a:r>
              <a:rPr lang="en-US" dirty="0"/>
              <a:t>1 DIGITAL CLOCK GENERATOR </a:t>
            </a:r>
          </a:p>
          <a:p>
            <a:r>
              <a:rPr lang="en-US" dirty="0"/>
              <a:t>WIRE 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AD5D59-47B5-41AD-9682-AF115D1186AC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E1DB347-9B88-44A4-8EF3-818046805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2133" y="-17315"/>
            <a:ext cx="155986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69E846-B85E-4EB2-9C6E-8105C1B1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22303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ANIMATION VIDEO OF THIS PROJECT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479CD2-07CC-409D-9589-FA5ED38234A6}"/>
              </a:ext>
            </a:extLst>
          </p:cNvPr>
          <p:cNvSpPr txBox="1">
            <a:spLocks/>
          </p:cNvSpPr>
          <p:nvPr/>
        </p:nvSpPr>
        <p:spPr>
          <a:xfrm>
            <a:off x="4223792" y="260648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3C0AE29-0B83-46E4-AF60-60C0F9221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32133" y="-17315"/>
            <a:ext cx="1559867" cy="908720"/>
          </a:xfrm>
          <a:prstGeom prst="rect">
            <a:avLst/>
          </a:prstGeom>
        </p:spPr>
      </p:pic>
      <p:pic>
        <p:nvPicPr>
          <p:cNvPr id="5" name="2222222trafic light">
            <a:hlinkClick r:id="" action="ppaction://media"/>
            <a:extLst>
              <a:ext uri="{FF2B5EF4-FFF2-40B4-BE49-F238E27FC236}">
                <a16:creationId xmlns:a16="http://schemas.microsoft.com/office/drawing/2014/main" id="{5E68A6FF-7ACC-4D6A-BD76-DAEBFB5630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365303"/>
            <a:ext cx="12192000" cy="57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21C7B62-394B-429E-995E-AC0D4C3617A6}"/>
              </a:ext>
            </a:extLst>
          </p:cNvPr>
          <p:cNvGrpSpPr/>
          <p:nvPr/>
        </p:nvGrpSpPr>
        <p:grpSpPr>
          <a:xfrm>
            <a:off x="28114" y="692696"/>
            <a:ext cx="3849671" cy="2592288"/>
            <a:chOff x="14081" y="1628800"/>
            <a:chExt cx="4857784" cy="2482923"/>
          </a:xfrm>
        </p:grpSpPr>
        <p:pic>
          <p:nvPicPr>
            <p:cNvPr id="8" name="Picture 7" descr="A picture containing light, arranged&#10;&#10;Description automatically generated">
              <a:extLst>
                <a:ext uri="{FF2B5EF4-FFF2-40B4-BE49-F238E27FC236}">
                  <a16:creationId xmlns:a16="http://schemas.microsoft.com/office/drawing/2014/main" id="{950D20B1-3207-4B64-9974-FFF557113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1" y="1628800"/>
              <a:ext cx="4857784" cy="248292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DF18F4-57E3-49E7-AD68-5E9E3B3DE855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20000">
              <a:off x="1902972" y="2319209"/>
              <a:ext cx="1080000" cy="936000"/>
            </a:xfrm>
            <a:prstGeom prst="rect">
              <a:avLst/>
            </a:prstGeom>
          </p:spPr>
        </p:pic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427EF2C7-50E9-48EC-A227-A7E072ADF07E}"/>
              </a:ext>
            </a:extLst>
          </p:cNvPr>
          <p:cNvSpPr/>
          <p:nvPr/>
        </p:nvSpPr>
        <p:spPr>
          <a:xfrm rot="16200000">
            <a:off x="6377455" y="1116711"/>
            <a:ext cx="1815311" cy="2233561"/>
          </a:xfrm>
          <a:prstGeom prst="arc">
            <a:avLst>
              <a:gd name="adj1" fmla="val 15631624"/>
              <a:gd name="adj2" fmla="val 21324087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D3D4605-89D8-46D4-803B-EFA4518F74B6}"/>
              </a:ext>
            </a:extLst>
          </p:cNvPr>
          <p:cNvSpPr/>
          <p:nvPr/>
        </p:nvSpPr>
        <p:spPr>
          <a:xfrm rot="10800000">
            <a:off x="6933388" y="4297852"/>
            <a:ext cx="2284694" cy="1118349"/>
          </a:xfrm>
          <a:prstGeom prst="arc">
            <a:avLst>
              <a:gd name="adj1" fmla="val 16200000"/>
              <a:gd name="adj2" fmla="val 2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E3093AF-433D-4460-884D-3D35CFA3099A}"/>
              </a:ext>
            </a:extLst>
          </p:cNvPr>
          <p:cNvSpPr/>
          <p:nvPr/>
        </p:nvSpPr>
        <p:spPr>
          <a:xfrm rot="5400000">
            <a:off x="8037802" y="3197920"/>
            <a:ext cx="1661520" cy="2664805"/>
          </a:xfrm>
          <a:prstGeom prst="arc">
            <a:avLst>
              <a:gd name="adj1" fmla="val 15960819"/>
              <a:gd name="adj2" fmla="val 0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3A50C5D-7B38-4E65-BC4C-1987CEBBA6A6}"/>
              </a:ext>
            </a:extLst>
          </p:cNvPr>
          <p:cNvSpPr/>
          <p:nvPr/>
        </p:nvSpPr>
        <p:spPr>
          <a:xfrm>
            <a:off x="10172906" y="1884251"/>
            <a:ext cx="288727" cy="1815312"/>
          </a:xfrm>
          <a:prstGeom prst="arc">
            <a:avLst>
              <a:gd name="adj1" fmla="val 16200000"/>
              <a:gd name="adj2" fmla="val 5243958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AC0BE7E-7A4A-4965-A86D-3739982FFCA1}"/>
              </a:ext>
            </a:extLst>
          </p:cNvPr>
          <p:cNvSpPr/>
          <p:nvPr/>
        </p:nvSpPr>
        <p:spPr>
          <a:xfrm>
            <a:off x="6959587" y="969863"/>
            <a:ext cx="2664805" cy="1188812"/>
          </a:xfrm>
          <a:prstGeom prst="arc">
            <a:avLst>
              <a:gd name="adj1" fmla="val 13346262"/>
              <a:gd name="adj2" fmla="val 98765"/>
            </a:avLst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65C82F4-42ED-4C2B-9AE1-851E7D1F25CC}"/>
              </a:ext>
            </a:extLst>
          </p:cNvPr>
          <p:cNvSpPr/>
          <p:nvPr/>
        </p:nvSpPr>
        <p:spPr>
          <a:xfrm rot="15350206">
            <a:off x="5117473" y="4056253"/>
            <a:ext cx="3026783" cy="585683"/>
          </a:xfrm>
          <a:prstGeom prst="arc">
            <a:avLst/>
          </a:prstGeom>
          <a:ln w="158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32DB79-FC71-486F-B651-66F26EB75D81}"/>
              </a:ext>
            </a:extLst>
          </p:cNvPr>
          <p:cNvSpPr/>
          <p:nvPr/>
        </p:nvSpPr>
        <p:spPr>
          <a:xfrm>
            <a:off x="9453521" y="1178123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dirty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NS=RE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EW=Y</a:t>
            </a:r>
          </a:p>
          <a:p>
            <a:pPr algn="ctr"/>
            <a:endParaRPr lang="en-MY" sz="11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C3AB1-FA6F-428B-A253-95CB3CF33149}"/>
              </a:ext>
            </a:extLst>
          </p:cNvPr>
          <p:cNvSpPr/>
          <p:nvPr/>
        </p:nvSpPr>
        <p:spPr>
          <a:xfrm>
            <a:off x="6740957" y="548680"/>
            <a:ext cx="1192499" cy="1065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rgbClr val="002060"/>
                </a:solidFill>
              </a:rPr>
              <a:t>1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  NS=R 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EW=G</a:t>
            </a:r>
            <a:endParaRPr lang="en-MY" sz="6000" b="1" dirty="0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2DFFF6-A114-4E88-B925-1706E340F8D8}"/>
              </a:ext>
            </a:extLst>
          </p:cNvPr>
          <p:cNvSpPr/>
          <p:nvPr/>
        </p:nvSpPr>
        <p:spPr>
          <a:xfrm>
            <a:off x="6132004" y="407601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5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NS=Y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719DEE-37ED-4A4B-89A4-369095797E0B}"/>
              </a:ext>
            </a:extLst>
          </p:cNvPr>
          <p:cNvSpPr/>
          <p:nvPr/>
        </p:nvSpPr>
        <p:spPr>
          <a:xfrm>
            <a:off x="7933456" y="485702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4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NS=G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59A84-E392-4BD5-B5B4-735F61375888}"/>
              </a:ext>
            </a:extLst>
          </p:cNvPr>
          <p:cNvSpPr/>
          <p:nvPr/>
        </p:nvSpPr>
        <p:spPr>
          <a:xfrm>
            <a:off x="9775882" y="358976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2060"/>
                </a:solidFill>
              </a:rPr>
              <a:t>3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 EW=R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EA99C6-EC5E-4162-886D-74288FB56094}"/>
              </a:ext>
            </a:extLst>
          </p:cNvPr>
          <p:cNvSpPr/>
          <p:nvPr/>
        </p:nvSpPr>
        <p:spPr>
          <a:xfrm>
            <a:off x="5514411" y="215867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rgbClr val="002060"/>
                </a:solidFill>
              </a:rPr>
              <a:t>6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NS=R</a:t>
            </a:r>
          </a:p>
          <a:p>
            <a:pPr algn="ctr"/>
            <a:r>
              <a:rPr lang="en-MY" sz="1100" b="1" dirty="0">
                <a:solidFill>
                  <a:srgbClr val="002060"/>
                </a:solidFill>
              </a:rPr>
              <a:t>EW=R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F07AB6C-408E-495F-AC5F-A4D9ACA6A674}"/>
              </a:ext>
            </a:extLst>
          </p:cNvPr>
          <p:cNvSpPr txBox="1">
            <a:spLocks/>
          </p:cNvSpPr>
          <p:nvPr/>
        </p:nvSpPr>
        <p:spPr>
          <a:xfrm>
            <a:off x="4255827" y="13032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800" dirty="0">
                <a:solidFill>
                  <a:srgbClr val="C00000"/>
                </a:solidFill>
              </a:rPr>
              <a:t>Group:-M</a:t>
            </a:r>
            <a:br>
              <a:rPr lang="en-MY" sz="1800" dirty="0">
                <a:solidFill>
                  <a:srgbClr val="C00000"/>
                </a:solidFill>
              </a:rPr>
            </a:br>
            <a:r>
              <a:rPr lang="en-MY" sz="18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Four Way Traffic Light system</a:t>
            </a:r>
            <a:br>
              <a:rPr lang="en-MY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MY" sz="1800" dirty="0"/>
          </a:p>
        </p:txBody>
      </p:sp>
      <p:pic>
        <p:nvPicPr>
          <p:cNvPr id="37" name="Picture 3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4F9821-9931-48A1-BB69-A9D965C3EA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04141" y="0"/>
            <a:ext cx="1559867" cy="90872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00C4353-7CE0-4347-BF91-47281C1DA881}"/>
              </a:ext>
            </a:extLst>
          </p:cNvPr>
          <p:cNvSpPr/>
          <p:nvPr/>
        </p:nvSpPr>
        <p:spPr>
          <a:xfrm>
            <a:off x="2199814" y="5981435"/>
            <a:ext cx="70182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Diagram of this project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9DF37C-8A5A-4208-ABD7-78BB8008CC98}"/>
              </a:ext>
            </a:extLst>
          </p:cNvPr>
          <p:cNvGrpSpPr/>
          <p:nvPr/>
        </p:nvGrpSpPr>
        <p:grpSpPr>
          <a:xfrm>
            <a:off x="283269" y="3568506"/>
            <a:ext cx="4479340" cy="2953355"/>
            <a:chOff x="283269" y="3568506"/>
            <a:chExt cx="4479340" cy="29533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F68FF4-2948-4ACD-AFF1-57D605303482}"/>
                </a:ext>
              </a:extLst>
            </p:cNvPr>
            <p:cNvGrpSpPr/>
            <p:nvPr/>
          </p:nvGrpSpPr>
          <p:grpSpPr>
            <a:xfrm>
              <a:off x="767408" y="3568506"/>
              <a:ext cx="3110377" cy="2812821"/>
              <a:chOff x="0" y="0"/>
              <a:chExt cx="2562446" cy="229663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FC78DB7-7AC5-4A73-8713-F9FB39013C56}"/>
                  </a:ext>
                </a:extLst>
              </p:cNvPr>
              <p:cNvCxnSpPr/>
              <p:nvPr/>
            </p:nvCxnSpPr>
            <p:spPr>
              <a:xfrm>
                <a:off x="0" y="1001232"/>
                <a:ext cx="8718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510A2F2-DC32-4EE7-A30E-3B2F359E9A7A}"/>
                  </a:ext>
                </a:extLst>
              </p:cNvPr>
              <p:cNvCxnSpPr/>
              <p:nvPr/>
            </p:nvCxnSpPr>
            <p:spPr>
              <a:xfrm flipV="1">
                <a:off x="138223" y="2275367"/>
                <a:ext cx="1244009" cy="21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44EC5E69-ACAB-4523-9D92-42DEF6CED327}"/>
                  </a:ext>
                </a:extLst>
              </p:cNvPr>
              <p:cNvCxnSpPr/>
              <p:nvPr/>
            </p:nvCxnSpPr>
            <p:spPr>
              <a:xfrm flipV="1">
                <a:off x="1384005" y="1983858"/>
                <a:ext cx="0" cy="265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92BEDA6-8BC2-4A59-A977-21C2D6D41CA1}"/>
                  </a:ext>
                </a:extLst>
              </p:cNvPr>
              <p:cNvGrpSpPr/>
              <p:nvPr/>
            </p:nvGrpSpPr>
            <p:grpSpPr>
              <a:xfrm>
                <a:off x="871870" y="0"/>
                <a:ext cx="1690576" cy="1988289"/>
                <a:chOff x="0" y="0"/>
                <a:chExt cx="1690576" cy="1988289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18A8BEF-22B0-453E-AE2B-B5A5FBFD95AC}"/>
                    </a:ext>
                  </a:extLst>
                </p:cNvPr>
                <p:cNvCxnSpPr/>
                <p:nvPr/>
              </p:nvCxnSpPr>
              <p:spPr>
                <a:xfrm>
                  <a:off x="1095153" y="278218"/>
                  <a:ext cx="5316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CD0D0DA-6EF6-4B8A-AEC4-3B9B306098A4}"/>
                    </a:ext>
                  </a:extLst>
                </p:cNvPr>
                <p:cNvCxnSpPr/>
                <p:nvPr/>
              </p:nvCxnSpPr>
              <p:spPr>
                <a:xfrm flipV="1">
                  <a:off x="1073888" y="567512"/>
                  <a:ext cx="552435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5941F95-0416-41DA-A978-E3E643BD6BE6}"/>
                    </a:ext>
                  </a:extLst>
                </p:cNvPr>
                <p:cNvCxnSpPr/>
                <p:nvPr/>
              </p:nvCxnSpPr>
              <p:spPr>
                <a:xfrm>
                  <a:off x="1095153" y="852376"/>
                  <a:ext cx="5422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A87C877-653B-4DB6-9860-0DA7B1F1596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90576" cy="1988289"/>
                  <a:chOff x="0" y="0"/>
                  <a:chExt cx="1690576" cy="19882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8888081C-9621-4E59-A3EC-DCE93080548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84521" cy="19882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MY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59C437E8-B097-4644-8033-524D03E0AD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73888" y="1364954"/>
                    <a:ext cx="606056" cy="457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D05F68C8-9A5D-456C-B036-61BB267D20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73888" y="1620136"/>
                    <a:ext cx="595423" cy="457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74D3FFC9-DA8D-4834-B8C5-1CE5C4B9A33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95153" y="1832787"/>
                    <a:ext cx="595423" cy="571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7FE40087-4CFB-4F80-A2BF-18049BF3F1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7" t="5774"/>
                <a:stretch/>
              </p:blipFill>
              <p:spPr bwMode="auto">
                <a:xfrm>
                  <a:off x="106325" y="669851"/>
                  <a:ext cx="805180" cy="52006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sp>
          <p:nvSpPr>
            <p:cNvPr id="77" name="Text Box 2">
              <a:extLst>
                <a:ext uri="{FF2B5EF4-FFF2-40B4-BE49-F238E27FC236}">
                  <a16:creationId xmlns:a16="http://schemas.microsoft.com/office/drawing/2014/main" id="{F83A5E82-4679-49DA-AF24-D51D6E181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990" y="3898878"/>
              <a:ext cx="818515" cy="841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R1</a:t>
              </a:r>
            </a:p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A1</a:t>
              </a:r>
            </a:p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G1</a:t>
              </a:r>
            </a:p>
          </p:txBody>
        </p:sp>
        <p:sp>
          <p:nvSpPr>
            <p:cNvPr id="78" name="Text Box 2">
              <a:extLst>
                <a:ext uri="{FF2B5EF4-FFF2-40B4-BE49-F238E27FC236}">
                  <a16:creationId xmlns:a16="http://schemas.microsoft.com/office/drawing/2014/main" id="{0C42A80B-7BC1-492C-B3E7-FBF7F542E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844" y="5084127"/>
              <a:ext cx="786765" cy="8718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R2</a:t>
              </a:r>
            </a:p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A2</a:t>
              </a:r>
            </a:p>
            <a:p>
              <a:pPr marL="6350" marR="385445" indent="-6350" algn="just">
                <a:lnSpc>
                  <a:spcPct val="110000"/>
                </a:lnSpc>
                <a:spcAft>
                  <a:spcPts val="540"/>
                </a:spcAft>
              </a:pPr>
              <a:r>
                <a:rPr lang="en-MY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G2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B71E598-361D-4F83-9313-585908C5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541" y="4612461"/>
              <a:ext cx="599456" cy="34023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AA69E3B-21EF-48A6-892A-0F68E3FD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269" y="6178961"/>
              <a:ext cx="7620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3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1774</TotalTime>
  <Words>817</Words>
  <Application>Microsoft Office PowerPoint</Application>
  <PresentationFormat>Widescreen</PresentationFormat>
  <Paragraphs>306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Times New Roman</vt:lpstr>
      <vt:lpstr>Wingdings</vt:lpstr>
      <vt:lpstr>Tech Computer 16x9</vt:lpstr>
      <vt:lpstr>DIGITAL ELECTRONIC  MINI PROJECT PRESENTATION</vt:lpstr>
      <vt:lpstr>Group:-M Four Way Traffic Light system </vt:lpstr>
      <vt:lpstr>on 5 August 1914, the American Traffic Signal Company installed a traffic signal system  </vt:lpstr>
      <vt:lpstr>Four Way Traffic Light system Using D Flip Flop</vt:lpstr>
      <vt:lpstr>PowerPoint Presentation</vt:lpstr>
      <vt:lpstr>For this project we will discuss about. </vt:lpstr>
      <vt:lpstr>COMPONENTS OF THIS PROJECT. </vt:lpstr>
      <vt:lpstr>ANIMATION VIDEO OF THIS PROJECT </vt:lpstr>
      <vt:lpstr>PowerPoint Presentation</vt:lpstr>
      <vt:lpstr>PowerPoint Presentation</vt:lpstr>
      <vt:lpstr>Select the type and number of flip-flops for the circuit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 PROJECT PRESENTATION</dc:title>
  <dc:creator>RAHMAN KAZI ASHIKUR</dc:creator>
  <cp:lastModifiedBy>RAHMAN KAZI ASHIKUR</cp:lastModifiedBy>
  <cp:revision>18</cp:revision>
  <dcterms:created xsi:type="dcterms:W3CDTF">2021-06-18T20:36:02Z</dcterms:created>
  <dcterms:modified xsi:type="dcterms:W3CDTF">2021-06-20T02:10:50Z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