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Comfortaa SemiBold"/>
      <p:regular r:id="rId13"/>
      <p:bold r:id="rId14"/>
    </p:embeddedFont>
    <p:embeddedFont>
      <p:font typeface="Nunito SemiBold"/>
      <p:regular r:id="rId15"/>
      <p:bold r:id="rId16"/>
      <p:italic r:id="rId17"/>
      <p:boldItalic r:id="rId18"/>
    </p:embeddedFont>
    <p:embeddedFont>
      <p:font typeface="Nunito"/>
      <p:regular r:id="rId19"/>
      <p:bold r:id="rId20"/>
      <p:italic r:id="rId21"/>
      <p:boldItalic r:id="rId22"/>
    </p:embeddedFont>
    <p:embeddedFont>
      <p:font typeface="Nunito Medium"/>
      <p:regular r:id="rId23"/>
      <p:bold r:id="rId24"/>
      <p:italic r:id="rId25"/>
      <p:boldItalic r:id="rId26"/>
    </p:embeddedFont>
    <p:embeddedFont>
      <p:font typeface="Comfortaa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22" Type="http://schemas.openxmlformats.org/officeDocument/2006/relationships/font" Target="fonts/Nunito-boldItalic.fntdata"/><Relationship Id="rId21" Type="http://schemas.openxmlformats.org/officeDocument/2006/relationships/font" Target="fonts/Nunito-italic.fntdata"/><Relationship Id="rId24" Type="http://schemas.openxmlformats.org/officeDocument/2006/relationships/font" Target="fonts/NunitoMedium-bold.fntdata"/><Relationship Id="rId23" Type="http://schemas.openxmlformats.org/officeDocument/2006/relationships/font" Target="fonts/NunitoMedium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Medium-boldItalic.fntdata"/><Relationship Id="rId25" Type="http://schemas.openxmlformats.org/officeDocument/2006/relationships/font" Target="fonts/NunitoMedium-italic.fntdata"/><Relationship Id="rId28" Type="http://schemas.openxmlformats.org/officeDocument/2006/relationships/font" Target="fonts/Comfortaa-bold.fntdata"/><Relationship Id="rId27" Type="http://schemas.openxmlformats.org/officeDocument/2006/relationships/font" Target="fonts/Comforta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omfortaaSemiBold-regular.fntdata"/><Relationship Id="rId12" Type="http://schemas.openxmlformats.org/officeDocument/2006/relationships/slide" Target="slides/slide7.xml"/><Relationship Id="rId15" Type="http://schemas.openxmlformats.org/officeDocument/2006/relationships/font" Target="fonts/NunitoSemiBold-regular.fntdata"/><Relationship Id="rId14" Type="http://schemas.openxmlformats.org/officeDocument/2006/relationships/font" Target="fonts/ComfortaaSemiBold-bold.fntdata"/><Relationship Id="rId17" Type="http://schemas.openxmlformats.org/officeDocument/2006/relationships/font" Target="fonts/NunitoSemiBold-italic.fntdata"/><Relationship Id="rId16" Type="http://schemas.openxmlformats.org/officeDocument/2006/relationships/font" Target="fonts/NunitoSemiBold-bold.fntdata"/><Relationship Id="rId19" Type="http://schemas.openxmlformats.org/officeDocument/2006/relationships/font" Target="fonts/Nunito-regular.fntdata"/><Relationship Id="rId18" Type="http://schemas.openxmlformats.org/officeDocument/2006/relationships/font" Target="fonts/NunitoSemiBold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31bde0837a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31bde0837a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31bde0837a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31bde0837a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31bde0837a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31bde0837a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31bde0837a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31bde0837a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31bde0837a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31bde0837a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31bde0837a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31bde0837a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3A5F70"/>
            </a:gs>
            <a:gs pos="100000">
              <a:srgbClr val="0F151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mfortaa"/>
                <a:ea typeface="Comfortaa"/>
                <a:cs typeface="Comfortaa"/>
                <a:sym typeface="Comfortaa"/>
              </a:rPr>
              <a:t>Interactive Numbers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 SemiBold"/>
                <a:ea typeface="Comfortaa SemiBold"/>
                <a:cs typeface="Comfortaa SemiBold"/>
                <a:sym typeface="Comfortaa SemiBold"/>
              </a:rPr>
              <a:t>Crafting a user-friendly calculator</a:t>
            </a:r>
            <a:endParaRPr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  <p:sp>
        <p:nvSpPr>
          <p:cNvPr id="130" name="Google Shape;130;p13"/>
          <p:cNvSpPr txBox="1"/>
          <p:nvPr/>
        </p:nvSpPr>
        <p:spPr>
          <a:xfrm>
            <a:off x="5474650" y="4150025"/>
            <a:ext cx="31941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 Medium"/>
                <a:ea typeface="Nunito Medium"/>
                <a:cs typeface="Nunito Medium"/>
                <a:sym typeface="Nunito Medium"/>
              </a:rPr>
              <a:t>Group 9 [Kazi Abu Baqr Khalil, Sidratul Muntaha Rahman Khan, Prothom Khondker &amp; Shakibul Alam Ashik]</a:t>
            </a:r>
            <a:endParaRPr sz="1300">
              <a:solidFill>
                <a:schemeClr val="dk2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The Outline</a:t>
            </a:r>
            <a:endParaRPr u="sng"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unito Medium"/>
              <a:buChar char="❖"/>
            </a:pPr>
            <a:r>
              <a:rPr lang="en" sz="1600">
                <a:latin typeface="Nunito Medium"/>
                <a:ea typeface="Nunito Medium"/>
                <a:cs typeface="Nunito Medium"/>
                <a:sym typeface="Nunito Medium"/>
              </a:rPr>
              <a:t>C programming language</a:t>
            </a:r>
            <a:endParaRPr sz="1600"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Nunito Medium"/>
              <a:buChar char="❖"/>
            </a:pPr>
            <a:r>
              <a:rPr lang="en" sz="1600">
                <a:latin typeface="Nunito Medium"/>
                <a:ea typeface="Nunito Medium"/>
                <a:cs typeface="Nunito Medium"/>
                <a:sym typeface="Nunito Medium"/>
              </a:rPr>
              <a:t>The main steps in creating the calculator:</a:t>
            </a:r>
            <a:endParaRPr sz="1600"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Nunito Medium"/>
              <a:buChar char="➢"/>
            </a:pPr>
            <a:r>
              <a:rPr lang="en" sz="1500">
                <a:latin typeface="Nunito Medium"/>
                <a:ea typeface="Nunito Medium"/>
                <a:cs typeface="Nunito Medium"/>
                <a:sym typeface="Nunito Medium"/>
              </a:rPr>
              <a:t>User Interface Design</a:t>
            </a:r>
            <a:endParaRPr sz="1500"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Nunito Medium"/>
              <a:buChar char="➢"/>
            </a:pPr>
            <a:r>
              <a:rPr lang="en" sz="1500">
                <a:latin typeface="Nunito Medium"/>
                <a:ea typeface="Nunito Medium"/>
                <a:cs typeface="Nunito Medium"/>
                <a:sym typeface="Nunito Medium"/>
              </a:rPr>
              <a:t>Expression Handling</a:t>
            </a:r>
            <a:endParaRPr sz="1500"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Font typeface="Nunito Medium"/>
              <a:buChar char="➢"/>
            </a:pPr>
            <a:r>
              <a:rPr lang="en" sz="1500">
                <a:latin typeface="Nunito Medium"/>
                <a:ea typeface="Nunito Medium"/>
                <a:cs typeface="Nunito Medium"/>
                <a:sym typeface="Nunito Medium"/>
              </a:rPr>
              <a:t>Expression Evaluation</a:t>
            </a:r>
            <a:endParaRPr sz="1500"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137" name="Google Shape;137;p14"/>
          <p:cNvSpPr txBox="1"/>
          <p:nvPr/>
        </p:nvSpPr>
        <p:spPr>
          <a:xfrm>
            <a:off x="5768225" y="4114800"/>
            <a:ext cx="33237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 Medium"/>
                <a:ea typeface="Nunito Medium"/>
                <a:cs typeface="Nunito Medium"/>
                <a:sym typeface="Nunito Medium"/>
              </a:rPr>
              <a:t>Group 9 [Kazi Abu Baqr Khalil, Sidratul Muntaha Rahman Khan, Prothom Khondker &amp; Shakibul Alam Ashik]</a:t>
            </a:r>
            <a:endParaRPr sz="1300">
              <a:solidFill>
                <a:schemeClr val="dk2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Designing the interface</a:t>
            </a:r>
            <a:endParaRPr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unito SemiBold"/>
              <a:buChar char="❖"/>
            </a:pPr>
            <a:r>
              <a:rPr lang="en" sz="1600">
                <a:latin typeface="Nunito SemiBold"/>
                <a:ea typeface="Nunito SemiBold"/>
                <a:cs typeface="Nunito SemiBold"/>
                <a:sym typeface="Nunito SemiBold"/>
              </a:rPr>
              <a:t>&lt;conio.h&gt;</a:t>
            </a:r>
            <a:endParaRPr sz="1600"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Nunito Medium"/>
              <a:buChar char="➢"/>
            </a:pPr>
            <a:r>
              <a:rPr lang="en" sz="1400">
                <a:latin typeface="Nunito Medium"/>
                <a:ea typeface="Nunito Medium"/>
                <a:cs typeface="Nunito Medium"/>
                <a:sym typeface="Nunito Medium"/>
              </a:rPr>
              <a:t>getch()</a:t>
            </a:r>
            <a:endParaRPr sz="1400"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Nunito Medium"/>
              <a:buChar char="➢"/>
            </a:pPr>
            <a:r>
              <a:rPr lang="en" sz="1400">
                <a:latin typeface="Nunito Medium"/>
                <a:ea typeface="Nunito Medium"/>
                <a:cs typeface="Nunito Medium"/>
                <a:sym typeface="Nunito Medium"/>
              </a:rPr>
              <a:t>clrscr()</a:t>
            </a:r>
            <a:endParaRPr sz="1400"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Nunito Medium"/>
              <a:buChar char="➢"/>
            </a:pPr>
            <a:r>
              <a:rPr lang="en" sz="1400">
                <a:latin typeface="Nunito Medium"/>
                <a:ea typeface="Nunito Medium"/>
                <a:cs typeface="Nunito Medium"/>
                <a:sym typeface="Nunito Medium"/>
              </a:rPr>
              <a:t>gotoxy</a:t>
            </a:r>
            <a:endParaRPr sz="1400"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Nunito Medium"/>
              <a:buChar char="➢"/>
            </a:pPr>
            <a:r>
              <a:rPr lang="en" sz="1400">
                <a:latin typeface="Nunito Medium"/>
                <a:ea typeface="Nunito Medium"/>
                <a:cs typeface="Nunito Medium"/>
                <a:sym typeface="Nunito Medium"/>
              </a:rPr>
              <a:t>textcolor()</a:t>
            </a:r>
            <a:endParaRPr sz="1400"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Nunito Medium"/>
              <a:buChar char="➢"/>
            </a:pPr>
            <a:r>
              <a:rPr lang="en" sz="1400">
                <a:latin typeface="Nunito Medium"/>
                <a:ea typeface="Nunito Medium"/>
                <a:cs typeface="Nunito Medium"/>
                <a:sym typeface="Nunito Medium"/>
              </a:rPr>
              <a:t>textbackground()</a:t>
            </a:r>
            <a:endParaRPr sz="1400"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Nunito Medium"/>
              <a:buChar char="➢"/>
            </a:pPr>
            <a:r>
              <a:rPr lang="en" sz="1400">
                <a:latin typeface="Nunito Medium"/>
                <a:ea typeface="Nunito Medium"/>
                <a:cs typeface="Nunito Medium"/>
                <a:sym typeface="Nunito Medium"/>
              </a:rPr>
              <a:t>cprintf()</a:t>
            </a:r>
            <a:endParaRPr sz="1400"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 txBox="1"/>
          <p:nvPr/>
        </p:nvSpPr>
        <p:spPr>
          <a:xfrm>
            <a:off x="5815200" y="4103050"/>
            <a:ext cx="3123600" cy="8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 Medium"/>
                <a:ea typeface="Nunito Medium"/>
                <a:cs typeface="Nunito Medium"/>
                <a:sym typeface="Nunito Medium"/>
              </a:rPr>
              <a:t>Group 9 [Kazi Abu Baqr Khalil, Sidratul Muntaha Rahman Khan, Prothom Khondker &amp; Shakibul Alam Ashik]</a:t>
            </a:r>
            <a:endParaRPr sz="1300">
              <a:solidFill>
                <a:schemeClr val="dk2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819150" y="4762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Calculator Layout</a:t>
            </a:r>
            <a:endParaRPr/>
          </a:p>
        </p:txBody>
      </p:sp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6"/>
          <p:cNvSpPr/>
          <p:nvPr/>
        </p:nvSpPr>
        <p:spPr>
          <a:xfrm>
            <a:off x="3341525" y="1334375"/>
            <a:ext cx="2366700" cy="36114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6"/>
          <p:cNvSpPr/>
          <p:nvPr/>
        </p:nvSpPr>
        <p:spPr>
          <a:xfrm>
            <a:off x="3478325" y="1580600"/>
            <a:ext cx="2120400" cy="697800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6"/>
          <p:cNvSpPr/>
          <p:nvPr/>
        </p:nvSpPr>
        <p:spPr>
          <a:xfrm>
            <a:off x="4536825" y="4438725"/>
            <a:ext cx="410400" cy="2874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6"/>
          <p:cNvSpPr/>
          <p:nvPr/>
        </p:nvSpPr>
        <p:spPr>
          <a:xfrm>
            <a:off x="4536825" y="4011300"/>
            <a:ext cx="410400" cy="2874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6"/>
          <p:cNvSpPr/>
          <p:nvPr/>
        </p:nvSpPr>
        <p:spPr>
          <a:xfrm>
            <a:off x="4007575" y="4011300"/>
            <a:ext cx="410400" cy="2874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6"/>
          <p:cNvSpPr/>
          <p:nvPr/>
        </p:nvSpPr>
        <p:spPr>
          <a:xfrm>
            <a:off x="3478325" y="4011300"/>
            <a:ext cx="410400" cy="2874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4536825" y="3483775"/>
            <a:ext cx="410400" cy="2874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4536825" y="2956250"/>
            <a:ext cx="410400" cy="2874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4007575" y="3483775"/>
            <a:ext cx="410400" cy="2874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6"/>
          <p:cNvSpPr/>
          <p:nvPr/>
        </p:nvSpPr>
        <p:spPr>
          <a:xfrm>
            <a:off x="4007575" y="2956250"/>
            <a:ext cx="410400" cy="2874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6"/>
          <p:cNvSpPr/>
          <p:nvPr/>
        </p:nvSpPr>
        <p:spPr>
          <a:xfrm>
            <a:off x="3478325" y="3483775"/>
            <a:ext cx="410400" cy="2874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6"/>
          <p:cNvSpPr/>
          <p:nvPr/>
        </p:nvSpPr>
        <p:spPr>
          <a:xfrm>
            <a:off x="3478325" y="2956250"/>
            <a:ext cx="410400" cy="2874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6"/>
          <p:cNvSpPr/>
          <p:nvPr/>
        </p:nvSpPr>
        <p:spPr>
          <a:xfrm>
            <a:off x="5094438" y="2499050"/>
            <a:ext cx="410400" cy="2874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6"/>
          <p:cNvSpPr/>
          <p:nvPr/>
        </p:nvSpPr>
        <p:spPr>
          <a:xfrm>
            <a:off x="4536825" y="2499050"/>
            <a:ext cx="410400" cy="2874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6"/>
          <p:cNvSpPr/>
          <p:nvPr/>
        </p:nvSpPr>
        <p:spPr>
          <a:xfrm>
            <a:off x="4007575" y="2499050"/>
            <a:ext cx="410400" cy="2874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6"/>
          <p:cNvSpPr/>
          <p:nvPr/>
        </p:nvSpPr>
        <p:spPr>
          <a:xfrm>
            <a:off x="3478325" y="2499050"/>
            <a:ext cx="410400" cy="2874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6"/>
          <p:cNvSpPr/>
          <p:nvPr/>
        </p:nvSpPr>
        <p:spPr>
          <a:xfrm>
            <a:off x="5203950" y="2956250"/>
            <a:ext cx="300900" cy="8148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6"/>
          <p:cNvSpPr/>
          <p:nvPr/>
        </p:nvSpPr>
        <p:spPr>
          <a:xfrm>
            <a:off x="5203950" y="3940850"/>
            <a:ext cx="300900" cy="8148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6"/>
          <p:cNvSpPr/>
          <p:nvPr/>
        </p:nvSpPr>
        <p:spPr>
          <a:xfrm rot="5400000">
            <a:off x="3735275" y="4175025"/>
            <a:ext cx="300900" cy="8148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6"/>
          <p:cNvSpPr txBox="1"/>
          <p:nvPr/>
        </p:nvSpPr>
        <p:spPr>
          <a:xfrm>
            <a:off x="3478325" y="2424875"/>
            <a:ext cx="410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6"/>
          <p:cNvSpPr txBox="1"/>
          <p:nvPr/>
        </p:nvSpPr>
        <p:spPr>
          <a:xfrm>
            <a:off x="3914475" y="2424875"/>
            <a:ext cx="1655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" sz="1300">
                <a:solidFill>
                  <a:schemeClr val="dk2"/>
                </a:solidFill>
                <a:latin typeface="Nunito Medium"/>
                <a:ea typeface="Nunito Medium"/>
                <a:cs typeface="Nunito Medium"/>
                <a:sym typeface="Nunito Medium"/>
              </a:rPr>
              <a:t> /            *             -  </a:t>
            </a: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6"/>
          <p:cNvSpPr txBox="1"/>
          <p:nvPr/>
        </p:nvSpPr>
        <p:spPr>
          <a:xfrm>
            <a:off x="3478325" y="2881775"/>
            <a:ext cx="1655100" cy="18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7         8          9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4         5          6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1         2           3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  0                       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6"/>
          <p:cNvSpPr txBox="1"/>
          <p:nvPr/>
        </p:nvSpPr>
        <p:spPr>
          <a:xfrm>
            <a:off x="5072550" y="2881775"/>
            <a:ext cx="563700" cy="19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+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=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6"/>
          <p:cNvSpPr txBox="1"/>
          <p:nvPr/>
        </p:nvSpPr>
        <p:spPr>
          <a:xfrm>
            <a:off x="4293125" y="4141425"/>
            <a:ext cx="951300" cy="8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         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     .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6"/>
          <p:cNvSpPr/>
          <p:nvPr/>
        </p:nvSpPr>
        <p:spPr>
          <a:xfrm>
            <a:off x="6775100" y="2598425"/>
            <a:ext cx="951300" cy="69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6"/>
          <p:cNvSpPr txBox="1"/>
          <p:nvPr/>
        </p:nvSpPr>
        <p:spPr>
          <a:xfrm>
            <a:off x="6890525" y="2708825"/>
            <a:ext cx="2017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en" sz="19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9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6"/>
          <p:cNvSpPr/>
          <p:nvPr/>
        </p:nvSpPr>
        <p:spPr>
          <a:xfrm>
            <a:off x="6710575" y="2553925"/>
            <a:ext cx="1080375" cy="786800"/>
          </a:xfrm>
          <a:custGeom>
            <a:rect b="b" l="l" r="r" t="t"/>
            <a:pathLst>
              <a:path extrusionOk="0" h="31472" w="43215">
                <a:moveTo>
                  <a:pt x="0" y="470"/>
                </a:moveTo>
                <a:lnTo>
                  <a:pt x="0" y="31472"/>
                </a:lnTo>
                <a:lnTo>
                  <a:pt x="43215" y="31002"/>
                </a:lnTo>
                <a:lnTo>
                  <a:pt x="43215" y="0"/>
                </a:lnTo>
                <a:close/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8" name="Google Shape;178;p16"/>
          <p:cNvSpPr txBox="1"/>
          <p:nvPr/>
        </p:nvSpPr>
        <p:spPr>
          <a:xfrm>
            <a:off x="5761575" y="4195675"/>
            <a:ext cx="3259500" cy="8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 Medium"/>
                <a:ea typeface="Nunito Medium"/>
                <a:cs typeface="Nunito Medium"/>
                <a:sym typeface="Nunito Medium"/>
              </a:rPr>
              <a:t>Group 9 [Kazi Abu Baqr Khalil, Sidratul Muntaha Rahman Khan, Prothom Khondker &amp; Shakibul Alam Ashik]</a:t>
            </a:r>
            <a:endParaRPr sz="1300">
              <a:solidFill>
                <a:schemeClr val="dk2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Expression Handling</a:t>
            </a:r>
            <a:endParaRPr/>
          </a:p>
        </p:txBody>
      </p:sp>
      <p:sp>
        <p:nvSpPr>
          <p:cNvPr id="184" name="Google Shape;184;p17"/>
          <p:cNvSpPr txBox="1"/>
          <p:nvPr>
            <p:ph idx="1" type="body"/>
          </p:nvPr>
        </p:nvSpPr>
        <p:spPr>
          <a:xfrm>
            <a:off x="819150" y="1990725"/>
            <a:ext cx="7505700" cy="27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SemiBold"/>
                <a:ea typeface="Nunito SemiBold"/>
                <a:cs typeface="Nunito SemiBold"/>
                <a:sym typeface="Nunito SemiBold"/>
              </a:rPr>
              <a:t>Introduction of arrays to store data</a:t>
            </a:r>
            <a:endParaRPr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Nunito SemiBold"/>
                <a:ea typeface="Nunito SemiBold"/>
                <a:cs typeface="Nunito SemiBold"/>
                <a:sym typeface="Nunito SemiBold"/>
              </a:rPr>
              <a:t>Error </a:t>
            </a:r>
            <a:r>
              <a:rPr lang="en">
                <a:latin typeface="Nunito SemiBold"/>
                <a:ea typeface="Nunito SemiBold"/>
                <a:cs typeface="Nunito SemiBold"/>
                <a:sym typeface="Nunito SemiBold"/>
              </a:rPr>
              <a:t>checking</a:t>
            </a:r>
            <a:r>
              <a:rPr lang="en">
                <a:latin typeface="Nunito SemiBold"/>
                <a:ea typeface="Nunito SemiBold"/>
                <a:cs typeface="Nunito SemiBold"/>
                <a:sym typeface="Nunito SemiBold"/>
              </a:rPr>
              <a:t> methods, such as digit checking</a:t>
            </a:r>
            <a:endParaRPr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Nunito SemiBold"/>
                <a:ea typeface="Nunito SemiBold"/>
                <a:cs typeface="Nunito SemiBold"/>
                <a:sym typeface="Nunito SemiBold"/>
              </a:rPr>
              <a:t>Backspace or delete to remove the last character using decrementation</a:t>
            </a:r>
            <a:endParaRPr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Nunito SemiBold"/>
                <a:ea typeface="Nunito SemiBold"/>
                <a:cs typeface="Nunito SemiBold"/>
                <a:sym typeface="Nunito SemiBold"/>
              </a:rPr>
              <a:t>Decimal point</a:t>
            </a:r>
            <a:endParaRPr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Nunito SemiBold"/>
                <a:ea typeface="Nunito SemiBold"/>
                <a:cs typeface="Nunito SemiBold"/>
                <a:sym typeface="Nunito SemiBold"/>
              </a:rPr>
              <a:t>Operators such as +, -, * and /</a:t>
            </a:r>
            <a:endParaRPr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Nunito SemiBold"/>
                <a:ea typeface="Nunito SemiBold"/>
                <a:cs typeface="Nunito SemiBold"/>
                <a:sym typeface="Nunito SemiBold"/>
              </a:rPr>
              <a:t>Error message when input is incomplete</a:t>
            </a:r>
            <a:endParaRPr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5627325" y="4020850"/>
            <a:ext cx="32763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 Medium"/>
                <a:ea typeface="Nunito Medium"/>
                <a:cs typeface="Nunito Medium"/>
                <a:sym typeface="Nunito Medium"/>
              </a:rPr>
              <a:t>Group 9 [Kazi Abu Baqr Khalil, Sidratul Muntaha Rahman Khan, Prothom Khondker &amp; Shakibul Alam Ashik]</a:t>
            </a:r>
            <a:endParaRPr sz="1300">
              <a:solidFill>
                <a:schemeClr val="dk2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Expression Evaluation</a:t>
            </a:r>
            <a:endParaRPr/>
          </a:p>
        </p:txBody>
      </p:sp>
      <p:sp>
        <p:nvSpPr>
          <p:cNvPr id="191" name="Google Shape;191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unito SemiBold"/>
                <a:ea typeface="Nunito SemiBold"/>
                <a:cs typeface="Nunito SemiBold"/>
                <a:sym typeface="Nunito SemiBold"/>
              </a:rPr>
              <a:t>Output results by storing them in an array first</a:t>
            </a:r>
            <a:endParaRPr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Nunito SemiBold"/>
                <a:ea typeface="Nunito SemiBold"/>
                <a:cs typeface="Nunito SemiBold"/>
                <a:sym typeface="Nunito SemiBold"/>
              </a:rPr>
              <a:t>Allowed repeated inputs by using a loop so no need to run program each time</a:t>
            </a:r>
            <a:endParaRPr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192" name="Google Shape;192;p18"/>
          <p:cNvSpPr txBox="1"/>
          <p:nvPr/>
        </p:nvSpPr>
        <p:spPr>
          <a:xfrm>
            <a:off x="5709525" y="4079575"/>
            <a:ext cx="31707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 Medium"/>
                <a:ea typeface="Nunito Medium"/>
                <a:cs typeface="Nunito Medium"/>
                <a:sym typeface="Nunito Medium"/>
              </a:rPr>
              <a:t>Group 9 [Kazi Abu Baqr Khalil, Sidratul Muntaha Rahman Khan, Prothom Khondker &amp; Shakibul Alam Ashik]</a:t>
            </a:r>
            <a:endParaRPr sz="1300">
              <a:solidFill>
                <a:schemeClr val="dk2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Watching!</a:t>
            </a:r>
            <a:endParaRPr/>
          </a:p>
        </p:txBody>
      </p:sp>
      <p:sp>
        <p:nvSpPr>
          <p:cNvPr id="198" name="Google Shape;198;p19"/>
          <p:cNvSpPr txBox="1"/>
          <p:nvPr>
            <p:ph idx="1" type="subTitle"/>
          </p:nvPr>
        </p:nvSpPr>
        <p:spPr>
          <a:xfrm>
            <a:off x="1858700" y="3413138"/>
            <a:ext cx="5361300" cy="12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Group 9 [Kazi Abu Baqr Khalil,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Sidratul Muntaha Rahman Khan,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Prothom Khondker &amp;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Shakibul Alam Ashik]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