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67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64"/>
  </p:normalViewPr>
  <p:slideViewPr>
    <p:cSldViewPr snapToGrid="0" snapToObjects="1">
      <p:cViewPr varScale="1">
        <p:scale>
          <a:sx n="139" d="100"/>
          <a:sy n="139" d="100"/>
        </p:scale>
        <p:origin x="16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5246AD-42AF-C7B9-189F-8E7F3AC8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8" y="1051560"/>
            <a:ext cx="8532564" cy="44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study Data Structures?</a:t>
            </a:r>
          </a:p>
          <a:p>
            <a:r>
              <a:t>Efficiency in storing, retrieving, and manipulating data</a:t>
            </a:r>
          </a:p>
          <a:p>
            <a:r>
              <a:t>Foundation for advanced computing courses</a:t>
            </a:r>
          </a:p>
          <a:p>
            <a:r>
              <a:t>Real-world applications: Databases, AI, Operating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Data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Organizing and storing data for efficient access and modification</a:t>
            </a:r>
          </a:p>
          <a:p>
            <a:r>
              <a:t>Examples: Arrays, Linked Lists, Stacks, Queues, Trees, Graphs, Hash Tables</a:t>
            </a:r>
          </a:p>
          <a:p>
            <a:r>
              <a:t>Classification: Linear vs Non-linear Data Structures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Finite sequence of steps to solve a problem</a:t>
            </a:r>
          </a:p>
          <a:p>
            <a:r>
              <a:t>Characteristics: Input &amp; Output, Definiteness, Finiteness, Effectiveness</a:t>
            </a:r>
          </a:p>
          <a:p>
            <a:r>
              <a:t>Example: Search for an element in an array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Abstract Data Type (ADT)</a:t>
            </a:r>
          </a:p>
          <a:p>
            <a:r>
              <a:t>Operations: Insertion, Deletion, Traversal, Searching, Sorting</a:t>
            </a:r>
          </a:p>
          <a:p>
            <a:r>
              <a:t>Data Types: Primitive vs Non-primitive</a:t>
            </a:r>
          </a:p>
          <a:p>
            <a:r>
              <a:t>Space &amp; Time Complexity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Writing &amp;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Pseudocode: Language-independent description</a:t>
            </a:r>
          </a:p>
          <a:p>
            <a:r>
              <a:t>Flowcharts: Visual representation</a:t>
            </a:r>
          </a:p>
          <a:p>
            <a:r>
              <a:t>Mathematical Notation: Big-O for complexity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algorithms? Efficiency matters!</a:t>
            </a:r>
          </a:p>
          <a:p>
            <a:r>
              <a:t>Time Complexity: Speed of execution</a:t>
            </a:r>
          </a:p>
          <a:p>
            <a:r>
              <a:t>Space Complexity: Memory usage</a:t>
            </a:r>
          </a:p>
          <a:p>
            <a:r>
              <a:t>Big-O Notation: O(n), O(log n), O(n²)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pseudocode for linear search</a:t>
            </a:r>
          </a:p>
          <a:p>
            <a:r>
              <a:t>Time Complexity: O(n)</a:t>
            </a:r>
          </a:p>
          <a:p>
            <a:r>
              <a:t>Best vs Worst Case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Requires sorted array</a:t>
            </a:r>
          </a:p>
          <a:p>
            <a:r>
              <a:t>Divide and Conquer approach</a:t>
            </a:r>
          </a:p>
          <a:p>
            <a:r>
              <a:t>Time Complexity: O(log 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Structures = Organization of Data</a:t>
            </a:r>
          </a:p>
          <a:p>
            <a:r>
              <a:t>Algorithms = Steps to manipulate Data</a:t>
            </a:r>
          </a:p>
          <a:p>
            <a:r>
              <a:t>Efficiency measured via Complexity (Big-O)</a:t>
            </a:r>
          </a:p>
          <a:p>
            <a:r>
              <a:t>Next Lecture: Arrays &amp; Memory Representation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In-Class Activity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pseudocode to find max of 3 numbers</a:t>
            </a:r>
          </a:p>
          <a:p>
            <a:r>
              <a:t>Discuss efficiency: Linear vs Binary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3C50-59CF-47DD-8339-F43AE664D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A2172-81DC-9350-E316-4BBEDFDC67AA}"/>
              </a:ext>
            </a:extLst>
          </p:cNvPr>
          <p:cNvSpPr txBox="1"/>
          <p:nvPr/>
        </p:nvSpPr>
        <p:spPr>
          <a:xfrm>
            <a:off x="770350" y="2416741"/>
            <a:ext cx="644464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Dr. Muhammad Kazim </a:t>
            </a:r>
          </a:p>
          <a:p>
            <a:endParaRPr lang="en-US" sz="1350" b="1" dirty="0"/>
          </a:p>
          <a:p>
            <a:pPr marL="557213" lvl="1" indent="-214313">
              <a:buFont typeface="Wingdings" pitchFamily="2" charset="2"/>
              <a:buChar char="§"/>
            </a:pPr>
            <a:r>
              <a:rPr lang="en-US" sz="1350" b="1" dirty="0"/>
              <a:t>Ph.D. North Dakota State University, United States</a:t>
            </a:r>
          </a:p>
          <a:p>
            <a:pPr marL="557213" lvl="1" indent="-214313">
              <a:buFont typeface="Wingdings" pitchFamily="2" charset="2"/>
              <a:buChar char="§"/>
            </a:pPr>
            <a:endParaRPr lang="en-US" sz="1350" b="1" dirty="0"/>
          </a:p>
          <a:p>
            <a:pPr marL="557213" lvl="1" indent="-214313">
              <a:buFont typeface="Wingdings" pitchFamily="2" charset="2"/>
              <a:buChar char="§"/>
            </a:pPr>
            <a:r>
              <a:rPr lang="en-US" sz="1350" b="1" dirty="0"/>
              <a:t>MS </a:t>
            </a:r>
            <a:r>
              <a:rPr lang="en-US" sz="1350" b="1" dirty="0" err="1"/>
              <a:t>Abasyn</a:t>
            </a:r>
            <a:r>
              <a:rPr lang="en-US" sz="1350" b="1" dirty="0"/>
              <a:t> University, Peshawar</a:t>
            </a:r>
          </a:p>
          <a:p>
            <a:pPr marL="557213" lvl="1" indent="-214313">
              <a:buFont typeface="Wingdings" pitchFamily="2" charset="2"/>
              <a:buChar char="§"/>
            </a:pPr>
            <a:endParaRPr lang="en-US" sz="1350" b="1" dirty="0"/>
          </a:p>
          <a:p>
            <a:pPr marL="557213" lvl="1" indent="-214313">
              <a:buFont typeface="Wingdings" pitchFamily="2" charset="2"/>
              <a:buChar char="§"/>
            </a:pPr>
            <a:r>
              <a:rPr lang="en-US" sz="1350" b="1" dirty="0"/>
              <a:t>M.Sc. University of Malakand, Gold Medalist</a:t>
            </a:r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AD17C2-5794-C317-1184-41A94848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67276"/>
            <a:ext cx="7123176" cy="1207008"/>
          </a:xfrm>
        </p:spPr>
        <p:txBody>
          <a:bodyPr/>
          <a:lstStyle/>
          <a:p>
            <a:r>
              <a:rPr lang="en-US" b="1" dirty="0"/>
              <a:t>About your Instructor</a:t>
            </a:r>
          </a:p>
        </p:txBody>
      </p:sp>
    </p:spTree>
    <p:extLst>
      <p:ext uri="{BB962C8B-B14F-4D97-AF65-F5344CB8AC3E}">
        <p14:creationId xmlns:p14="http://schemas.microsoft.com/office/powerpoint/2010/main" val="299252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F88A-C470-4D5F-B9FF-7F3AF6FD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276"/>
            <a:ext cx="7543800" cy="1207008"/>
          </a:xfrm>
        </p:spPr>
        <p:txBody>
          <a:bodyPr/>
          <a:lstStyle/>
          <a:p>
            <a:r>
              <a:rPr lang="en-US" b="0" dirty="0"/>
              <a:t>Ice Breaking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33D5-5ACD-43EA-8AF0-5E82CE576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174284"/>
            <a:ext cx="7543800" cy="290390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 </a:t>
            </a:r>
            <a:r>
              <a:rPr lang="en-US" sz="1650" dirty="0"/>
              <a:t>Name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/>
              <a:t> Last Degree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/>
              <a:t> Programming Knowledge (Beginner, Intermediate / What are you talking about.)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/>
              <a:t> Fun things in life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50" dirty="0"/>
              <a:t> WHY Artificial Intelligence. What do you expect from this course?</a:t>
            </a:r>
          </a:p>
          <a:p>
            <a:endParaRPr lang="en-US" sz="1800" dirty="0"/>
          </a:p>
        </p:txBody>
      </p:sp>
      <p:pic>
        <p:nvPicPr>
          <p:cNvPr id="3074" name="Picture 2" descr="100 Best Ice Breaker Questions In Ranking Order (2021 Update)">
            <a:extLst>
              <a:ext uri="{FF2B5EF4-FFF2-40B4-BE49-F238E27FC236}">
                <a16:creationId xmlns:a16="http://schemas.microsoft.com/office/drawing/2014/main" id="{6D1DA9F8-04D8-4220-B8A8-C7902995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1375817"/>
            <a:ext cx="2343150" cy="179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416F-BFE7-44F5-8CBB-AA57D49C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3D5-A30A-476D-9F9D-2EA99722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937459"/>
            <a:ext cx="7543800" cy="1207008"/>
          </a:xfrm>
        </p:spPr>
        <p:txBody>
          <a:bodyPr/>
          <a:lstStyle/>
          <a:p>
            <a:r>
              <a:rPr lang="en-US" b="0" dirty="0"/>
              <a:t>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9303-36C4-4D0B-97D7-07AABF16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Textbook: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Data Structures and Algorithms in C++ by Adam Drozdek,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Reference Books: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Data Structures and Algorithms </a:t>
            </a:r>
            <a:r>
              <a:rPr lang="en-US" sz="1500" dirty="0" err="1"/>
              <a:t>Shaums</a:t>
            </a:r>
            <a:r>
              <a:rPr lang="en-US" sz="1500" dirty="0"/>
              <a:t> Outline Series by </a:t>
            </a:r>
            <a:r>
              <a:rPr lang="en-US" sz="1500" dirty="0" err="1"/>
              <a:t>Lipchautz</a:t>
            </a:r>
            <a:r>
              <a:rPr lang="en-US" sz="1500" dirty="0"/>
              <a:t>, Latest Edition 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Data Structures and Algorithm Analysis in C++ by Mark Allen Weiss, Latest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91176-99A9-4704-817A-94790B51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426C-AEC7-45E1-A82D-A3D5AB1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857250"/>
            <a:ext cx="7543800" cy="1207008"/>
          </a:xfrm>
        </p:spPr>
        <p:txBody>
          <a:bodyPr/>
          <a:lstStyle/>
          <a:p>
            <a:r>
              <a:rPr lang="en-US" b="0" dirty="0"/>
              <a:t>Assessment (3 + 1)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508AD7-A996-4C74-AED6-1BFC494222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7844" y="2258668"/>
          <a:ext cx="7543799" cy="286992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08202">
                  <a:extLst>
                    <a:ext uri="{9D8B030D-6E8A-4147-A177-3AD203B41FA5}">
                      <a16:colId xmlns:a16="http://schemas.microsoft.com/office/drawing/2014/main" val="804785612"/>
                    </a:ext>
                  </a:extLst>
                </a:gridCol>
                <a:gridCol w="3135597">
                  <a:extLst>
                    <a:ext uri="{9D8B030D-6E8A-4147-A177-3AD203B41FA5}">
                      <a16:colId xmlns:a16="http://schemas.microsoft.com/office/drawing/2014/main" val="663248535"/>
                    </a:ext>
                  </a:extLst>
                </a:gridCol>
              </a:tblGrid>
              <a:tr h="4253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1" dirty="0">
                          <a:effectLst/>
                        </a:rPr>
                        <a:t>Assessment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1" dirty="0">
                          <a:effectLst/>
                        </a:rPr>
                        <a:t>Weightage (100)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391615596"/>
                  </a:ext>
                </a:extLst>
              </a:tr>
              <a:tr h="742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 dirty="0">
                          <a:effectLst/>
                        </a:rPr>
                        <a:t>Quizzes 3 - 4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Announced only.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 dirty="0">
                          <a:effectLst/>
                        </a:rPr>
                        <a:t>10%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549046826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>
                          <a:effectLst/>
                        </a:rPr>
                        <a:t>Assignment 3 – 4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 dirty="0">
                          <a:effectLst/>
                        </a:rPr>
                        <a:t>10%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35387328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100" b="0">
                          <a:effectLst/>
                        </a:rPr>
                        <a:t>Lab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>
                          <a:effectLst/>
                        </a:rPr>
                        <a:t>20%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27024171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>
                          <a:effectLst/>
                        </a:rPr>
                        <a:t>Midterm exam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>
                          <a:effectLst/>
                        </a:rPr>
                        <a:t>20%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97423964"/>
                  </a:ext>
                </a:extLst>
              </a:tr>
              <a:tr h="42539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>
                          <a:effectLst/>
                        </a:rPr>
                        <a:t>Final Exam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100" b="0" dirty="0">
                          <a:effectLst/>
                        </a:rPr>
                        <a:t>40%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5481599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2939-C3AC-4589-A8EC-386EA79B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153300"/>
            <a:ext cx="3657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52563"/>
            <a:r>
              <a:rPr b="1" dirty="0">
                <a:solidFill>
                  <a:srgbClr val="FF0000"/>
                </a:solidFill>
              </a:rPr>
              <a:t>Misc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2072831"/>
            <a:ext cx="4783931" cy="12028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1" dirty="0">
                <a:solidFill>
                  <a:srgbClr val="006FC0"/>
                </a:solidFill>
                <a:latin typeface="Calibri"/>
                <a:cs typeface="Calibri"/>
              </a:rPr>
              <a:t>Late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submission: </a:t>
            </a:r>
            <a:r>
              <a:rPr sz="2400" b="1" spc="-4" dirty="0">
                <a:solidFill>
                  <a:srgbClr val="006FC0"/>
                </a:solidFill>
                <a:latin typeface="Calibri"/>
                <a:cs typeface="Calibri"/>
              </a:rPr>
              <a:t>-10% per</a:t>
            </a:r>
            <a:r>
              <a:rPr sz="2400" b="1" spc="-6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9" dirty="0">
                <a:solidFill>
                  <a:srgbClr val="006FC0"/>
                </a:solidFill>
                <a:latin typeface="Calibri"/>
                <a:cs typeface="Calibri"/>
              </a:rPr>
              <a:t>day</a:t>
            </a:r>
            <a:endParaRPr sz="2400" dirty="0">
              <a:latin typeface="Calibri"/>
              <a:cs typeface="Calibri"/>
            </a:endParaRPr>
          </a:p>
          <a:p>
            <a:pPr marL="266700" indent="-257175"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1" dirty="0">
                <a:solidFill>
                  <a:srgbClr val="006FC0"/>
                </a:solidFill>
                <a:latin typeface="Calibri"/>
                <a:cs typeface="Calibri"/>
              </a:rPr>
              <a:t>Familiarize </a:t>
            </a:r>
            <a:r>
              <a:rPr sz="2400" b="1" spc="-8" dirty="0">
                <a:solidFill>
                  <a:srgbClr val="006FC0"/>
                </a:solidFill>
                <a:latin typeface="Calibri"/>
                <a:cs typeface="Calibri"/>
              </a:rPr>
              <a:t>yourself </a:t>
            </a:r>
            <a:r>
              <a:rPr sz="2400" b="1" spc="-4" dirty="0">
                <a:solidFill>
                  <a:srgbClr val="006FC0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policies</a:t>
            </a:r>
            <a:r>
              <a:rPr sz="2400" b="1" spc="-5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  <a:p>
            <a:pPr marL="352425">
              <a:spcBef>
                <a:spcPts val="514"/>
              </a:spcBef>
            </a:pPr>
            <a:r>
              <a:rPr sz="2100" spc="-4" dirty="0">
                <a:latin typeface="Arial"/>
                <a:cs typeface="Arial"/>
              </a:rPr>
              <a:t>–</a:t>
            </a:r>
            <a:r>
              <a:rPr sz="2100" spc="-120" dirty="0">
                <a:latin typeface="Arial"/>
                <a:cs typeface="Arial"/>
              </a:rPr>
              <a:t> </a:t>
            </a:r>
            <a:r>
              <a:rPr sz="2100" spc="-4" dirty="0">
                <a:latin typeface="Calibri"/>
                <a:cs typeface="Calibri"/>
              </a:rPr>
              <a:t>Plagiarism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8083" y="3327559"/>
            <a:ext cx="5120640" cy="10336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14" marR="3810" indent="-214789">
              <a:buFont typeface="Arial"/>
              <a:buChar char="–"/>
              <a:tabLst>
                <a:tab pos="224790" algn="l"/>
              </a:tabLst>
            </a:pPr>
            <a:r>
              <a:rPr sz="2100" spc="-8" dirty="0">
                <a:latin typeface="Calibri"/>
                <a:cs typeface="Calibri"/>
              </a:rPr>
              <a:t>Missing </a:t>
            </a:r>
            <a:r>
              <a:rPr sz="2100" spc="-11" dirty="0">
                <a:latin typeface="Calibri"/>
                <a:cs typeface="Calibri"/>
              </a:rPr>
              <a:t>quizzes, </a:t>
            </a:r>
            <a:r>
              <a:rPr sz="2100" spc="-8" dirty="0">
                <a:latin typeface="Calibri"/>
                <a:cs typeface="Calibri"/>
              </a:rPr>
              <a:t>assignments, </a:t>
            </a:r>
            <a:r>
              <a:rPr lang="en-US" sz="2100" spc="-38" dirty="0">
                <a:latin typeface="Calibri"/>
                <a:cs typeface="Calibri"/>
              </a:rPr>
              <a:t>Mid-Final</a:t>
            </a:r>
            <a:r>
              <a:rPr sz="2100" spc="-3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exams</a:t>
            </a:r>
            <a:r>
              <a:rPr lang="en-US" sz="2100" spc="-19" dirty="0">
                <a:latin typeface="Calibri"/>
                <a:cs typeface="Calibri"/>
              </a:rPr>
              <a:t>,</a:t>
            </a:r>
            <a:r>
              <a:rPr sz="2100" spc="-5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etc</a:t>
            </a:r>
            <a:r>
              <a:rPr lang="en-US" sz="2100" spc="-15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  <a:p>
            <a:pPr marL="224314" indent="-214789">
              <a:spcBef>
                <a:spcPts val="503"/>
              </a:spcBef>
              <a:buFont typeface="Arial"/>
              <a:buChar char="–"/>
              <a:tabLst>
                <a:tab pos="224790" algn="l"/>
              </a:tabLst>
            </a:pPr>
            <a:r>
              <a:rPr sz="2100" spc="-15" dirty="0">
                <a:latin typeface="Calibri"/>
                <a:cs typeface="Calibri"/>
              </a:rPr>
              <a:t>Attendance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7979" y="1003355"/>
            <a:ext cx="1547621" cy="2004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7767277" y="3007416"/>
            <a:ext cx="721519" cy="121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788" spc="-4" dirty="0">
                <a:latin typeface="Calibri"/>
                <a:cs typeface="Calibri"/>
              </a:rPr>
              <a:t>clipartsheep.com</a:t>
            </a:r>
            <a:endParaRPr sz="788" dirty="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C9015E-E533-46B6-B64A-553F818A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A318-21FA-E962-8614-0B8D99EB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92B0B4-7115-1799-E462-BB17E48E2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5899" y="1153300"/>
            <a:ext cx="5522823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52563"/>
            <a:r>
              <a:rPr lang="en-US" b="1" dirty="0">
                <a:solidFill>
                  <a:srgbClr val="FF0000"/>
                </a:solidFill>
              </a:rPr>
              <a:t>Communication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85CB5E-681A-2B15-D8B0-3050A4133A51}"/>
              </a:ext>
            </a:extLst>
          </p:cNvPr>
          <p:cNvSpPr txBox="1"/>
          <p:nvPr/>
        </p:nvSpPr>
        <p:spPr>
          <a:xfrm>
            <a:off x="1544956" y="2072830"/>
            <a:ext cx="532218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indent="-257175"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lang="en-US" sz="2400" b="1" spc="-11" dirty="0">
                <a:solidFill>
                  <a:srgbClr val="006FC0"/>
                </a:solidFill>
                <a:latin typeface="Calibri"/>
                <a:cs typeface="Calibri"/>
              </a:rPr>
              <a:t>Slack</a:t>
            </a:r>
          </a:p>
          <a:p>
            <a:pPr marL="266700" indent="-257175"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lang="en-US" sz="2400" dirty="0">
                <a:latin typeface="Calibri"/>
                <a:cs typeface="Calibri"/>
              </a:rPr>
              <a:t>Assignment Submission:</a:t>
            </a:r>
          </a:p>
          <a:p>
            <a:pPr marL="9525">
              <a:tabLst>
                <a:tab pos="266700" algn="l"/>
                <a:tab pos="267176" algn="l"/>
              </a:tabLst>
            </a:pPr>
            <a:r>
              <a:rPr lang="en-US" sz="2400" dirty="0">
                <a:latin typeface="Calibri"/>
                <a:cs typeface="Calibri"/>
              </a:rPr>
              <a:t>	Google Classroom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27557-6A32-6EAE-F7B6-868185BA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151E9-AF3D-434C-A45D-4A81259E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694" y="2840066"/>
            <a:ext cx="3051313" cy="85725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34572-13B1-4BCF-9C32-6714A0D9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41E4-302C-48C8-8138-DBB6F10A2D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Structures - 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1752600"/>
          </a:xfrm>
        </p:spPr>
        <p:txBody>
          <a:bodyPr/>
          <a:lstStyle/>
          <a:p>
            <a:r>
              <a:rPr dirty="0"/>
              <a:t>Introduction to Data Structures and Algorithms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490</Words>
  <Application>Microsoft Macintosh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PowerPoint Presentation</vt:lpstr>
      <vt:lpstr>About your Instructor</vt:lpstr>
      <vt:lpstr>Ice Breaking Session</vt:lpstr>
      <vt:lpstr>Course Material</vt:lpstr>
      <vt:lpstr>Assessment (3 + 1)</vt:lpstr>
      <vt:lpstr>Misc</vt:lpstr>
      <vt:lpstr>Communication</vt:lpstr>
      <vt:lpstr>Questions?</vt:lpstr>
      <vt:lpstr>Data Structures - Lecture 1</vt:lpstr>
      <vt:lpstr>Course Introduction</vt:lpstr>
      <vt:lpstr>What is a Data Structure?</vt:lpstr>
      <vt:lpstr>What is an Algorithm?</vt:lpstr>
      <vt:lpstr>Basic Terminology</vt:lpstr>
      <vt:lpstr>Algorithm Writing &amp; Notation</vt:lpstr>
      <vt:lpstr>Complexity Analysis</vt:lpstr>
      <vt:lpstr>Example: Linear Search</vt:lpstr>
      <vt:lpstr>Example: Binary Search</vt:lpstr>
      <vt:lpstr>Summary</vt:lpstr>
      <vt:lpstr>In-Class Activity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Kazim, Muhammad</cp:lastModifiedBy>
  <cp:revision>17</cp:revision>
  <dcterms:created xsi:type="dcterms:W3CDTF">2013-01-27T09:14:16Z</dcterms:created>
  <dcterms:modified xsi:type="dcterms:W3CDTF">2025-09-16T06:49:36Z</dcterms:modified>
  <cp:category/>
</cp:coreProperties>
</file>