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58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4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7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5246AD-42AF-C7B9-189F-8E7F3AC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8" y="1051560"/>
            <a:ext cx="8532564" cy="44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9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9746-9F5B-4F9B-0F79-60D6E592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Pseudocode vs. Flowchart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0FCDA1-446A-434F-04C0-F713F790F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325168"/>
              </p:ext>
            </p:extLst>
          </p:nvPr>
        </p:nvGraphicFramePr>
        <p:xfrm>
          <a:off x="457200" y="1959429"/>
          <a:ext cx="8229600" cy="2888001"/>
        </p:xfrm>
        <a:graphic>
          <a:graphicData uri="http://schemas.openxmlformats.org/drawingml/2006/table">
            <a:tbl>
              <a:tblPr/>
              <a:tblGrid>
                <a:gridCol w="2383436">
                  <a:extLst>
                    <a:ext uri="{9D8B030D-6E8A-4147-A177-3AD203B41FA5}">
                      <a16:colId xmlns:a16="http://schemas.microsoft.com/office/drawing/2014/main" val="643643257"/>
                    </a:ext>
                  </a:extLst>
                </a:gridCol>
                <a:gridCol w="2923082">
                  <a:extLst>
                    <a:ext uri="{9D8B030D-6E8A-4147-A177-3AD203B41FA5}">
                      <a16:colId xmlns:a16="http://schemas.microsoft.com/office/drawing/2014/main" val="2789216664"/>
                    </a:ext>
                  </a:extLst>
                </a:gridCol>
                <a:gridCol w="2923082">
                  <a:extLst>
                    <a:ext uri="{9D8B030D-6E8A-4147-A177-3AD203B41FA5}">
                      <a16:colId xmlns:a16="http://schemas.microsoft.com/office/drawing/2014/main" val="921127128"/>
                    </a:ext>
                  </a:extLst>
                </a:gridCol>
              </a:tblGrid>
              <a:tr h="633497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US" b="1" dirty="0">
                          <a:effectLst/>
                          <a:latin typeface="quote-cjk-patch"/>
                        </a:rPr>
                        <a:t>Feature</a:t>
                      </a:r>
                    </a:p>
                  </a:txBody>
                  <a:tcPr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US" b="1" dirty="0">
                          <a:effectLst/>
                          <a:latin typeface="quote-cjk-patch"/>
                        </a:rPr>
                        <a:t>Pseudocode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US" b="1" dirty="0">
                          <a:effectLst/>
                          <a:latin typeface="quote-cjk-patch"/>
                        </a:rPr>
                        <a:t>Flowchart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086795"/>
                  </a:ext>
                </a:extLst>
              </a:tr>
              <a:tr h="63349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1">
                          <a:effectLst/>
                          <a:latin typeface="quote-cjk-patch"/>
                        </a:rPr>
                        <a:t>Form</a:t>
                      </a:r>
                      <a:endParaRPr lang="en-US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Text-based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Visual / Graphical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12156"/>
                  </a:ext>
                </a:extLst>
              </a:tr>
              <a:tr h="63349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1" dirty="0">
                          <a:effectLst/>
                          <a:latin typeface="quote-cjk-patch"/>
                        </a:rPr>
                        <a:t>Detail</a:t>
                      </a:r>
                      <a:endParaRPr lang="en-US" b="0" dirty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Can be more detailed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Shows overall flow clearly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381030"/>
                  </a:ext>
                </a:extLst>
              </a:tr>
              <a:tr h="98751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1">
                          <a:effectLst/>
                          <a:latin typeface="quote-cjk-patch"/>
                        </a:rPr>
                        <a:t>Best for</a:t>
                      </a:r>
                      <a:endParaRPr lang="en-US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>
                          <a:effectLst/>
                          <a:latin typeface="quote-cjk-patch"/>
                        </a:rPr>
                        <a:t>Complex algorithms, easy to translate to code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quote-cjk-patch"/>
                        </a:rPr>
                        <a:t>Understanding logic flow, simpler processes</a:t>
                      </a:r>
                    </a:p>
                  </a:txBody>
                  <a:tcPr marL="152400" marR="15240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0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0C6A-DFC1-8B90-FBD1-2ED77BD2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4381"/>
            <a:ext cx="8686800" cy="922791"/>
          </a:xfrm>
        </p:spPr>
        <p:txBody>
          <a:bodyPr anchor="ctr">
            <a:noAutofit/>
          </a:bodyPr>
          <a:lstStyle/>
          <a:p>
            <a:r>
              <a:rPr lang="en-US" sz="3600" b="1" dirty="0"/>
              <a:t>Part 2: What can we DO with Data Structures? 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13FB-D6EE-44D2-6F7E-449BE0ED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40972"/>
            <a:ext cx="8479971" cy="4885192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Transition to operations</a:t>
            </a:r>
            <a:endParaRPr lang="en-US" dirty="0"/>
          </a:p>
          <a:p>
            <a:r>
              <a:rPr lang="en-US" dirty="0"/>
              <a:t>Data structures are useless if we can't interact with them. These interactions are called </a:t>
            </a:r>
            <a:r>
              <a:rPr lang="en-US" b="1" dirty="0"/>
              <a:t>Operations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5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B231-469A-A3E1-4277-D0185148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/>
              <a:t>Core Data Structure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8051-9FEE-F3C7-D415-02AFE7E8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Traversal</a:t>
            </a:r>
            <a:r>
              <a:rPr lang="en-US" dirty="0"/>
              <a:t> (R): Access each data element exactly once.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Example: Printing every name on the list.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Insertion</a:t>
            </a:r>
            <a:r>
              <a:rPr lang="en-US" dirty="0"/>
              <a:t> (C): Add a new data element.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Example: Adding a new friend's name to the list.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Deletion</a:t>
            </a:r>
            <a:r>
              <a:rPr lang="en-US" dirty="0"/>
              <a:t> (D): Remove a data element.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Example: Removing a name from the list.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Searching</a:t>
            </a:r>
            <a:r>
              <a:rPr lang="en-US" dirty="0"/>
              <a:t> (R): Find the location of a given element.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Example: Is "Ali" on the list? At what position?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Sorting</a:t>
            </a:r>
            <a:r>
              <a:rPr lang="en-US" dirty="0"/>
              <a:t>: Arrange elements in a specific order (ascending/descending).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Example: Ordering the names alphabetically.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Merging</a:t>
            </a:r>
            <a:r>
              <a:rPr lang="en-US" dirty="0"/>
              <a:t>: Combine two similar structures into one.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Example: Combining two lists of names into one big list.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CRUD Analogy:</a:t>
            </a:r>
            <a:r>
              <a:rPr lang="en-US" dirty="0"/>
              <a:t> Create (Insert), Read (Traverse, Search), Update (often involves </a:t>
            </a:r>
            <a:r>
              <a:rPr lang="en-US" dirty="0" err="1"/>
              <a:t>search+insert</a:t>
            </a:r>
            <a:r>
              <a:rPr lang="en-US" dirty="0"/>
              <a:t>), Delete.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9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07B6-FD4C-D5C4-AD05-E8AE7911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Part 3: How do we MEASORE algorithms? Complexity Analysis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A953-3CB5-6D21-D146-B4702E936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2486"/>
            <a:ext cx="8229600" cy="474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algorithms can solve the same problem. How do we know which one is </a:t>
            </a:r>
            <a:r>
              <a:rPr lang="en-US" b="1" dirty="0"/>
              <a:t>better</a:t>
            </a:r>
            <a:r>
              <a:rPr lang="en-US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 it the one that uses fewer lines of code?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 it the one that runs the fastest?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 it the one that uses the least memory?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highlight>
                  <a:srgbClr val="FFFF00"/>
                </a:highlight>
              </a:rPr>
              <a:t>Answer:</a:t>
            </a:r>
            <a:r>
              <a:rPr lang="en-US" dirty="0">
                <a:highlight>
                  <a:srgbClr val="FFFF00"/>
                </a:highlight>
              </a:rPr>
              <a:t> We analyze their 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Complexity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229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01A0-F0A9-9E54-3D74-023F8DA0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Complexity?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B0861-C7CC-49F5-3124-950340FB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Time Complexity:</a:t>
            </a:r>
            <a:r>
              <a:rPr lang="en-US" dirty="0"/>
              <a:t> A measure of the amount of </a:t>
            </a:r>
            <a:r>
              <a:rPr lang="en-US" b="1" dirty="0"/>
              <a:t>time</a:t>
            </a:r>
            <a:r>
              <a:rPr lang="en-US" dirty="0"/>
              <a:t> an algorithm takes to run as a function of the input size (n).</a:t>
            </a:r>
          </a:p>
          <a:p>
            <a:pPr lvl="1"/>
            <a:r>
              <a:rPr lang="en-US" dirty="0"/>
              <a:t>"How fast does it run?"</a:t>
            </a:r>
          </a:p>
          <a:p>
            <a:r>
              <a:rPr lang="en-US" b="1" dirty="0"/>
              <a:t>Space Complexity:</a:t>
            </a:r>
            <a:r>
              <a:rPr lang="en-US" dirty="0"/>
              <a:t> A measure of the amount of </a:t>
            </a:r>
            <a:r>
              <a:rPr lang="en-US" b="1" dirty="0"/>
              <a:t>memory</a:t>
            </a:r>
            <a:r>
              <a:rPr lang="en-US" dirty="0"/>
              <a:t> an algorithm uses as a function of the input size (n).</a:t>
            </a:r>
          </a:p>
          <a:p>
            <a:pPr lvl="1"/>
            <a:r>
              <a:rPr lang="en-US" dirty="0"/>
              <a:t>"How much memory does it need?"</a:t>
            </a:r>
          </a:p>
          <a:p>
            <a:r>
              <a:rPr lang="en-US" b="1" dirty="0"/>
              <a:t>Why does input size (</a:t>
            </a:r>
            <a:r>
              <a:rPr lang="en-US" dirty="0"/>
              <a:t>n</a:t>
            </a:r>
            <a:r>
              <a:rPr lang="en-US" b="1" dirty="0"/>
              <a:t>) matter?</a:t>
            </a:r>
            <a:endParaRPr lang="en-US" dirty="0"/>
          </a:p>
          <a:p>
            <a:pPr lvl="1"/>
            <a:r>
              <a:rPr lang="en-US" dirty="0"/>
              <a:t>Sorting 10 numbers is easy. Sorting 10 million numbers is hard. We care about how performance </a:t>
            </a:r>
            <a:r>
              <a:rPr lang="en-US" i="1" dirty="0"/>
              <a:t>scales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A582-5F06-38A9-A21B-55D083FF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Introducing Big O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E2C-990D-4AA5-FE6D-45FB6F6A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O(1) - Constant Time:</a:t>
            </a:r>
            <a:r>
              <a:rPr lang="en-US" dirty="0"/>
              <a:t> Amazing! (e.g., accessing an array element by index).</a:t>
            </a:r>
          </a:p>
          <a:p>
            <a:r>
              <a:rPr lang="en-US" b="1" dirty="0"/>
              <a:t>O(log n) - Logarithmic Time:</a:t>
            </a:r>
            <a:r>
              <a:rPr lang="en-US" dirty="0"/>
              <a:t> Excellent! (e.g., binary search).</a:t>
            </a:r>
          </a:p>
          <a:p>
            <a:r>
              <a:rPr lang="en-US" b="1" dirty="0"/>
              <a:t>O(n) - Linear Time:</a:t>
            </a:r>
            <a:r>
              <a:rPr lang="en-US" dirty="0"/>
              <a:t> Good! (e.g., simple search, traversing an array).</a:t>
            </a:r>
          </a:p>
          <a:p>
            <a:r>
              <a:rPr lang="en-US" b="1" dirty="0"/>
              <a:t>O(n log n) - </a:t>
            </a:r>
            <a:r>
              <a:rPr lang="en-US" b="1" dirty="0" err="1"/>
              <a:t>Linearithmic</a:t>
            </a:r>
            <a:r>
              <a:rPr lang="en-US" b="1" dirty="0"/>
              <a:t> Time:</a:t>
            </a:r>
            <a:r>
              <a:rPr lang="en-US" dirty="0"/>
              <a:t> Decent. (e.g., efficient sorting algorithms like Merge Sort).</a:t>
            </a:r>
          </a:p>
          <a:p>
            <a:r>
              <a:rPr lang="en-US" b="1" dirty="0"/>
              <a:t>O(n²) - Quadratic Time:</a:t>
            </a:r>
            <a:r>
              <a:rPr lang="en-US" dirty="0"/>
              <a:t> Bad. (e.g., simple sorting with two nested loops, like Bubble Sort).</a:t>
            </a:r>
          </a:p>
          <a:p>
            <a:r>
              <a:rPr lang="en-US" b="1" dirty="0"/>
              <a:t>O(2^n) - Exponential Time:</a:t>
            </a:r>
            <a:r>
              <a:rPr lang="en-US" dirty="0"/>
              <a:t> Terrible! (e.g., naive Fibonacci calculation).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5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BCC9-3D2C-04BF-B0B7-4C51316E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Big O in Practice: An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4338-CD73-AC31-0664-36FC0C5A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Problem:</a:t>
            </a:r>
            <a:r>
              <a:rPr lang="en-US" dirty="0"/>
              <a:t> Find a number in a list (array).</a:t>
            </a:r>
          </a:p>
          <a:p>
            <a:r>
              <a:rPr lang="en-US" b="1" dirty="0"/>
              <a:t>Algorithm 1: Linear Search.</a:t>
            </a:r>
            <a:r>
              <a:rPr lang="en-US" dirty="0"/>
              <a:t> Check each element one by one.</a:t>
            </a:r>
          </a:p>
          <a:p>
            <a:pPr lvl="1"/>
            <a:r>
              <a:rPr lang="en-US" b="1" dirty="0"/>
              <a:t>Worst Case:</a:t>
            </a:r>
            <a:r>
              <a:rPr lang="en-US" dirty="0"/>
              <a:t> The number is last. We check all n elements.</a:t>
            </a:r>
          </a:p>
          <a:p>
            <a:pPr lvl="1"/>
            <a:r>
              <a:rPr lang="en-US" b="1" dirty="0"/>
              <a:t>Time Complexity: O(n)</a:t>
            </a:r>
            <a:endParaRPr lang="en-US" dirty="0"/>
          </a:p>
          <a:p>
            <a:r>
              <a:rPr lang="en-US" b="1" dirty="0"/>
              <a:t>Algorithm 2: Binary Search.</a:t>
            </a:r>
            <a:r>
              <a:rPr lang="en-US" dirty="0"/>
              <a:t> (Requires a sorted list). Repeatedly check the middle and discard half the list.</a:t>
            </a:r>
          </a:p>
          <a:p>
            <a:pPr lvl="1"/>
            <a:r>
              <a:rPr lang="en-US" b="1" dirty="0"/>
              <a:t>Worst Case:</a:t>
            </a:r>
            <a:r>
              <a:rPr lang="en-US" dirty="0"/>
              <a:t> We halve the list until it has one item. Steps = log₂(n).</a:t>
            </a:r>
          </a:p>
          <a:p>
            <a:pPr lvl="1"/>
            <a:r>
              <a:rPr lang="en-US" b="1" dirty="0"/>
              <a:t>Time Complexity: O(log n)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Conclusion:</a:t>
            </a:r>
            <a:r>
              <a:rPr lang="en-US" dirty="0"/>
              <a:t> For large n, O(log n) is </a:t>
            </a:r>
            <a:r>
              <a:rPr lang="en-US" b="1" dirty="0"/>
              <a:t>dramatically faster</a:t>
            </a:r>
            <a:r>
              <a:rPr lang="en-US" dirty="0"/>
              <a:t> than O(n).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4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628E-76A1-C83A-7D24-6EC0A13C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5C29-439C-F8FA-0A38-FAA1253A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use </a:t>
            </a:r>
            <a:r>
              <a:rPr lang="en-US" b="1" dirty="0"/>
              <a:t>Pseudocode</a:t>
            </a:r>
            <a:r>
              <a:rPr lang="en-US" dirty="0"/>
              <a:t> (text) and </a:t>
            </a:r>
            <a:r>
              <a:rPr lang="en-US" b="1" dirty="0"/>
              <a:t>Flowcharts</a:t>
            </a:r>
            <a:r>
              <a:rPr lang="en-US" dirty="0"/>
              <a:t> (visuals) to design algorithms unambiguously.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Structures support core </a:t>
            </a:r>
            <a:r>
              <a:rPr lang="en-US" b="1" dirty="0"/>
              <a:t>Operations</a:t>
            </a:r>
            <a:r>
              <a:rPr lang="en-US" dirty="0"/>
              <a:t> like Traversal, Insertion, Deletion, and Search.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measure algorithm efficiency using </a:t>
            </a:r>
            <a:r>
              <a:rPr lang="en-US" b="1" dirty="0"/>
              <a:t>Complexity Analysis</a:t>
            </a:r>
            <a:r>
              <a:rPr lang="en-US" dirty="0"/>
              <a:t> (Time &amp; Space).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Big O Notation</a:t>
            </a:r>
            <a:r>
              <a:rPr lang="en-US" dirty="0"/>
              <a:t> tells us how an algorithm's resource needs </a:t>
            </a:r>
            <a:r>
              <a:rPr lang="en-US" i="1" dirty="0"/>
              <a:t>scale</a:t>
            </a:r>
            <a:r>
              <a:rPr lang="en-US" dirty="0"/>
              <a:t> with input size, helping us choose the best tool for the job.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2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B27E71-779E-5B43-445D-B6257CF4D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50" y="1153886"/>
            <a:ext cx="7861300" cy="45126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88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C3C50-59CF-47DD-8339-F43AE664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1E4-302C-48C8-8138-DBB6F10A2D3C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A2172-81DC-9350-E316-4BBEDFDC67AA}"/>
              </a:ext>
            </a:extLst>
          </p:cNvPr>
          <p:cNvSpPr txBox="1"/>
          <p:nvPr/>
        </p:nvSpPr>
        <p:spPr>
          <a:xfrm>
            <a:off x="770350" y="2416741"/>
            <a:ext cx="6444641" cy="285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Today's Topics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Algorithm Writing Notation,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Data Structure Operations,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/>
              <a:t>Complexity Analysis</a:t>
            </a:r>
            <a:br>
              <a:rPr lang="en-US" sz="1400" dirty="0"/>
            </a:br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AD17C2-5794-C317-1184-41A94848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67276"/>
            <a:ext cx="7123176" cy="1207008"/>
          </a:xfrm>
        </p:spPr>
        <p:txBody>
          <a:bodyPr/>
          <a:lstStyle/>
          <a:p>
            <a:r>
              <a:rPr lang="en-US" b="1" dirty="0"/>
              <a:t>Week 1, Class 3</a:t>
            </a:r>
          </a:p>
        </p:txBody>
      </p:sp>
    </p:spTree>
    <p:extLst>
      <p:ext uri="{BB962C8B-B14F-4D97-AF65-F5344CB8AC3E}">
        <p14:creationId xmlns:p14="http://schemas.microsoft.com/office/powerpoint/2010/main" val="299252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F88A-C470-4D5F-B9FF-7F3AF6FD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67276"/>
            <a:ext cx="7162800" cy="1207008"/>
          </a:xfrm>
        </p:spPr>
        <p:txBody>
          <a:bodyPr/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33D5-5ACD-43EA-8AF0-5E82CE576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174284"/>
            <a:ext cx="7543800" cy="2903902"/>
          </a:xfrm>
        </p:spPr>
        <p:txBody>
          <a:bodyPr>
            <a:normAutofit fontScale="47500" lnSpcReduction="20000"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600" dirty="0"/>
              <a:t>By the end of this class, you will be able to: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3600" b="1" dirty="0"/>
              <a:t>Compare</a:t>
            </a:r>
            <a:r>
              <a:rPr lang="en-US" sz="3600" dirty="0"/>
              <a:t> and </a:t>
            </a:r>
            <a:r>
              <a:rPr lang="en-US" sz="3600" b="1" dirty="0"/>
              <a:t>contrast</a:t>
            </a:r>
            <a:r>
              <a:rPr lang="en-US" sz="3600" dirty="0"/>
              <a:t> different algorithm writing notations (Pseudocode vs. Flowcharts).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3600" b="1" dirty="0"/>
              <a:t>Identify</a:t>
            </a:r>
            <a:r>
              <a:rPr lang="en-US" sz="3600" dirty="0"/>
              <a:t> and </a:t>
            </a:r>
            <a:r>
              <a:rPr lang="en-US" sz="3600" b="1" dirty="0"/>
              <a:t>describe</a:t>
            </a:r>
            <a:r>
              <a:rPr lang="en-US" sz="3600" dirty="0"/>
              <a:t> the fundamental operations performed on data structures (CRUD + more).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3600" b="1" dirty="0"/>
              <a:t>Define</a:t>
            </a:r>
            <a:r>
              <a:rPr lang="en-US" sz="3600" dirty="0"/>
              <a:t> time and space complexity.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3600" b="1" dirty="0"/>
              <a:t>Explain</a:t>
            </a:r>
            <a:r>
              <a:rPr lang="en-US" sz="3600" dirty="0"/>
              <a:t> the purpose of Big O notation for analyzing algorithm efficiency.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416F-BFE7-44F5-8CBB-AA57D49C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1E4-302C-48C8-8138-DBB6F10A2D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8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3D5-A30A-476D-9F9D-2EA99722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78099"/>
            <a:ext cx="7543800" cy="1207008"/>
          </a:xfrm>
        </p:spPr>
        <p:txBody>
          <a:bodyPr/>
          <a:lstStyle/>
          <a:p>
            <a:r>
              <a:rPr lang="en-US" b="1" dirty="0"/>
              <a:t>Recap &amp; Look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9303-36C4-4D0B-97D7-07AABF16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/>
              <a:t>What is a Data Structure?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way to organize, manage, and store data for efficient access and modification.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Examples: Array, Linked List, Stack.</a:t>
            </a:r>
          </a:p>
          <a:p>
            <a:pPr lvl="1"/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b="1" dirty="0"/>
              <a:t>What is an Algorithm?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step-by-step procedure or formula for solving a problem.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Example: A recipe for baking a cake.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Think-Pair-Share (1 min):</a:t>
            </a:r>
            <a:r>
              <a:rPr lang="en-US" dirty="0"/>
              <a:t> Turn to your neighbor and name one real-world example of a data structure and an algorithm you used today.</a:t>
            </a:r>
            <a:br>
              <a:rPr lang="en-US" dirty="0"/>
            </a:br>
            <a:r>
              <a:rPr lang="en-US" i="1" dirty="0"/>
              <a:t>(e.g., A playlist (data structure) and the shuffle function (algorithm))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1176-99A9-4704-817A-94790B51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1E4-302C-48C8-8138-DBB6F10A2D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426C-AEC7-45E1-A82D-A3D5AB14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857250"/>
            <a:ext cx="7742900" cy="12070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Part 1: Describing Algorithms - How do we write them?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42939-C3AC-4589-A8EC-386EA79B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1E4-302C-48C8-8138-DBB6F10A2D3C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EC110B-49D8-88CF-4C88-617648C5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77806"/>
            <a:ext cx="8229600" cy="286294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We need a clear, language-agnostic way to communicate the steps of an algorithm before we write code.</a:t>
            </a:r>
          </a:p>
        </p:txBody>
      </p:sp>
    </p:spTree>
    <p:extLst>
      <p:ext uri="{BB962C8B-B14F-4D97-AF65-F5344CB8AC3E}">
        <p14:creationId xmlns:p14="http://schemas.microsoft.com/office/powerpoint/2010/main" val="85286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452563"/>
            <a:r>
              <a:rPr lang="en-US" b="1" dirty="0"/>
              <a:t>Algorithm Notation: Pseudocode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813A20-E3FD-48DF-F809-CEC974F0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it?</a:t>
            </a:r>
            <a:r>
              <a:rPr lang="en-US" dirty="0"/>
              <a:t> A high-level description of an algorithm that uses the structural conventions of a programming language but is intended for human reading.</a:t>
            </a:r>
          </a:p>
          <a:p>
            <a:r>
              <a:rPr lang="en-US" b="1" dirty="0"/>
              <a:t>It is NOT code.</a:t>
            </a:r>
            <a:r>
              <a:rPr lang="en-US" dirty="0"/>
              <a:t> It ignores syntax details like semicolons or variable declarations.</a:t>
            </a:r>
          </a:p>
          <a:p>
            <a:r>
              <a:rPr lang="en-US" b="1" dirty="0"/>
              <a:t>Focuses on</a:t>
            </a:r>
            <a:r>
              <a:rPr lang="en-US" dirty="0"/>
              <a:t> logic, control structures (if, while, for), and operations.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C9015E-E533-46B6-B64A-553F818A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1E4-302C-48C8-8138-DBB6F10A2D3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A318-21FA-E962-8614-0B8D99EB6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92B0B4-7115-1799-E462-BB17E48E2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52563"/>
            <a:r>
              <a:rPr lang="en-US" b="1" dirty="0"/>
              <a:t>Example: Find the largest number in an array.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6DD51-C174-75A2-35A1-F3F1FDF2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    SET max TO the first element in the array</a:t>
            </a:r>
          </a:p>
          <a:p>
            <a:pPr marL="0" indent="0">
              <a:buNone/>
            </a:pPr>
            <a:r>
              <a:rPr lang="en-US" dirty="0"/>
              <a:t>        FOR each subsequent element IN the array</a:t>
            </a:r>
          </a:p>
          <a:p>
            <a:pPr marL="0" indent="0">
              <a:buNone/>
            </a:pPr>
            <a:r>
              <a:rPr lang="en-US" dirty="0"/>
              <a:t>        	IF element &gt; max THEN</a:t>
            </a:r>
          </a:p>
          <a:p>
            <a:pPr marL="0" indent="0">
              <a:buNone/>
            </a:pPr>
            <a:r>
              <a:rPr lang="en-US" dirty="0"/>
              <a:t>            	SET max TO element</a:t>
            </a:r>
          </a:p>
          <a:p>
            <a:pPr marL="0" indent="0">
              <a:buNone/>
            </a:pPr>
            <a:r>
              <a:rPr lang="en-US" dirty="0"/>
              <a:t>        	END IF</a:t>
            </a:r>
          </a:p>
          <a:p>
            <a:pPr marL="0" indent="0">
              <a:buNone/>
            </a:pPr>
            <a:r>
              <a:rPr lang="en-US" dirty="0"/>
              <a:t>    	  END FOR</a:t>
            </a:r>
          </a:p>
          <a:p>
            <a:pPr marL="0" indent="0">
              <a:buNone/>
            </a:pPr>
            <a:r>
              <a:rPr lang="en-US" dirty="0"/>
              <a:t>    	  RETURN max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F27557-6A32-6EAE-F7B6-868185BA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1E4-302C-48C8-8138-DBB6F10A2D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4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 Notation: 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b="1" dirty="0"/>
              <a:t>What is it?</a:t>
            </a:r>
            <a:r>
              <a:rPr lang="en-US" dirty="0"/>
              <a:t> A visual representation of an algorithm's workflow using standardized symbols.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§"/>
            </a:pPr>
            <a:r>
              <a:rPr lang="en-US" b="1" dirty="0"/>
              <a:t>Good for</a:t>
            </a:r>
            <a:r>
              <a:rPr lang="en-US" dirty="0"/>
              <a:t> understanding the flow of control and decision points.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66"/>
            <a:ext cx="86868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Show a simple flowchart for the " Find the largest number in an array " algorithm:</a:t>
            </a:r>
            <a:endParaRPr sz="3600" dirty="0"/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102D0C2C-6A5B-5DE4-0289-4E8CAE889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542" y="1243466"/>
            <a:ext cx="5355771" cy="533989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1100</Words>
  <Application>Microsoft Macintosh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quote-cjk-patch</vt:lpstr>
      <vt:lpstr>Wingdings</vt:lpstr>
      <vt:lpstr>Office Theme</vt:lpstr>
      <vt:lpstr>PowerPoint Presentation</vt:lpstr>
      <vt:lpstr>Week 1, Class 3</vt:lpstr>
      <vt:lpstr>Learning Objectives</vt:lpstr>
      <vt:lpstr>Recap &amp; Look Back</vt:lpstr>
      <vt:lpstr>Part 1: Describing Algorithms - How do we write them?</vt:lpstr>
      <vt:lpstr>Algorithm Notation: Pseudocode</vt:lpstr>
      <vt:lpstr>Example: Find the largest number in an array.</vt:lpstr>
      <vt:lpstr>Algorithm Notation: Flowcharts</vt:lpstr>
      <vt:lpstr>Show a simple flowchart for the " Find the largest number in an array " algorithm:</vt:lpstr>
      <vt:lpstr>Pseudocode vs. Flowchart</vt:lpstr>
      <vt:lpstr>Part 2: What can we DO with Data Structures?  </vt:lpstr>
      <vt:lpstr>Core Data Structure Operations</vt:lpstr>
      <vt:lpstr>Part 3: How do we MEASORE algorithms? Complexity Analysis</vt:lpstr>
      <vt:lpstr>What is Complexity?</vt:lpstr>
      <vt:lpstr> Introducing Big O Notation</vt:lpstr>
      <vt:lpstr>Big O in Practice: An Example</vt:lpstr>
      <vt:lpstr>Key Takeaways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Kazim, Muhammad</cp:lastModifiedBy>
  <cp:revision>49</cp:revision>
  <dcterms:created xsi:type="dcterms:W3CDTF">2013-01-27T09:14:16Z</dcterms:created>
  <dcterms:modified xsi:type="dcterms:W3CDTF">2025-09-16T19:05:23Z</dcterms:modified>
  <cp:category/>
</cp:coreProperties>
</file>