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Spectral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htrfZ+XEf8A7r+WWi2AwVISNQL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bold.fntdata"/><Relationship Id="rId20" Type="http://schemas.openxmlformats.org/officeDocument/2006/relationships/slide" Target="slides/slide15.xml"/><Relationship Id="rId42" Type="http://schemas.openxmlformats.org/officeDocument/2006/relationships/font" Target="fonts/Spectral-boldItalic.fntdata"/><Relationship Id="rId41" Type="http://schemas.openxmlformats.org/officeDocument/2006/relationships/font" Target="fonts/Spectral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Spectral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7bb04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f87bb04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87718430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f8771843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8771843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f8771843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175a548a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b175a548a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175a548a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b175a548a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175a548a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b175a548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624f93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6624f93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624f939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6624f939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87718430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f87718430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87718430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f87718430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8771843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f8771843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0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3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Relationship Id="rId4" Type="http://schemas.openxmlformats.org/officeDocument/2006/relationships/image" Target="../media/image2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1934128" y="1906350"/>
            <a:ext cx="5275744" cy="13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CSE321: 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Introduction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348000" y="4655050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Windows 95" id="125" name="Google Shape;1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310" y="1561059"/>
            <a:ext cx="3769847" cy="2826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s 95" id="126" name="Google Shape;1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384" y="1561059"/>
            <a:ext cx="3769847" cy="282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39"/>
          <p:cNvSpPr txBox="1"/>
          <p:nvPr>
            <p:ph idx="1" type="body"/>
          </p:nvPr>
        </p:nvSpPr>
        <p:spPr>
          <a:xfrm>
            <a:off x="675438" y="1906691"/>
            <a:ext cx="3137805" cy="21348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Another revolution of OS came in the mobile computing domain, when Steve Jobs introduced iPhone with iOS in 2007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iPhone introduction video is now regarded as a classic advertise video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9" y="1698557"/>
            <a:ext cx="3889983" cy="219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56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ctrTitle"/>
          </p:nvPr>
        </p:nvSpPr>
        <p:spPr>
          <a:xfrm>
            <a:off x="1980600" y="1906350"/>
            <a:ext cx="51828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8761D"/>
                </a:solidFill>
              </a:rPr>
              <a:t>Computer System Organization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348000" y="4655050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311700" y="315925"/>
            <a:ext cx="871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Components of a Computer System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125" y="1147225"/>
            <a:ext cx="4429750" cy="36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Kernel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287400" y="1264700"/>
            <a:ext cx="8569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one program running at all times.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Kernel is the </a:t>
            </a: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central module of an operating system</a:t>
            </a:r>
            <a:endParaRPr sz="1400"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Part of OS that loads first, and it remains in main memory.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small as possible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Provide all the essential services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required by other parts of the operating system and applications.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Kernel code is usually </a:t>
            </a: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loaded into a protected area of memory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prevent it from being overwritten.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Bootstrap Program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461425" y="1147225"/>
            <a:ext cx="85206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425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initial program executed when a computer starts</a:t>
            </a:r>
            <a:r>
              <a:rPr lang="en" sz="1425">
                <a:latin typeface="Arial"/>
                <a:ea typeface="Arial"/>
                <a:cs typeface="Arial"/>
                <a:sym typeface="Arial"/>
              </a:rPr>
              <a:t> running. 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25"/>
              <a:buFont typeface="Arial"/>
              <a:buChar char="●"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When a computers is powered up or rebooted, it is executed first. 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Font typeface="Arial"/>
              <a:buChar char="●"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Stored in the ROM or EEPROM, known as firmware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Font typeface="Arial"/>
              <a:buChar char="●"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Initializes all aspects of the system, from CPU registers to device controllers to memory contents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Font typeface="Arial"/>
              <a:buChar char="●"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bootstrap program must know how to load the operating system and how to start executing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Font typeface="Arial"/>
              <a:buChar char="●"/>
            </a:pPr>
            <a:r>
              <a:rPr lang="en" sz="1425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Once the OS kernel is loaded and executing, it can start providing services to the system and its users</a:t>
            </a:r>
            <a:endParaRPr sz="1425"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Storage Structure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311700" y="1147225"/>
            <a:ext cx="84804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Main memory – only large storage media that the CPU can access directly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Random access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Typically volatile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Secondary storage – extension of main memory that provides large nonvolatile storage capacity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CPU can load instructions only from main memory.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General-purpose computers run most of their programs from rewritable memory, called main memory ( also called RAM)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Computers use other forms of memory as well - Read Only Memory (ROM) and electrically erasable programmable read-only memory (EEPROM)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Only static programs, such as the bootstrap program described earlier, are stored here.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Storage Device Hierarchy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862" y="1184125"/>
            <a:ext cx="4200276" cy="33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7bb044f2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Dual Mode Operation 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0" name="Google Shape;180;g1f87bb044f2_0_0"/>
          <p:cNvSpPr txBox="1"/>
          <p:nvPr>
            <p:ph idx="1" type="body"/>
          </p:nvPr>
        </p:nvSpPr>
        <p:spPr>
          <a:xfrm>
            <a:off x="311700" y="1147225"/>
            <a:ext cx="85206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Need to distinguish between the execution of operating-system code and user defined code.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bit, called the mode bit, is added to the hardware of the computer to indicate the current mode: kernel (0) or user (1).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dual mode of operation </a:t>
            </a: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provides protection of the operating system from errant users</a:t>
            </a:r>
            <a:endParaRPr sz="1400"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protection is provided by designating some of the machine instructions that may cause harm as privileged instructions that are executed only in kernel mode.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f87bb044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137" y="2782725"/>
            <a:ext cx="5755726" cy="22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800">
                <a:latin typeface="Impact"/>
                <a:ea typeface="Impact"/>
                <a:cs typeface="Impact"/>
                <a:sym typeface="Impact"/>
              </a:rPr>
              <a:t>Course Outcome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11700" y="1147225"/>
            <a:ext cx="86037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fundamental concepts of computer system organization and the structure of operating systems.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explore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aspects of process management in operating system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know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different CPU scheduling algorithm works and their respective importance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practical knowledge on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threads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inspect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synchronization mechanisms and deadlocks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able to analyze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management of main and virtual memory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87718430a_0_76"/>
          <p:cNvSpPr txBox="1"/>
          <p:nvPr>
            <p:ph type="ctrTitle"/>
          </p:nvPr>
        </p:nvSpPr>
        <p:spPr>
          <a:xfrm>
            <a:off x="2218050" y="1931400"/>
            <a:ext cx="4707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OS Architecture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87" name="Google Shape;187;g1f87718430a_0_76"/>
          <p:cNvSpPr txBox="1"/>
          <p:nvPr/>
        </p:nvSpPr>
        <p:spPr>
          <a:xfrm>
            <a:off x="8274000" y="4536650"/>
            <a:ext cx="6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87718430a_0_81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Operating System Architecture</a:t>
            </a:r>
            <a:endParaRPr/>
          </a:p>
        </p:txBody>
      </p:sp>
      <p:sp>
        <p:nvSpPr>
          <p:cNvPr id="193" name="Google Shape;193;g1f87718430a_0_81"/>
          <p:cNvSpPr txBox="1"/>
          <p:nvPr/>
        </p:nvSpPr>
        <p:spPr>
          <a:xfrm>
            <a:off x="306675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Single-Processor Systems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4" name="Google Shape;194;g1f87718430a_0_81"/>
          <p:cNvSpPr txBox="1"/>
          <p:nvPr/>
        </p:nvSpPr>
        <p:spPr>
          <a:xfrm>
            <a:off x="3194750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Multiprocessor Systems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5" name="Google Shape;195;g1f87718430a_0_81"/>
          <p:cNvSpPr txBox="1"/>
          <p:nvPr/>
        </p:nvSpPr>
        <p:spPr>
          <a:xfrm>
            <a:off x="6221150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Clustered Systems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96" name="Google Shape;196;g1f87718430a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49" y="2257838"/>
            <a:ext cx="2888850" cy="14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f87718430a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9526" y="2058787"/>
            <a:ext cx="2489951" cy="18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f87718430a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1525" y="2257837"/>
            <a:ext cx="2854974" cy="15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175a548a9_1_29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Operating System Architecture</a:t>
            </a:r>
            <a:endParaRPr/>
          </a:p>
        </p:txBody>
      </p:sp>
      <p:sp>
        <p:nvSpPr>
          <p:cNvPr id="204" name="Google Shape;204;g2b175a548a9_1_29"/>
          <p:cNvSpPr txBox="1"/>
          <p:nvPr/>
        </p:nvSpPr>
        <p:spPr>
          <a:xfrm>
            <a:off x="990425" y="1303641"/>
            <a:ext cx="25680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Multiprogramming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Job Scheduling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CPU Scheduling</a:t>
            </a:r>
            <a:endParaRPr sz="1300"/>
          </a:p>
        </p:txBody>
      </p:sp>
      <p:sp>
        <p:nvSpPr>
          <p:cNvPr id="205" name="Google Shape;205;g2b175a548a9_1_29"/>
          <p:cNvSpPr txBox="1"/>
          <p:nvPr/>
        </p:nvSpPr>
        <p:spPr>
          <a:xfrm>
            <a:off x="6294825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Time Sharing System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06" name="Google Shape;206;g2b175a548a9_1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800" y="1813000"/>
            <a:ext cx="2177775" cy="2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b175a548a9_1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1925" y="1954900"/>
            <a:ext cx="3447675" cy="20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175a548a9_1_7"/>
          <p:cNvSpPr txBox="1"/>
          <p:nvPr>
            <p:ph type="ctrTitle"/>
          </p:nvPr>
        </p:nvSpPr>
        <p:spPr>
          <a:xfrm>
            <a:off x="2218050" y="1931400"/>
            <a:ext cx="4707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OS </a:t>
            </a:r>
            <a:r>
              <a:rPr b="1" lang="en">
                <a:solidFill>
                  <a:srgbClr val="38761D"/>
                </a:solidFill>
              </a:rPr>
              <a:t>Structure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3" name="Google Shape;213;g2b175a548a9_1_7"/>
          <p:cNvSpPr txBox="1"/>
          <p:nvPr/>
        </p:nvSpPr>
        <p:spPr>
          <a:xfrm>
            <a:off x="8274000" y="4536650"/>
            <a:ext cx="6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175a548a9_1_13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Operating System 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Structure</a:t>
            </a:r>
            <a:endParaRPr/>
          </a:p>
        </p:txBody>
      </p:sp>
      <p:sp>
        <p:nvSpPr>
          <p:cNvPr id="219" name="Google Shape;219;g2b175a548a9_1_13"/>
          <p:cNvSpPr txBox="1"/>
          <p:nvPr/>
        </p:nvSpPr>
        <p:spPr>
          <a:xfrm>
            <a:off x="306675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Simple/Monolithic structure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0" name="Google Shape;220;g2b175a548a9_1_13"/>
          <p:cNvSpPr txBox="1"/>
          <p:nvPr/>
        </p:nvSpPr>
        <p:spPr>
          <a:xfrm>
            <a:off x="3471488" y="1303597"/>
            <a:ext cx="1715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Layered structure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1" name="Google Shape;221;g2b175a548a9_1_13"/>
          <p:cNvSpPr txBox="1"/>
          <p:nvPr/>
        </p:nvSpPr>
        <p:spPr>
          <a:xfrm>
            <a:off x="6221150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Microkernel structure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22" name="Google Shape;222;g2b175a548a9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747" y="2303225"/>
            <a:ext cx="3278075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b175a548a9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4450" y="2130650"/>
            <a:ext cx="2089779" cy="19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b175a548a9_1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996" y="2303225"/>
            <a:ext cx="2809352" cy="1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624f939ad_0_0"/>
          <p:cNvSpPr txBox="1"/>
          <p:nvPr>
            <p:ph type="ctrTitle"/>
          </p:nvPr>
        </p:nvSpPr>
        <p:spPr>
          <a:xfrm>
            <a:off x="2218050" y="1931400"/>
            <a:ext cx="4707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OS Services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0" name="Google Shape;230;g26624f939ad_0_0"/>
          <p:cNvSpPr txBox="1"/>
          <p:nvPr/>
        </p:nvSpPr>
        <p:spPr>
          <a:xfrm>
            <a:off x="8274000" y="4536650"/>
            <a:ext cx="6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624f939ad_0_5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en"/>
              <a:t>Operating System Services</a:t>
            </a:r>
            <a:endParaRPr/>
          </a:p>
        </p:txBody>
      </p:sp>
      <p:sp>
        <p:nvSpPr>
          <p:cNvPr id="236" name="Google Shape;236;g26624f939ad_0_5"/>
          <p:cNvSpPr txBox="1"/>
          <p:nvPr>
            <p:ph idx="1" type="body"/>
          </p:nvPr>
        </p:nvSpPr>
        <p:spPr>
          <a:xfrm>
            <a:off x="452700" y="1020625"/>
            <a:ext cx="82506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OS provides an environment for the execution of programs.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Specific services provided, differ from one operating system to another, but there are some common classes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Services are provided for the convenience of the programmer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37" name="Google Shape;237;g26624f939a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700" y="2094325"/>
            <a:ext cx="5642125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87718430a_0_98"/>
          <p:cNvSpPr txBox="1"/>
          <p:nvPr>
            <p:ph type="ctrTitle"/>
          </p:nvPr>
        </p:nvSpPr>
        <p:spPr>
          <a:xfrm>
            <a:off x="2218050" y="1699350"/>
            <a:ext cx="47079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8761D"/>
                </a:solidFill>
              </a:rPr>
              <a:t>System Call, System Program, System Boot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3" name="Google Shape;243;g1f87718430a_0_98"/>
          <p:cNvSpPr txBox="1"/>
          <p:nvPr/>
        </p:nvSpPr>
        <p:spPr>
          <a:xfrm>
            <a:off x="8274000" y="4536650"/>
            <a:ext cx="6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87718430a_0_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System Call</a:t>
            </a:r>
            <a:endParaRPr/>
          </a:p>
        </p:txBody>
      </p:sp>
      <p:sp>
        <p:nvSpPr>
          <p:cNvPr id="249" name="Google Shape;249;g1f87718430a_0_103"/>
          <p:cNvSpPr txBox="1"/>
          <p:nvPr/>
        </p:nvSpPr>
        <p:spPr>
          <a:xfrm>
            <a:off x="311700" y="1147225"/>
            <a:ext cx="7800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System calls provide an </a:t>
            </a:r>
            <a:r>
              <a:rPr b="0" i="0" lang="en" sz="1400" u="none" cap="none" strike="noStrike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interface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to the services made available by an operating system.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These calls are generally available as routines.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Routines are written in C or C++. Some low level tasks are written in assembly language.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0" name="Google Shape;250;g1f87718430a_0_103"/>
          <p:cNvSpPr txBox="1"/>
          <p:nvPr/>
        </p:nvSpPr>
        <p:spPr>
          <a:xfrm>
            <a:off x="1403650" y="2005600"/>
            <a:ext cx="5291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A86E8"/>
                </a:solidFill>
                <a:latin typeface="Spectral"/>
                <a:ea typeface="Spectral"/>
                <a:cs typeface="Spectral"/>
                <a:sym typeface="Spectral"/>
              </a:rPr>
              <a:t>A program to copy the contents of a file to another file ! </a:t>
            </a:r>
            <a:endParaRPr b="0" i="0" sz="1400" u="none" cap="none" strike="noStrike">
              <a:solidFill>
                <a:srgbClr val="4A86E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51" name="Google Shape;251;g1f87718430a_0_103"/>
          <p:cNvGrpSpPr/>
          <p:nvPr/>
        </p:nvGrpSpPr>
        <p:grpSpPr>
          <a:xfrm>
            <a:off x="1155338" y="2503000"/>
            <a:ext cx="7078500" cy="614400"/>
            <a:chOff x="1279800" y="2929125"/>
            <a:chExt cx="7078500" cy="614400"/>
          </a:xfrm>
        </p:grpSpPr>
        <p:sp>
          <p:nvSpPr>
            <p:cNvPr id="252" name="Google Shape;252;g1f87718430a_0_103"/>
            <p:cNvSpPr/>
            <p:nvPr/>
          </p:nvSpPr>
          <p:spPr>
            <a:xfrm>
              <a:off x="1279800" y="2987625"/>
              <a:ext cx="925200" cy="497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Input two file name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53" name="Google Shape;253;g1f87718430a_0_103"/>
            <p:cNvSpPr/>
            <p:nvPr/>
          </p:nvSpPr>
          <p:spPr>
            <a:xfrm>
              <a:off x="2977700" y="2929125"/>
              <a:ext cx="1386900" cy="614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Open the input file, and create the output file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54" name="Google Shape;254;g1f87718430a_0_103"/>
            <p:cNvSpPr/>
            <p:nvPr/>
          </p:nvSpPr>
          <p:spPr>
            <a:xfrm>
              <a:off x="5137300" y="2929125"/>
              <a:ext cx="1523100" cy="614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Read from input file, and Write into output file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55" name="Google Shape;255;g1f87718430a_0_103"/>
            <p:cNvSpPr/>
            <p:nvPr/>
          </p:nvSpPr>
          <p:spPr>
            <a:xfrm>
              <a:off x="7433100" y="2987625"/>
              <a:ext cx="925200" cy="497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Close the file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256" name="Google Shape;256;g1f87718430a_0_103"/>
            <p:cNvCxnSpPr>
              <a:stCxn id="252" idx="3"/>
              <a:endCxn id="253" idx="1"/>
            </p:cNvCxnSpPr>
            <p:nvPr/>
          </p:nvCxnSpPr>
          <p:spPr>
            <a:xfrm>
              <a:off x="2205000" y="3236325"/>
              <a:ext cx="77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7" name="Google Shape;257;g1f87718430a_0_103"/>
            <p:cNvCxnSpPr>
              <a:stCxn id="253" idx="3"/>
              <a:endCxn id="254" idx="1"/>
            </p:cNvCxnSpPr>
            <p:nvPr/>
          </p:nvCxnSpPr>
          <p:spPr>
            <a:xfrm>
              <a:off x="4364600" y="3236325"/>
              <a:ext cx="77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8" name="Google Shape;258;g1f87718430a_0_103"/>
            <p:cNvCxnSpPr>
              <a:stCxn id="254" idx="3"/>
              <a:endCxn id="255" idx="1"/>
            </p:cNvCxnSpPr>
            <p:nvPr/>
          </p:nvCxnSpPr>
          <p:spPr>
            <a:xfrm>
              <a:off x="6660400" y="3236325"/>
              <a:ext cx="77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9" name="Google Shape;259;g1f87718430a_0_103"/>
          <p:cNvSpPr/>
          <p:nvPr/>
        </p:nvSpPr>
        <p:spPr>
          <a:xfrm>
            <a:off x="763113" y="3358475"/>
            <a:ext cx="1887300" cy="1262700"/>
          </a:xfrm>
          <a:prstGeom prst="wedgeRectCallout">
            <a:avLst>
              <a:gd fmla="val 585" name="adj1"/>
              <a:gd fmla="val -76012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Acquire input file name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Write prompt to screen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Accept input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Acquire output file name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Write prompt to screen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Accept input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0" name="Google Shape;260;g1f87718430a_0_103"/>
          <p:cNvSpPr/>
          <p:nvPr/>
        </p:nvSpPr>
        <p:spPr>
          <a:xfrm>
            <a:off x="2874513" y="3422075"/>
            <a:ext cx="2010900" cy="932700"/>
          </a:xfrm>
          <a:prstGeom prst="wedgeRectCallout">
            <a:avLst>
              <a:gd fmla="val -28402" name="adj1"/>
              <a:gd fmla="val -84893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Open the input file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 if file doesn't exist, abort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Create output file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 if file exists, abort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1" name="Google Shape;261;g1f87718430a_0_103"/>
          <p:cNvSpPr/>
          <p:nvPr/>
        </p:nvSpPr>
        <p:spPr>
          <a:xfrm>
            <a:off x="5109513" y="3422075"/>
            <a:ext cx="1724400" cy="932700"/>
          </a:xfrm>
          <a:prstGeom prst="wedgeRectCallout">
            <a:avLst>
              <a:gd fmla="val 18541" name="adj1"/>
              <a:gd fmla="val -90447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Loop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Read from input file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Write to output file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Until read fails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2" name="Google Shape;262;g1f87718430a_0_103"/>
          <p:cNvSpPr/>
          <p:nvPr/>
        </p:nvSpPr>
        <p:spPr>
          <a:xfrm>
            <a:off x="6991388" y="3422075"/>
            <a:ext cx="1887300" cy="932700"/>
          </a:xfrm>
          <a:prstGeom prst="wedgeRectCallout">
            <a:avLst>
              <a:gd fmla="val 10553" name="adj1"/>
              <a:gd fmla="val -93621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Close output file.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Write completion message to screen.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Terminate normally.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3" name="Google Shape;263;g1f87718430a_0_103"/>
          <p:cNvSpPr txBox="1"/>
          <p:nvPr/>
        </p:nvSpPr>
        <p:spPr>
          <a:xfrm rot="-5400000">
            <a:off x="-305337" y="3755975"/>
            <a:ext cx="1341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System Calls</a:t>
            </a:r>
            <a:endParaRPr b="1" i="0" sz="1400" u="none" cap="none" strike="noStrike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g1f87718430a_0_103"/>
          <p:cNvSpPr/>
          <p:nvPr/>
        </p:nvSpPr>
        <p:spPr>
          <a:xfrm>
            <a:off x="498302" y="3296450"/>
            <a:ext cx="196000" cy="1369125"/>
          </a:xfrm>
          <a:custGeom>
            <a:rect b="b" l="l" r="r" t="t"/>
            <a:pathLst>
              <a:path extrusionOk="0" h="54765" w="7840">
                <a:moveTo>
                  <a:pt x="6656" y="0"/>
                </a:moveTo>
                <a:cubicBezTo>
                  <a:pt x="2154" y="1499"/>
                  <a:pt x="2511" y="8872"/>
                  <a:pt x="2511" y="13617"/>
                </a:cubicBezTo>
                <a:cubicBezTo>
                  <a:pt x="2511" y="17072"/>
                  <a:pt x="3164" y="20656"/>
                  <a:pt x="2215" y="23978"/>
                </a:cubicBezTo>
                <a:cubicBezTo>
                  <a:pt x="1717" y="25723"/>
                  <a:pt x="-431" y="27290"/>
                  <a:pt x="143" y="29011"/>
                </a:cubicBezTo>
                <a:cubicBezTo>
                  <a:pt x="701" y="30685"/>
                  <a:pt x="2221" y="32006"/>
                  <a:pt x="2511" y="33747"/>
                </a:cubicBezTo>
                <a:cubicBezTo>
                  <a:pt x="3699" y="40876"/>
                  <a:pt x="612" y="54765"/>
                  <a:pt x="7840" y="54765"/>
                </a:cubicBezTo>
              </a:path>
            </a:pathLst>
          </a:cu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87718430a_0_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System Call Interface</a:t>
            </a:r>
            <a:endParaRPr/>
          </a:p>
        </p:txBody>
      </p:sp>
      <p:sp>
        <p:nvSpPr>
          <p:cNvPr id="270" name="Google Shape;270;g1f87718430a_0_123"/>
          <p:cNvSpPr txBox="1"/>
          <p:nvPr>
            <p:ph idx="1" type="body"/>
          </p:nvPr>
        </p:nvSpPr>
        <p:spPr>
          <a:xfrm>
            <a:off x="311700" y="1147225"/>
            <a:ext cx="85206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Serves as the link to system calls made available by the operating system.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number is associated with each system call, and the system-call interface maintains a table indexed according to these numbers.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Invokes the intended system call in the operating-system kernel and returns the status of the system call and any return values.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71" name="Google Shape;271;g1f87718430a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550" y="2264625"/>
            <a:ext cx="4637825" cy="26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f87718430a_0_123"/>
          <p:cNvSpPr/>
          <p:nvPr/>
        </p:nvSpPr>
        <p:spPr>
          <a:xfrm>
            <a:off x="3219325" y="2952875"/>
            <a:ext cx="436625" cy="1480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800">
                <a:latin typeface="Impact"/>
                <a:ea typeface="Impact"/>
                <a:cs typeface="Impact"/>
                <a:sym typeface="Impact"/>
              </a:rPr>
              <a:t>Marks Distribution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254675" y="1597281"/>
            <a:ext cx="4474613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Theory – 80%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/>
              <a:t>Class participation – 5%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/>
              <a:t>Take Home Exam – 5%</a:t>
            </a:r>
            <a:endParaRPr sz="1600"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Quiz – 1</a:t>
            </a:r>
            <a:r>
              <a:rPr lang="en" sz="1600"/>
              <a:t>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% (n-1)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/>
              <a:t>Mid – 25%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Final – 3</a:t>
            </a:r>
            <a:r>
              <a:rPr lang="en" sz="1600"/>
              <a:t>5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% </a:t>
            </a:r>
            <a:endParaRPr sz="1600"/>
          </a:p>
          <a:p>
            <a:pPr indent="-28575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lang="en" sz="1600"/>
              <a:t>Lab – 20%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36855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ctrTitle"/>
          </p:nvPr>
        </p:nvSpPr>
        <p:spPr>
          <a:xfrm>
            <a:off x="2218049" y="1906350"/>
            <a:ext cx="5182875" cy="13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8761D"/>
                </a:solidFill>
              </a:rPr>
              <a:t>"Actual” Introduction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8348000" y="4655050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89534"/>
            <a:ext cx="2321719" cy="235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What is an Operating System?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1056750" y="1379550"/>
            <a:ext cx="7030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program that acts as an intermediary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between a user of a computer and the computer hardware.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2"/>
          <p:cNvGrpSpPr/>
          <p:nvPr/>
        </p:nvGrpSpPr>
        <p:grpSpPr>
          <a:xfrm>
            <a:off x="2759721" y="2420098"/>
            <a:ext cx="3375251" cy="2271112"/>
            <a:chOff x="2759825" y="2545075"/>
            <a:chExt cx="3295500" cy="2146000"/>
          </a:xfrm>
        </p:grpSpPr>
        <p:sp>
          <p:nvSpPr>
            <p:cNvPr id="90" name="Google Shape;90;p2"/>
            <p:cNvSpPr/>
            <p:nvPr/>
          </p:nvSpPr>
          <p:spPr>
            <a:xfrm>
              <a:off x="2759825" y="2545075"/>
              <a:ext cx="3295500" cy="412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a program or application or interface)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759825" y="3423175"/>
              <a:ext cx="3295500" cy="41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Operating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a system software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759825" y="4278275"/>
              <a:ext cx="3295500" cy="412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processor, monitor, keyboard etc.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195025" y="3013525"/>
              <a:ext cx="425100" cy="3540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568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195025" y="3880113"/>
              <a:ext cx="425100" cy="3540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800">
                <a:latin typeface="Impact"/>
                <a:ea typeface="Impact"/>
                <a:cs typeface="Impact"/>
                <a:sym typeface="Impact"/>
              </a:rPr>
              <a:t>System Software Vs Application Software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311700" y="1147225"/>
            <a:ext cx="5431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System Software: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System Software refers to the operating system and all utility programs that manage computer resources at a low level.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Systems software includes compilers, loaders, linkers, and debuggers.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Application Software: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Applications software comprises programs designed for an end user, such as word processors, database systems, and spreadsheet programs.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25" y="1323000"/>
            <a:ext cx="2056975" cy="31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Major Goals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311700" y="11472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Execute user programs.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Make the computer system convenient to use.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 the computer hardware in an efficient manner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Manages and allocate all resources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Controls the execution of user programs and operations of I/O devices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84" y="1011866"/>
            <a:ext cx="7565231" cy="392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578" y="1236629"/>
            <a:ext cx="4168843" cy="312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