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Spectra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2" roundtripDataSignature="AMtx7mh0iM1Mj0eTN4qMtq0+rcxf+gZp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FA176C-B8F6-4B7A-9C49-1A086C58ED5B}">
  <a:tblStyle styleId="{5DFA176C-B8F6-4B7A-9C49-1A086C58ED5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pectral-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pectral-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boldItalic.fntdata"/><Relationship Id="rId30" Type="http://schemas.openxmlformats.org/officeDocument/2006/relationships/font" Target="fonts/Spectral-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87bb044f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f87bb044f2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87718430a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f87718430a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87718430a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f87718430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87718430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f87718430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87718430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f87718430a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87718430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f87718430a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87718430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f87718430a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87718430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f87718430a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718430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f87718430a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2" name="Google Shape;12;p2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7"/>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7"/>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8"/>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p28"/>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28"/>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8" name="Google Shape;18;p28"/>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Arial"/>
              <a:buNone/>
              <a:defRPr sz="2100">
                <a:latin typeface="Arial"/>
                <a:ea typeface="Arial"/>
                <a:cs typeface="Arial"/>
                <a:sym typeface="Arial"/>
              </a:defRPr>
            </a:lvl1pPr>
            <a:lvl2pPr lvl="1" algn="ctr">
              <a:lnSpc>
                <a:spcPct val="100000"/>
              </a:lnSpc>
              <a:spcBef>
                <a:spcPts val="0"/>
              </a:spcBef>
              <a:spcAft>
                <a:spcPts val="0"/>
              </a:spcAft>
              <a:buSzPts val="2100"/>
              <a:buFont typeface="Arial"/>
              <a:buNone/>
              <a:defRPr sz="2100">
                <a:latin typeface="Arial"/>
                <a:ea typeface="Arial"/>
                <a:cs typeface="Arial"/>
                <a:sym typeface="Arial"/>
              </a:defRPr>
            </a:lvl2pPr>
            <a:lvl3pPr lvl="2" algn="ctr">
              <a:lnSpc>
                <a:spcPct val="100000"/>
              </a:lnSpc>
              <a:spcBef>
                <a:spcPts val="0"/>
              </a:spcBef>
              <a:spcAft>
                <a:spcPts val="0"/>
              </a:spcAft>
              <a:buSzPts val="2100"/>
              <a:buFont typeface="Arial"/>
              <a:buNone/>
              <a:defRPr sz="2100">
                <a:latin typeface="Arial"/>
                <a:ea typeface="Arial"/>
                <a:cs typeface="Arial"/>
                <a:sym typeface="Arial"/>
              </a:defRPr>
            </a:lvl3pPr>
            <a:lvl4pPr lvl="3" algn="ctr">
              <a:lnSpc>
                <a:spcPct val="100000"/>
              </a:lnSpc>
              <a:spcBef>
                <a:spcPts val="0"/>
              </a:spcBef>
              <a:spcAft>
                <a:spcPts val="0"/>
              </a:spcAft>
              <a:buSzPts val="2100"/>
              <a:buFont typeface="Arial"/>
              <a:buNone/>
              <a:defRPr sz="2100">
                <a:latin typeface="Arial"/>
                <a:ea typeface="Arial"/>
                <a:cs typeface="Arial"/>
                <a:sym typeface="Arial"/>
              </a:defRPr>
            </a:lvl4pPr>
            <a:lvl5pPr lvl="4" algn="ctr">
              <a:lnSpc>
                <a:spcPct val="100000"/>
              </a:lnSpc>
              <a:spcBef>
                <a:spcPts val="0"/>
              </a:spcBef>
              <a:spcAft>
                <a:spcPts val="0"/>
              </a:spcAft>
              <a:buSzPts val="2100"/>
              <a:buFont typeface="Arial"/>
              <a:buNone/>
              <a:defRPr sz="2100">
                <a:latin typeface="Arial"/>
                <a:ea typeface="Arial"/>
                <a:cs typeface="Arial"/>
                <a:sym typeface="Arial"/>
              </a:defRPr>
            </a:lvl5pPr>
            <a:lvl6pPr lvl="5" algn="ctr">
              <a:lnSpc>
                <a:spcPct val="100000"/>
              </a:lnSpc>
              <a:spcBef>
                <a:spcPts val="0"/>
              </a:spcBef>
              <a:spcAft>
                <a:spcPts val="0"/>
              </a:spcAft>
              <a:buSzPts val="2100"/>
              <a:buFont typeface="Arial"/>
              <a:buNone/>
              <a:defRPr sz="2100">
                <a:latin typeface="Arial"/>
                <a:ea typeface="Arial"/>
                <a:cs typeface="Arial"/>
                <a:sym typeface="Arial"/>
              </a:defRPr>
            </a:lvl6pPr>
            <a:lvl7pPr lvl="6" algn="ctr">
              <a:lnSpc>
                <a:spcPct val="100000"/>
              </a:lnSpc>
              <a:spcBef>
                <a:spcPts val="0"/>
              </a:spcBef>
              <a:spcAft>
                <a:spcPts val="0"/>
              </a:spcAft>
              <a:buSzPts val="2100"/>
              <a:buFont typeface="Arial"/>
              <a:buNone/>
              <a:defRPr sz="2100">
                <a:latin typeface="Arial"/>
                <a:ea typeface="Arial"/>
                <a:cs typeface="Arial"/>
                <a:sym typeface="Arial"/>
              </a:defRPr>
            </a:lvl7pPr>
            <a:lvl8pPr lvl="7" algn="ctr">
              <a:lnSpc>
                <a:spcPct val="100000"/>
              </a:lnSpc>
              <a:spcBef>
                <a:spcPts val="0"/>
              </a:spcBef>
              <a:spcAft>
                <a:spcPts val="0"/>
              </a:spcAft>
              <a:buSzPts val="2100"/>
              <a:buFont typeface="Arial"/>
              <a:buNone/>
              <a:defRPr sz="2100">
                <a:latin typeface="Arial"/>
                <a:ea typeface="Arial"/>
                <a:cs typeface="Arial"/>
                <a:sym typeface="Arial"/>
              </a:defRPr>
            </a:lvl8pPr>
            <a:lvl9pPr lvl="8" algn="ctr">
              <a:lnSpc>
                <a:spcPct val="100000"/>
              </a:lnSpc>
              <a:spcBef>
                <a:spcPts val="0"/>
              </a:spcBef>
              <a:spcAft>
                <a:spcPts val="0"/>
              </a:spcAft>
              <a:buSzPts val="2100"/>
              <a:buFont typeface="Arial"/>
              <a:buNone/>
              <a:defRPr sz="2100">
                <a:latin typeface="Arial"/>
                <a:ea typeface="Arial"/>
                <a:cs typeface="Arial"/>
                <a:sym typeface="Arial"/>
              </a:defRPr>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0"/>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30"/>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30"/>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31"/>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31"/>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33"/>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3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5"/>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3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35"/>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35"/>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2400"/>
              <a:buFont typeface="Arial"/>
              <a:buNone/>
              <a:defRPr sz="2400">
                <a:latin typeface="Arial"/>
                <a:ea typeface="Arial"/>
                <a:cs typeface="Arial"/>
                <a:sym typeface="Arial"/>
              </a:defRPr>
            </a:lvl2pPr>
            <a:lvl3pPr lvl="2" algn="ctr">
              <a:lnSpc>
                <a:spcPct val="100000"/>
              </a:lnSpc>
              <a:spcBef>
                <a:spcPts val="0"/>
              </a:spcBef>
              <a:spcAft>
                <a:spcPts val="0"/>
              </a:spcAft>
              <a:buSzPts val="2400"/>
              <a:buFont typeface="Arial"/>
              <a:buNone/>
              <a:defRPr sz="2400">
                <a:latin typeface="Arial"/>
                <a:ea typeface="Arial"/>
                <a:cs typeface="Arial"/>
                <a:sym typeface="Arial"/>
              </a:defRPr>
            </a:lvl3pPr>
            <a:lvl4pPr lvl="3" algn="ctr">
              <a:lnSpc>
                <a:spcPct val="100000"/>
              </a:lnSpc>
              <a:spcBef>
                <a:spcPts val="0"/>
              </a:spcBef>
              <a:spcAft>
                <a:spcPts val="0"/>
              </a:spcAft>
              <a:buSzPts val="2400"/>
              <a:buFont typeface="Arial"/>
              <a:buNone/>
              <a:defRPr sz="2400">
                <a:latin typeface="Arial"/>
                <a:ea typeface="Arial"/>
                <a:cs typeface="Arial"/>
                <a:sym typeface="Arial"/>
              </a:defRPr>
            </a:lvl4pPr>
            <a:lvl5pPr lvl="4" algn="ctr">
              <a:lnSpc>
                <a:spcPct val="100000"/>
              </a:lnSpc>
              <a:spcBef>
                <a:spcPts val="0"/>
              </a:spcBef>
              <a:spcAft>
                <a:spcPts val="0"/>
              </a:spcAft>
              <a:buSzPts val="2400"/>
              <a:buFont typeface="Arial"/>
              <a:buNone/>
              <a:defRPr sz="2400">
                <a:latin typeface="Arial"/>
                <a:ea typeface="Arial"/>
                <a:cs typeface="Arial"/>
                <a:sym typeface="Arial"/>
              </a:defRPr>
            </a:lvl5pPr>
            <a:lvl6pPr lvl="5" algn="ctr">
              <a:lnSpc>
                <a:spcPct val="100000"/>
              </a:lnSpc>
              <a:spcBef>
                <a:spcPts val="0"/>
              </a:spcBef>
              <a:spcAft>
                <a:spcPts val="0"/>
              </a:spcAft>
              <a:buSzPts val="2400"/>
              <a:buFont typeface="Arial"/>
              <a:buNone/>
              <a:defRPr sz="2400">
                <a:latin typeface="Arial"/>
                <a:ea typeface="Arial"/>
                <a:cs typeface="Arial"/>
                <a:sym typeface="Arial"/>
              </a:defRPr>
            </a:lvl6pPr>
            <a:lvl7pPr lvl="6" algn="ctr">
              <a:lnSpc>
                <a:spcPct val="100000"/>
              </a:lnSpc>
              <a:spcBef>
                <a:spcPts val="0"/>
              </a:spcBef>
              <a:spcAft>
                <a:spcPts val="0"/>
              </a:spcAft>
              <a:buSzPts val="2400"/>
              <a:buFont typeface="Arial"/>
              <a:buNone/>
              <a:defRPr sz="2400">
                <a:latin typeface="Arial"/>
                <a:ea typeface="Arial"/>
                <a:cs typeface="Arial"/>
                <a:sym typeface="Arial"/>
              </a:defRPr>
            </a:lvl7pPr>
            <a:lvl8pPr lvl="7" algn="ctr">
              <a:lnSpc>
                <a:spcPct val="100000"/>
              </a:lnSpc>
              <a:spcBef>
                <a:spcPts val="0"/>
              </a:spcBef>
              <a:spcAft>
                <a:spcPts val="0"/>
              </a:spcAft>
              <a:buSzPts val="2400"/>
              <a:buFont typeface="Arial"/>
              <a:buNone/>
              <a:defRPr sz="2400">
                <a:latin typeface="Arial"/>
                <a:ea typeface="Arial"/>
                <a:cs typeface="Arial"/>
                <a:sym typeface="Arial"/>
              </a:defRPr>
            </a:lvl8pPr>
            <a:lvl9pPr lvl="8" algn="ctr">
              <a:lnSpc>
                <a:spcPct val="100000"/>
              </a:lnSpc>
              <a:spcBef>
                <a:spcPts val="0"/>
              </a:spcBef>
              <a:spcAft>
                <a:spcPts val="0"/>
              </a:spcAft>
              <a:buSzPts val="2400"/>
              <a:buFont typeface="Arial"/>
              <a:buNone/>
              <a:defRPr sz="2400">
                <a:latin typeface="Arial"/>
                <a:ea typeface="Arial"/>
                <a:cs typeface="Arial"/>
                <a:sym typeface="Arial"/>
              </a:defRPr>
            </a:lvl9pPr>
          </a:lstStyle>
          <a:p/>
        </p:txBody>
      </p:sp>
      <p:sp>
        <p:nvSpPr>
          <p:cNvPr id="46" name="Google Shape;46;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6"/>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Arial"/>
              <a:buNone/>
              <a:defRPr sz="2400">
                <a:latin typeface="Arial"/>
                <a:ea typeface="Arial"/>
                <a:cs typeface="Arial"/>
                <a:sym typeface="Arial"/>
              </a:defRPr>
            </a:lvl1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pic>
        <p:nvPicPr>
          <p:cNvPr id="63" name="Google Shape;63;p19"/>
          <p:cNvPicPr preferRelativeResize="0"/>
          <p:nvPr/>
        </p:nvPicPr>
        <p:blipFill rotWithShape="1">
          <a:blip r:embed="rId3">
            <a:alphaModFix/>
          </a:blip>
          <a:srcRect b="0" l="0" r="0" t="0"/>
          <a:stretch/>
        </p:blipFill>
        <p:spPr>
          <a:xfrm>
            <a:off x="789384" y="1011866"/>
            <a:ext cx="7565231" cy="39244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Operating System Structure</a:t>
            </a:r>
            <a:endParaRPr sz="3600">
              <a:latin typeface="Impact"/>
              <a:ea typeface="Impact"/>
              <a:cs typeface="Impact"/>
              <a:sym typeface="Impact"/>
            </a:endParaRPr>
          </a:p>
        </p:txBody>
      </p:sp>
      <p:sp>
        <p:nvSpPr>
          <p:cNvPr id="125" name="Google Shape;125;p16"/>
          <p:cNvSpPr txBox="1"/>
          <p:nvPr>
            <p:ph idx="1" type="body"/>
          </p:nvPr>
        </p:nvSpPr>
        <p:spPr>
          <a:xfrm>
            <a:off x="311700" y="1147225"/>
            <a:ext cx="60084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500">
                <a:latin typeface="Arial"/>
                <a:ea typeface="Arial"/>
                <a:cs typeface="Arial"/>
                <a:sym typeface="Arial"/>
              </a:rPr>
              <a:t>Multiprogramming: </a:t>
            </a:r>
            <a:endParaRPr b="1" sz="15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Increases CPU utilization by organizing jobs (code and data) so that the CPU always has one to execute.</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OS keeps </a:t>
            </a:r>
            <a:r>
              <a:rPr lang="en" sz="1400">
                <a:highlight>
                  <a:srgbClr val="FF9900"/>
                </a:highlight>
                <a:latin typeface="Arial"/>
                <a:ea typeface="Arial"/>
                <a:cs typeface="Arial"/>
                <a:sym typeface="Arial"/>
              </a:rPr>
              <a:t>several jobs in memory simultaneously</a:t>
            </a:r>
            <a:r>
              <a:rPr lang="en" sz="1400">
                <a:latin typeface="Arial"/>
                <a:ea typeface="Arial"/>
                <a:cs typeface="Arial"/>
                <a:sym typeface="Arial"/>
              </a:rPr>
              <a:t>. As main memory is small, it keeps the jobs on the disk (job pool) which waits there to be allocated in the main memory.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OS picks and begins to execute one of the jobs in memory. Eventually, the job may have to wait for some task. OS picks another job from the pool to execute while the previous one waits. </a:t>
            </a:r>
            <a:endParaRPr sz="1400">
              <a:latin typeface="Arial"/>
              <a:ea typeface="Arial"/>
              <a:cs typeface="Arial"/>
              <a:sym typeface="Arial"/>
            </a:endParaRPr>
          </a:p>
        </p:txBody>
      </p:sp>
      <p:pic>
        <p:nvPicPr>
          <p:cNvPr id="126" name="Google Shape;126;p16"/>
          <p:cNvPicPr preferRelativeResize="0"/>
          <p:nvPr/>
        </p:nvPicPr>
        <p:blipFill rotWithShape="1">
          <a:blip r:embed="rId3">
            <a:alphaModFix/>
          </a:blip>
          <a:srcRect b="0" l="0" r="0" t="0"/>
          <a:stretch/>
        </p:blipFill>
        <p:spPr>
          <a:xfrm>
            <a:off x="6233750" y="1147225"/>
            <a:ext cx="2824700" cy="292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Requirements of Multiprogramming</a:t>
            </a:r>
            <a:endParaRPr sz="3600">
              <a:latin typeface="Impact"/>
              <a:ea typeface="Impact"/>
              <a:cs typeface="Impact"/>
              <a:sym typeface="Impact"/>
            </a:endParaRPr>
          </a:p>
        </p:txBody>
      </p:sp>
      <p:sp>
        <p:nvSpPr>
          <p:cNvPr id="132" name="Google Shape;132;p18"/>
          <p:cNvSpPr txBox="1"/>
          <p:nvPr>
            <p:ph idx="1" type="body"/>
          </p:nvPr>
        </p:nvSpPr>
        <p:spPr>
          <a:xfrm>
            <a:off x="311700" y="1147225"/>
            <a:ext cx="5964000" cy="363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latin typeface="Arial"/>
                <a:ea typeface="Arial"/>
                <a:cs typeface="Arial"/>
                <a:sym typeface="Arial"/>
              </a:rPr>
              <a:t>Job Scheduling:</a:t>
            </a:r>
            <a:r>
              <a:rPr lang="en" sz="1400">
                <a:latin typeface="Arial"/>
                <a:ea typeface="Arial"/>
                <a:cs typeface="Arial"/>
                <a:sym typeface="Arial"/>
              </a:rPr>
              <a:t>  If several jobs are ready to be brought into memory, and if there is not enough room for all of them, then the system must choose among them.</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highlight>
                  <a:srgbClr val="FF9900"/>
                </a:highlight>
                <a:latin typeface="Arial"/>
                <a:ea typeface="Arial"/>
                <a:cs typeface="Arial"/>
                <a:sym typeface="Arial"/>
              </a:rPr>
              <a:t>When OS selects a job from the job pool, it loads that job into memory for execution</a:t>
            </a:r>
            <a:r>
              <a:rPr lang="en" sz="1400">
                <a:latin typeface="Arial"/>
                <a:ea typeface="Arial"/>
                <a:cs typeface="Arial"/>
                <a:sym typeface="Arial"/>
              </a:rPr>
              <a:t>. Having several programs in memory at the same time requires some form of memory management.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b="1" lang="en" sz="1400">
                <a:latin typeface="Arial"/>
                <a:ea typeface="Arial"/>
                <a:cs typeface="Arial"/>
                <a:sym typeface="Arial"/>
              </a:rPr>
              <a:t>CPU Scheduling:</a:t>
            </a:r>
            <a:r>
              <a:rPr lang="en" sz="1400">
                <a:latin typeface="Arial"/>
                <a:ea typeface="Arial"/>
                <a:cs typeface="Arial"/>
                <a:sym typeface="Arial"/>
              </a:rPr>
              <a:t> if several jobs are ready to run at the same time, the system must choose which job will run first.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highlight>
                  <a:srgbClr val="FF9900"/>
                </a:highlight>
                <a:latin typeface="Arial"/>
                <a:ea typeface="Arial"/>
                <a:cs typeface="Arial"/>
                <a:sym typeface="Arial"/>
              </a:rPr>
              <a:t>Running multiple jobs concurrently requires that their ability to affect one another be limited</a:t>
            </a:r>
            <a:r>
              <a:rPr lang="en" sz="1400">
                <a:latin typeface="Arial"/>
                <a:ea typeface="Arial"/>
                <a:cs typeface="Arial"/>
                <a:sym typeface="Arial"/>
              </a:rPr>
              <a:t> in all phases of the operating system.</a:t>
            </a:r>
            <a:endParaRPr sz="1400">
              <a:latin typeface="Arial"/>
              <a:ea typeface="Arial"/>
              <a:cs typeface="Arial"/>
              <a:sym typeface="Arial"/>
            </a:endParaRPr>
          </a:p>
          <a:p>
            <a:pPr indent="0" lvl="0" marL="0" rtl="0" algn="l">
              <a:lnSpc>
                <a:spcPct val="115000"/>
              </a:lnSpc>
              <a:spcBef>
                <a:spcPts val="1200"/>
              </a:spcBef>
              <a:spcAft>
                <a:spcPts val="0"/>
              </a:spcAft>
              <a:buSzPts val="1800"/>
              <a:buNone/>
            </a:pPr>
            <a:r>
              <a:t/>
            </a:r>
            <a:endParaRPr sz="1400">
              <a:latin typeface="Arial"/>
              <a:ea typeface="Arial"/>
              <a:cs typeface="Arial"/>
              <a:sym typeface="Arial"/>
            </a:endParaRPr>
          </a:p>
          <a:p>
            <a:pPr indent="-317500" lvl="0" marL="457200" rtl="0" algn="l">
              <a:lnSpc>
                <a:spcPct val="115000"/>
              </a:lnSpc>
              <a:spcBef>
                <a:spcPts val="1200"/>
              </a:spcBef>
              <a:spcAft>
                <a:spcPts val="0"/>
              </a:spcAft>
              <a:buSzPts val="1400"/>
              <a:buChar char="★"/>
            </a:pPr>
            <a:r>
              <a:rPr lang="en" sz="1400">
                <a:latin typeface="Arial"/>
                <a:ea typeface="Arial"/>
                <a:cs typeface="Arial"/>
                <a:sym typeface="Arial"/>
              </a:rPr>
              <a:t> If processes don’t fit in memory, swapping moves them in and out to run from main memory achieving this goal is virtual memory.</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Operating System Structure</a:t>
            </a:r>
            <a:endParaRPr sz="3600">
              <a:latin typeface="Impact"/>
              <a:ea typeface="Impact"/>
              <a:cs typeface="Impact"/>
              <a:sym typeface="Impact"/>
            </a:endParaRPr>
          </a:p>
        </p:txBody>
      </p:sp>
      <p:sp>
        <p:nvSpPr>
          <p:cNvPr id="138" name="Google Shape;138;p17"/>
          <p:cNvSpPr txBox="1"/>
          <p:nvPr>
            <p:ph idx="1" type="body"/>
          </p:nvPr>
        </p:nvSpPr>
        <p:spPr>
          <a:xfrm>
            <a:off x="311700" y="1147225"/>
            <a:ext cx="52314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500">
                <a:latin typeface="Arial"/>
                <a:ea typeface="Arial"/>
                <a:cs typeface="Arial"/>
                <a:sym typeface="Arial"/>
              </a:rPr>
              <a:t>Time Sharing: </a:t>
            </a:r>
            <a:endParaRPr b="1" sz="15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CPU </a:t>
            </a:r>
            <a:r>
              <a:rPr lang="en" sz="1400">
                <a:highlight>
                  <a:srgbClr val="FF9900"/>
                </a:highlight>
                <a:latin typeface="Arial"/>
                <a:ea typeface="Arial"/>
                <a:cs typeface="Arial"/>
                <a:sym typeface="Arial"/>
              </a:rPr>
              <a:t>executes multiple jobs by switching</a:t>
            </a:r>
            <a:r>
              <a:rPr lang="en" sz="1400">
                <a:latin typeface="Arial"/>
                <a:ea typeface="Arial"/>
                <a:cs typeface="Arial"/>
                <a:sym typeface="Arial"/>
              </a:rPr>
              <a:t> among them.</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Switches occur so frequently that the users can interact with each program while it is running.</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requires an interactive computer system, which provides direct communication between the user and the system.</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Response time should be short.</a:t>
            </a:r>
            <a:endParaRPr sz="1400">
              <a:latin typeface="Arial"/>
              <a:ea typeface="Arial"/>
              <a:cs typeface="Arial"/>
              <a:sym typeface="Arial"/>
            </a:endParaRPr>
          </a:p>
        </p:txBody>
      </p:sp>
      <p:pic>
        <p:nvPicPr>
          <p:cNvPr id="139" name="Google Shape;139;p17"/>
          <p:cNvPicPr preferRelativeResize="0"/>
          <p:nvPr/>
        </p:nvPicPr>
        <p:blipFill rotWithShape="1">
          <a:blip r:embed="rId3">
            <a:alphaModFix/>
          </a:blip>
          <a:srcRect b="0" l="0" r="0" t="0"/>
          <a:stretch/>
        </p:blipFill>
        <p:spPr>
          <a:xfrm>
            <a:off x="5543100" y="1409875"/>
            <a:ext cx="3444350" cy="208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g1f87bb044f2_7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Operating System Operations</a:t>
            </a:r>
            <a:endParaRPr sz="3600">
              <a:latin typeface="Impact"/>
              <a:ea typeface="Impact"/>
              <a:cs typeface="Impact"/>
              <a:sym typeface="Impact"/>
            </a:endParaRPr>
          </a:p>
        </p:txBody>
      </p:sp>
      <p:sp>
        <p:nvSpPr>
          <p:cNvPr id="145" name="Google Shape;145;g1f87bb044f2_7_0"/>
          <p:cNvSpPr txBox="1"/>
          <p:nvPr>
            <p:ph idx="1" type="body"/>
          </p:nvPr>
        </p:nvSpPr>
        <p:spPr>
          <a:xfrm>
            <a:off x="311700" y="1147225"/>
            <a:ext cx="8199000"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Modern operating systems are interrupt driven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Events are almost always signaled by the occurrence of an interrupt or a trap</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trap (or an exception) is a software-generated interrupt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For each type of interrupt, separate segments of code determine what action should be taken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Errors can occur when one erroneous program modify another program, the data of another program, or even the operating system itself.</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properly designed operating system must ensure that an incorrect (or malicious) program cannot cause other programs to execute incorrectly.</a:t>
            </a:r>
            <a:endParaRPr sz="1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g1f87718430a_0_1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Types of System Call</a:t>
            </a:r>
            <a:endParaRPr/>
          </a:p>
        </p:txBody>
      </p:sp>
      <p:graphicFrame>
        <p:nvGraphicFramePr>
          <p:cNvPr id="151" name="Google Shape;151;g1f87718430a_0_130"/>
          <p:cNvGraphicFramePr/>
          <p:nvPr/>
        </p:nvGraphicFramePr>
        <p:xfrm>
          <a:off x="1666650" y="1218100"/>
          <a:ext cx="3000000" cy="3000000"/>
        </p:xfrm>
        <a:graphic>
          <a:graphicData uri="http://schemas.openxmlformats.org/drawingml/2006/table">
            <a:tbl>
              <a:tblPr>
                <a:noFill/>
                <a:tableStyleId>{5DFA176C-B8F6-4B7A-9C49-1A086C58ED5B}</a:tableStyleId>
              </a:tblPr>
              <a:tblGrid>
                <a:gridCol w="1936900"/>
                <a:gridCol w="2166300"/>
                <a:gridCol w="1707500"/>
              </a:tblGrid>
              <a:tr h="3967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Type</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Windows OS</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Linux OS</a:t>
                      </a:r>
                      <a:endParaRPr b="1" sz="1400" u="none" cap="none" strike="noStrike">
                        <a:latin typeface="Spectral"/>
                        <a:ea typeface="Spectral"/>
                        <a:cs typeface="Spectral"/>
                        <a:sym typeface="Spectral"/>
                      </a:endParaRPr>
                    </a:p>
                  </a:txBody>
                  <a:tcPr marT="91425" marB="91425" marR="91425" marL="91425"/>
                </a:tc>
              </a:tr>
              <a:tr h="9151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Spectral"/>
                          <a:ea typeface="Spectral"/>
                          <a:cs typeface="Spectral"/>
                          <a:sym typeface="Spectral"/>
                        </a:rPr>
                        <a:t>Process Control</a:t>
                      </a:r>
                      <a:endParaRPr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CreateProcess()</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ExitProcess()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WaitForSingleObject() </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fork()</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exit()</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wait()</a:t>
                      </a:r>
                      <a:endParaRPr b="1" sz="1400" u="none" cap="none" strike="noStrike">
                        <a:latin typeface="Spectral"/>
                        <a:ea typeface="Spectral"/>
                        <a:cs typeface="Spectral"/>
                        <a:sym typeface="Spectral"/>
                      </a:endParaRPr>
                    </a:p>
                  </a:txBody>
                  <a:tcPr marT="91425" marB="91425" marR="91425" marL="91425"/>
                </a:tc>
              </a:tr>
              <a:tr h="10962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Spectral"/>
                          <a:ea typeface="Spectral"/>
                          <a:cs typeface="Spectral"/>
                          <a:sym typeface="Spectral"/>
                        </a:rPr>
                        <a:t>File Manipulation</a:t>
                      </a:r>
                      <a:endParaRPr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CreateFile()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ReadFile()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WriteFile()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CloseHandle() </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open()</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read()</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write()</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close()</a:t>
                      </a:r>
                      <a:endParaRPr b="1" sz="1400" u="none" cap="none" strike="noStrike">
                        <a:latin typeface="Spectral"/>
                        <a:ea typeface="Spectral"/>
                        <a:cs typeface="Spectral"/>
                        <a:sym typeface="Spectral"/>
                      </a:endParaRPr>
                    </a:p>
                  </a:txBody>
                  <a:tcPr marT="91425" marB="91425" marR="91425" marL="91425"/>
                </a:tc>
              </a:tr>
              <a:tr h="93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Spectral"/>
                          <a:ea typeface="Spectral"/>
                          <a:cs typeface="Spectral"/>
                          <a:sym typeface="Spectral"/>
                        </a:rPr>
                        <a:t>Device Manipulation </a:t>
                      </a:r>
                      <a:endParaRPr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SetConsoleMode()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ReadConsole()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WriteConsole() </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ioctl()</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read()</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write()</a:t>
                      </a:r>
                      <a:endParaRPr b="1" sz="1400" u="none" cap="none" strike="noStrike">
                        <a:latin typeface="Spectral"/>
                        <a:ea typeface="Spectral"/>
                        <a:cs typeface="Spectral"/>
                        <a:sym typeface="Spectra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g1f87718430a_0_1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Types of System Call</a:t>
            </a:r>
            <a:endParaRPr/>
          </a:p>
        </p:txBody>
      </p:sp>
      <p:graphicFrame>
        <p:nvGraphicFramePr>
          <p:cNvPr id="157" name="Google Shape;157;g1f87718430a_0_135"/>
          <p:cNvGraphicFramePr/>
          <p:nvPr/>
        </p:nvGraphicFramePr>
        <p:xfrm>
          <a:off x="1582525" y="1266900"/>
          <a:ext cx="3000000" cy="3000000"/>
        </p:xfrm>
        <a:graphic>
          <a:graphicData uri="http://schemas.openxmlformats.org/drawingml/2006/table">
            <a:tbl>
              <a:tblPr>
                <a:noFill/>
                <a:tableStyleId>{5DFA176C-B8F6-4B7A-9C49-1A086C58ED5B}</a:tableStyleId>
              </a:tblPr>
              <a:tblGrid>
                <a:gridCol w="1593025"/>
                <a:gridCol w="3530550"/>
                <a:gridCol w="1290275"/>
              </a:tblGrid>
              <a:tr h="3967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Type</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Windows OS</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Linux OS</a:t>
                      </a:r>
                      <a:endParaRPr b="1" sz="1400" u="none" cap="none" strike="noStrike">
                        <a:latin typeface="Spectral"/>
                        <a:ea typeface="Spectral"/>
                        <a:cs typeface="Spectral"/>
                        <a:sym typeface="Spectral"/>
                      </a:endParaRPr>
                    </a:p>
                  </a:txBody>
                  <a:tcPr marT="91425" marB="91425" marR="91425" marL="91425"/>
                </a:tc>
              </a:tr>
              <a:tr h="9151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Spectral"/>
                          <a:ea typeface="Spectral"/>
                          <a:cs typeface="Spectral"/>
                          <a:sym typeface="Spectral"/>
                        </a:rPr>
                        <a:t>Information Maintenance</a:t>
                      </a:r>
                      <a:endParaRPr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GetCurrentProcessID()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SetTimer()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Sleep() </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getpid()</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alarm()</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sleep()</a:t>
                      </a:r>
                      <a:endParaRPr b="1" sz="1400" u="none" cap="none" strike="noStrike">
                        <a:latin typeface="Spectral"/>
                        <a:ea typeface="Spectral"/>
                        <a:cs typeface="Spectral"/>
                        <a:sym typeface="Spectral"/>
                      </a:endParaRPr>
                    </a:p>
                  </a:txBody>
                  <a:tcPr marT="91425" marB="91425" marR="91425" marL="91425"/>
                </a:tc>
              </a:tr>
              <a:tr h="10962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Spectral"/>
                          <a:ea typeface="Spectral"/>
                          <a:cs typeface="Spectral"/>
                          <a:sym typeface="Spectral"/>
                        </a:rPr>
                        <a:t>Communication</a:t>
                      </a:r>
                      <a:endParaRPr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CreatePipe()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CreateFileMapping()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MapViewOfFile() </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pipe()</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shm_open()</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mmap()</a:t>
                      </a:r>
                      <a:endParaRPr b="1" sz="1400" u="none" cap="none" strike="noStrike">
                        <a:latin typeface="Spectral"/>
                        <a:ea typeface="Spectral"/>
                        <a:cs typeface="Spectral"/>
                        <a:sym typeface="Spectral"/>
                      </a:endParaRPr>
                    </a:p>
                  </a:txBody>
                  <a:tcPr marT="91425" marB="91425" marR="91425" marL="91425"/>
                </a:tc>
              </a:tr>
              <a:tr h="93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Spectral"/>
                          <a:ea typeface="Spectral"/>
                          <a:cs typeface="Spectral"/>
                          <a:sym typeface="Spectral"/>
                        </a:rPr>
                        <a:t>Protection</a:t>
                      </a:r>
                      <a:endParaRPr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SetFileSecurity() InitlializeSecurityDescriptor() </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SetSecurityDescriptorGroup() </a:t>
                      </a:r>
                      <a:endParaRPr b="1" sz="1400" u="none" cap="none" strike="noStrike">
                        <a:latin typeface="Spectral"/>
                        <a:ea typeface="Spectral"/>
                        <a:cs typeface="Spectral"/>
                        <a:sym typeface="Spectra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chmod()</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umask()</a:t>
                      </a:r>
                      <a:endParaRPr b="1" sz="1400" u="none" cap="none" strike="noStrike">
                        <a:latin typeface="Spectral"/>
                        <a:ea typeface="Spectral"/>
                        <a:cs typeface="Spectral"/>
                        <a:sym typeface="Spectral"/>
                      </a:endParaRPr>
                    </a:p>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Spectral"/>
                          <a:ea typeface="Spectral"/>
                          <a:cs typeface="Spectral"/>
                          <a:sym typeface="Spectral"/>
                        </a:rPr>
                        <a:t>chown()</a:t>
                      </a:r>
                      <a:endParaRPr b="1" sz="1400" u="none" cap="none" strike="noStrike">
                        <a:latin typeface="Spectral"/>
                        <a:ea typeface="Spectral"/>
                        <a:cs typeface="Spectral"/>
                        <a:sym typeface="Spectra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f87718430a_0_1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System Programs</a:t>
            </a:r>
            <a:endParaRPr/>
          </a:p>
        </p:txBody>
      </p:sp>
      <p:sp>
        <p:nvSpPr>
          <p:cNvPr id="163" name="Google Shape;163;g1f87718430a_0_140"/>
          <p:cNvSpPr txBox="1"/>
          <p:nvPr>
            <p:ph idx="1" type="body"/>
          </p:nvPr>
        </p:nvSpPr>
        <p:spPr>
          <a:xfrm>
            <a:off x="311700" y="1212975"/>
            <a:ext cx="8169600" cy="29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Spectral"/>
                <a:ea typeface="Spectral"/>
                <a:cs typeface="Spectral"/>
                <a:sym typeface="Spectral"/>
              </a:rPr>
              <a:t>System programs, also known as system utilities, provide a convenient environment for program development and execution. </a:t>
            </a:r>
            <a:endParaRPr sz="1400">
              <a:latin typeface="Spectral"/>
              <a:ea typeface="Spectral"/>
              <a:cs typeface="Spectral"/>
              <a:sym typeface="Spectral"/>
            </a:endParaRPr>
          </a:p>
          <a:p>
            <a:pPr indent="0" lvl="0" marL="0" rtl="0" algn="l">
              <a:lnSpc>
                <a:spcPct val="115000"/>
              </a:lnSpc>
              <a:spcBef>
                <a:spcPts val="1200"/>
              </a:spcBef>
              <a:spcAft>
                <a:spcPts val="0"/>
              </a:spcAft>
              <a:buSzPts val="1800"/>
              <a:buNone/>
            </a:pPr>
            <a:r>
              <a:rPr lang="en" sz="1400">
                <a:latin typeface="Spectral"/>
                <a:ea typeface="Spectral"/>
                <a:cs typeface="Spectral"/>
                <a:sym typeface="Spectral"/>
              </a:rPr>
              <a:t>These system programs provide - </a:t>
            </a:r>
            <a:endParaRPr sz="1400">
              <a:latin typeface="Spectral"/>
              <a:ea typeface="Spectral"/>
              <a:cs typeface="Spectral"/>
              <a:sym typeface="Spectral"/>
            </a:endParaRPr>
          </a:p>
          <a:p>
            <a:pPr indent="-317500" lvl="0" marL="457200" rtl="0" algn="l">
              <a:lnSpc>
                <a:spcPct val="115000"/>
              </a:lnSpc>
              <a:spcBef>
                <a:spcPts val="1200"/>
              </a:spcBef>
              <a:spcAft>
                <a:spcPts val="0"/>
              </a:spcAft>
              <a:buSzPts val="1400"/>
              <a:buFont typeface="Spectral"/>
              <a:buChar char="●"/>
            </a:pPr>
            <a:r>
              <a:rPr lang="en" sz="1400">
                <a:latin typeface="Spectral"/>
                <a:ea typeface="Spectral"/>
                <a:cs typeface="Spectral"/>
                <a:sym typeface="Spectral"/>
              </a:rPr>
              <a:t>File management</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Status information</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File modification</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Programming-language support</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Program loading and execution</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Communications</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Background services</a:t>
            </a:r>
            <a:endParaRPr sz="1400">
              <a:latin typeface="Spectral"/>
              <a:ea typeface="Spectral"/>
              <a:cs typeface="Spectral"/>
              <a:sym typeface="Spectr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g1f87718430a_0_1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System Boot</a:t>
            </a:r>
            <a:endParaRPr/>
          </a:p>
        </p:txBody>
      </p:sp>
      <p:sp>
        <p:nvSpPr>
          <p:cNvPr id="169" name="Google Shape;169;g1f87718430a_0_145"/>
          <p:cNvSpPr txBox="1"/>
          <p:nvPr>
            <p:ph idx="1" type="body"/>
          </p:nvPr>
        </p:nvSpPr>
        <p:spPr>
          <a:xfrm>
            <a:off x="311700" y="1147225"/>
            <a:ext cx="8520600" cy="347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When power initialized on system, execution starts at a fixed memory location.</a:t>
            </a:r>
            <a:endParaRPr sz="1400">
              <a:latin typeface="Spectral"/>
              <a:ea typeface="Spectral"/>
              <a:cs typeface="Spectral"/>
              <a:sym typeface="Spectral"/>
            </a:endParaRPr>
          </a:p>
          <a:p>
            <a:pPr indent="-317500" lvl="0" marL="9144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Firmware ROM used to hold initial boot code</a:t>
            </a:r>
            <a:endParaRPr sz="1400">
              <a:latin typeface="Spectral"/>
              <a:ea typeface="Spectral"/>
              <a:cs typeface="Spectral"/>
              <a:sym typeface="Spectral"/>
            </a:endParaRPr>
          </a:p>
          <a:p>
            <a:pPr indent="0" lvl="0" marL="0" rtl="0" algn="l">
              <a:lnSpc>
                <a:spcPct val="115000"/>
              </a:lnSpc>
              <a:spcBef>
                <a:spcPts val="0"/>
              </a:spcBef>
              <a:spcAft>
                <a:spcPts val="0"/>
              </a:spcAft>
              <a:buSzPts val="1800"/>
              <a:buNone/>
            </a:pPr>
            <a:r>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Operating system must be made available to hardware so hardware can start it.</a:t>
            </a:r>
            <a:endParaRPr sz="1400">
              <a:latin typeface="Spectral"/>
              <a:ea typeface="Spectral"/>
              <a:cs typeface="Spectral"/>
              <a:sym typeface="Spectral"/>
            </a:endParaRPr>
          </a:p>
          <a:p>
            <a:pPr indent="-317500" lvl="0" marL="9144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Small piece of code – </a:t>
            </a:r>
            <a:r>
              <a:rPr lang="en" sz="1400">
                <a:solidFill>
                  <a:srgbClr val="FF0000"/>
                </a:solidFill>
                <a:latin typeface="Spectral"/>
                <a:ea typeface="Spectral"/>
                <a:cs typeface="Spectral"/>
                <a:sym typeface="Spectral"/>
              </a:rPr>
              <a:t>bootstrap loader</a:t>
            </a:r>
            <a:r>
              <a:rPr lang="en" sz="1400">
                <a:latin typeface="Spectral"/>
                <a:ea typeface="Spectral"/>
                <a:cs typeface="Spectral"/>
                <a:sym typeface="Spectral"/>
              </a:rPr>
              <a:t>, stored in ROM locates the kernel, loads it into memory, and starts it</a:t>
            </a:r>
            <a:endParaRPr sz="1400">
              <a:latin typeface="Spectral"/>
              <a:ea typeface="Spectral"/>
              <a:cs typeface="Spectral"/>
              <a:sym typeface="Spectral"/>
            </a:endParaRPr>
          </a:p>
          <a:p>
            <a:pPr indent="-317500" lvl="0" marL="9144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Sometimes two-step process where </a:t>
            </a:r>
            <a:r>
              <a:rPr lang="en" sz="1400">
                <a:solidFill>
                  <a:srgbClr val="FF0000"/>
                </a:solidFill>
                <a:latin typeface="Spectral"/>
                <a:ea typeface="Spectral"/>
                <a:cs typeface="Spectral"/>
                <a:sym typeface="Spectral"/>
              </a:rPr>
              <a:t>boot block</a:t>
            </a:r>
            <a:r>
              <a:rPr lang="en" sz="1400">
                <a:latin typeface="Spectral"/>
                <a:ea typeface="Spectral"/>
                <a:cs typeface="Spectral"/>
                <a:sym typeface="Spectral"/>
              </a:rPr>
              <a:t> at fixed location loaded by ROM code, which loads bootstrap loader from disk</a:t>
            </a:r>
            <a:endParaRPr sz="1400">
              <a:latin typeface="Spectral"/>
              <a:ea typeface="Spectral"/>
              <a:cs typeface="Spectral"/>
              <a:sym typeface="Spectral"/>
            </a:endParaRPr>
          </a:p>
          <a:p>
            <a:pPr indent="0" lvl="0" marL="0" rtl="0" algn="l">
              <a:lnSpc>
                <a:spcPct val="115000"/>
              </a:lnSpc>
              <a:spcBef>
                <a:spcPts val="0"/>
              </a:spcBef>
              <a:spcAft>
                <a:spcPts val="0"/>
              </a:spcAft>
              <a:buSzPts val="1800"/>
              <a:buNone/>
            </a:pPr>
            <a:r>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Common bootstrap loader, </a:t>
            </a:r>
            <a:r>
              <a:rPr lang="en" sz="1400">
                <a:solidFill>
                  <a:srgbClr val="FF0000"/>
                </a:solidFill>
                <a:latin typeface="Spectral"/>
                <a:ea typeface="Spectral"/>
                <a:cs typeface="Spectral"/>
                <a:sym typeface="Spectral"/>
              </a:rPr>
              <a:t>GRUB</a:t>
            </a:r>
            <a:r>
              <a:rPr lang="en" sz="1400">
                <a:latin typeface="Spectral"/>
                <a:ea typeface="Spectral"/>
                <a:cs typeface="Spectral"/>
                <a:sym typeface="Spectral"/>
              </a:rPr>
              <a:t>, allows selection of kernel from multiple disks, versions, kernel options</a:t>
            </a:r>
            <a:endParaRPr sz="1400">
              <a:latin typeface="Spectral"/>
              <a:ea typeface="Spectral"/>
              <a:cs typeface="Spectral"/>
              <a:sym typeface="Spectral"/>
            </a:endParaRPr>
          </a:p>
          <a:p>
            <a:pPr indent="0" lvl="0" marL="0" rtl="0" algn="l">
              <a:lnSpc>
                <a:spcPct val="115000"/>
              </a:lnSpc>
              <a:spcBef>
                <a:spcPts val="0"/>
              </a:spcBef>
              <a:spcAft>
                <a:spcPts val="0"/>
              </a:spcAft>
              <a:buSzPts val="1800"/>
              <a:buNone/>
            </a:pPr>
            <a:r>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Kernel loads and system is then running.</a:t>
            </a:r>
            <a:endParaRPr sz="1400">
              <a:latin typeface="Spectral"/>
              <a:ea typeface="Spectral"/>
              <a:cs typeface="Spectral"/>
              <a:sym typeface="Spectral"/>
            </a:endParaRPr>
          </a:p>
          <a:p>
            <a:pPr indent="0" lvl="0" marL="0" rtl="0" algn="l">
              <a:lnSpc>
                <a:spcPct val="115000"/>
              </a:lnSpc>
              <a:spcBef>
                <a:spcPts val="0"/>
              </a:spcBef>
              <a:spcAft>
                <a:spcPts val="0"/>
              </a:spcAft>
              <a:buSzPts val="1800"/>
              <a:buNone/>
            </a:pPr>
            <a:r>
              <a:t/>
            </a:r>
            <a:endParaRPr sz="1400">
              <a:latin typeface="Spectral"/>
              <a:ea typeface="Spectral"/>
              <a:cs typeface="Spectral"/>
              <a:sym typeface="Spectr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1f87718430a_0_150"/>
          <p:cNvSpPr txBox="1"/>
          <p:nvPr>
            <p:ph type="ctrTitle"/>
          </p:nvPr>
        </p:nvSpPr>
        <p:spPr>
          <a:xfrm>
            <a:off x="2218050" y="1931400"/>
            <a:ext cx="4707900" cy="128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000"/>
              <a:t>Operating Systems</a:t>
            </a:r>
            <a:endParaRPr sz="3000"/>
          </a:p>
          <a:p>
            <a:pPr indent="0" lvl="0" marL="0" rtl="0" algn="ctr">
              <a:lnSpc>
                <a:spcPct val="100000"/>
              </a:lnSpc>
              <a:spcBef>
                <a:spcPts val="0"/>
              </a:spcBef>
              <a:spcAft>
                <a:spcPts val="0"/>
              </a:spcAft>
              <a:buSzPts val="4200"/>
              <a:buNone/>
            </a:pPr>
            <a:r>
              <a:rPr b="1" lang="en">
                <a:solidFill>
                  <a:srgbClr val="38761D"/>
                </a:solidFill>
              </a:rPr>
              <a:t>OS Structures</a:t>
            </a:r>
            <a:endParaRPr b="1">
              <a:solidFill>
                <a:srgbClr val="38761D"/>
              </a:solidFill>
            </a:endParaRPr>
          </a:p>
        </p:txBody>
      </p:sp>
      <p:sp>
        <p:nvSpPr>
          <p:cNvPr id="175" name="Google Shape;175;g1f87718430a_0_150"/>
          <p:cNvSpPr txBox="1"/>
          <p:nvPr/>
        </p:nvSpPr>
        <p:spPr>
          <a:xfrm>
            <a:off x="8274000" y="4536650"/>
            <a:ext cx="680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Spectral"/>
                <a:ea typeface="Spectral"/>
                <a:cs typeface="Spectral"/>
                <a:sym typeface="Spectral"/>
              </a:rPr>
              <a:t>FBA</a:t>
            </a:r>
            <a:endParaRPr b="0" i="0" sz="1200" u="none" cap="none" strike="noStrike">
              <a:solidFill>
                <a:srgbClr val="000000"/>
              </a:solidFill>
              <a:latin typeface="Spectral"/>
              <a:ea typeface="Spectral"/>
              <a:cs typeface="Spectral"/>
              <a:sym typeface="Spectr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1f87718430a_0_15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OS Structure</a:t>
            </a:r>
            <a:endParaRPr/>
          </a:p>
        </p:txBody>
      </p:sp>
      <p:sp>
        <p:nvSpPr>
          <p:cNvPr id="181" name="Google Shape;181;g1f87718430a_0_155"/>
          <p:cNvSpPr txBox="1"/>
          <p:nvPr>
            <p:ph idx="1" type="body"/>
          </p:nvPr>
        </p:nvSpPr>
        <p:spPr>
          <a:xfrm>
            <a:off x="311700" y="1147225"/>
            <a:ext cx="8214000" cy="12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latin typeface="Spectral"/>
                <a:ea typeface="Spectral"/>
                <a:cs typeface="Spectral"/>
                <a:sym typeface="Spectral"/>
              </a:rPr>
              <a:t>Simple/Monolithic structure: </a:t>
            </a:r>
            <a:endParaRPr b="1" sz="1400">
              <a:latin typeface="Spectral"/>
              <a:ea typeface="Spectral"/>
              <a:cs typeface="Spectral"/>
              <a:sym typeface="Spectral"/>
            </a:endParaRPr>
          </a:p>
          <a:p>
            <a:pPr indent="-317500" lvl="0" marL="457200" rtl="0" algn="l">
              <a:lnSpc>
                <a:spcPct val="115000"/>
              </a:lnSpc>
              <a:spcBef>
                <a:spcPts val="1200"/>
              </a:spcBef>
              <a:spcAft>
                <a:spcPts val="0"/>
              </a:spcAft>
              <a:buSzPts val="1400"/>
              <a:buFont typeface="Spectral"/>
              <a:buChar char="●"/>
            </a:pPr>
            <a:r>
              <a:rPr lang="en" sz="1400">
                <a:latin typeface="Spectral"/>
                <a:ea typeface="Spectral"/>
                <a:cs typeface="Spectral"/>
                <a:sym typeface="Spectral"/>
              </a:rPr>
              <a:t>Earliest and most common architecture</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Every component of OS is in the kernel and can communicate with each other directly</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Complex and Large ( millions line of code , ) hard to maintain</a:t>
            </a:r>
            <a:endParaRPr sz="1400">
              <a:latin typeface="Spectral"/>
              <a:ea typeface="Spectral"/>
              <a:cs typeface="Spectral"/>
              <a:sym typeface="Spectral"/>
            </a:endParaRPr>
          </a:p>
        </p:txBody>
      </p:sp>
      <p:pic>
        <p:nvPicPr>
          <p:cNvPr id="182" name="Google Shape;182;g1f87718430a_0_155"/>
          <p:cNvPicPr preferRelativeResize="0"/>
          <p:nvPr/>
        </p:nvPicPr>
        <p:blipFill rotWithShape="1">
          <a:blip r:embed="rId3">
            <a:alphaModFix/>
          </a:blip>
          <a:srcRect b="0" l="0" r="0" t="0"/>
          <a:stretch/>
        </p:blipFill>
        <p:spPr>
          <a:xfrm>
            <a:off x="2813688" y="2664950"/>
            <a:ext cx="4010714" cy="226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69" name="Google Shape;69;p20"/>
          <p:cNvSpPr txBox="1"/>
          <p:nvPr>
            <p:ph idx="1" type="body"/>
          </p:nvPr>
        </p:nvSpPr>
        <p:spPr>
          <a:xfrm>
            <a:off x="1417528" y="1645242"/>
            <a:ext cx="4783953" cy="1853015"/>
          </a:xfrm>
          <a:prstGeom prst="rect">
            <a:avLst/>
          </a:prstGeom>
          <a:solidFill>
            <a:srgbClr val="F2F2F2"/>
          </a:solidFill>
          <a:ln>
            <a:noFill/>
          </a:ln>
        </p:spPr>
        <p:txBody>
          <a:bodyPr anchorCtr="0" anchor="t" bIns="91425" lIns="91425" spcFirstLastPara="1" rIns="91425" wrap="square" tIns="91425">
            <a:normAutofit fontScale="92500"/>
          </a:bodyPr>
          <a:lstStyle/>
          <a:p>
            <a:pPr indent="-317500" lvl="0" marL="457200" rtl="0" algn="l">
              <a:lnSpc>
                <a:spcPct val="95000"/>
              </a:lnSpc>
              <a:spcBef>
                <a:spcPts val="1200"/>
              </a:spcBef>
              <a:spcAft>
                <a:spcPts val="0"/>
              </a:spcAft>
              <a:buSzPct val="108108"/>
              <a:buFont typeface="Arial"/>
              <a:buChar char="●"/>
            </a:pPr>
            <a:r>
              <a:rPr lang="en" sz="1400">
                <a:latin typeface="Arial"/>
                <a:ea typeface="Arial"/>
                <a:cs typeface="Arial"/>
                <a:sym typeface="Arial"/>
              </a:rPr>
              <a:t>IBM 704 was the first mass-produced computer</a:t>
            </a:r>
            <a:endParaRPr/>
          </a:p>
          <a:p>
            <a:pPr indent="-317500" lvl="0" marL="457200" rtl="0" algn="l">
              <a:lnSpc>
                <a:spcPct val="95000"/>
              </a:lnSpc>
              <a:spcBef>
                <a:spcPts val="1200"/>
              </a:spcBef>
              <a:spcAft>
                <a:spcPts val="0"/>
              </a:spcAft>
              <a:buSzPct val="108108"/>
              <a:buFont typeface="Arial"/>
              <a:buChar char="●"/>
            </a:pPr>
            <a:r>
              <a:rPr lang="en" sz="1400"/>
              <a:t>GM-NAA (General Motors-North American Aviation) I/O is the OS used in the IBM 704</a:t>
            </a:r>
            <a:endParaRPr/>
          </a:p>
          <a:p>
            <a:pPr indent="-317500" lvl="0" marL="457200" rtl="0" algn="l">
              <a:lnSpc>
                <a:spcPct val="95000"/>
              </a:lnSpc>
              <a:spcBef>
                <a:spcPts val="1200"/>
              </a:spcBef>
              <a:spcAft>
                <a:spcPts val="0"/>
              </a:spcAft>
              <a:buSzPct val="108108"/>
              <a:buFont typeface="Arial"/>
              <a:buChar char="●"/>
            </a:pPr>
            <a:r>
              <a:rPr lang="en" sz="1400"/>
              <a:t>There was no UI in the OS as we know now</a:t>
            </a:r>
            <a:endParaRPr/>
          </a:p>
          <a:p>
            <a:pPr indent="-317500" lvl="0" marL="457200" rtl="0" algn="l">
              <a:lnSpc>
                <a:spcPct val="95000"/>
              </a:lnSpc>
              <a:spcBef>
                <a:spcPts val="1200"/>
              </a:spcBef>
              <a:spcAft>
                <a:spcPts val="0"/>
              </a:spcAft>
              <a:buSzPct val="108108"/>
              <a:buFont typeface="Arial"/>
              <a:buChar char="●"/>
            </a:pPr>
            <a:r>
              <a:rPr lang="en" sz="1400">
                <a:latin typeface="Arial"/>
                <a:ea typeface="Arial"/>
                <a:cs typeface="Arial"/>
                <a:sym typeface="Arial"/>
              </a:rPr>
              <a:t>It was mostly based on command prompts (terminals)</a:t>
            </a:r>
            <a:endParaRPr sz="1400">
              <a:latin typeface="Arial"/>
              <a:ea typeface="Arial"/>
              <a:cs typeface="Arial"/>
              <a:sym typeface="Arial"/>
            </a:endParaRPr>
          </a:p>
        </p:txBody>
      </p:sp>
      <p:pic>
        <p:nvPicPr>
          <p:cNvPr id="70" name="Google Shape;70;p20"/>
          <p:cNvPicPr preferRelativeResize="0"/>
          <p:nvPr/>
        </p:nvPicPr>
        <p:blipFill rotWithShape="1">
          <a:blip r:embed="rId3">
            <a:alphaModFix/>
          </a:blip>
          <a:srcRect b="0" l="0" r="0" t="0"/>
          <a:stretch/>
        </p:blipFill>
        <p:spPr>
          <a:xfrm>
            <a:off x="6201481" y="1525267"/>
            <a:ext cx="2641398" cy="20929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g1f87718430a_0_16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OS Structure</a:t>
            </a:r>
            <a:endParaRPr/>
          </a:p>
        </p:txBody>
      </p:sp>
      <p:sp>
        <p:nvSpPr>
          <p:cNvPr id="188" name="Google Shape;188;g1f87718430a_0_161"/>
          <p:cNvSpPr txBox="1"/>
          <p:nvPr>
            <p:ph idx="1" type="body"/>
          </p:nvPr>
        </p:nvSpPr>
        <p:spPr>
          <a:xfrm>
            <a:off x="311700" y="1147225"/>
            <a:ext cx="7030500" cy="148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latin typeface="Spectral"/>
                <a:ea typeface="Spectral"/>
                <a:cs typeface="Spectral"/>
                <a:sym typeface="Spectral"/>
              </a:rPr>
              <a:t>Layered structure: </a:t>
            </a:r>
            <a:endParaRPr b="1" sz="1400">
              <a:latin typeface="Spectral"/>
              <a:ea typeface="Spectral"/>
              <a:cs typeface="Spectral"/>
              <a:sym typeface="Spectral"/>
            </a:endParaRPr>
          </a:p>
          <a:p>
            <a:pPr indent="-317500" lvl="0" marL="457200" rtl="0" algn="l">
              <a:lnSpc>
                <a:spcPct val="115000"/>
              </a:lnSpc>
              <a:spcBef>
                <a:spcPts val="1200"/>
              </a:spcBef>
              <a:spcAft>
                <a:spcPts val="0"/>
              </a:spcAft>
              <a:buSzPts val="1400"/>
              <a:buFont typeface="Spectral"/>
              <a:buChar char="●"/>
            </a:pPr>
            <a:r>
              <a:rPr lang="en" sz="1400">
                <a:latin typeface="Spectral"/>
                <a:ea typeface="Spectral"/>
                <a:cs typeface="Spectral"/>
                <a:sym typeface="Spectral"/>
              </a:rPr>
              <a:t>OS is divided into layers.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Each layer can use services of its lower layers.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Easy to debug and develop.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Less efficient as each layer adds some overhead</a:t>
            </a:r>
            <a:endParaRPr sz="1400">
              <a:latin typeface="Spectral"/>
              <a:ea typeface="Spectral"/>
              <a:cs typeface="Spectral"/>
              <a:sym typeface="Spectral"/>
            </a:endParaRPr>
          </a:p>
          <a:p>
            <a:pPr indent="0" lvl="0" marL="0" rtl="0" algn="l">
              <a:lnSpc>
                <a:spcPct val="115000"/>
              </a:lnSpc>
              <a:spcBef>
                <a:spcPts val="1200"/>
              </a:spcBef>
              <a:spcAft>
                <a:spcPts val="1200"/>
              </a:spcAft>
              <a:buSzPts val="1800"/>
              <a:buNone/>
            </a:pPr>
            <a:r>
              <a:t/>
            </a:r>
            <a:endParaRPr sz="1400">
              <a:latin typeface="Spectral"/>
              <a:ea typeface="Spectral"/>
              <a:cs typeface="Spectral"/>
              <a:sym typeface="Spectral"/>
            </a:endParaRPr>
          </a:p>
        </p:txBody>
      </p:sp>
      <p:pic>
        <p:nvPicPr>
          <p:cNvPr id="189" name="Google Shape;189;g1f87718430a_0_161"/>
          <p:cNvPicPr preferRelativeResize="0"/>
          <p:nvPr/>
        </p:nvPicPr>
        <p:blipFill rotWithShape="1">
          <a:blip r:embed="rId3">
            <a:alphaModFix/>
          </a:blip>
          <a:srcRect b="0" l="0" r="0" t="0"/>
          <a:stretch/>
        </p:blipFill>
        <p:spPr>
          <a:xfrm>
            <a:off x="3593688" y="2653200"/>
            <a:ext cx="2450730" cy="226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1f87718430a_0_16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OS Structure</a:t>
            </a:r>
            <a:endParaRPr/>
          </a:p>
        </p:txBody>
      </p:sp>
      <p:sp>
        <p:nvSpPr>
          <p:cNvPr id="195" name="Google Shape;195;g1f87718430a_0_167"/>
          <p:cNvSpPr txBox="1"/>
          <p:nvPr>
            <p:ph idx="1" type="body"/>
          </p:nvPr>
        </p:nvSpPr>
        <p:spPr>
          <a:xfrm>
            <a:off x="311700" y="1147225"/>
            <a:ext cx="8520600" cy="148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latin typeface="Spectral"/>
                <a:ea typeface="Spectral"/>
                <a:cs typeface="Spectral"/>
                <a:sym typeface="Spectral"/>
              </a:rPr>
              <a:t>Microkernel structure</a:t>
            </a:r>
            <a:r>
              <a:rPr b="1" lang="en" sz="1400">
                <a:latin typeface="Spectral"/>
                <a:ea typeface="Spectral"/>
                <a:cs typeface="Spectral"/>
                <a:sym typeface="Spectral"/>
              </a:rPr>
              <a:t>: </a:t>
            </a:r>
            <a:endParaRPr b="1" sz="1400">
              <a:latin typeface="Spectral"/>
              <a:ea typeface="Spectral"/>
              <a:cs typeface="Spectral"/>
              <a:sym typeface="Spectral"/>
            </a:endParaRPr>
          </a:p>
          <a:p>
            <a:pPr indent="-317500" lvl="0" marL="457200" rtl="0" algn="l">
              <a:lnSpc>
                <a:spcPct val="115000"/>
              </a:lnSpc>
              <a:spcBef>
                <a:spcPts val="1200"/>
              </a:spcBef>
              <a:spcAft>
                <a:spcPts val="0"/>
              </a:spcAft>
              <a:buSzPts val="1400"/>
              <a:buFont typeface="Spectral"/>
              <a:buChar char="●"/>
            </a:pPr>
            <a:r>
              <a:rPr lang="en" sz="1400">
                <a:latin typeface="Spectral"/>
                <a:ea typeface="Spectral"/>
                <a:cs typeface="Spectral"/>
                <a:sym typeface="Spectral"/>
              </a:rPr>
              <a:t>Moves as much from kernel into user space </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Communication takes place between user modules using message passing</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Easier to extend a microkernel</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More reliable( less code running in kernel mode ) and secure</a:t>
            </a:r>
            <a:endParaRPr sz="1400">
              <a:latin typeface="Spectral"/>
              <a:ea typeface="Spectral"/>
              <a:cs typeface="Spectral"/>
              <a:sym typeface="Spectral"/>
            </a:endParaRPr>
          </a:p>
          <a:p>
            <a:pPr indent="-317500" lvl="0" marL="457200" rtl="0" algn="l">
              <a:lnSpc>
                <a:spcPct val="115000"/>
              </a:lnSpc>
              <a:spcBef>
                <a:spcPts val="0"/>
              </a:spcBef>
              <a:spcAft>
                <a:spcPts val="0"/>
              </a:spcAft>
              <a:buSzPts val="1400"/>
              <a:buFont typeface="Spectral"/>
              <a:buChar char="●"/>
            </a:pPr>
            <a:r>
              <a:rPr lang="en" sz="1400">
                <a:latin typeface="Spectral"/>
                <a:ea typeface="Spectral"/>
                <a:cs typeface="Spectral"/>
                <a:sym typeface="Spectral"/>
              </a:rPr>
              <a:t>Performance overhead</a:t>
            </a:r>
            <a:endParaRPr sz="1400">
              <a:latin typeface="Spectral"/>
              <a:ea typeface="Spectral"/>
              <a:cs typeface="Spectral"/>
              <a:sym typeface="Spectral"/>
            </a:endParaRPr>
          </a:p>
        </p:txBody>
      </p:sp>
      <p:pic>
        <p:nvPicPr>
          <p:cNvPr id="196" name="Google Shape;196;g1f87718430a_0_167"/>
          <p:cNvPicPr preferRelativeResize="0"/>
          <p:nvPr/>
        </p:nvPicPr>
        <p:blipFill rotWithShape="1">
          <a:blip r:embed="rId3">
            <a:alphaModFix/>
          </a:blip>
          <a:srcRect b="0" l="0" r="0" t="0"/>
          <a:stretch/>
        </p:blipFill>
        <p:spPr>
          <a:xfrm>
            <a:off x="3186263" y="2750100"/>
            <a:ext cx="4473621" cy="216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76" name="Google Shape;76;p22"/>
          <p:cNvSpPr txBox="1"/>
          <p:nvPr>
            <p:ph idx="1" type="body"/>
          </p:nvPr>
        </p:nvSpPr>
        <p:spPr>
          <a:xfrm>
            <a:off x="688410" y="1823646"/>
            <a:ext cx="2670876" cy="1664012"/>
          </a:xfrm>
          <a:prstGeom prst="rect">
            <a:avLst/>
          </a:prstGeom>
          <a:solidFill>
            <a:srgbClr val="F2F2F2"/>
          </a:solidFill>
          <a:ln>
            <a:noFill/>
          </a:ln>
        </p:spPr>
        <p:txBody>
          <a:bodyPr anchorCtr="0" anchor="t" bIns="91425" lIns="91425" spcFirstLastPara="1" rIns="91425" wrap="square" tIns="91425">
            <a:normAutofit lnSpcReduction="10000"/>
          </a:bodyPr>
          <a:lstStyle/>
          <a:p>
            <a:pPr indent="-317500" lvl="0" marL="457200" rtl="0" algn="l">
              <a:lnSpc>
                <a:spcPct val="95000"/>
              </a:lnSpc>
              <a:spcBef>
                <a:spcPts val="1200"/>
              </a:spcBef>
              <a:spcAft>
                <a:spcPts val="0"/>
              </a:spcAft>
              <a:buSzPts val="1400"/>
              <a:buFont typeface="Arial"/>
              <a:buChar char="●"/>
            </a:pPr>
            <a:r>
              <a:rPr lang="en" sz="1400">
                <a:latin typeface="Arial"/>
                <a:ea typeface="Arial"/>
                <a:cs typeface="Arial"/>
                <a:sym typeface="Arial"/>
              </a:rPr>
              <a:t>Xerox 8010 Star (released in 1981) was the first system that was referred to as a fully integrated desktop computer including applications and a GUI</a:t>
            </a:r>
            <a:endParaRPr/>
          </a:p>
        </p:txBody>
      </p:sp>
      <p:pic>
        <p:nvPicPr>
          <p:cNvPr id="77" name="Google Shape;77;p22"/>
          <p:cNvPicPr preferRelativeResize="0"/>
          <p:nvPr/>
        </p:nvPicPr>
        <p:blipFill rotWithShape="1">
          <a:blip r:embed="rId3">
            <a:alphaModFix/>
          </a:blip>
          <a:srcRect b="0" l="0" r="0" t="0"/>
          <a:stretch/>
        </p:blipFill>
        <p:spPr>
          <a:xfrm>
            <a:off x="3430553" y="428018"/>
            <a:ext cx="5640589" cy="44552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83" name="Google Shape;83;p23"/>
          <p:cNvSpPr txBox="1"/>
          <p:nvPr>
            <p:ph idx="1" type="body"/>
          </p:nvPr>
        </p:nvSpPr>
        <p:spPr>
          <a:xfrm>
            <a:off x="688409" y="1823646"/>
            <a:ext cx="8059999" cy="1664012"/>
          </a:xfrm>
          <a:prstGeom prst="rect">
            <a:avLst/>
          </a:prstGeom>
          <a:solidFill>
            <a:srgbClr val="F2F2F2"/>
          </a:solidFill>
          <a:ln>
            <a:noFill/>
          </a:ln>
        </p:spPr>
        <p:txBody>
          <a:bodyPr anchorCtr="0" anchor="t" bIns="91425" lIns="91425" spcFirstLastPara="1" rIns="91425" wrap="square" tIns="91425">
            <a:normAutofit/>
          </a:bodyPr>
          <a:lstStyle/>
          <a:p>
            <a:pPr indent="-317500" lvl="0" marL="457200" rtl="0" algn="l">
              <a:lnSpc>
                <a:spcPct val="95000"/>
              </a:lnSpc>
              <a:spcBef>
                <a:spcPts val="1200"/>
              </a:spcBef>
              <a:spcAft>
                <a:spcPts val="0"/>
              </a:spcAft>
              <a:buSzPts val="1400"/>
              <a:buFont typeface="Arial"/>
              <a:buChar char="●"/>
            </a:pPr>
            <a:r>
              <a:rPr lang="en" sz="1400">
                <a:latin typeface="Arial"/>
                <a:ea typeface="Arial"/>
                <a:cs typeface="Arial"/>
                <a:sym typeface="Arial"/>
              </a:rPr>
              <a:t>Bill Gates got lucky to sign the so-called “Deal of the Century” with IBM to design a new OS for IBM machines</a:t>
            </a:r>
            <a:endParaRPr/>
          </a:p>
          <a:p>
            <a:pPr indent="-317500" lvl="0" marL="457200" rtl="0" algn="l">
              <a:lnSpc>
                <a:spcPct val="95000"/>
              </a:lnSpc>
              <a:spcBef>
                <a:spcPts val="1200"/>
              </a:spcBef>
              <a:spcAft>
                <a:spcPts val="0"/>
              </a:spcAft>
              <a:buSzPts val="1400"/>
              <a:buFont typeface="Arial"/>
              <a:buChar char="●"/>
            </a:pPr>
            <a:r>
              <a:rPr lang="en" sz="1400"/>
              <a:t>The deal allowed Microsoft to add an OS with $50 per PC and IBM did not own copyright for the OS</a:t>
            </a:r>
            <a:endParaRPr/>
          </a:p>
          <a:p>
            <a:pPr indent="-317500" lvl="0" marL="457200" rtl="0" algn="l">
              <a:lnSpc>
                <a:spcPct val="95000"/>
              </a:lnSpc>
              <a:spcBef>
                <a:spcPts val="1200"/>
              </a:spcBef>
              <a:spcAft>
                <a:spcPts val="0"/>
              </a:spcAft>
              <a:buSzPts val="1400"/>
              <a:buFont typeface="Arial"/>
              <a:buChar char="●"/>
            </a:pPr>
            <a:r>
              <a:rPr lang="en" sz="1400">
                <a:latin typeface="Arial"/>
                <a:ea typeface="Arial"/>
                <a:cs typeface="Arial"/>
                <a:sym typeface="Arial"/>
              </a:rPr>
              <a:t>This allowed Microsoft to start the their OS dominance on the PC domain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89" name="Google Shape;89;p24"/>
          <p:cNvSpPr txBox="1"/>
          <p:nvPr>
            <p:ph idx="1" type="body"/>
          </p:nvPr>
        </p:nvSpPr>
        <p:spPr>
          <a:xfrm>
            <a:off x="688409" y="1036403"/>
            <a:ext cx="4032748" cy="3743120"/>
          </a:xfrm>
          <a:prstGeom prst="rect">
            <a:avLst/>
          </a:prstGeom>
          <a:solidFill>
            <a:srgbClr val="F2F2F2"/>
          </a:solidFill>
          <a:ln>
            <a:noFill/>
          </a:ln>
        </p:spPr>
        <p:txBody>
          <a:bodyPr anchorCtr="0" anchor="t" bIns="91425" lIns="91425" spcFirstLastPara="1" rIns="91425" wrap="square" tIns="91425">
            <a:normAutofit fontScale="77500" lnSpcReduction="20000"/>
          </a:bodyPr>
          <a:lstStyle/>
          <a:p>
            <a:pPr indent="-317500" lvl="0" marL="457200" rtl="0" algn="l">
              <a:lnSpc>
                <a:spcPct val="95000"/>
              </a:lnSpc>
              <a:spcBef>
                <a:spcPts val="1200"/>
              </a:spcBef>
              <a:spcAft>
                <a:spcPts val="0"/>
              </a:spcAft>
              <a:buSzPct val="129032"/>
              <a:buFont typeface="Arial"/>
              <a:buChar char="●"/>
            </a:pPr>
            <a:r>
              <a:rPr lang="en" sz="1400">
                <a:latin typeface="Arial"/>
                <a:ea typeface="Arial"/>
                <a:cs typeface="Arial"/>
                <a:sym typeface="Arial"/>
              </a:rPr>
              <a:t>Developed by Apple Computer, Inc for their new product, the Macintosh home PC, The Macintosh 128K, was released in 1984</a:t>
            </a:r>
            <a:endParaRPr/>
          </a:p>
          <a:p>
            <a:pPr indent="-317500" lvl="0" marL="457200" rtl="0" algn="l">
              <a:lnSpc>
                <a:spcPct val="95000"/>
              </a:lnSpc>
              <a:spcBef>
                <a:spcPts val="1200"/>
              </a:spcBef>
              <a:spcAft>
                <a:spcPts val="0"/>
              </a:spcAft>
              <a:buSzPct val="129032"/>
              <a:buFont typeface="Arial"/>
              <a:buChar char="●"/>
            </a:pPr>
            <a:r>
              <a:rPr lang="en" sz="1400">
                <a:latin typeface="Arial"/>
                <a:ea typeface="Arial"/>
                <a:cs typeface="Arial"/>
                <a:sym typeface="Arial"/>
              </a:rPr>
              <a:t>was widely advertised (the famous 1984 commercial is available below). </a:t>
            </a:r>
            <a:endParaRPr/>
          </a:p>
          <a:p>
            <a:pPr indent="-317500" lvl="0" marL="457200" rtl="0" algn="l">
              <a:lnSpc>
                <a:spcPct val="95000"/>
              </a:lnSpc>
              <a:spcBef>
                <a:spcPts val="1200"/>
              </a:spcBef>
              <a:spcAft>
                <a:spcPts val="0"/>
              </a:spcAft>
              <a:buSzPct val="129032"/>
              <a:buFont typeface="Arial"/>
              <a:buChar char="●"/>
            </a:pPr>
            <a:r>
              <a:rPr lang="en" sz="1400">
                <a:latin typeface="Arial"/>
                <a:ea typeface="Arial"/>
                <a:cs typeface="Arial"/>
                <a:sym typeface="Arial"/>
              </a:rPr>
              <a:t>Mac OS was the first OS with a GUI built-in</a:t>
            </a:r>
            <a:endParaRPr/>
          </a:p>
          <a:p>
            <a:pPr indent="-317500" lvl="0" marL="457200" rtl="0" algn="l">
              <a:lnSpc>
                <a:spcPct val="95000"/>
              </a:lnSpc>
              <a:spcBef>
                <a:spcPts val="1200"/>
              </a:spcBef>
              <a:spcAft>
                <a:spcPts val="0"/>
              </a:spcAft>
              <a:buSzPct val="129032"/>
              <a:buFont typeface="Arial"/>
              <a:buChar char="●"/>
            </a:pPr>
            <a:r>
              <a:rPr lang="en" sz="1400"/>
              <a:t>It was also one of the first consumer computers with mouse!</a:t>
            </a:r>
            <a:endParaRPr/>
          </a:p>
          <a:p>
            <a:pPr indent="-317500" lvl="0" marL="457200" rtl="0" algn="l">
              <a:lnSpc>
                <a:spcPct val="95000"/>
              </a:lnSpc>
              <a:spcBef>
                <a:spcPts val="1200"/>
              </a:spcBef>
              <a:spcAft>
                <a:spcPts val="0"/>
              </a:spcAft>
              <a:buSzPct val="129032"/>
              <a:buFont typeface="Arial"/>
              <a:buChar char="●"/>
            </a:pPr>
            <a:r>
              <a:rPr lang="en" sz="1400"/>
              <a:t>Even though Microsoft introduced mouse in their PCs a bit earlier</a:t>
            </a:r>
            <a:endParaRPr/>
          </a:p>
          <a:p>
            <a:pPr indent="-317500" lvl="0" marL="457200" rtl="0" algn="l">
              <a:lnSpc>
                <a:spcPct val="95000"/>
              </a:lnSpc>
              <a:spcBef>
                <a:spcPts val="1200"/>
              </a:spcBef>
              <a:spcAft>
                <a:spcPts val="0"/>
              </a:spcAft>
              <a:buSzPct val="129032"/>
              <a:buFont typeface="Arial"/>
              <a:buChar char="●"/>
            </a:pPr>
            <a:r>
              <a:rPr lang="en" sz="1400"/>
              <a:t>The use of GUI with mouse was not Steve Job’s idea, the idea was taken during his visit in Xerox PARC (Palo Aalto Research Center)</a:t>
            </a:r>
            <a:endParaRPr/>
          </a:p>
          <a:p>
            <a:pPr indent="-317500" lvl="0" marL="457200" rtl="0" algn="l">
              <a:lnSpc>
                <a:spcPct val="95000"/>
              </a:lnSpc>
              <a:spcBef>
                <a:spcPts val="1200"/>
              </a:spcBef>
              <a:spcAft>
                <a:spcPts val="0"/>
              </a:spcAft>
              <a:buSzPct val="129032"/>
              <a:buFont typeface="Arial"/>
              <a:buChar char="●"/>
            </a:pPr>
            <a:r>
              <a:rPr lang="en" sz="1400"/>
              <a:t>Jobs reportedly traded US $1 million in stock options to Xerox for a detailed tour of their facilities and current projects</a:t>
            </a:r>
            <a:endParaRPr/>
          </a:p>
          <a:p>
            <a:pPr indent="-317500" lvl="0" marL="457200" rtl="0" algn="l">
              <a:lnSpc>
                <a:spcPct val="95000"/>
              </a:lnSpc>
              <a:spcBef>
                <a:spcPts val="1200"/>
              </a:spcBef>
              <a:spcAft>
                <a:spcPts val="0"/>
              </a:spcAft>
              <a:buSzPct val="129032"/>
              <a:buFont typeface="Arial"/>
              <a:buChar char="●"/>
            </a:pPr>
            <a:r>
              <a:rPr lang="en" sz="1400"/>
              <a:t>One of the things Xerox showed Jobs was the Alto, which sported a GUI and a three-button mouse</a:t>
            </a:r>
            <a:endParaRPr/>
          </a:p>
          <a:p>
            <a:pPr indent="-228600" lvl="0" marL="457200" rtl="0" algn="l">
              <a:lnSpc>
                <a:spcPct val="95000"/>
              </a:lnSpc>
              <a:spcBef>
                <a:spcPts val="1200"/>
              </a:spcBef>
              <a:spcAft>
                <a:spcPts val="0"/>
              </a:spcAft>
              <a:buSzPct val="129032"/>
              <a:buFont typeface="Arial"/>
              <a:buNone/>
            </a:pPr>
            <a:r>
              <a:t/>
            </a:r>
            <a:endParaRPr sz="1400">
              <a:latin typeface="Arial"/>
              <a:ea typeface="Arial"/>
              <a:cs typeface="Arial"/>
              <a:sym typeface="Arial"/>
            </a:endParaRPr>
          </a:p>
        </p:txBody>
      </p:sp>
      <p:pic>
        <p:nvPicPr>
          <p:cNvPr descr="macintosh 1984 edit" id="90" name="Google Shape;90;p24"/>
          <p:cNvPicPr preferRelativeResize="0"/>
          <p:nvPr/>
        </p:nvPicPr>
        <p:blipFill rotWithShape="1">
          <a:blip r:embed="rId3">
            <a:alphaModFix/>
          </a:blip>
          <a:srcRect b="0" l="0" r="0" t="0"/>
          <a:stretch/>
        </p:blipFill>
        <p:spPr>
          <a:xfrm>
            <a:off x="4916959" y="1270878"/>
            <a:ext cx="4081165" cy="26017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type="ctrTitle"/>
          </p:nvPr>
        </p:nvSpPr>
        <p:spPr>
          <a:xfrm>
            <a:off x="1980600" y="1906350"/>
            <a:ext cx="5182800" cy="1330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000"/>
              <a:t>Operating Systems</a:t>
            </a:r>
            <a:endParaRPr sz="3000"/>
          </a:p>
          <a:p>
            <a:pPr indent="0" lvl="0" marL="0" rtl="0" algn="ctr">
              <a:lnSpc>
                <a:spcPct val="100000"/>
              </a:lnSpc>
              <a:spcBef>
                <a:spcPts val="0"/>
              </a:spcBef>
              <a:spcAft>
                <a:spcPts val="0"/>
              </a:spcAft>
              <a:buSzPts val="4200"/>
              <a:buNone/>
            </a:pPr>
            <a:r>
              <a:rPr b="1" lang="en">
                <a:solidFill>
                  <a:srgbClr val="38761D"/>
                </a:solidFill>
              </a:rPr>
              <a:t>OS Architecture</a:t>
            </a:r>
            <a:endParaRPr b="1">
              <a:solidFill>
                <a:srgbClr val="38761D"/>
              </a:solidFill>
            </a:endParaRPr>
          </a:p>
        </p:txBody>
      </p:sp>
      <p:sp>
        <p:nvSpPr>
          <p:cNvPr id="96" name="Google Shape;96;p14"/>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FBA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Operating System Architecture</a:t>
            </a:r>
            <a:endParaRPr sz="3600">
              <a:latin typeface="Impact"/>
              <a:ea typeface="Impact"/>
              <a:cs typeface="Impact"/>
              <a:sym typeface="Impact"/>
            </a:endParaRPr>
          </a:p>
        </p:txBody>
      </p:sp>
      <p:sp>
        <p:nvSpPr>
          <p:cNvPr id="102" name="Google Shape;102;p15"/>
          <p:cNvSpPr txBox="1"/>
          <p:nvPr>
            <p:ph idx="1" type="body"/>
          </p:nvPr>
        </p:nvSpPr>
        <p:spPr>
          <a:xfrm>
            <a:off x="291150" y="1065825"/>
            <a:ext cx="8561700" cy="3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latin typeface="Arial"/>
                <a:ea typeface="Arial"/>
                <a:cs typeface="Arial"/>
                <a:sym typeface="Arial"/>
              </a:rPr>
              <a:t>Single-Processor Systems: </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highlight>
                  <a:srgbClr val="FF9900"/>
                </a:highlight>
                <a:latin typeface="Arial"/>
                <a:ea typeface="Arial"/>
                <a:cs typeface="Arial"/>
                <a:sym typeface="Arial"/>
              </a:rPr>
              <a:t>One main CPU capable of executing</a:t>
            </a:r>
            <a:r>
              <a:rPr lang="en" sz="1400">
                <a:latin typeface="Arial"/>
                <a:ea typeface="Arial"/>
                <a:cs typeface="Arial"/>
                <a:sym typeface="Arial"/>
              </a:rPr>
              <a:t> a general-purpose instruction set.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Almost all single processor systems have other special-purpose processors (device-specific processors), which run a limiter instruction set. </a:t>
            </a:r>
            <a:endParaRPr/>
          </a:p>
        </p:txBody>
      </p:sp>
      <p:pic>
        <p:nvPicPr>
          <p:cNvPr id="103" name="Google Shape;103;p15"/>
          <p:cNvPicPr preferRelativeResize="0"/>
          <p:nvPr/>
        </p:nvPicPr>
        <p:blipFill rotWithShape="1">
          <a:blip r:embed="rId3">
            <a:alphaModFix/>
          </a:blip>
          <a:srcRect b="0" l="0" r="0" t="0"/>
          <a:stretch/>
        </p:blipFill>
        <p:spPr>
          <a:xfrm>
            <a:off x="2483446" y="2571750"/>
            <a:ext cx="4177107" cy="21120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Operating System Architecture</a:t>
            </a:r>
            <a:endParaRPr sz="3600">
              <a:latin typeface="Impact"/>
              <a:ea typeface="Impact"/>
              <a:cs typeface="Impact"/>
              <a:sym typeface="Impact"/>
            </a:endParaRPr>
          </a:p>
        </p:txBody>
      </p:sp>
      <p:sp>
        <p:nvSpPr>
          <p:cNvPr id="109" name="Google Shape;109;p21"/>
          <p:cNvSpPr txBox="1"/>
          <p:nvPr>
            <p:ph idx="1" type="body"/>
          </p:nvPr>
        </p:nvSpPr>
        <p:spPr>
          <a:xfrm>
            <a:off x="291150" y="1065825"/>
            <a:ext cx="8561700" cy="3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1400">
                <a:latin typeface="Arial"/>
                <a:ea typeface="Arial"/>
                <a:cs typeface="Arial"/>
                <a:sym typeface="Arial"/>
              </a:rPr>
              <a:t>Multiprocessor Systems (parallel systems or multicore systems ): </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Such systems have</a:t>
            </a:r>
            <a:r>
              <a:rPr lang="en" sz="1400">
                <a:highlight>
                  <a:srgbClr val="FF9900"/>
                </a:highlight>
                <a:latin typeface="Arial"/>
                <a:ea typeface="Arial"/>
                <a:cs typeface="Arial"/>
                <a:sym typeface="Arial"/>
              </a:rPr>
              <a:t> two or more processors in close communication</a:t>
            </a:r>
            <a:r>
              <a:rPr lang="en" sz="1400">
                <a:latin typeface="Arial"/>
                <a:ea typeface="Arial"/>
                <a:cs typeface="Arial"/>
                <a:sym typeface="Arial"/>
              </a:rPr>
              <a:t>, sharing the computer bus and sometimes the clock, memory, and peripheral devices.</a:t>
            </a:r>
            <a:endParaRPr sz="1400">
              <a:latin typeface="Arial"/>
              <a:ea typeface="Arial"/>
              <a:cs typeface="Arial"/>
              <a:sym typeface="Arial"/>
            </a:endParaRPr>
          </a:p>
        </p:txBody>
      </p:sp>
      <p:pic>
        <p:nvPicPr>
          <p:cNvPr id="110" name="Google Shape;110;p21"/>
          <p:cNvPicPr preferRelativeResize="0"/>
          <p:nvPr/>
        </p:nvPicPr>
        <p:blipFill rotWithShape="1">
          <a:blip r:embed="rId3">
            <a:alphaModFix/>
          </a:blip>
          <a:srcRect b="0" l="0" r="0" t="0"/>
          <a:stretch/>
        </p:blipFill>
        <p:spPr>
          <a:xfrm>
            <a:off x="521637" y="2301343"/>
            <a:ext cx="3804886" cy="2140248"/>
          </a:xfrm>
          <a:prstGeom prst="rect">
            <a:avLst/>
          </a:prstGeom>
          <a:noFill/>
          <a:ln>
            <a:noFill/>
          </a:ln>
        </p:spPr>
      </p:pic>
      <p:pic>
        <p:nvPicPr>
          <p:cNvPr id="111" name="Google Shape;111;p21"/>
          <p:cNvPicPr preferRelativeResize="0"/>
          <p:nvPr/>
        </p:nvPicPr>
        <p:blipFill rotWithShape="1">
          <a:blip r:embed="rId4">
            <a:alphaModFix/>
          </a:blip>
          <a:srcRect b="0" l="0" r="0" t="0"/>
          <a:stretch/>
        </p:blipFill>
        <p:spPr>
          <a:xfrm>
            <a:off x="5283882" y="2251296"/>
            <a:ext cx="3000950" cy="2240341"/>
          </a:xfrm>
          <a:prstGeom prst="rect">
            <a:avLst/>
          </a:prstGeom>
          <a:noFill/>
          <a:ln>
            <a:noFill/>
          </a:ln>
        </p:spPr>
      </p:pic>
      <p:sp>
        <p:nvSpPr>
          <p:cNvPr id="112" name="Google Shape;112;p21"/>
          <p:cNvSpPr txBox="1"/>
          <p:nvPr/>
        </p:nvSpPr>
        <p:spPr>
          <a:xfrm>
            <a:off x="5945826" y="4491637"/>
            <a:ext cx="17171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dual-core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latin typeface="Impact"/>
                <a:ea typeface="Impact"/>
                <a:cs typeface="Impact"/>
                <a:sym typeface="Impact"/>
              </a:rPr>
              <a:t>Operating System Architecture</a:t>
            </a:r>
            <a:endParaRPr sz="3600">
              <a:latin typeface="Impact"/>
              <a:ea typeface="Impact"/>
              <a:cs typeface="Impact"/>
              <a:sym typeface="Impact"/>
            </a:endParaRPr>
          </a:p>
        </p:txBody>
      </p:sp>
      <p:sp>
        <p:nvSpPr>
          <p:cNvPr id="118" name="Google Shape;118;p46"/>
          <p:cNvSpPr txBox="1"/>
          <p:nvPr>
            <p:ph idx="1" type="body"/>
          </p:nvPr>
        </p:nvSpPr>
        <p:spPr>
          <a:xfrm>
            <a:off x="291150" y="1065825"/>
            <a:ext cx="8561700" cy="38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1400">
                <a:latin typeface="Arial"/>
                <a:ea typeface="Arial"/>
                <a:cs typeface="Arial"/>
                <a:sym typeface="Arial"/>
              </a:rPr>
              <a:t>Clustered Systems:</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Special kind of multiprocessor system which </a:t>
            </a:r>
            <a:r>
              <a:rPr lang="en" sz="1400">
                <a:highlight>
                  <a:srgbClr val="FF9900"/>
                </a:highlight>
                <a:latin typeface="Arial"/>
                <a:ea typeface="Arial"/>
                <a:cs typeface="Arial"/>
                <a:sym typeface="Arial"/>
              </a:rPr>
              <a:t>gathers together multiple CPUs</a:t>
            </a:r>
            <a:r>
              <a:rPr lang="en" sz="1400">
                <a:latin typeface="Arial"/>
                <a:ea typeface="Arial"/>
                <a:cs typeface="Arial"/>
                <a:sym typeface="Arial"/>
              </a:rPr>
              <a:t>. They are composed of two or more individual systems- or nodes - joined together.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Clustered computers share storage and are closely linked via a local-area network (LAN) or a faster interconnect, such as InfiniBand</a:t>
            </a:r>
            <a:endParaRPr sz="1400">
              <a:latin typeface="Arial"/>
              <a:ea typeface="Arial"/>
              <a:cs typeface="Arial"/>
              <a:sym typeface="Arial"/>
            </a:endParaRPr>
          </a:p>
        </p:txBody>
      </p:sp>
      <p:pic>
        <p:nvPicPr>
          <p:cNvPr id="119" name="Google Shape;119;p46"/>
          <p:cNvPicPr preferRelativeResize="0"/>
          <p:nvPr/>
        </p:nvPicPr>
        <p:blipFill rotWithShape="1">
          <a:blip r:embed="rId3">
            <a:alphaModFix/>
          </a:blip>
          <a:srcRect b="0" l="0" r="0" t="0"/>
          <a:stretch/>
        </p:blipFill>
        <p:spPr>
          <a:xfrm>
            <a:off x="2552700" y="2723325"/>
            <a:ext cx="4038600"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