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Spectral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  <p:embeddedFont>
      <p:font typeface="Cambria Math"/>
      <p:regular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0" roundtripDataSignature="AMtx7miWoyI8mpkle8N5wex4KTgGCbg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pectral-bold.fntdata"/><Relationship Id="rId47" Type="http://schemas.openxmlformats.org/officeDocument/2006/relationships/font" Target="fonts/Spectral-regular.fntdata"/><Relationship Id="rId49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Economica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font" Target="fonts/Spectral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55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question that arises in discussing operating systems involves what to call all the CPU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batch system executes jobs, whereas a time-shared system has user programs, or tasks.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single-user system, a user may be able to run several programs at one time: a word processor, aWeb browser, and an e-mail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 if a device or system does not support multitasking, the operating system may need to support its own internal programmed activities.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many respects, all these activities are similar, so we call all of them processes.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Although we personally prefer the term process, much of operating-system theory and terminology was developed during a time when the major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 operating systems was job processing.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Scheduling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1406125" y="1287725"/>
            <a:ext cx="550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Multiple process is ready to execute.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which Process should be executed first?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6" name="Google Shape;166;p10"/>
          <p:cNvCxnSpPr/>
          <p:nvPr/>
        </p:nvCxnSpPr>
        <p:spPr>
          <a:xfrm flipH="1" rot="10800000">
            <a:off x="3649925" y="2908375"/>
            <a:ext cx="2553300" cy="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10"/>
          <p:cNvSpPr txBox="1"/>
          <p:nvPr/>
        </p:nvSpPr>
        <p:spPr>
          <a:xfrm>
            <a:off x="3756275" y="253407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P1 -&gt; P3 -&gt; P2 -&gt; P4 -&gt; P5 ?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3748325" y="300252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P1 -&gt; P2 -&gt; P3 -&gt; P5 -&gt; P4 ?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9" name="Google Shape;169;p10"/>
          <p:cNvGrpSpPr/>
          <p:nvPr/>
        </p:nvGrpSpPr>
        <p:grpSpPr>
          <a:xfrm>
            <a:off x="1363125" y="2112875"/>
            <a:ext cx="2331300" cy="2334900"/>
            <a:chOff x="1363125" y="2112875"/>
            <a:chExt cx="2331300" cy="2334900"/>
          </a:xfrm>
        </p:grpSpPr>
        <p:grpSp>
          <p:nvGrpSpPr>
            <p:cNvPr id="170" name="Google Shape;170;p10"/>
            <p:cNvGrpSpPr/>
            <p:nvPr/>
          </p:nvGrpSpPr>
          <p:grpSpPr>
            <a:xfrm>
              <a:off x="1429700" y="2112875"/>
              <a:ext cx="2071500" cy="1946400"/>
              <a:chOff x="1429700" y="2112875"/>
              <a:chExt cx="2071500" cy="1946400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1429700" y="2112875"/>
                <a:ext cx="2071500" cy="1946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1710925" y="2200538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2144575" y="2837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1534700" y="33006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2819425" y="24835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2601775" y="3420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10"/>
            <p:cNvSpPr txBox="1"/>
            <p:nvPr/>
          </p:nvSpPr>
          <p:spPr>
            <a:xfrm>
              <a:off x="1363125" y="4181375"/>
              <a:ext cx="23313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Processes needs to be executed</a:t>
              </a:r>
              <a:endParaRPr b="1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>
            <a:off x="5452700" y="2571750"/>
            <a:ext cx="2704200" cy="1568900"/>
            <a:chOff x="5452700" y="2571750"/>
            <a:chExt cx="2704200" cy="1568900"/>
          </a:xfrm>
        </p:grpSpPr>
        <p:sp>
          <p:nvSpPr>
            <p:cNvPr id="179" name="Google Shape;179;p10"/>
            <p:cNvSpPr/>
            <p:nvPr/>
          </p:nvSpPr>
          <p:spPr>
            <a:xfrm>
              <a:off x="6343775" y="2571750"/>
              <a:ext cx="480900" cy="1095300"/>
            </a:xfrm>
            <a:prstGeom prst="cube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5452700" y="3874250"/>
              <a:ext cx="27042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CPU expecting processes to execute</a:t>
              </a:r>
              <a:endParaRPr b="1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467500" y="4209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Scheduling Queue</a:t>
            </a: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467500" y="1420275"/>
            <a:ext cx="5197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5898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Stores the processes in different steps of OS.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5898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Different queues are maintained in different steps.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87" name="Google Shape;187;p11"/>
          <p:cNvGrpSpPr/>
          <p:nvPr/>
        </p:nvGrpSpPr>
        <p:grpSpPr>
          <a:xfrm>
            <a:off x="1446950" y="2822700"/>
            <a:ext cx="1971350" cy="666050"/>
            <a:chOff x="1827950" y="2822700"/>
            <a:chExt cx="1971350" cy="666050"/>
          </a:xfrm>
        </p:grpSpPr>
        <p:sp>
          <p:nvSpPr>
            <p:cNvPr id="188" name="Google Shape;188;p11"/>
            <p:cNvSpPr/>
            <p:nvPr/>
          </p:nvSpPr>
          <p:spPr>
            <a:xfrm>
              <a:off x="2215550" y="28227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89" name="Google Shape;189;p11"/>
            <p:cNvCxnSpPr>
              <a:endCxn id="188" idx="1"/>
            </p:cNvCxnSpPr>
            <p:nvPr/>
          </p:nvCxnSpPr>
          <p:spPr>
            <a:xfrm>
              <a:off x="1827950" y="3152725"/>
              <a:ext cx="387600" cy="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0" name="Google Shape;190;p11"/>
          <p:cNvSpPr/>
          <p:nvPr/>
        </p:nvSpPr>
        <p:spPr>
          <a:xfrm>
            <a:off x="6605275" y="2571750"/>
            <a:ext cx="480900" cy="10953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702275" y="3848375"/>
            <a:ext cx="2346000" cy="577500"/>
          </a:xfrm>
          <a:prstGeom prst="wedgeRectCallout">
            <a:avLst>
              <a:gd fmla="val 32218" name="adj1"/>
              <a:gd fmla="val -121766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Reside in Secondary Memory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Keeps all the processes of the system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3418300" y="3848375"/>
            <a:ext cx="2346000" cy="577500"/>
          </a:xfrm>
          <a:prstGeom prst="wedgeRectCallout">
            <a:avLst>
              <a:gd fmla="val 32218" name="adj1"/>
              <a:gd fmla="val -121766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Reside in Main Memory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Keeps all the processes that are waiting to be executed. 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93" name="Google Shape;193;p11"/>
          <p:cNvGrpSpPr/>
          <p:nvPr/>
        </p:nvGrpSpPr>
        <p:grpSpPr>
          <a:xfrm>
            <a:off x="3186275" y="2823450"/>
            <a:ext cx="2754313" cy="666050"/>
            <a:chOff x="3567275" y="2823450"/>
            <a:chExt cx="2754313" cy="666050"/>
          </a:xfrm>
        </p:grpSpPr>
        <p:sp>
          <p:nvSpPr>
            <p:cNvPr id="194" name="Google Shape;194;p11"/>
            <p:cNvSpPr/>
            <p:nvPr/>
          </p:nvSpPr>
          <p:spPr>
            <a:xfrm>
              <a:off x="4737838" y="282345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95" name="Google Shape;195;p11"/>
            <p:cNvCxnSpPr/>
            <p:nvPr/>
          </p:nvCxnSpPr>
          <p:spPr>
            <a:xfrm flipH="1" rot="10800000">
              <a:off x="3567275" y="3152725"/>
              <a:ext cx="1217100" cy="7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6" name="Google Shape;196;p11"/>
          <p:cNvCxnSpPr/>
          <p:nvPr/>
        </p:nvCxnSpPr>
        <p:spPr>
          <a:xfrm flipH="1" rot="10800000">
            <a:off x="5665375" y="3151975"/>
            <a:ext cx="939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" name="Google Shape;197;p11"/>
          <p:cNvGrpSpPr/>
          <p:nvPr/>
        </p:nvGrpSpPr>
        <p:grpSpPr>
          <a:xfrm>
            <a:off x="7086175" y="1892350"/>
            <a:ext cx="1524100" cy="2751713"/>
            <a:chOff x="7086175" y="1892350"/>
            <a:chExt cx="1524100" cy="2751713"/>
          </a:xfrm>
        </p:grpSpPr>
        <p:sp>
          <p:nvSpPr>
            <p:cNvPr id="198" name="Google Shape;198;p11"/>
            <p:cNvSpPr/>
            <p:nvPr/>
          </p:nvSpPr>
          <p:spPr>
            <a:xfrm>
              <a:off x="7403938" y="25717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Device Queue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37827" y="1892350"/>
              <a:ext cx="832500" cy="3849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1"/>
            <p:cNvCxnSpPr>
              <a:stCxn id="199" idx="3"/>
              <a:endCxn id="198" idx="0"/>
            </p:cNvCxnSpPr>
            <p:nvPr/>
          </p:nvCxnSpPr>
          <p:spPr>
            <a:xfrm>
              <a:off x="8005965" y="2277250"/>
              <a:ext cx="1200" cy="29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11"/>
            <p:cNvSpPr/>
            <p:nvPr/>
          </p:nvSpPr>
          <p:spPr>
            <a:xfrm>
              <a:off x="7403950" y="36670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Device Queue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7637815" y="4259163"/>
              <a:ext cx="832500" cy="3849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1"/>
            <p:cNvCxnSpPr>
              <a:stCxn id="202" idx="1"/>
              <a:endCxn id="201" idx="2"/>
            </p:cNvCxnSpPr>
            <p:nvPr/>
          </p:nvCxnSpPr>
          <p:spPr>
            <a:xfrm flipH="1" rot="10800000">
              <a:off x="8005953" y="3989088"/>
              <a:ext cx="1200" cy="36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>
              <a:stCxn id="190" idx="5"/>
              <a:endCxn id="198" idx="1"/>
            </p:cNvCxnSpPr>
            <p:nvPr/>
          </p:nvCxnSpPr>
          <p:spPr>
            <a:xfrm flipH="1" rot="10800000">
              <a:off x="7086175" y="2732588"/>
              <a:ext cx="317700" cy="32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11"/>
            <p:cNvCxnSpPr>
              <a:stCxn id="190" idx="5"/>
              <a:endCxn id="201" idx="1"/>
            </p:cNvCxnSpPr>
            <p:nvPr/>
          </p:nvCxnSpPr>
          <p:spPr>
            <a:xfrm>
              <a:off x="7086175" y="3059288"/>
              <a:ext cx="317700" cy="7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6" name="Google Shape;206;p11"/>
          <p:cNvSpPr/>
          <p:nvPr/>
        </p:nvSpPr>
        <p:spPr>
          <a:xfrm>
            <a:off x="6057275" y="4040900"/>
            <a:ext cx="1287600" cy="666000"/>
          </a:xfrm>
          <a:prstGeom prst="wedgeRectCallout">
            <a:avLst>
              <a:gd fmla="val 61810" name="adj1"/>
              <a:gd fmla="val -8071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wait here for the device to be free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Queueing Diagram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175" y="1369275"/>
            <a:ext cx="5527899" cy="3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090825" y="46210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Fig: Representation of Process Scheduling using Queueing-Diagram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Schedulers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1134300" y="1418750"/>
            <a:ext cx="6875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Schedulers select processes from different queues to be passed to the next phase.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20" name="Google Shape;220;p13"/>
          <p:cNvGrpSpPr/>
          <p:nvPr/>
        </p:nvGrpSpPr>
        <p:grpSpPr>
          <a:xfrm>
            <a:off x="1253337" y="2164700"/>
            <a:ext cx="6267726" cy="1095300"/>
            <a:chOff x="1253337" y="2164700"/>
            <a:chExt cx="6267726" cy="1095300"/>
          </a:xfrm>
        </p:grpSpPr>
        <p:sp>
          <p:nvSpPr>
            <p:cNvPr id="221" name="Google Shape;221;p13"/>
            <p:cNvSpPr/>
            <p:nvPr/>
          </p:nvSpPr>
          <p:spPr>
            <a:xfrm>
              <a:off x="1253337" y="24164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040163" y="2164700"/>
              <a:ext cx="480900" cy="1095300"/>
            </a:xfrm>
            <a:prstGeom prst="cube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2590275" y="2416400"/>
              <a:ext cx="3176150" cy="666050"/>
              <a:chOff x="2612588" y="2823450"/>
              <a:chExt cx="3176150" cy="66605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4204988" y="2823450"/>
                <a:ext cx="1583750" cy="666050"/>
              </a:xfrm>
              <a:prstGeom prst="flowChartMagneticDrum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  <p:cxnSp>
            <p:nvCxnSpPr>
              <p:cNvPr id="225" name="Google Shape;225;p13"/>
              <p:cNvCxnSpPr>
                <a:endCxn id="224" idx="1"/>
              </p:cNvCxnSpPr>
              <p:nvPr/>
            </p:nvCxnSpPr>
            <p:spPr>
              <a:xfrm flipH="1" rot="10800000">
                <a:off x="2612588" y="3156475"/>
                <a:ext cx="1592400" cy="2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226" name="Google Shape;226;p13"/>
            <p:cNvCxnSpPr>
              <a:endCxn id="222" idx="2"/>
            </p:cNvCxnSpPr>
            <p:nvPr/>
          </p:nvCxnSpPr>
          <p:spPr>
            <a:xfrm>
              <a:off x="5552763" y="2767963"/>
              <a:ext cx="1487400" cy="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7" name="Google Shape;227;p13"/>
            <p:cNvSpPr/>
            <p:nvPr/>
          </p:nvSpPr>
          <p:spPr>
            <a:xfrm>
              <a:off x="288627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Long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84262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Short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229" name="Google Shape;229;p13"/>
          <p:cNvSpPr/>
          <p:nvPr/>
        </p:nvSpPr>
        <p:spPr>
          <a:xfrm>
            <a:off x="4869675" y="3359575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898975" y="3408350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Less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Controls degree of multiprogramming.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CPU Bound Vs I/O Bound Process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311700" y="1187800"/>
            <a:ext cx="7858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CPU bound processes spend more time doing computation using processors than I/O.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I/O bound processes spend more time in I/O than CPU.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311700" y="2944675"/>
            <a:ext cx="46467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I/O bound ?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=&gt; Empty ready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CPU bound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=&gt; Empty waiting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5268675" y="3029900"/>
            <a:ext cx="3097475" cy="1250625"/>
            <a:chOff x="5954475" y="3182300"/>
            <a:chExt cx="3097475" cy="1250625"/>
          </a:xfrm>
        </p:grpSpPr>
        <p:sp>
          <p:nvSpPr>
            <p:cNvPr id="239" name="Google Shape;239;p14"/>
            <p:cNvSpPr/>
            <p:nvPr/>
          </p:nvSpPr>
          <p:spPr>
            <a:xfrm>
              <a:off x="6364575" y="3274850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Ready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7641925" y="4010975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641775" y="3182300"/>
              <a:ext cx="651300" cy="54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434925" y="3951725"/>
              <a:ext cx="510600" cy="4812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14"/>
            <p:cNvCxnSpPr>
              <a:stCxn id="239" idx="3"/>
              <a:endCxn id="241" idx="2"/>
            </p:cNvCxnSpPr>
            <p:nvPr/>
          </p:nvCxnSpPr>
          <p:spPr>
            <a:xfrm>
              <a:off x="7015875" y="3456200"/>
              <a:ext cx="625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4" name="Google Shape;244;p14"/>
            <p:cNvCxnSpPr>
              <a:stCxn id="241" idx="4"/>
              <a:endCxn id="240" idx="0"/>
            </p:cNvCxnSpPr>
            <p:nvPr/>
          </p:nvCxnSpPr>
          <p:spPr>
            <a:xfrm>
              <a:off x="7967425" y="3730100"/>
              <a:ext cx="3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14"/>
            <p:cNvCxnSpPr>
              <a:stCxn id="240" idx="1"/>
              <a:endCxn id="242" idx="6"/>
            </p:cNvCxnSpPr>
            <p:nvPr/>
          </p:nvCxnSpPr>
          <p:spPr>
            <a:xfrm rot="10800000">
              <a:off x="6945625" y="4192325"/>
              <a:ext cx="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6" name="Google Shape;246;p14"/>
            <p:cNvCxnSpPr>
              <a:stCxn id="242" idx="0"/>
              <a:endCxn id="239" idx="2"/>
            </p:cNvCxnSpPr>
            <p:nvPr/>
          </p:nvCxnSpPr>
          <p:spPr>
            <a:xfrm rot="10800000">
              <a:off x="6690225" y="3637625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" name="Google Shape;247;p14"/>
            <p:cNvCxnSpPr>
              <a:stCxn id="241" idx="6"/>
            </p:cNvCxnSpPr>
            <p:nvPr/>
          </p:nvCxnSpPr>
          <p:spPr>
            <a:xfrm>
              <a:off x="8293075" y="345620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" name="Google Shape;248;p14"/>
            <p:cNvCxnSpPr/>
            <p:nvPr/>
          </p:nvCxnSpPr>
          <p:spPr>
            <a:xfrm>
              <a:off x="5954475" y="344885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" name="Google Shape;249;p14"/>
            <p:cNvSpPr txBox="1"/>
            <p:nvPr/>
          </p:nvSpPr>
          <p:spPr>
            <a:xfrm>
              <a:off x="8641850" y="3285925"/>
              <a:ext cx="410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End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0" name="Google Shape;250;p14"/>
          <p:cNvSpPr txBox="1"/>
          <p:nvPr/>
        </p:nvSpPr>
        <p:spPr>
          <a:xfrm>
            <a:off x="1037350" y="21541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80000"/>
                </a:solidFill>
                <a:latin typeface="Spectral"/>
                <a:ea typeface="Spectral"/>
                <a:cs typeface="Spectral"/>
                <a:sym typeface="Spectral"/>
              </a:rPr>
              <a:t>Long Term Scheduler must select wisely !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Medium Term Scheduler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311700" y="1262550"/>
            <a:ext cx="7030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Time-sharing system may use this scheduler.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Swapping reduce the degree of multiprogramming.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500" y="2286825"/>
            <a:ext cx="5220225" cy="19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 txBox="1"/>
          <p:nvPr/>
        </p:nvSpPr>
        <p:spPr>
          <a:xfrm>
            <a:off x="2090825" y="43924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Fig: Addition of swapping in Queueing-Diagram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311700" y="1138125"/>
            <a:ext cx="84879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an interrupt occurs, the system needs to save the current 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(state)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of the process running on the CPU.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Context Switch:  1. Storing currently executed process context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	          2. Restoring the next process context to execute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813" y="2262275"/>
            <a:ext cx="5156374" cy="26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6"/>
          <p:cNvGrpSpPr/>
          <p:nvPr/>
        </p:nvGrpSpPr>
        <p:grpSpPr>
          <a:xfrm>
            <a:off x="1650350" y="2871675"/>
            <a:ext cx="5498575" cy="625850"/>
            <a:chOff x="1650350" y="2871675"/>
            <a:chExt cx="5498575" cy="625850"/>
          </a:xfrm>
        </p:grpSpPr>
        <p:cxnSp>
          <p:nvCxnSpPr>
            <p:cNvPr id="267" name="Google Shape;267;p16"/>
            <p:cNvCxnSpPr/>
            <p:nvPr/>
          </p:nvCxnSpPr>
          <p:spPr>
            <a:xfrm flipH="1" rot="10800000">
              <a:off x="2353425" y="28716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 flipH="1" rot="10800000">
              <a:off x="2353425" y="34903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16"/>
            <p:cNvSpPr txBox="1"/>
            <p:nvPr/>
          </p:nvSpPr>
          <p:spPr>
            <a:xfrm>
              <a:off x="1650350" y="2935900"/>
              <a:ext cx="1480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P0 to P1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1580725" y="4012775"/>
            <a:ext cx="5577800" cy="677650"/>
            <a:chOff x="1580725" y="4012775"/>
            <a:chExt cx="5577800" cy="677650"/>
          </a:xfrm>
        </p:grpSpPr>
        <p:cxnSp>
          <p:nvCxnSpPr>
            <p:cNvPr id="271" name="Google Shape;271;p16"/>
            <p:cNvCxnSpPr/>
            <p:nvPr/>
          </p:nvCxnSpPr>
          <p:spPr>
            <a:xfrm flipH="1" rot="10800000">
              <a:off x="2363025" y="40127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 flipH="1" rot="10800000">
              <a:off x="2323000" y="46832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16"/>
            <p:cNvSpPr txBox="1"/>
            <p:nvPr/>
          </p:nvSpPr>
          <p:spPr>
            <a:xfrm>
              <a:off x="1580725" y="4102900"/>
              <a:ext cx="1549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P1 to P0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Operations on 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311700" y="1221125"/>
            <a:ext cx="7030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process is identified by a unique PID (Process Identifier) in the OS.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process may create new processes.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6" name="Google Shape;286;p18"/>
          <p:cNvGrpSpPr/>
          <p:nvPr/>
        </p:nvGrpSpPr>
        <p:grpSpPr>
          <a:xfrm>
            <a:off x="3159038" y="2130125"/>
            <a:ext cx="3435525" cy="1755350"/>
            <a:chOff x="3029525" y="2257325"/>
            <a:chExt cx="3435525" cy="1755350"/>
          </a:xfrm>
        </p:grpSpPr>
        <p:sp>
          <p:nvSpPr>
            <p:cNvPr id="287" name="Google Shape;287;p18"/>
            <p:cNvSpPr/>
            <p:nvPr/>
          </p:nvSpPr>
          <p:spPr>
            <a:xfrm>
              <a:off x="4701263" y="225732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529175" y="293517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651250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824775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63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18"/>
            <p:cNvCxnSpPr>
              <a:stCxn id="287" idx="2"/>
              <a:endCxn id="289" idx="0"/>
            </p:cNvCxnSpPr>
            <p:nvPr/>
          </p:nvCxnSpPr>
          <p:spPr>
            <a:xfrm>
              <a:off x="4971388" y="2575575"/>
              <a:ext cx="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8"/>
            <p:cNvCxnSpPr>
              <a:stCxn id="287" idx="2"/>
              <a:endCxn id="288" idx="0"/>
            </p:cNvCxnSpPr>
            <p:nvPr/>
          </p:nvCxnSpPr>
          <p:spPr>
            <a:xfrm flipH="1">
              <a:off x="3799288" y="2575575"/>
              <a:ext cx="11721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8"/>
            <p:cNvCxnSpPr>
              <a:stCxn id="287" idx="2"/>
              <a:endCxn id="290" idx="0"/>
            </p:cNvCxnSpPr>
            <p:nvPr/>
          </p:nvCxnSpPr>
          <p:spPr>
            <a:xfrm>
              <a:off x="4971388" y="2575575"/>
              <a:ext cx="11736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18"/>
            <p:cNvSpPr/>
            <p:nvPr/>
          </p:nvSpPr>
          <p:spPr>
            <a:xfrm>
              <a:off x="30295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875550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38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18"/>
            <p:cNvCxnSpPr>
              <a:stCxn id="288" idx="2"/>
              <a:endCxn id="295" idx="0"/>
            </p:cNvCxnSpPr>
            <p:nvPr/>
          </p:nvCxnSpPr>
          <p:spPr>
            <a:xfrm>
              <a:off x="3799300" y="3253425"/>
              <a:ext cx="3963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18"/>
            <p:cNvCxnSpPr>
              <a:stCxn id="288" idx="2"/>
              <a:endCxn id="294" idx="0"/>
            </p:cNvCxnSpPr>
            <p:nvPr/>
          </p:nvCxnSpPr>
          <p:spPr>
            <a:xfrm flipH="1">
              <a:off x="3349600" y="3253425"/>
              <a:ext cx="4497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8"/>
            <p:cNvSpPr/>
            <p:nvPr/>
          </p:nvSpPr>
          <p:spPr>
            <a:xfrm>
              <a:off x="55047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18"/>
            <p:cNvCxnSpPr>
              <a:stCxn id="290" idx="2"/>
              <a:endCxn id="298" idx="0"/>
            </p:cNvCxnSpPr>
            <p:nvPr/>
          </p:nvCxnSpPr>
          <p:spPr>
            <a:xfrm flipH="1">
              <a:off x="5824813" y="3253425"/>
              <a:ext cx="3201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0" name="Google Shape;300;p18"/>
          <p:cNvGrpSpPr/>
          <p:nvPr/>
        </p:nvGrpSpPr>
        <p:grpSpPr>
          <a:xfrm>
            <a:off x="1759725" y="2828250"/>
            <a:ext cx="1899000" cy="1057225"/>
            <a:chOff x="1454925" y="3133050"/>
            <a:chExt cx="1899000" cy="1057225"/>
          </a:xfrm>
        </p:grpSpPr>
        <p:sp>
          <p:nvSpPr>
            <p:cNvPr id="301" name="Google Shape;301;p18"/>
            <p:cNvSpPr txBox="1"/>
            <p:nvPr/>
          </p:nvSpPr>
          <p:spPr>
            <a:xfrm>
              <a:off x="1454925" y="3133050"/>
              <a:ext cx="1076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Parent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454925" y="3871975"/>
              <a:ext cx="1117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Child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3" name="Google Shape;303;p18"/>
            <p:cNvCxnSpPr>
              <a:stCxn id="301" idx="3"/>
              <a:endCxn id="288" idx="1"/>
            </p:cNvCxnSpPr>
            <p:nvPr/>
          </p:nvCxnSpPr>
          <p:spPr>
            <a:xfrm flipH="1" rot="10800000">
              <a:off x="2531025" y="3271800"/>
              <a:ext cx="822900" cy="2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" name="Google Shape;304;p18"/>
            <p:cNvCxnSpPr>
              <a:stCxn id="302" idx="3"/>
              <a:endCxn id="294" idx="1"/>
            </p:cNvCxnSpPr>
            <p:nvPr/>
          </p:nvCxnSpPr>
          <p:spPr>
            <a:xfrm>
              <a:off x="2572425" y="4031125"/>
              <a:ext cx="28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5" name="Google Shape;305;p18"/>
          <p:cNvSpPr txBox="1"/>
          <p:nvPr/>
        </p:nvSpPr>
        <p:spPr>
          <a:xfrm>
            <a:off x="311700" y="4075600"/>
            <a:ext cx="6793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 process obtain resources from OS or are restricted to Parent’s resources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process may pass initializing data to child process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311700" y="1349850"/>
            <a:ext cx="7030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 process creates new process -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continues to execute concurrently with its children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Or,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waits until some or all of its children have terminated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11700" y="3056475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address-space possibilities for the new process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is a duplicate of the parent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has a new program loaded into it.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Concept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406125" y="13751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to call the activities of CPU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2701052" y="1804874"/>
            <a:ext cx="4021205" cy="1295943"/>
            <a:chOff x="1776175" y="2380025"/>
            <a:chExt cx="4388525" cy="1462525"/>
          </a:xfrm>
        </p:grpSpPr>
        <p:sp>
          <p:nvSpPr>
            <p:cNvPr id="71" name="Google Shape;71;p2"/>
            <p:cNvSpPr/>
            <p:nvPr/>
          </p:nvSpPr>
          <p:spPr>
            <a:xfrm>
              <a:off x="1783575" y="2605925"/>
              <a:ext cx="1317300" cy="5475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60400" y="2380025"/>
              <a:ext cx="2004300" cy="999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User Programs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or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Tasks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1776175" y="3143125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Batch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474350" y="3345150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Time Sharing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2262950" y="343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These activities are called “</a:t>
            </a:r>
            <a:r>
              <a:rPr b="1" i="0" lang="en" sz="1400" u="none" cap="none" strike="noStrike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Processes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”  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173450" y="4096850"/>
            <a:ext cx="6228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★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terms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“job”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“process”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are used almost interchangeably.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 in UNIX 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311700" y="1263700"/>
            <a:ext cx="70305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System Call: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offers the services of the operating system to the user programs.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fork()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create a new process, which becomes the child process of the caller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exec()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runs an executable file , replacing the previous executable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suspends execution of the current process until one of its children terminates.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19" name="Google Shape;319;p20"/>
          <p:cNvGrpSpPr/>
          <p:nvPr/>
        </p:nvGrpSpPr>
        <p:grpSpPr>
          <a:xfrm>
            <a:off x="1079275" y="2966500"/>
            <a:ext cx="6833899" cy="1845275"/>
            <a:chOff x="1303800" y="3082975"/>
            <a:chExt cx="6833899" cy="1845275"/>
          </a:xfrm>
        </p:grpSpPr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3800" y="3082975"/>
              <a:ext cx="6833899" cy="13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0"/>
            <p:cNvSpPr txBox="1"/>
            <p:nvPr/>
          </p:nvSpPr>
          <p:spPr>
            <a:xfrm>
              <a:off x="3420300" y="4430850"/>
              <a:ext cx="27975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Fig: Process creation using fork() system call</a:t>
              </a:r>
              <a:endParaRPr b="1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826" y="262322"/>
            <a:ext cx="4477459" cy="451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/>
        </p:nvSpPr>
        <p:spPr>
          <a:xfrm>
            <a:off x="395204" y="418838"/>
            <a:ext cx="2830995" cy="1765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395204" y="2373404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391599" y="319703"/>
            <a:ext cx="2830995" cy="20950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if(a==0)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75104" y="2559941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a =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if(a==0)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15410" y="390723"/>
            <a:ext cx="5530788" cy="3835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int x = 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if(a==0){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-1;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else if (a&gt;0){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wait(NULL);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+1;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41800"/>
            <a:ext cx="70305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A process is terminated when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It executes its last statement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Or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Termination cause by another process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When a process is terminated, the resources are deallocated.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311700" y="3219325"/>
            <a:ext cx="66924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parent may terminate its child if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 has exceeded the usage of resources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Task assigned to child is no longer needed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is exiting ( cascading termination)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Zombie Process in UNIX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1780550" y="3419125"/>
            <a:ext cx="1132200" cy="529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005900" y="3419125"/>
            <a:ext cx="1132200" cy="529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6362975" y="3419125"/>
            <a:ext cx="1132200" cy="529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Zombie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6"/>
          <p:cNvGrpSpPr/>
          <p:nvPr/>
        </p:nvGrpSpPr>
        <p:grpSpPr>
          <a:xfrm>
            <a:off x="6362975" y="2195000"/>
            <a:ext cx="1999800" cy="1224125"/>
            <a:chOff x="6362975" y="2195000"/>
            <a:chExt cx="1999800" cy="1224125"/>
          </a:xfrm>
        </p:grpSpPr>
        <p:grpSp>
          <p:nvGrpSpPr>
            <p:cNvPr id="360" name="Google Shape;360;p26"/>
            <p:cNvGrpSpPr/>
            <p:nvPr/>
          </p:nvGrpSpPr>
          <p:grpSpPr>
            <a:xfrm>
              <a:off x="6362975" y="2195000"/>
              <a:ext cx="1132200" cy="1224125"/>
              <a:chOff x="6362975" y="2195000"/>
              <a:chExt cx="1132200" cy="1224125"/>
            </a:xfrm>
          </p:grpSpPr>
          <p:sp>
            <p:nvSpPr>
              <p:cNvPr id="361" name="Google Shape;361;p26"/>
              <p:cNvSpPr/>
              <p:nvPr/>
            </p:nvSpPr>
            <p:spPr>
              <a:xfrm>
                <a:off x="6362975" y="2195000"/>
                <a:ext cx="1132200" cy="529200"/>
              </a:xfrm>
              <a:prstGeom prst="ellipse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Parent Process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2" name="Google Shape;362;p26"/>
              <p:cNvCxnSpPr>
                <a:stCxn id="358" idx="0"/>
                <a:endCxn id="361" idx="4"/>
              </p:cNvCxnSpPr>
              <p:nvPr/>
            </p:nvCxnSpPr>
            <p:spPr>
              <a:xfrm rot="10800000">
                <a:off x="6929075" y="2724325"/>
                <a:ext cx="0" cy="69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363" name="Google Shape;363;p26"/>
            <p:cNvCxnSpPr>
              <a:stCxn id="361" idx="6"/>
            </p:cNvCxnSpPr>
            <p:nvPr/>
          </p:nvCxnSpPr>
          <p:spPr>
            <a:xfrm flipH="1" rot="10800000">
              <a:off x="7495175" y="2454200"/>
              <a:ext cx="8676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4" name="Google Shape;364;p26"/>
          <p:cNvGrpSpPr/>
          <p:nvPr/>
        </p:nvGrpSpPr>
        <p:grpSpPr>
          <a:xfrm>
            <a:off x="888050" y="2195000"/>
            <a:ext cx="2024700" cy="529200"/>
            <a:chOff x="888050" y="2195000"/>
            <a:chExt cx="2024700" cy="529200"/>
          </a:xfrm>
        </p:grpSpPr>
        <p:sp>
          <p:nvSpPr>
            <p:cNvPr id="365" name="Google Shape;365;p26"/>
            <p:cNvSpPr/>
            <p:nvPr/>
          </p:nvSpPr>
          <p:spPr>
            <a:xfrm>
              <a:off x="1780550" y="2195000"/>
              <a:ext cx="1132200" cy="529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 Process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" name="Google Shape;366;p26"/>
            <p:cNvCxnSpPr>
              <a:endCxn id="365" idx="2"/>
            </p:cNvCxnSpPr>
            <p:nvPr/>
          </p:nvCxnSpPr>
          <p:spPr>
            <a:xfrm flipH="1" rot="10800000">
              <a:off x="888050" y="2459600"/>
              <a:ext cx="8925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7" name="Google Shape;367;p26"/>
          <p:cNvGrpSpPr/>
          <p:nvPr/>
        </p:nvGrpSpPr>
        <p:grpSpPr>
          <a:xfrm>
            <a:off x="1841950" y="2724200"/>
            <a:ext cx="540300" cy="694800"/>
            <a:chOff x="1841950" y="2724200"/>
            <a:chExt cx="540300" cy="694800"/>
          </a:xfrm>
        </p:grpSpPr>
        <p:cxnSp>
          <p:nvCxnSpPr>
            <p:cNvPr id="368" name="Google Shape;368;p26"/>
            <p:cNvCxnSpPr>
              <a:stCxn id="365" idx="4"/>
              <a:endCxn id="356" idx="0"/>
            </p:cNvCxnSpPr>
            <p:nvPr/>
          </p:nvCxnSpPr>
          <p:spPr>
            <a:xfrm>
              <a:off x="2346650" y="2724200"/>
              <a:ext cx="0" cy="6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9" name="Google Shape;369;p26"/>
            <p:cNvSpPr txBox="1"/>
            <p:nvPr/>
          </p:nvSpPr>
          <p:spPr>
            <a:xfrm>
              <a:off x="1841950" y="28866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fork()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2912750" y="3683725"/>
            <a:ext cx="1093200" cy="369900"/>
            <a:chOff x="2912750" y="3683725"/>
            <a:chExt cx="1093200" cy="369900"/>
          </a:xfrm>
        </p:grpSpPr>
        <p:cxnSp>
          <p:nvCxnSpPr>
            <p:cNvPr id="371" name="Google Shape;371;p26"/>
            <p:cNvCxnSpPr>
              <a:stCxn id="356" idx="6"/>
              <a:endCxn id="357" idx="2"/>
            </p:cNvCxnSpPr>
            <p:nvPr/>
          </p:nvCxnSpPr>
          <p:spPr>
            <a:xfrm>
              <a:off x="2912750" y="3683725"/>
              <a:ext cx="109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2" name="Google Shape;372;p26"/>
            <p:cNvSpPr txBox="1"/>
            <p:nvPr/>
          </p:nvSpPr>
          <p:spPr>
            <a:xfrm>
              <a:off x="3082275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exec()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5138100" y="3683725"/>
            <a:ext cx="1224900" cy="369900"/>
            <a:chOff x="5138100" y="3683725"/>
            <a:chExt cx="1224900" cy="369900"/>
          </a:xfrm>
        </p:grpSpPr>
        <p:cxnSp>
          <p:nvCxnSpPr>
            <p:cNvPr id="374" name="Google Shape;374;p26"/>
            <p:cNvCxnSpPr>
              <a:stCxn id="357" idx="6"/>
              <a:endCxn id="358" idx="2"/>
            </p:cNvCxnSpPr>
            <p:nvPr/>
          </p:nvCxnSpPr>
          <p:spPr>
            <a:xfrm>
              <a:off x="5138100" y="3683725"/>
              <a:ext cx="1224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5" name="Google Shape;375;p26"/>
            <p:cNvSpPr txBox="1"/>
            <p:nvPr/>
          </p:nvSpPr>
          <p:spPr>
            <a:xfrm>
              <a:off x="5480388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exit()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2912750" y="2094500"/>
            <a:ext cx="3450300" cy="369900"/>
            <a:chOff x="2912750" y="2094500"/>
            <a:chExt cx="3450300" cy="369900"/>
          </a:xfrm>
        </p:grpSpPr>
        <p:cxnSp>
          <p:nvCxnSpPr>
            <p:cNvPr id="377" name="Google Shape;377;p26"/>
            <p:cNvCxnSpPr>
              <a:stCxn id="365" idx="6"/>
              <a:endCxn id="361" idx="2"/>
            </p:cNvCxnSpPr>
            <p:nvPr/>
          </p:nvCxnSpPr>
          <p:spPr>
            <a:xfrm>
              <a:off x="2912750" y="2459600"/>
              <a:ext cx="345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378" name="Google Shape;378;p26"/>
            <p:cNvSpPr txBox="1"/>
            <p:nvPr/>
          </p:nvSpPr>
          <p:spPr>
            <a:xfrm>
              <a:off x="4301850" y="2094500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wait()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ctrTitle"/>
          </p:nvPr>
        </p:nvSpPr>
        <p:spPr>
          <a:xfrm>
            <a:off x="2196600" y="1757500"/>
            <a:ext cx="5034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Interprocess Communication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541525" y="598625"/>
            <a:ext cx="703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Processes in the system</a:t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541525" y="1335750"/>
            <a:ext cx="7030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running concurrently may be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Independent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(cannot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Cooperating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541525" y="2889300"/>
            <a:ext cx="64977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cooperation is needed for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Information sharing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Computational speedup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Modularity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Convenience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 Process Communication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311700" y="1247850"/>
            <a:ext cx="703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70676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IPC is a </a:t>
            </a: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to exchange data and information among processes.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311700" y="1685250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fundamental model of IPC - 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Shared Memory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 Passing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900" y="2782650"/>
            <a:ext cx="361291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950" y="1344475"/>
            <a:ext cx="2293400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32975"/>
            <a:ext cx="5197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A process is a program that is in execution.</a:t>
            </a:r>
            <a:endParaRPr b="1" i="1"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11700" y="16984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it is more than the program codes. Program code is known as “text section” of a process.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1700" y="2323325"/>
            <a:ext cx="5357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Besides code of the program, it contains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Counter and Registers: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stores current activity of the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Stack: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Temporary data (function parameter, local variables, return addresses etc.)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Section: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Global Variables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Heap: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dynamically allocated memory during runtime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Shared Memory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2"/>
              <a:buNone/>
            </a:pPr>
            <a:r>
              <a:rPr lang="en" sz="2000"/>
              <a:t>(Producer-Consumer Problem)</a:t>
            </a:r>
            <a:endParaRPr sz="2000"/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311700" y="1242575"/>
            <a:ext cx="7030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Producer: produces products for consumer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Consumer: consumes products provided by producer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06" name="Google Shape;406;p30"/>
          <p:cNvGrpSpPr/>
          <p:nvPr/>
        </p:nvGrpSpPr>
        <p:grpSpPr>
          <a:xfrm>
            <a:off x="1596250" y="2441400"/>
            <a:ext cx="5552175" cy="1048675"/>
            <a:chOff x="1810875" y="3233275"/>
            <a:chExt cx="5552175" cy="1048675"/>
          </a:xfrm>
        </p:grpSpPr>
        <p:sp>
          <p:nvSpPr>
            <p:cNvPr id="407" name="Google Shape;407;p30"/>
            <p:cNvSpPr/>
            <p:nvPr/>
          </p:nvSpPr>
          <p:spPr>
            <a:xfrm>
              <a:off x="3865237" y="3271100"/>
              <a:ext cx="1413525" cy="762275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 Space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938975" y="3322925"/>
              <a:ext cx="584700" cy="532800"/>
            </a:xfrm>
            <a:prstGeom prst="smileyFace">
              <a:avLst>
                <a:gd fmla="val -60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650250" y="3293350"/>
              <a:ext cx="584700" cy="532800"/>
            </a:xfrm>
            <a:prstGeom prst="smileyFace">
              <a:avLst>
                <a:gd fmla="val 4653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30"/>
            <p:cNvCxnSpPr>
              <a:stCxn id="408" idx="6"/>
            </p:cNvCxnSpPr>
            <p:nvPr/>
          </p:nvCxnSpPr>
          <p:spPr>
            <a:xfrm>
              <a:off x="2523675" y="3589325"/>
              <a:ext cx="15096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1" name="Google Shape;411;p30"/>
            <p:cNvCxnSpPr>
              <a:endCxn id="409" idx="2"/>
            </p:cNvCxnSpPr>
            <p:nvPr/>
          </p:nvCxnSpPr>
          <p:spPr>
            <a:xfrm flipH="1" rot="10800000">
              <a:off x="5098950" y="3559750"/>
              <a:ext cx="15513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2" name="Google Shape;412;p30"/>
            <p:cNvSpPr txBox="1"/>
            <p:nvPr/>
          </p:nvSpPr>
          <p:spPr>
            <a:xfrm>
              <a:off x="2774000" y="327110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Produce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5544038" y="3233275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Consume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Google Shape;414;p30"/>
            <p:cNvSpPr txBox="1"/>
            <p:nvPr/>
          </p:nvSpPr>
          <p:spPr>
            <a:xfrm>
              <a:off x="1810875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Producer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6522150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Consumer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(Producer)</a:t>
            </a:r>
            <a:endParaRPr sz="2600"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600" y="1361700"/>
            <a:ext cx="3176482" cy="169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31"/>
          <p:cNvSpPr txBox="1"/>
          <p:nvPr/>
        </p:nvSpPr>
        <p:spPr>
          <a:xfrm>
            <a:off x="5496900" y="1514100"/>
            <a:ext cx="28374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23" name="Google Shape;423;p31"/>
          <p:cNvGrpSpPr/>
          <p:nvPr/>
        </p:nvGrpSpPr>
        <p:grpSpPr>
          <a:xfrm>
            <a:off x="1303800" y="3221050"/>
            <a:ext cx="3454800" cy="1284150"/>
            <a:chOff x="1303800" y="1849450"/>
            <a:chExt cx="3454800" cy="1284150"/>
          </a:xfrm>
        </p:grpSpPr>
        <p:sp>
          <p:nvSpPr>
            <p:cNvPr id="424" name="Google Shape;424;p31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1" name="Google Shape;431;p31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full,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6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[1]       [2]        [3] 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34" name="Google Shape;434;p31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full,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4,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 [1]       [2]       [3]      [4]       [5] 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(Consumer)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600"/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75" y="1477248"/>
            <a:ext cx="3257200" cy="1704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p32"/>
          <p:cNvSpPr txBox="1"/>
          <p:nvPr/>
        </p:nvSpPr>
        <p:spPr>
          <a:xfrm>
            <a:off x="5591950" y="1597875"/>
            <a:ext cx="28374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50" name="Google Shape;450;p32"/>
          <p:cNvGrpSpPr/>
          <p:nvPr/>
        </p:nvGrpSpPr>
        <p:grpSpPr>
          <a:xfrm>
            <a:off x="1303800" y="3295825"/>
            <a:ext cx="3454800" cy="1284150"/>
            <a:chOff x="1303800" y="1849450"/>
            <a:chExt cx="3454800" cy="1284150"/>
          </a:xfrm>
        </p:grpSpPr>
        <p:sp>
          <p:nvSpPr>
            <p:cNvPr id="451" name="Google Shape;451;p32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2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empty,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0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59" name="Google Shape;459;p32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60" name="Google Shape;460;p32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61" name="Google Shape;461;p32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empty,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2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437925" y="517175"/>
            <a:ext cx="7030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Message Passing System</a:t>
            </a:r>
            <a:endParaRPr/>
          </a:p>
        </p:txBody>
      </p:sp>
      <p:sp>
        <p:nvSpPr>
          <p:cNvPr id="475" name="Google Shape;475;p33"/>
          <p:cNvSpPr txBox="1"/>
          <p:nvPr/>
        </p:nvSpPr>
        <p:spPr>
          <a:xfrm>
            <a:off x="437925" y="1309525"/>
            <a:ext cx="7480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If processes P and Q want to communicate, they must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send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to and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receive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from each other.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communication link must exist between P and Q.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76" name="Google Shape;476;p33"/>
          <p:cNvGrpSpPr/>
          <p:nvPr/>
        </p:nvGrpSpPr>
        <p:grpSpPr>
          <a:xfrm>
            <a:off x="2079600" y="2605875"/>
            <a:ext cx="4970325" cy="1360425"/>
            <a:chOff x="2079600" y="3063075"/>
            <a:chExt cx="4970325" cy="1360425"/>
          </a:xfrm>
        </p:grpSpPr>
        <p:sp>
          <p:nvSpPr>
            <p:cNvPr id="477" name="Google Shape;477;p33"/>
            <p:cNvSpPr/>
            <p:nvPr/>
          </p:nvSpPr>
          <p:spPr>
            <a:xfrm>
              <a:off x="34339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40111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45883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1655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079600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420825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33"/>
            <p:cNvCxnSpPr>
              <a:stCxn id="481" idx="0"/>
              <a:endCxn id="478" idx="0"/>
            </p:cNvCxnSpPr>
            <p:nvPr/>
          </p:nvCxnSpPr>
          <p:spPr>
            <a:xfrm flipH="1" rot="-5400000">
              <a:off x="3276600" y="2699550"/>
              <a:ext cx="140700" cy="1905600"/>
            </a:xfrm>
            <a:prstGeom prst="bentConnector3">
              <a:avLst>
                <a:gd fmla="val 48065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3"/>
            <p:cNvCxnSpPr>
              <a:endCxn id="482" idx="4"/>
            </p:cNvCxnSpPr>
            <p:nvPr/>
          </p:nvCxnSpPr>
          <p:spPr>
            <a:xfrm>
              <a:off x="4299675" y="4055700"/>
              <a:ext cx="2435700" cy="125700"/>
            </a:xfrm>
            <a:prstGeom prst="bentConnector4">
              <a:avLst>
                <a:gd fmla="val 310" name="adj1"/>
                <a:gd fmla="val 1016885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33"/>
            <p:cNvSpPr txBox="1"/>
            <p:nvPr/>
          </p:nvSpPr>
          <p:spPr>
            <a:xfrm>
              <a:off x="2639000" y="3063075"/>
              <a:ext cx="1253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 txBox="1"/>
            <p:nvPr/>
          </p:nvSpPr>
          <p:spPr>
            <a:xfrm>
              <a:off x="4803075" y="4105200"/>
              <a:ext cx="1373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33"/>
          <p:cNvSpPr txBox="1"/>
          <p:nvPr/>
        </p:nvSpPr>
        <p:spPr>
          <a:xfrm>
            <a:off x="437925" y="4139175"/>
            <a:ext cx="575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Useful for exchanging small amount of data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suited for distributed systems than shared memory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Program Vs Process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472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Program is a collection of instructions that can be executed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program is a </a:t>
            </a:r>
            <a:r>
              <a:rPr b="1" lang="en" sz="14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passive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entity.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process is an </a:t>
            </a:r>
            <a:r>
              <a:rPr b="1" lang="en" sz="1400">
                <a:solidFill>
                  <a:srgbClr val="6AA84F"/>
                </a:solidFill>
                <a:latin typeface="Spectral"/>
                <a:ea typeface="Spectral"/>
                <a:cs typeface="Spectral"/>
                <a:sym typeface="Spectral"/>
              </a:rPr>
              <a:t>active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entity.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program becomes a process when it is loaded into memory for execution.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1873100" y="2827525"/>
            <a:ext cx="1311444" cy="1408525"/>
            <a:chOff x="1720700" y="2827525"/>
            <a:chExt cx="1311444" cy="1408525"/>
          </a:xfrm>
        </p:grpSpPr>
        <p:sp>
          <p:nvSpPr>
            <p:cNvPr id="93" name="Google Shape;93;p4"/>
            <p:cNvSpPr/>
            <p:nvPr/>
          </p:nvSpPr>
          <p:spPr>
            <a:xfrm>
              <a:off x="1720700" y="2827525"/>
              <a:ext cx="1311444" cy="999324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790375" y="3826850"/>
              <a:ext cx="1172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program1.exe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3627425" y="2650300"/>
            <a:ext cx="1200000" cy="698100"/>
            <a:chOff x="3627425" y="2650300"/>
            <a:chExt cx="1200000" cy="698100"/>
          </a:xfrm>
        </p:grpSpPr>
        <p:cxnSp>
          <p:nvCxnSpPr>
            <p:cNvPr id="96" name="Google Shape;96;p4"/>
            <p:cNvCxnSpPr/>
            <p:nvPr/>
          </p:nvCxnSpPr>
          <p:spPr>
            <a:xfrm>
              <a:off x="3627425" y="3339100"/>
              <a:ext cx="12000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p4"/>
            <p:cNvSpPr txBox="1"/>
            <p:nvPr/>
          </p:nvSpPr>
          <p:spPr>
            <a:xfrm>
              <a:off x="3712575" y="2650300"/>
              <a:ext cx="993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Loaded into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4796475" y="2407200"/>
            <a:ext cx="3554350" cy="2619000"/>
            <a:chOff x="4796475" y="2407200"/>
            <a:chExt cx="3554350" cy="2619000"/>
          </a:xfrm>
        </p:grpSpPr>
        <p:sp>
          <p:nvSpPr>
            <p:cNvPr id="99" name="Google Shape;99;p4"/>
            <p:cNvSpPr/>
            <p:nvPr/>
          </p:nvSpPr>
          <p:spPr>
            <a:xfrm>
              <a:off x="5363500" y="2407200"/>
              <a:ext cx="1369200" cy="2343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467600" y="33414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Value of a is 10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67600" y="3867450"/>
              <a:ext cx="1172100" cy="8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467600" y="39223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467600" y="41644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467600" y="440672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132500" y="4169450"/>
              <a:ext cx="948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Text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7248325" y="3448400"/>
              <a:ext cx="1102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Data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467600" y="24899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next address to execute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7248325" y="2440600"/>
              <a:ext cx="110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counter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910450" y="2792450"/>
              <a:ext cx="5022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10" name="Google Shape;110;p4"/>
            <p:cNvCxnSpPr>
              <a:stCxn id="105" idx="1"/>
            </p:cNvCxnSpPr>
            <p:nvPr/>
          </p:nvCxnSpPr>
          <p:spPr>
            <a:xfrm flipH="1">
              <a:off x="6621000" y="4320650"/>
              <a:ext cx="511500" cy="46800"/>
            </a:xfrm>
            <a:prstGeom prst="straightConnector1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4"/>
            <p:cNvCxnSpPr>
              <a:stCxn id="106" idx="1"/>
              <a:endCxn id="99" idx="3"/>
            </p:cNvCxnSpPr>
            <p:nvPr/>
          </p:nvCxnSpPr>
          <p:spPr>
            <a:xfrm rot="10800000">
              <a:off x="6732625" y="3579200"/>
              <a:ext cx="515700" cy="20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4"/>
            <p:cNvCxnSpPr>
              <a:stCxn id="108" idx="1"/>
            </p:cNvCxnSpPr>
            <p:nvPr/>
          </p:nvCxnSpPr>
          <p:spPr>
            <a:xfrm flipH="1">
              <a:off x="6667525" y="2694550"/>
              <a:ext cx="580800" cy="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796475" y="4671000"/>
              <a:ext cx="25905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Corresponding process in 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Same program, Different Process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1153200" y="2837822"/>
            <a:ext cx="1292700" cy="1107553"/>
            <a:chOff x="1153200" y="2483322"/>
            <a:chExt cx="1292700" cy="1107553"/>
          </a:xfrm>
        </p:grpSpPr>
        <p:sp>
          <p:nvSpPr>
            <p:cNvPr id="120" name="Google Shape;120;p5"/>
            <p:cNvSpPr/>
            <p:nvPr/>
          </p:nvSpPr>
          <p:spPr>
            <a:xfrm>
              <a:off x="1247967" y="2483322"/>
              <a:ext cx="1103166" cy="709020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Code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153200" y="3295375"/>
              <a:ext cx="1292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program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2351133" y="1906725"/>
            <a:ext cx="2931967" cy="2866175"/>
            <a:chOff x="2351133" y="1906725"/>
            <a:chExt cx="2931967" cy="2866175"/>
          </a:xfrm>
        </p:grpSpPr>
        <p:sp>
          <p:nvSpPr>
            <p:cNvPr id="123" name="Google Shape;123;p5"/>
            <p:cNvSpPr/>
            <p:nvPr/>
          </p:nvSpPr>
          <p:spPr>
            <a:xfrm>
              <a:off x="3394900" y="190672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394900" y="2926050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2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394900" y="394537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3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26" name="Google Shape;126;p5"/>
            <p:cNvCxnSpPr>
              <a:stCxn id="120" idx="3"/>
              <a:endCxn id="123" idx="1"/>
            </p:cNvCxnSpPr>
            <p:nvPr/>
          </p:nvCxnSpPr>
          <p:spPr>
            <a:xfrm flipH="1" rot="10800000">
              <a:off x="2351133" y="2148632"/>
              <a:ext cx="1043700" cy="104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" name="Google Shape;127;p5"/>
            <p:cNvCxnSpPr>
              <a:stCxn id="120" idx="3"/>
              <a:endCxn id="124" idx="1"/>
            </p:cNvCxnSpPr>
            <p:nvPr/>
          </p:nvCxnSpPr>
          <p:spPr>
            <a:xfrm flipH="1" rot="10800000">
              <a:off x="2351133" y="3167732"/>
              <a:ext cx="1043700" cy="2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5"/>
            <p:cNvCxnSpPr>
              <a:stCxn id="120" idx="3"/>
              <a:endCxn id="125" idx="1"/>
            </p:cNvCxnSpPr>
            <p:nvPr/>
          </p:nvCxnSpPr>
          <p:spPr>
            <a:xfrm>
              <a:off x="2351133" y="3192332"/>
              <a:ext cx="1043700" cy="9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5"/>
            <p:cNvSpPr txBox="1"/>
            <p:nvPr/>
          </p:nvSpPr>
          <p:spPr>
            <a:xfrm>
              <a:off x="3394900" y="2424000"/>
              <a:ext cx="16833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first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394900" y="3421100"/>
              <a:ext cx="1888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second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3394825" y="4477400"/>
              <a:ext cx="1728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third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906150" y="2745625"/>
            <a:ext cx="24927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code is same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Data, Heap, Stacks contains different information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08050" y="539400"/>
            <a:ext cx="7030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States of a Process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08050" y="1373663"/>
            <a:ext cx="703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33766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process state defines the current activity of that process.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8050" y="1906750"/>
            <a:ext cx="53574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states a process can be: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being created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Running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Instructions are being executed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waiting for some event to occur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Waiting to be assigned to a processor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Terminated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has finished execution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State Diagram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275" y="1518075"/>
            <a:ext cx="7003548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Processes in OS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11700" y="1299475"/>
            <a:ext cx="7377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Each process is represented in the operating system by a </a:t>
            </a:r>
            <a:r>
              <a:rPr b="1" i="1" lang="en" sz="1430">
                <a:latin typeface="Spectral"/>
                <a:ea typeface="Spectral"/>
                <a:cs typeface="Spectral"/>
                <a:sym typeface="Spectral"/>
              </a:rPr>
              <a:t>Process Control Block (PCB)</a:t>
            </a:r>
            <a:endParaRPr b="1" i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PCB is a data structure to store information of Processes such as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1125" y="2065650"/>
            <a:ext cx="2003175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1218325" y="2178213"/>
            <a:ext cx="3973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state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Program counter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registers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scheduling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Memory-management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Accounting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status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 Scheduling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