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y94KlvcbY8+Ez69jZxSgTPH3n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78180d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78180d9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78180d9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778180d9c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17150" y="1803150"/>
            <a:ext cx="35097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5300">
                <a:solidFill>
                  <a:srgbClr val="38761D"/>
                </a:solidFill>
              </a:rPr>
              <a:t>Threads</a:t>
            </a:r>
            <a:endParaRPr b="1" sz="5300">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 </a:t>
            </a:r>
            <a:endParaRPr sz="3600" u="sng"/>
          </a:p>
        </p:txBody>
      </p:sp>
      <p:sp>
        <p:nvSpPr>
          <p:cNvPr id="131" name="Google Shape;131;p13"/>
          <p:cNvSpPr txBox="1"/>
          <p:nvPr>
            <p:ph idx="1" type="body"/>
          </p:nvPr>
        </p:nvSpPr>
        <p:spPr>
          <a:xfrm>
            <a:off x="3117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00"/>
                </a:highlight>
                <a:latin typeface="Comic Sans MS"/>
                <a:ea typeface="Comic Sans MS"/>
                <a:cs typeface="Comic Sans MS"/>
                <a:sym typeface="Comic Sans MS"/>
              </a:rPr>
              <a:t>Many-to-Many:</a:t>
            </a:r>
            <a:endParaRPr b="1" sz="1200">
              <a:highlight>
                <a:srgbClr val="FFFF0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many user level threads to be mapped to many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the  operating system to create a sufficient number of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  with the ThreadFiber package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Otherwise not very common</a:t>
            </a:r>
            <a:endParaRPr sz="1400">
              <a:latin typeface="Comic Sans MS"/>
              <a:ea typeface="Comic Sans MS"/>
              <a:cs typeface="Comic Sans MS"/>
              <a:sym typeface="Comic Sans MS"/>
            </a:endParaRPr>
          </a:p>
        </p:txBody>
      </p:sp>
      <p:pic>
        <p:nvPicPr>
          <p:cNvPr id="132" name="Google Shape;132;p13"/>
          <p:cNvPicPr preferRelativeResize="0"/>
          <p:nvPr/>
        </p:nvPicPr>
        <p:blipFill rotWithShape="1">
          <a:blip r:embed="rId3">
            <a:alphaModFix/>
          </a:blip>
          <a:srcRect b="0" l="0" r="0" t="0"/>
          <a:stretch/>
        </p:blipFill>
        <p:spPr>
          <a:xfrm>
            <a:off x="1240575" y="3055226"/>
            <a:ext cx="2402550" cy="1323150"/>
          </a:xfrm>
          <a:prstGeom prst="rect">
            <a:avLst/>
          </a:prstGeom>
          <a:noFill/>
          <a:ln>
            <a:noFill/>
          </a:ln>
        </p:spPr>
      </p:pic>
      <p:sp>
        <p:nvSpPr>
          <p:cNvPr id="133" name="Google Shape;133;p13"/>
          <p:cNvSpPr txBox="1"/>
          <p:nvPr>
            <p:ph idx="1" type="body"/>
          </p:nvPr>
        </p:nvSpPr>
        <p:spPr>
          <a:xfrm>
            <a:off x="45720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Two-level Model:</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Similar to M:M, except that it allows a user thread to be bound to kernel thread</a:t>
            </a:r>
            <a:endParaRPr sz="12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200">
              <a:latin typeface="Comic Sans MS"/>
              <a:ea typeface="Comic Sans MS"/>
              <a:cs typeface="Comic Sans MS"/>
              <a:sym typeface="Comic Sans MS"/>
            </a:endParaRPr>
          </a:p>
          <a:p>
            <a:pPr indent="0" lvl="0" marL="457200" rtl="0" algn="l">
              <a:lnSpc>
                <a:spcPct val="115000"/>
              </a:lnSpc>
              <a:spcBef>
                <a:spcPts val="1200"/>
              </a:spcBef>
              <a:spcAft>
                <a:spcPts val="1200"/>
              </a:spcAft>
              <a:buSzPts val="1800"/>
              <a:buNone/>
            </a:pPr>
            <a:r>
              <a:t/>
            </a:r>
            <a:endParaRPr sz="1200">
              <a:latin typeface="Comic Sans MS"/>
              <a:ea typeface="Comic Sans MS"/>
              <a:cs typeface="Comic Sans MS"/>
              <a:sym typeface="Comic Sans MS"/>
            </a:endParaRPr>
          </a:p>
        </p:txBody>
      </p:sp>
      <p:pic>
        <p:nvPicPr>
          <p:cNvPr id="134" name="Google Shape;134;p13"/>
          <p:cNvPicPr preferRelativeResize="0"/>
          <p:nvPr/>
        </p:nvPicPr>
        <p:blipFill rotWithShape="1">
          <a:blip r:embed="rId4">
            <a:alphaModFix/>
          </a:blip>
          <a:srcRect b="0" l="0" r="0" t="0"/>
          <a:stretch/>
        </p:blipFill>
        <p:spPr>
          <a:xfrm>
            <a:off x="5413825" y="3055225"/>
            <a:ext cx="2576656" cy="132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 Libraries</a:t>
            </a:r>
            <a:endParaRPr b="1" sz="4800">
              <a:solidFill>
                <a:srgbClr val="38761D"/>
              </a:solidFill>
            </a:endParaRPr>
          </a:p>
        </p:txBody>
      </p:sp>
      <p:sp>
        <p:nvSpPr>
          <p:cNvPr id="140" name="Google Shape;140;p15"/>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 library</a:t>
            </a:r>
            <a:endParaRPr sz="3600" u="sng"/>
          </a:p>
        </p:txBody>
      </p:sp>
      <p:sp>
        <p:nvSpPr>
          <p:cNvPr id="146" name="Google Shape;146;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a:t>
            </a:r>
            <a:r>
              <a:rPr lang="en" sz="1400">
                <a:highlight>
                  <a:srgbClr val="FFFF80"/>
                </a:highlight>
                <a:latin typeface="Comic Sans MS"/>
                <a:ea typeface="Comic Sans MS"/>
                <a:cs typeface="Comic Sans MS"/>
                <a:sym typeface="Comic Sans MS"/>
              </a:rPr>
              <a:t>provide programmers with an API</a:t>
            </a:r>
            <a:r>
              <a:rPr lang="en" sz="1400">
                <a:latin typeface="Comic Sans MS"/>
                <a:ea typeface="Comic Sans MS"/>
                <a:cs typeface="Comic Sans MS"/>
                <a:sym typeface="Comic Sans MS"/>
              </a:rPr>
              <a:t> for creating and managing threads.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may be implemented either in user space or in kernel space. The former involves API functions implemented solely within user space, with no kernel support. The latter involves system calls, and requires a kernel with thread library support.</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There are three main thread libraries in use today: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POSIX Pthreads - may be provided as either a user or kernel library, as an extension to the POSIX standard.</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Win32 threads - provided as a kernel-level library on Windows systems.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 Since Java generally runs on a Java Virtual Machine, the implementation of threads is based upon whatever OS and hardware the JVM is running on, i.e. either Pthreads or Win32 threads depending on the system.</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Pthreads</a:t>
            </a:r>
            <a:endParaRPr sz="3600" u="sng"/>
          </a:p>
        </p:txBody>
      </p:sp>
      <p:sp>
        <p:nvSpPr>
          <p:cNvPr id="152" name="Google Shape;152;p17"/>
          <p:cNvSpPr txBox="1"/>
          <p:nvPr>
            <p:ph idx="1" type="body"/>
          </p:nvPr>
        </p:nvSpPr>
        <p:spPr>
          <a:xfrm>
            <a:off x="311700" y="1225225"/>
            <a:ext cx="8520600" cy="16908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The POSIX standard ( IEEE 1003.1c ) defines the specification for pThreads, not the implementation.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are available on Solaris, Linux, Mac OSX, Tru64, and via public domain shareware for Windows.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Global variables are shared amongst all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can wait for the others to rejoin before continuing.</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begin execution in a specified function.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Common in UNIX operating systems (Linux &amp; Mac OS X)</a:t>
            </a:r>
            <a:endParaRPr sz="12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Java Threads</a:t>
            </a:r>
            <a:endParaRPr sz="3600" u="sng"/>
          </a:p>
        </p:txBody>
      </p:sp>
      <p:sp>
        <p:nvSpPr>
          <p:cNvPr id="158" name="Google Shape;158;p18"/>
          <p:cNvSpPr txBox="1"/>
          <p:nvPr>
            <p:ph idx="1" type="body"/>
          </p:nvPr>
        </p:nvSpPr>
        <p:spPr>
          <a:xfrm>
            <a:off x="311700" y="1225225"/>
            <a:ext cx="8520600" cy="2689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are managed by the JVM</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Typically implemented using the threads model provided by underlying OS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may be created by: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Extending Thread class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Implementing the Runnable interface</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7500" lvl="0" marL="9144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Standard practice is to implement Runnable interface</a:t>
            </a:r>
            <a:endParaRPr sz="1400">
              <a:latin typeface="Comic Sans MS"/>
              <a:ea typeface="Comic Sans MS"/>
              <a:cs typeface="Comic Sans MS"/>
              <a:sym typeface="Comic Sans MS"/>
            </a:endParaRPr>
          </a:p>
        </p:txBody>
      </p:sp>
      <p:pic>
        <p:nvPicPr>
          <p:cNvPr id="159" name="Google Shape;159;p18"/>
          <p:cNvPicPr preferRelativeResize="0"/>
          <p:nvPr/>
        </p:nvPicPr>
        <p:blipFill rotWithShape="1">
          <a:blip r:embed="rId3">
            <a:alphaModFix/>
          </a:blip>
          <a:srcRect b="0" l="0" r="0" t="0"/>
          <a:stretch/>
        </p:blipFill>
        <p:spPr>
          <a:xfrm>
            <a:off x="2266875" y="2621500"/>
            <a:ext cx="3081925" cy="91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78180d9c8_0_0"/>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Threading Issues</a:t>
            </a:r>
            <a:endParaRPr b="1" sz="4800">
              <a:solidFill>
                <a:srgbClr val="38761D"/>
              </a:solidFill>
            </a:endParaRPr>
          </a:p>
        </p:txBody>
      </p:sp>
      <p:sp>
        <p:nvSpPr>
          <p:cNvPr id="165" name="Google Shape;165;g1778180d9c8_0_0"/>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778180d9c8_0_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Threading I</a:t>
            </a:r>
            <a:r>
              <a:rPr lang="en" sz="3600" u="sng"/>
              <a:t>ssues </a:t>
            </a:r>
            <a:endParaRPr sz="3600" u="sng"/>
          </a:p>
        </p:txBody>
      </p:sp>
      <p:sp>
        <p:nvSpPr>
          <p:cNvPr id="171" name="Google Shape;171;g1778180d9c8_0_5"/>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fork() and exec() System Calls</a:t>
            </a:r>
            <a:r>
              <a:rPr b="1" lang="en" sz="1200">
                <a:latin typeface="Comic Sans MS"/>
                <a:ea typeface="Comic Sans MS"/>
                <a:cs typeface="Comic Sans MS"/>
                <a:sym typeface="Comic Sans MS"/>
              </a:rPr>
              <a:t>: </a:t>
            </a:r>
            <a:r>
              <a:rPr lang="en" sz="1200">
                <a:latin typeface="Comic Sans MS"/>
                <a:ea typeface="Comic Sans MS"/>
                <a:cs typeface="Comic Sans MS"/>
                <a:sym typeface="Comic Sans MS"/>
              </a:rPr>
              <a:t>Duplicate all the threads or not?</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cancellation: </a:t>
            </a:r>
            <a:r>
              <a:rPr lang="en" sz="1200">
                <a:latin typeface="Comic Sans MS"/>
                <a:ea typeface="Comic Sans MS"/>
                <a:cs typeface="Comic Sans MS"/>
                <a:sym typeface="Comic Sans MS"/>
              </a:rPr>
              <a:t>Thread cancellation is the task of terminating a thread before it has completed.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Signal Handling: </a:t>
            </a:r>
            <a:r>
              <a:rPr lang="en" sz="1200">
                <a:latin typeface="Comic Sans MS"/>
                <a:ea typeface="Comic Sans MS"/>
                <a:cs typeface="Comic Sans MS"/>
                <a:sym typeface="Comic Sans MS"/>
              </a:rPr>
              <a:t>Where should a signal be delivered?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Pool: </a:t>
            </a:r>
            <a:r>
              <a:rPr lang="en" sz="1200">
                <a:latin typeface="Comic Sans MS"/>
                <a:ea typeface="Comic Sans MS"/>
                <a:cs typeface="Comic Sans MS"/>
                <a:sym typeface="Comic Sans MS"/>
              </a:rPr>
              <a:t>Create a number of threads at the process start-up.</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Specific data: </a:t>
            </a:r>
            <a:r>
              <a:rPr lang="en" sz="1200">
                <a:latin typeface="Comic Sans MS"/>
                <a:ea typeface="Comic Sans MS"/>
                <a:cs typeface="Comic Sans MS"/>
                <a:sym typeface="Comic Sans MS"/>
              </a:rPr>
              <a:t>Each thread might need it’s own copy of certain data.</a:t>
            </a:r>
            <a:endParaRPr sz="12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73425" y="421225"/>
            <a:ext cx="7030500" cy="675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Thread	</a:t>
            </a:r>
            <a:endParaRPr u="sng"/>
          </a:p>
        </p:txBody>
      </p:sp>
      <p:sp>
        <p:nvSpPr>
          <p:cNvPr id="69" name="Google Shape;69;p2"/>
          <p:cNvSpPr txBox="1"/>
          <p:nvPr>
            <p:ph idx="1" type="body"/>
          </p:nvPr>
        </p:nvSpPr>
        <p:spPr>
          <a:xfrm>
            <a:off x="473425" y="1054325"/>
            <a:ext cx="4655400" cy="411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 thread is a path of execution within a process.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
        <p:nvSpPr>
          <p:cNvPr id="70" name="Google Shape;70;p2"/>
          <p:cNvSpPr txBox="1"/>
          <p:nvPr/>
        </p:nvSpPr>
        <p:spPr>
          <a:xfrm>
            <a:off x="5395100" y="1096225"/>
            <a:ext cx="3263700" cy="25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A thread contains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Thread ID</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Program Counter</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Register Set</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Stack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Shares with other threads belonging to the same process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Code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Data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OS resources</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1" name="Google Shape;71;p2"/>
          <p:cNvPicPr preferRelativeResize="0"/>
          <p:nvPr/>
        </p:nvPicPr>
        <p:blipFill rotWithShape="1">
          <a:blip r:embed="rId3">
            <a:alphaModFix/>
          </a:blip>
          <a:srcRect b="0" l="0" r="0" t="0"/>
          <a:stretch/>
        </p:blipFill>
        <p:spPr>
          <a:xfrm>
            <a:off x="1005350" y="1607562"/>
            <a:ext cx="3812499" cy="2245674"/>
          </a:xfrm>
          <a:prstGeom prst="rect">
            <a:avLst/>
          </a:prstGeom>
          <a:noFill/>
          <a:ln>
            <a:noFill/>
          </a:ln>
        </p:spPr>
      </p:pic>
      <p:sp>
        <p:nvSpPr>
          <p:cNvPr id="72" name="Google Shape;72;p2"/>
          <p:cNvSpPr txBox="1"/>
          <p:nvPr/>
        </p:nvSpPr>
        <p:spPr>
          <a:xfrm>
            <a:off x="658700" y="3995450"/>
            <a:ext cx="80001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A traditional process has a single thread of control (Single Threaded Process)</a:t>
            </a:r>
            <a:endParaRPr b="0" i="0" sz="1100" u="none" cap="none" strike="noStrike">
              <a:solidFill>
                <a:schemeClr val="dk1"/>
              </a:solidFill>
              <a:latin typeface="Comic Sans MS"/>
              <a:ea typeface="Comic Sans MS"/>
              <a:cs typeface="Comic Sans MS"/>
              <a:sym typeface="Comic Sans MS"/>
            </a:endParaRPr>
          </a:p>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Process with multiple threads of control, can perform more than one task at a time (Multi Threaded Process)</a:t>
            </a:r>
            <a:endParaRPr b="0" i="0" sz="11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Benefits</a:t>
            </a:r>
            <a:endParaRPr u="sng"/>
          </a:p>
        </p:txBody>
      </p:sp>
      <p:sp>
        <p:nvSpPr>
          <p:cNvPr id="78" name="Google Shape;78;p4"/>
          <p:cNvSpPr txBox="1"/>
          <p:nvPr>
            <p:ph idx="1" type="body"/>
          </p:nvPr>
        </p:nvSpPr>
        <p:spPr>
          <a:xfrm>
            <a:off x="311700" y="1147225"/>
            <a:ext cx="8384100" cy="372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latin typeface="Comic Sans MS"/>
                <a:ea typeface="Comic Sans MS"/>
                <a:cs typeface="Comic Sans MS"/>
                <a:sym typeface="Comic Sans MS"/>
              </a:rPr>
              <a:t>There are four major categories of benefits to multi-threading:</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Responsiveness</a:t>
            </a:r>
            <a:r>
              <a:rPr lang="en" sz="1200">
                <a:latin typeface="Comic Sans MS"/>
                <a:ea typeface="Comic Sans MS"/>
                <a:cs typeface="Comic Sans MS"/>
                <a:sym typeface="Comic Sans MS"/>
              </a:rPr>
              <a:t> - One thread may provide rapid response while other threads are blocked or slowed down doing intensive calculations.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Resource sharing</a:t>
            </a:r>
            <a:r>
              <a:rPr lang="en" sz="1200">
                <a:latin typeface="Comic Sans MS"/>
                <a:ea typeface="Comic Sans MS"/>
                <a:cs typeface="Comic Sans MS"/>
                <a:sym typeface="Comic Sans MS"/>
              </a:rPr>
              <a:t> - By default threads share common code, data, and other resources, which allows multiple tasks to be performed simultaneously in a single address space.</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Economy</a:t>
            </a:r>
            <a:r>
              <a:rPr lang="en" sz="1200">
                <a:latin typeface="Comic Sans MS"/>
                <a:ea typeface="Comic Sans MS"/>
                <a:cs typeface="Comic Sans MS"/>
                <a:sym typeface="Comic Sans MS"/>
              </a:rPr>
              <a:t> - Creating and managing threads ( and context switches between them ) is much faster than performing the same tasks for processes.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Scalability, i.e. Utilization of multiprocessor architectures</a:t>
            </a:r>
            <a:r>
              <a:rPr lang="en" sz="1200">
                <a:latin typeface="Comic Sans MS"/>
                <a:ea typeface="Comic Sans MS"/>
                <a:cs typeface="Comic Sans MS"/>
                <a:sym typeface="Comic Sans MS"/>
              </a:rPr>
              <a:t> - A single threaded process can only run on one CPU, no matter how many may be available, whereas the execution of a multi-threaded application may be split amongst available processors. ( Note that single threaded processes can still benefit from multi-processor architectures when there are multiple processes contending for the CPU, i.e. when the load average is above some certain threshold. )</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65350" y="453475"/>
            <a:ext cx="70305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67"/>
              <a:buNone/>
            </a:pPr>
            <a:r>
              <a:rPr lang="en" sz="3600" u="sng"/>
              <a:t>Multicore Programming</a:t>
            </a:r>
            <a:endParaRPr sz="3600" u="sng"/>
          </a:p>
        </p:txBody>
      </p:sp>
      <p:sp>
        <p:nvSpPr>
          <p:cNvPr id="84" name="Google Shape;84;p5"/>
          <p:cNvSpPr txBox="1"/>
          <p:nvPr>
            <p:ph idx="1" type="body"/>
          </p:nvPr>
        </p:nvSpPr>
        <p:spPr>
          <a:xfrm>
            <a:off x="459300" y="1114375"/>
            <a:ext cx="3936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6699"/>
                </a:solidFill>
                <a:latin typeface="Comic Sans MS"/>
                <a:ea typeface="Comic Sans MS"/>
                <a:cs typeface="Comic Sans MS"/>
                <a:sym typeface="Comic Sans MS"/>
              </a:rPr>
              <a:t>Multicore</a:t>
            </a:r>
            <a:r>
              <a:rPr lang="en" sz="1200">
                <a:latin typeface="Comic Sans MS"/>
                <a:ea typeface="Comic Sans MS"/>
                <a:cs typeface="Comic Sans MS"/>
                <a:sym typeface="Comic Sans MS"/>
              </a:rPr>
              <a:t> or </a:t>
            </a:r>
            <a:r>
              <a:rPr b="1" lang="en" sz="1200">
                <a:solidFill>
                  <a:srgbClr val="006699"/>
                </a:solidFill>
                <a:latin typeface="Comic Sans MS"/>
                <a:ea typeface="Comic Sans MS"/>
                <a:cs typeface="Comic Sans MS"/>
                <a:sym typeface="Comic Sans MS"/>
              </a:rPr>
              <a:t>multiprocessor</a:t>
            </a:r>
            <a:r>
              <a:rPr lang="en" sz="1200">
                <a:latin typeface="Comic Sans MS"/>
                <a:ea typeface="Comic Sans MS"/>
                <a:cs typeface="Comic Sans MS"/>
                <a:sym typeface="Comic Sans MS"/>
              </a:rPr>
              <a:t> systems putting pressure on programmers, challenges include:</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Dividing activities</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Balance</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splitting</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dependency</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Testing and debugging</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Parallelism</a:t>
            </a:r>
            <a:r>
              <a:rPr lang="en" sz="1200">
                <a:latin typeface="Comic Sans MS"/>
                <a:ea typeface="Comic Sans MS"/>
                <a:cs typeface="Comic Sans MS"/>
                <a:sym typeface="Comic Sans MS"/>
              </a:rPr>
              <a:t> implies a system can perform more than one task simultaneously</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Concurrency</a:t>
            </a:r>
            <a:r>
              <a:rPr lang="en" sz="1200">
                <a:solidFill>
                  <a:srgbClr val="FF0000"/>
                </a:solidFill>
                <a:latin typeface="Comic Sans MS"/>
                <a:ea typeface="Comic Sans MS"/>
                <a:cs typeface="Comic Sans MS"/>
                <a:sym typeface="Comic Sans MS"/>
              </a:rPr>
              <a:t> </a:t>
            </a:r>
            <a:r>
              <a:rPr lang="en" sz="1200">
                <a:latin typeface="Comic Sans MS"/>
                <a:ea typeface="Comic Sans MS"/>
                <a:cs typeface="Comic Sans MS"/>
                <a:sym typeface="Comic Sans MS"/>
              </a:rPr>
              <a:t>supports more than one task making progress</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Single processor / core, scheduler providing concurrency</a:t>
            </a:r>
            <a:endParaRPr sz="1200">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1200">
              <a:latin typeface="Comic Sans MS"/>
              <a:ea typeface="Comic Sans MS"/>
              <a:cs typeface="Comic Sans MS"/>
              <a:sym typeface="Comic Sans MS"/>
            </a:endParaRPr>
          </a:p>
        </p:txBody>
      </p:sp>
      <p:sp>
        <p:nvSpPr>
          <p:cNvPr id="85" name="Google Shape;85;p5"/>
          <p:cNvSpPr txBox="1"/>
          <p:nvPr>
            <p:ph idx="1" type="body"/>
          </p:nvPr>
        </p:nvSpPr>
        <p:spPr>
          <a:xfrm>
            <a:off x="4572000" y="1225225"/>
            <a:ext cx="4260300" cy="128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Concurrent execution on single-core system:</a:t>
            </a:r>
            <a:endParaRPr b="1" i="1" sz="1400">
              <a:latin typeface="Comic Sans MS"/>
              <a:ea typeface="Comic Sans MS"/>
              <a:cs typeface="Comic Sans MS"/>
              <a:sym typeface="Comic Sans MS"/>
            </a:endParaRPr>
          </a:p>
        </p:txBody>
      </p:sp>
      <p:pic>
        <p:nvPicPr>
          <p:cNvPr id="86" name="Google Shape;86;p5"/>
          <p:cNvPicPr preferRelativeResize="0"/>
          <p:nvPr/>
        </p:nvPicPr>
        <p:blipFill rotWithShape="1">
          <a:blip r:embed="rId3">
            <a:alphaModFix/>
          </a:blip>
          <a:srcRect b="0" l="0" r="0" t="0"/>
          <a:stretch/>
        </p:blipFill>
        <p:spPr>
          <a:xfrm>
            <a:off x="4651950" y="1776375"/>
            <a:ext cx="4260301" cy="473361"/>
          </a:xfrm>
          <a:prstGeom prst="rect">
            <a:avLst/>
          </a:prstGeom>
          <a:noFill/>
          <a:ln>
            <a:noFill/>
          </a:ln>
        </p:spPr>
      </p:pic>
      <p:sp>
        <p:nvSpPr>
          <p:cNvPr id="87" name="Google Shape;87;p5"/>
          <p:cNvSpPr txBox="1"/>
          <p:nvPr>
            <p:ph idx="1" type="body"/>
          </p:nvPr>
        </p:nvSpPr>
        <p:spPr>
          <a:xfrm>
            <a:off x="4572000" y="2617975"/>
            <a:ext cx="40128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Parallelism on a multi-core system:</a:t>
            </a:r>
            <a:endParaRPr b="1" i="1" sz="1400">
              <a:latin typeface="Comic Sans MS"/>
              <a:ea typeface="Comic Sans MS"/>
              <a:cs typeface="Comic Sans MS"/>
              <a:sym typeface="Comic Sans MS"/>
            </a:endParaRPr>
          </a:p>
        </p:txBody>
      </p:sp>
      <p:pic>
        <p:nvPicPr>
          <p:cNvPr id="88" name="Google Shape;88;p5"/>
          <p:cNvPicPr preferRelativeResize="0"/>
          <p:nvPr/>
        </p:nvPicPr>
        <p:blipFill rotWithShape="1">
          <a:blip r:embed="rId4">
            <a:alphaModFix/>
          </a:blip>
          <a:srcRect b="0" l="0" r="0" t="0"/>
          <a:stretch/>
        </p:blipFill>
        <p:spPr>
          <a:xfrm>
            <a:off x="5481712" y="3204425"/>
            <a:ext cx="2600775" cy="9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315925"/>
            <a:ext cx="8520600" cy="71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u="sng"/>
              <a:t>Multicore Programming</a:t>
            </a:r>
            <a:endParaRPr sz="3600" u="sng"/>
          </a:p>
        </p:txBody>
      </p:sp>
      <p:sp>
        <p:nvSpPr>
          <p:cNvPr id="94" name="Google Shape;94;p7"/>
          <p:cNvSpPr txBox="1"/>
          <p:nvPr>
            <p:ph idx="1" type="body"/>
          </p:nvPr>
        </p:nvSpPr>
        <p:spPr>
          <a:xfrm>
            <a:off x="311700" y="1147225"/>
            <a:ext cx="8520600" cy="11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200">
                <a:highlight>
                  <a:srgbClr val="FFFF00"/>
                </a:highlight>
                <a:latin typeface="Comic Sans MS"/>
                <a:ea typeface="Comic Sans MS"/>
                <a:cs typeface="Comic Sans MS"/>
                <a:sym typeface="Comic Sans MS"/>
              </a:rPr>
              <a:t>Data parallelism</a:t>
            </a:r>
            <a:r>
              <a:rPr b="1" i="1" lang="en" sz="1200">
                <a:latin typeface="Comic Sans MS"/>
                <a:ea typeface="Comic Sans MS"/>
                <a:cs typeface="Comic Sans MS"/>
                <a:sym typeface="Comic Sans MS"/>
              </a:rPr>
              <a:t> </a:t>
            </a:r>
            <a:r>
              <a:rPr lang="en" sz="1200">
                <a:latin typeface="Comic Sans MS"/>
                <a:ea typeface="Comic Sans MS"/>
                <a:cs typeface="Comic Sans MS"/>
                <a:sym typeface="Comic Sans MS"/>
              </a:rPr>
              <a:t>– distributes subsets of the same data across multiple cores, same operation on each</a:t>
            </a:r>
            <a:endParaRPr sz="12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rPr b="1" i="1" lang="en" sz="1200">
                <a:highlight>
                  <a:srgbClr val="FFFF00"/>
                </a:highlight>
                <a:latin typeface="Comic Sans MS"/>
                <a:ea typeface="Comic Sans MS"/>
                <a:cs typeface="Comic Sans MS"/>
                <a:sym typeface="Comic Sans MS"/>
              </a:rPr>
              <a:t>Task parallelism</a:t>
            </a:r>
            <a:r>
              <a:rPr lang="en" sz="1200">
                <a:latin typeface="Comic Sans MS"/>
                <a:ea typeface="Comic Sans MS"/>
                <a:cs typeface="Comic Sans MS"/>
                <a:sym typeface="Comic Sans MS"/>
              </a:rPr>
              <a:t> – distributes threads across cores, each thread performing unique operation</a:t>
            </a:r>
            <a:endParaRPr sz="1200">
              <a:latin typeface="Comic Sans MS"/>
              <a:ea typeface="Comic Sans MS"/>
              <a:cs typeface="Comic Sans MS"/>
              <a:sym typeface="Comic Sans MS"/>
            </a:endParaRPr>
          </a:p>
        </p:txBody>
      </p:sp>
      <p:pic>
        <p:nvPicPr>
          <p:cNvPr id="95" name="Google Shape;95;p7"/>
          <p:cNvPicPr preferRelativeResize="0"/>
          <p:nvPr/>
        </p:nvPicPr>
        <p:blipFill rotWithShape="1">
          <a:blip r:embed="rId3">
            <a:alphaModFix/>
          </a:blip>
          <a:srcRect b="0" l="0" r="0" t="0"/>
          <a:stretch/>
        </p:blipFill>
        <p:spPr>
          <a:xfrm>
            <a:off x="2714675" y="2124025"/>
            <a:ext cx="3714649" cy="24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Amdahl’s Law</a:t>
            </a:r>
            <a:endParaRPr sz="3600" u="sng"/>
          </a:p>
        </p:txBody>
      </p:sp>
      <p:sp>
        <p:nvSpPr>
          <p:cNvPr id="101" name="Google Shape;101;p8"/>
          <p:cNvSpPr txBox="1"/>
          <p:nvPr>
            <p:ph idx="1" type="body"/>
          </p:nvPr>
        </p:nvSpPr>
        <p:spPr>
          <a:xfrm>
            <a:off x="311700" y="1225225"/>
            <a:ext cx="8520600" cy="358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i="1" lang="en" sz="1400">
                <a:highlight>
                  <a:srgbClr val="FFFF00"/>
                </a:highlight>
                <a:latin typeface="Comic Sans MS"/>
                <a:ea typeface="Comic Sans MS"/>
                <a:cs typeface="Comic Sans MS"/>
                <a:sym typeface="Comic Sans MS"/>
              </a:rPr>
              <a:t>Identifies performance gains from adding additional cores to an application that has both </a:t>
            </a:r>
            <a:endParaRPr i="1" sz="1400">
              <a:highlight>
                <a:srgbClr val="FFFF00"/>
              </a:highlight>
              <a:latin typeface="Comic Sans MS"/>
              <a:ea typeface="Comic Sans MS"/>
              <a:cs typeface="Comic Sans MS"/>
              <a:sym typeface="Comic Sans MS"/>
            </a:endParaRPr>
          </a:p>
          <a:p>
            <a:pPr indent="0" lvl="0" marL="0" rtl="0" algn="ctr">
              <a:lnSpc>
                <a:spcPct val="115000"/>
              </a:lnSpc>
              <a:spcBef>
                <a:spcPts val="0"/>
              </a:spcBef>
              <a:spcAft>
                <a:spcPts val="0"/>
              </a:spcAft>
              <a:buClr>
                <a:schemeClr val="dk1"/>
              </a:buClr>
              <a:buSzPts val="1100"/>
              <a:buFont typeface="Arial"/>
              <a:buNone/>
            </a:pPr>
            <a:r>
              <a:rPr i="1" lang="en" sz="1400">
                <a:highlight>
                  <a:srgbClr val="FFFF00"/>
                </a:highlight>
                <a:latin typeface="Comic Sans MS"/>
                <a:ea typeface="Comic Sans MS"/>
                <a:cs typeface="Comic Sans MS"/>
                <a:sym typeface="Comic Sans MS"/>
              </a:rPr>
              <a:t>serial and parallel components</a:t>
            </a:r>
            <a:endParaRPr i="1" sz="1400">
              <a:highlight>
                <a:srgbClr val="FFFF00"/>
              </a:highlight>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400">
              <a:latin typeface="Comic Sans MS"/>
              <a:ea typeface="Comic Sans MS"/>
              <a:cs typeface="Comic Sans MS"/>
              <a:sym typeface="Comic Sans MS"/>
            </a:endParaRPr>
          </a:p>
          <a:p>
            <a:pPr indent="-317500" lvl="0" marL="4572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 is serial portion</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N is number of  processing cores</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1150" lvl="0" marL="457200" rtl="0" algn="l">
              <a:lnSpc>
                <a:spcPct val="115000"/>
              </a:lnSpc>
              <a:spcBef>
                <a:spcPts val="1200"/>
              </a:spcBef>
              <a:spcAft>
                <a:spcPts val="0"/>
              </a:spcAft>
              <a:buSzPts val="1300"/>
              <a:buFont typeface="Comic Sans MS"/>
              <a:buChar char="●"/>
            </a:pPr>
            <a:r>
              <a:rPr lang="en" sz="1300">
                <a:latin typeface="Comic Sans MS"/>
                <a:ea typeface="Comic Sans MS"/>
                <a:cs typeface="Comic Sans MS"/>
                <a:sym typeface="Comic Sans MS"/>
              </a:rPr>
              <a:t>That is, if application is 75% parallel / 25% serial, moving from 1 to 2 cores results in speedup of 1.6 times</a:t>
            </a:r>
            <a:endParaRPr sz="1300">
              <a:latin typeface="Comic Sans MS"/>
              <a:ea typeface="Comic Sans MS"/>
              <a:cs typeface="Comic Sans MS"/>
              <a:sym typeface="Comic Sans MS"/>
            </a:endParaRPr>
          </a:p>
          <a:p>
            <a:pPr indent="-311150" lvl="0" marL="457200" rtl="0" algn="l">
              <a:lnSpc>
                <a:spcPct val="115000"/>
              </a:lnSpc>
              <a:spcBef>
                <a:spcPts val="0"/>
              </a:spcBef>
              <a:spcAft>
                <a:spcPts val="0"/>
              </a:spcAft>
              <a:buSzPts val="1300"/>
              <a:buFont typeface="Comic Sans MS"/>
              <a:buChar char="●"/>
            </a:pPr>
            <a:r>
              <a:rPr lang="en" sz="1300">
                <a:latin typeface="Comic Sans MS"/>
                <a:ea typeface="Comic Sans MS"/>
                <a:cs typeface="Comic Sans MS"/>
                <a:sym typeface="Comic Sans MS"/>
              </a:rPr>
              <a:t>As N approaches infinity, speedup approaches 1 / S</a:t>
            </a:r>
            <a:endParaRPr sz="13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br>
              <a:rPr lang="en" sz="1400">
                <a:latin typeface="Comic Sans MS"/>
                <a:ea typeface="Comic Sans MS"/>
                <a:cs typeface="Comic Sans MS"/>
                <a:sym typeface="Comic Sans MS"/>
              </a:rPr>
            </a:br>
            <a:r>
              <a:rPr i="1" lang="en" sz="1300">
                <a:latin typeface="Comic Sans MS"/>
                <a:ea typeface="Comic Sans MS"/>
                <a:cs typeface="Comic Sans MS"/>
                <a:sym typeface="Comic Sans MS"/>
              </a:rPr>
              <a:t>Serial portion of an application has disproportionate  effect on performance gained by adding additional cores</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pic>
        <p:nvPicPr>
          <p:cNvPr id="102" name="Google Shape;102;p8"/>
          <p:cNvPicPr preferRelativeResize="0"/>
          <p:nvPr/>
        </p:nvPicPr>
        <p:blipFill rotWithShape="1">
          <a:blip r:embed="rId3">
            <a:alphaModFix/>
          </a:blip>
          <a:srcRect b="0" l="0" r="0" t="0"/>
          <a:stretch/>
        </p:blipFill>
        <p:spPr>
          <a:xfrm>
            <a:off x="3902897" y="2052722"/>
            <a:ext cx="1778525" cy="6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Multithreading Models</a:t>
            </a:r>
            <a:endParaRPr b="1" sz="4800">
              <a:solidFill>
                <a:srgbClr val="38761D"/>
              </a:solidFill>
            </a:endParaRPr>
          </a:p>
        </p:txBody>
      </p:sp>
      <p:sp>
        <p:nvSpPr>
          <p:cNvPr id="108" name="Google Shape;108;p9"/>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User and Kernel Threads</a:t>
            </a:r>
            <a:endParaRPr sz="3600" u="sng"/>
          </a:p>
        </p:txBody>
      </p:sp>
      <p:sp>
        <p:nvSpPr>
          <p:cNvPr id="114" name="Google Shape;114;p10"/>
          <p:cNvSpPr txBox="1"/>
          <p:nvPr>
            <p:ph idx="1" type="body"/>
          </p:nvPr>
        </p:nvSpPr>
        <p:spPr>
          <a:xfrm>
            <a:off x="865675" y="1256500"/>
            <a:ext cx="4528500" cy="150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lang="en" sz="1200">
                <a:latin typeface="Comic Sans MS"/>
                <a:ea typeface="Comic Sans MS"/>
                <a:cs typeface="Comic Sans MS"/>
                <a:sym typeface="Comic Sans MS"/>
              </a:rPr>
              <a:t>There are two types of threads to be managed in a modern system: User threads and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Arial"/>
              <a:buChar char="●"/>
            </a:pPr>
            <a:r>
              <a:rPr lang="en" sz="1200">
                <a:latin typeface="Comic Sans MS"/>
                <a:ea typeface="Comic Sans MS"/>
                <a:cs typeface="Comic Sans MS"/>
                <a:sym typeface="Comic Sans MS"/>
              </a:rPr>
              <a:t>In a specific implementation, the user threads must be mapped to kernel threads.</a:t>
            </a:r>
            <a:endParaRPr sz="1200">
              <a:latin typeface="Comic Sans MS"/>
              <a:ea typeface="Comic Sans MS"/>
              <a:cs typeface="Comic Sans MS"/>
              <a:sym typeface="Comic Sans MS"/>
            </a:endParaRPr>
          </a:p>
        </p:txBody>
      </p:sp>
      <p:pic>
        <p:nvPicPr>
          <p:cNvPr id="115" name="Google Shape;115;p10"/>
          <p:cNvPicPr preferRelativeResize="0"/>
          <p:nvPr/>
        </p:nvPicPr>
        <p:blipFill rotWithShape="1">
          <a:blip r:embed="rId3">
            <a:alphaModFix/>
          </a:blip>
          <a:srcRect b="0" l="0" r="0" t="0"/>
          <a:stretch/>
        </p:blipFill>
        <p:spPr>
          <a:xfrm>
            <a:off x="5394175" y="1293525"/>
            <a:ext cx="2047051" cy="1126500"/>
          </a:xfrm>
          <a:prstGeom prst="rect">
            <a:avLst/>
          </a:prstGeom>
          <a:noFill/>
          <a:ln>
            <a:noFill/>
          </a:ln>
        </p:spPr>
      </p:pic>
      <p:sp>
        <p:nvSpPr>
          <p:cNvPr id="116" name="Google Shape;116;p10"/>
          <p:cNvSpPr txBox="1"/>
          <p:nvPr/>
        </p:nvSpPr>
        <p:spPr>
          <a:xfrm>
            <a:off x="865675" y="2679050"/>
            <a:ext cx="6542400" cy="1739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User threads</a:t>
            </a:r>
            <a:r>
              <a:rPr b="0" i="0" lang="en" sz="1200" u="none" cap="none" strike="noStrike">
                <a:solidFill>
                  <a:schemeClr val="dk1"/>
                </a:solidFill>
                <a:latin typeface="Comic Sans MS"/>
                <a:ea typeface="Comic Sans MS"/>
                <a:cs typeface="Comic Sans MS"/>
                <a:sym typeface="Comic Sans MS"/>
              </a:rPr>
              <a:t> are supported above the kernel, without kernel support. These are the threads that application programmers would put into their programs.</a:t>
            </a:r>
            <a:endParaRPr b="0" i="0" sz="1200" u="none" cap="none" strike="noStrike">
              <a:solidFill>
                <a:schemeClr val="dk1"/>
              </a:solidFill>
              <a:latin typeface="Comic Sans MS"/>
              <a:ea typeface="Comic Sans MS"/>
              <a:cs typeface="Comic Sans MS"/>
              <a:sym typeface="Comic Sans MS"/>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Kernel threads</a:t>
            </a:r>
            <a:r>
              <a:rPr b="0" i="0" lang="en" sz="1200" u="none" cap="none" strike="noStrike">
                <a:solidFill>
                  <a:schemeClr val="dk1"/>
                </a:solidFill>
                <a:latin typeface="Comic Sans MS"/>
                <a:ea typeface="Comic Sans MS"/>
                <a:cs typeface="Comic Sans MS"/>
                <a:sym typeface="Comic Sans MS"/>
              </a:rPr>
              <a:t> are supported within the kernel of the OS itself. All modern OS support kernel level threads, allowing the kernel to perform multiple simultaneous tasks and/or to service multiple kernel system calls simultaneously.</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a:t>
            </a:r>
            <a:endParaRPr sz="3600" u="sng"/>
          </a:p>
        </p:txBody>
      </p:sp>
      <p:sp>
        <p:nvSpPr>
          <p:cNvPr id="122" name="Google Shape;122;p11"/>
          <p:cNvSpPr txBox="1"/>
          <p:nvPr>
            <p:ph idx="1" type="body"/>
          </p:nvPr>
        </p:nvSpPr>
        <p:spPr>
          <a:xfrm>
            <a:off x="311700" y="1225225"/>
            <a:ext cx="4260300" cy="214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Many-to-One: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Many user-level threads mapped to single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blocking causes all to block</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Multiple threads may not run in parallel on multicore system because only one may be in kernel at a time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Solaris Green Threads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GNU Portable Threads</a:t>
            </a:r>
            <a:endParaRPr sz="1200">
              <a:latin typeface="Comic Sans MS"/>
              <a:ea typeface="Comic Sans MS"/>
              <a:cs typeface="Comic Sans MS"/>
              <a:sym typeface="Comic Sans MS"/>
            </a:endParaRPr>
          </a:p>
        </p:txBody>
      </p:sp>
      <p:pic>
        <p:nvPicPr>
          <p:cNvPr id="123" name="Google Shape;123;p11"/>
          <p:cNvPicPr preferRelativeResize="0"/>
          <p:nvPr/>
        </p:nvPicPr>
        <p:blipFill rotWithShape="1">
          <a:blip r:embed="rId3">
            <a:alphaModFix/>
          </a:blip>
          <a:srcRect b="0" l="0" r="0" t="0"/>
          <a:stretch/>
        </p:blipFill>
        <p:spPr>
          <a:xfrm>
            <a:off x="1304800" y="3346250"/>
            <a:ext cx="2274100" cy="1249400"/>
          </a:xfrm>
          <a:prstGeom prst="rect">
            <a:avLst/>
          </a:prstGeom>
          <a:noFill/>
          <a:ln>
            <a:noFill/>
          </a:ln>
        </p:spPr>
      </p:pic>
      <p:sp>
        <p:nvSpPr>
          <p:cNvPr id="124" name="Google Shape;124;p11"/>
          <p:cNvSpPr txBox="1"/>
          <p:nvPr>
            <p:ph idx="1" type="body"/>
          </p:nvPr>
        </p:nvSpPr>
        <p:spPr>
          <a:xfrm>
            <a:off x="4572013" y="1268425"/>
            <a:ext cx="4260300" cy="206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One to 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Each user-level thread maps to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Creating a user-level thread creates a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More concurrency than many-to-one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Number of threads per process sometimes restricted due to overhead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Linux</a:t>
            </a:r>
            <a:endParaRPr sz="1200">
              <a:latin typeface="Comic Sans MS"/>
              <a:ea typeface="Comic Sans MS"/>
              <a:cs typeface="Comic Sans MS"/>
              <a:sym typeface="Comic Sans MS"/>
            </a:endParaRPr>
          </a:p>
        </p:txBody>
      </p:sp>
      <p:pic>
        <p:nvPicPr>
          <p:cNvPr id="125" name="Google Shape;125;p11"/>
          <p:cNvPicPr preferRelativeResize="0"/>
          <p:nvPr/>
        </p:nvPicPr>
        <p:blipFill rotWithShape="1">
          <a:blip r:embed="rId4">
            <a:alphaModFix/>
          </a:blip>
          <a:srcRect b="0" l="0" r="0" t="0"/>
          <a:stretch/>
        </p:blipFill>
        <p:spPr>
          <a:xfrm>
            <a:off x="5521688" y="3285925"/>
            <a:ext cx="2360932" cy="13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