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9144000" cx="13716000"/>
  <p:notesSz cx="6997700" cy="9283700"/>
  <p:embeddedFontLst>
    <p:embeddedFont>
      <p:font typeface="Economica"/>
      <p:regular r:id="rId36"/>
      <p:bold r:id="rId37"/>
      <p:italic r:id="rId38"/>
      <p:boldItalic r:id="rId39"/>
    </p:embeddedFont>
    <p:embeddedFont>
      <p:font typeface="Inconsolata"/>
      <p:regular r:id="rId40"/>
      <p:bold r:id="rId41"/>
    </p:embeddedFont>
    <p:embeddedFont>
      <p:font typeface="Spectral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  <p:embeddedFont>
      <p:font typeface="Cambria Math"/>
      <p:regular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iRe3ytQ2iIZfTDhRKH+OqQ0AqI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EC4312-9450-4A9F-812F-0894A668C750}">
  <a:tblStyle styleId="{08EC4312-9450-4A9F-812F-0894A668C7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7" orient="horz"/>
        <p:guide pos="19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consolata-regular.fntdata"/><Relationship Id="rId42" Type="http://schemas.openxmlformats.org/officeDocument/2006/relationships/font" Target="fonts/Spectral-regular.fntdata"/><Relationship Id="rId41" Type="http://schemas.openxmlformats.org/officeDocument/2006/relationships/font" Target="fonts/Inconsolata-bold.fntdata"/><Relationship Id="rId44" Type="http://schemas.openxmlformats.org/officeDocument/2006/relationships/font" Target="fonts/Spectral-italic.fntdata"/><Relationship Id="rId43" Type="http://schemas.openxmlformats.org/officeDocument/2006/relationships/font" Target="fonts/Spectral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Spectra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Economica-bold.fntdata"/><Relationship Id="rId36" Type="http://schemas.openxmlformats.org/officeDocument/2006/relationships/font" Target="fonts/Economica-regular.fntdata"/><Relationship Id="rId39" Type="http://schemas.openxmlformats.org/officeDocument/2006/relationships/font" Target="fonts/Economica-boldItalic.fntdata"/><Relationship Id="rId38" Type="http://schemas.openxmlformats.org/officeDocument/2006/relationships/font" Target="fonts/Economica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regular.fntdata"/><Relationship Id="rId50" Type="http://schemas.openxmlformats.org/officeDocument/2006/relationships/font" Target="fonts/CambriaMath-regular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3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1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6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1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8" name="Google Shape;398;p2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2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2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2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2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2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3" name="Google Shape;453;p2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2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2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p2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Partitions ready queue into several queues.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2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2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/>
          <p:nvPr/>
        </p:nvSpPr>
        <p:spPr>
          <a:xfrm>
            <a:off x="4116019" y="1345244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31"/>
          <p:cNvSpPr/>
          <p:nvPr/>
        </p:nvSpPr>
        <p:spPr>
          <a:xfrm rot="10800000">
            <a:off x="7977525" y="5807486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31"/>
          <p:cNvSpPr txBox="1"/>
          <p:nvPr>
            <p:ph type="ctrTitle"/>
          </p:nvPr>
        </p:nvSpPr>
        <p:spPr>
          <a:xfrm>
            <a:off x="4567050" y="2567565"/>
            <a:ext cx="45819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4567050" y="5540587"/>
            <a:ext cx="4581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Font typeface="Economica"/>
              <a:buNone/>
              <a:defRPr sz="33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479250" y="7500311"/>
            <a:ext cx="89982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1"/>
          <p:cNvSpPr txBox="1"/>
          <p:nvPr>
            <p:ph hasCustomPrompt="1" type="title"/>
          </p:nvPr>
        </p:nvSpPr>
        <p:spPr>
          <a:xfrm>
            <a:off x="467550" y="1701556"/>
            <a:ext cx="127809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500"/>
              <a:buNone/>
              <a:defRPr sz="25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467550" y="5621333"/>
            <a:ext cx="12780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685800" y="369888"/>
            <a:ext cx="123444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1209675" y="1644650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>
            <a:lvl1pPr indent="-331470" lvl="0" marL="4572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440"/>
              <a:buChar char="○"/>
              <a:defRPr/>
            </a:lvl2pPr>
            <a:lvl3pPr indent="-314325" lvl="2" marL="13716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 flipH="1">
            <a:off x="11393906" y="818178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" name="Google Shape;27;p34"/>
          <p:cNvSpPr/>
          <p:nvPr/>
        </p:nvSpPr>
        <p:spPr>
          <a:xfrm flipH="1" rot="10800000">
            <a:off x="699638" y="6325886"/>
            <a:ext cx="1622438" cy="199993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1160550" y="3211467"/>
            <a:ext cx="11394900" cy="27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5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467550" y="2178178"/>
            <a:ext cx="59997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8" name="Google Shape;38;p36"/>
          <p:cNvSpPr txBox="1"/>
          <p:nvPr>
            <p:ph idx="2" type="body"/>
          </p:nvPr>
        </p:nvSpPr>
        <p:spPr>
          <a:xfrm>
            <a:off x="7248600" y="2178178"/>
            <a:ext cx="59997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67550" y="987733"/>
            <a:ext cx="4212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67550" y="2487822"/>
            <a:ext cx="4212000" cy="4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/>
          <p:nvPr/>
        </p:nvSpPr>
        <p:spPr>
          <a:xfrm>
            <a:off x="0" y="8970133"/>
            <a:ext cx="13716000" cy="17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735375" y="800267"/>
            <a:ext cx="8818200" cy="72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6858000" y="-44"/>
            <a:ext cx="6858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5600" lIns="145600" spcFirstLastPara="1" rIns="145600" wrap="square" tIns="145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39"/>
          <p:cNvCxnSpPr/>
          <p:nvPr/>
        </p:nvCxnSpPr>
        <p:spPr>
          <a:xfrm>
            <a:off x="7544513" y="7992000"/>
            <a:ext cx="702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39"/>
          <p:cNvSpPr txBox="1"/>
          <p:nvPr>
            <p:ph type="title"/>
          </p:nvPr>
        </p:nvSpPr>
        <p:spPr>
          <a:xfrm>
            <a:off x="398250" y="1652044"/>
            <a:ext cx="6067800" cy="31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7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1" type="subTitle"/>
          </p:nvPr>
        </p:nvSpPr>
        <p:spPr>
          <a:xfrm>
            <a:off x="398250" y="4922668"/>
            <a:ext cx="60678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Economica"/>
              <a:buNone/>
              <a:defRPr sz="3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2" type="body"/>
          </p:nvPr>
        </p:nvSpPr>
        <p:spPr>
          <a:xfrm>
            <a:off x="7409250" y="1287467"/>
            <a:ext cx="5755500" cy="6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67550" y="561644"/>
            <a:ext cx="127809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145600" lIns="145600" spcFirstLastPara="1" rIns="145600" wrap="square" tIns="1456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Economica"/>
              <a:buNone/>
              <a:defRPr b="0" i="0" sz="67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67550" y="2178178"/>
            <a:ext cx="12780900" cy="59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5600" lIns="145600" spcFirstLastPara="1" rIns="145600" wrap="square" tIns="145600">
            <a:normAutofit/>
          </a:bodyPr>
          <a:lstStyle>
            <a:lvl1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Char char="●"/>
              <a:defRPr b="0" i="0" sz="2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●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○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pen Sans"/>
              <a:buChar char="■"/>
              <a:defRPr b="0" i="0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2" type="sldNum"/>
          </p:nvPr>
        </p:nvSpPr>
        <p:spPr>
          <a:xfrm>
            <a:off x="12708687" y="8290163"/>
            <a:ext cx="822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5600" lIns="145600" spcFirstLastPara="1" rIns="145600" wrap="square" tIns="1456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4567050" y="3783596"/>
            <a:ext cx="4581900" cy="15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Shortest Job First (SJF)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685800" y="369909"/>
            <a:ext cx="123444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Shortest-Job-First (SJF) Scheduling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685800" y="1970375"/>
            <a:ext cx="123444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Associate with each process the length of its next CPU burst.  Use these lengths to schedule the process with the shortest time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Two schemes: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28307" lvl="1" marL="10604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Non-preemptive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once CPU given to the process it cannot be preempted until completes its CPU burst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28307" lvl="1" marL="10604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preemptive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– if a new process arrives with CPU burst length less than remaining time of current executing process, preempt.  This scheme is known as the 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Shortest-Remaining-Time-First (SRTF)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SJF is optimal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– gives minimum average waiting time for a given set of processes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685800" y="330382"/>
            <a:ext cx="123444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Example of SJF</a:t>
            </a:r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      	        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400" u="sng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			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0.0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6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		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 	</a:t>
            </a:r>
            <a:r>
              <a:rPr lang="en-US" sz="24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2.0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8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		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4.0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7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		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5.0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SJF scheduling chart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04" name="Google Shape;204;p12"/>
          <p:cNvGrpSpPr/>
          <p:nvPr/>
        </p:nvGrpSpPr>
        <p:grpSpPr>
          <a:xfrm>
            <a:off x="2251595" y="4937197"/>
            <a:ext cx="8704262" cy="1487487"/>
            <a:chOff x="896" y="2352"/>
            <a:chExt cx="3655" cy="703"/>
          </a:xfrm>
        </p:grpSpPr>
        <p:sp>
          <p:nvSpPr>
            <p:cNvPr id="205" name="Google Shape;205;p12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6" name="Google Shape;206;p12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12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12"/>
            <p:cNvSpPr txBox="1"/>
            <p:nvPr/>
          </p:nvSpPr>
          <p:spPr>
            <a:xfrm flipH="1">
              <a:off x="2012" y="2477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09" name="Google Shape;209;p12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210" name="Google Shape;210;p12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211" name="Google Shape;211;p12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212" name="Google Shape;212;p12"/>
            <p:cNvSpPr txBox="1"/>
            <p:nvPr/>
          </p:nvSpPr>
          <p:spPr>
            <a:xfrm flipH="1">
              <a:off x="1569" y="2861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 txBox="1"/>
            <p:nvPr/>
          </p:nvSpPr>
          <p:spPr>
            <a:xfrm flipH="1">
              <a:off x="3358" y="2873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 txBox="1"/>
            <p:nvPr/>
          </p:nvSpPr>
          <p:spPr>
            <a:xfrm flipH="1">
              <a:off x="896" y="2881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12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216" name="Google Shape;216;p12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217" name="Google Shape;217;p12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218" name="Google Shape;218;p12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219" name="Google Shape;219;p12"/>
            <p:cNvSpPr txBox="1"/>
            <p:nvPr/>
          </p:nvSpPr>
          <p:spPr>
            <a:xfrm flipH="1">
              <a:off x="2625" y="2861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12"/>
            <p:cNvCxnSpPr/>
            <p:nvPr/>
          </p:nvCxnSpPr>
          <p:spPr>
            <a:xfrm>
              <a:off x="1632" y="2352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221" name="Google Shape;221;p12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12"/>
            <p:cNvSpPr txBox="1"/>
            <p:nvPr/>
          </p:nvSpPr>
          <p:spPr>
            <a:xfrm flipH="1">
              <a:off x="4366" y="2873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1209675" y="1644650"/>
            <a:ext cx="8412790" cy="251268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77500" lnSpcReduction="20000"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Arrival Time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0.0			7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2			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2.0			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4.0			1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5.0			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Font typeface="Spectral"/>
              <a:buChar char="●"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SJF (non-preemptive)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11612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8" name="Google Shape;228;p13"/>
          <p:cNvSpPr txBox="1"/>
          <p:nvPr>
            <p:ph type="title"/>
          </p:nvPr>
        </p:nvSpPr>
        <p:spPr>
          <a:xfrm>
            <a:off x="685800" y="369904"/>
            <a:ext cx="123444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Non-Preemptive SJF</a:t>
            </a:r>
            <a:endParaRPr/>
          </a:p>
        </p:txBody>
      </p:sp>
      <p:grpSp>
        <p:nvGrpSpPr>
          <p:cNvPr id="229" name="Google Shape;229;p13"/>
          <p:cNvGrpSpPr/>
          <p:nvPr/>
        </p:nvGrpSpPr>
        <p:grpSpPr>
          <a:xfrm>
            <a:off x="2470770" y="4614204"/>
            <a:ext cx="8184356" cy="1384299"/>
            <a:chOff x="864" y="2325"/>
            <a:chExt cx="3437" cy="654"/>
          </a:xfrm>
        </p:grpSpPr>
        <p:sp>
          <p:nvSpPr>
            <p:cNvPr id="230" name="Google Shape;230;p13"/>
            <p:cNvSpPr/>
            <p:nvPr/>
          </p:nvSpPr>
          <p:spPr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1" name="Google Shape;231;p13"/>
            <p:cNvSpPr txBox="1"/>
            <p:nvPr/>
          </p:nvSpPr>
          <p:spPr>
            <a:xfrm flipH="1">
              <a:off x="1392" y="2373"/>
              <a:ext cx="177" cy="174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2" name="Google Shape;232;p13"/>
            <p:cNvSpPr txBox="1"/>
            <p:nvPr/>
          </p:nvSpPr>
          <p:spPr>
            <a:xfrm flipH="1">
              <a:off x="2400" y="2373"/>
              <a:ext cx="177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3" name="Google Shape;233;p13"/>
            <p:cNvSpPr txBox="1"/>
            <p:nvPr/>
          </p:nvSpPr>
          <p:spPr>
            <a:xfrm flipH="1">
              <a:off x="2976" y="2373"/>
              <a:ext cx="177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34" name="Google Shape;234;p13"/>
            <p:cNvCxnSpPr/>
            <p:nvPr/>
          </p:nvCxnSpPr>
          <p:spPr>
            <a:xfrm>
              <a:off x="4272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13"/>
            <p:cNvCxnSpPr/>
            <p:nvPr/>
          </p:nvCxnSpPr>
          <p:spPr>
            <a:xfrm>
              <a:off x="96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13"/>
            <p:cNvCxnSpPr/>
            <p:nvPr/>
          </p:nvCxnSpPr>
          <p:spPr>
            <a:xfrm>
              <a:off x="2688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13"/>
            <p:cNvCxnSpPr/>
            <p:nvPr/>
          </p:nvCxnSpPr>
          <p:spPr>
            <a:xfrm>
              <a:off x="2400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13"/>
            <p:cNvCxnSpPr/>
            <p:nvPr/>
          </p:nvCxnSpPr>
          <p:spPr>
            <a:xfrm>
              <a:off x="240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13"/>
            <p:cNvCxnSpPr/>
            <p:nvPr/>
          </p:nvCxnSpPr>
          <p:spPr>
            <a:xfrm>
              <a:off x="139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0" name="Google Shape;240;p13"/>
            <p:cNvSpPr txBox="1"/>
            <p:nvPr/>
          </p:nvSpPr>
          <p:spPr>
            <a:xfrm flipH="1">
              <a:off x="2304" y="2805"/>
              <a:ext cx="139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 txBox="1"/>
            <p:nvPr/>
          </p:nvSpPr>
          <p:spPr>
            <a:xfrm flipH="1">
              <a:off x="1492" y="2805"/>
              <a:ext cx="139" cy="174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3"/>
            <p:cNvSpPr txBox="1"/>
            <p:nvPr/>
          </p:nvSpPr>
          <p:spPr>
            <a:xfrm flipH="1">
              <a:off x="4100" y="2805"/>
              <a:ext cx="201" cy="174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3"/>
            <p:cNvSpPr txBox="1"/>
            <p:nvPr/>
          </p:nvSpPr>
          <p:spPr>
            <a:xfrm flipH="1">
              <a:off x="864" y="2805"/>
              <a:ext cx="139" cy="174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3"/>
            <p:cNvSpPr txBox="1"/>
            <p:nvPr/>
          </p:nvSpPr>
          <p:spPr>
            <a:xfrm flipH="1">
              <a:off x="3696" y="2373"/>
              <a:ext cx="177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45" name="Google Shape;245;p13"/>
            <p:cNvCxnSpPr/>
            <p:nvPr/>
          </p:nvCxnSpPr>
          <p:spPr>
            <a:xfrm>
              <a:off x="3456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13"/>
            <p:cNvCxnSpPr/>
            <p:nvPr/>
          </p:nvCxnSpPr>
          <p:spPr>
            <a:xfrm>
              <a:off x="115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13"/>
            <p:cNvCxnSpPr/>
            <p:nvPr/>
          </p:nvCxnSpPr>
          <p:spPr>
            <a:xfrm>
              <a:off x="163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13"/>
            <p:cNvCxnSpPr/>
            <p:nvPr/>
          </p:nvCxnSpPr>
          <p:spPr>
            <a:xfrm>
              <a:off x="187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3"/>
            <p:cNvCxnSpPr/>
            <p:nvPr/>
          </p:nvCxnSpPr>
          <p:spPr>
            <a:xfrm>
              <a:off x="2064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13"/>
            <p:cNvCxnSpPr/>
            <p:nvPr/>
          </p:nvCxnSpPr>
          <p:spPr>
            <a:xfrm>
              <a:off x="2256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3"/>
            <p:cNvCxnSpPr/>
            <p:nvPr/>
          </p:nvCxnSpPr>
          <p:spPr>
            <a:xfrm>
              <a:off x="2688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p13"/>
            <p:cNvSpPr txBox="1"/>
            <p:nvPr/>
          </p:nvSpPr>
          <p:spPr>
            <a:xfrm flipH="1">
              <a:off x="2592" y="2805"/>
              <a:ext cx="139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13"/>
            <p:cNvCxnSpPr/>
            <p:nvPr/>
          </p:nvCxnSpPr>
          <p:spPr>
            <a:xfrm>
              <a:off x="2928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13"/>
            <p:cNvCxnSpPr/>
            <p:nvPr/>
          </p:nvCxnSpPr>
          <p:spPr>
            <a:xfrm>
              <a:off x="3120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331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3456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7" name="Google Shape;257;p13"/>
            <p:cNvSpPr txBox="1"/>
            <p:nvPr/>
          </p:nvSpPr>
          <p:spPr>
            <a:xfrm flipH="1">
              <a:off x="3312" y="2805"/>
              <a:ext cx="201" cy="17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8" name="Google Shape;258;p13"/>
            <p:cNvCxnSpPr/>
            <p:nvPr/>
          </p:nvCxnSpPr>
          <p:spPr>
            <a:xfrm>
              <a:off x="3696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3888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4080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685800" y="369907"/>
            <a:ext cx="12344400" cy="12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Example of Preemptive SJF</a:t>
            </a:r>
            <a:endParaRPr/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1209676" y="1644651"/>
            <a:ext cx="7498390" cy="306557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10000"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Arrival Time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600" u="sng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0.0			7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2			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2.0			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4.0			1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i="1" lang="en-US" sz="26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600">
                <a:latin typeface="Spectral"/>
                <a:ea typeface="Spectral"/>
                <a:cs typeface="Spectral"/>
                <a:sym typeface="Spectral"/>
              </a:rPr>
              <a:t>4</a:t>
            </a: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			5.0			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Font typeface="Spectral"/>
              <a:buChar char="●"/>
            </a:pPr>
            <a:r>
              <a:rPr lang="en-US" sz="2600">
                <a:latin typeface="Spectral"/>
                <a:ea typeface="Spectral"/>
                <a:cs typeface="Spectral"/>
                <a:sym typeface="Spectral"/>
              </a:rPr>
              <a:t>SJF (preemptive)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-34036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88950" rtl="0" algn="l">
              <a:lnSpc>
                <a:spcPct val="115000"/>
              </a:lnSpc>
              <a:spcBef>
                <a:spcPts val="910"/>
              </a:spcBef>
              <a:spcAft>
                <a:spcPts val="0"/>
              </a:spcAft>
              <a:buSzPct val="67359"/>
              <a:buNone/>
            </a:pPr>
            <a:r>
              <a:t/>
            </a:r>
            <a:endParaRPr sz="26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67" name="Google Shape;267;p14"/>
          <p:cNvGrpSpPr/>
          <p:nvPr/>
        </p:nvGrpSpPr>
        <p:grpSpPr>
          <a:xfrm>
            <a:off x="2503884" y="5156342"/>
            <a:ext cx="8708231" cy="1485901"/>
            <a:chOff x="864" y="2364"/>
            <a:chExt cx="3657" cy="702"/>
          </a:xfrm>
        </p:grpSpPr>
        <p:sp>
          <p:nvSpPr>
            <p:cNvPr id="268" name="Google Shape;268;p14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9" name="Google Shape;269;p14"/>
            <p:cNvSpPr txBox="1"/>
            <p:nvPr/>
          </p:nvSpPr>
          <p:spPr>
            <a:xfrm flipH="1">
              <a:off x="1008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0" name="Google Shape;270;p14"/>
            <p:cNvSpPr txBox="1"/>
            <p:nvPr/>
          </p:nvSpPr>
          <p:spPr>
            <a:xfrm flipH="1">
              <a:off x="1824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1" name="Google Shape;271;p14"/>
            <p:cNvSpPr txBox="1"/>
            <p:nvPr/>
          </p:nvSpPr>
          <p:spPr>
            <a:xfrm flipH="1">
              <a:off x="1488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72" name="Google Shape;272;p14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14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14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14"/>
            <p:cNvCxnSpPr/>
            <p:nvPr/>
          </p:nvCxnSpPr>
          <p:spPr>
            <a:xfrm>
              <a:off x="1344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14"/>
            <p:cNvCxnSpPr/>
            <p:nvPr/>
          </p:nvCxnSpPr>
          <p:spPr>
            <a:xfrm>
              <a:off x="240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14"/>
            <p:cNvSpPr txBox="1"/>
            <p:nvPr/>
          </p:nvSpPr>
          <p:spPr>
            <a:xfrm flipH="1">
              <a:off x="1728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 txBox="1"/>
            <p:nvPr/>
          </p:nvSpPr>
          <p:spPr>
            <a:xfrm flipH="1">
              <a:off x="1248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 txBox="1"/>
            <p:nvPr/>
          </p:nvSpPr>
          <p:spPr>
            <a:xfrm flipH="1">
              <a:off x="3312" y="2844"/>
              <a:ext cx="20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 txBox="1"/>
            <p:nvPr/>
          </p:nvSpPr>
          <p:spPr>
            <a:xfrm flipH="1">
              <a:off x="864" y="2853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 txBox="1"/>
            <p:nvPr/>
          </p:nvSpPr>
          <p:spPr>
            <a:xfrm flipH="1">
              <a:off x="2976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82" name="Google Shape;282;p14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14"/>
            <p:cNvCxnSpPr/>
            <p:nvPr/>
          </p:nvCxnSpPr>
          <p:spPr>
            <a:xfrm>
              <a:off x="115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14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14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14"/>
            <p:cNvSpPr txBox="1"/>
            <p:nvPr/>
          </p:nvSpPr>
          <p:spPr>
            <a:xfrm flipH="1">
              <a:off x="2064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Google Shape;287;p14"/>
            <p:cNvCxnSpPr/>
            <p:nvPr/>
          </p:nvCxnSpPr>
          <p:spPr>
            <a:xfrm>
              <a:off x="292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14"/>
            <p:cNvCxnSpPr/>
            <p:nvPr/>
          </p:nvCxnSpPr>
          <p:spPr>
            <a:xfrm>
              <a:off x="3120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14"/>
            <p:cNvCxnSpPr/>
            <p:nvPr/>
          </p:nvCxnSpPr>
          <p:spPr>
            <a:xfrm>
              <a:off x="331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14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1" name="Google Shape;291;p14"/>
            <p:cNvSpPr txBox="1"/>
            <p:nvPr/>
          </p:nvSpPr>
          <p:spPr>
            <a:xfrm flipH="1">
              <a:off x="2592" y="2892"/>
              <a:ext cx="139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2" name="Google Shape;292;p14"/>
            <p:cNvCxnSpPr/>
            <p:nvPr/>
          </p:nvCxnSpPr>
          <p:spPr>
            <a:xfrm>
              <a:off x="3696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388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4080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14"/>
            <p:cNvCxnSpPr/>
            <p:nvPr/>
          </p:nvCxnSpPr>
          <p:spPr>
            <a:xfrm>
              <a:off x="1824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14"/>
            <p:cNvCxnSpPr/>
            <p:nvPr/>
          </p:nvCxnSpPr>
          <p:spPr>
            <a:xfrm>
              <a:off x="2160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7" name="Google Shape;297;p14"/>
            <p:cNvSpPr txBox="1"/>
            <p:nvPr/>
          </p:nvSpPr>
          <p:spPr>
            <a:xfrm flipH="1">
              <a:off x="2256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8" name="Google Shape;298;p14"/>
            <p:cNvSpPr txBox="1"/>
            <p:nvPr/>
          </p:nvSpPr>
          <p:spPr>
            <a:xfrm flipH="1">
              <a:off x="3840" y="2412"/>
              <a:ext cx="17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99" name="Google Shape;299;p14"/>
            <p:cNvCxnSpPr/>
            <p:nvPr/>
          </p:nvCxnSpPr>
          <p:spPr>
            <a:xfrm>
              <a:off x="427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0" name="Google Shape;300;p14"/>
            <p:cNvSpPr txBox="1"/>
            <p:nvPr/>
          </p:nvSpPr>
          <p:spPr>
            <a:xfrm flipH="1">
              <a:off x="4320" y="2844"/>
              <a:ext cx="20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896700" y="369900"/>
            <a:ext cx="121335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Shortest-remaining-time-first</a:t>
            </a:r>
            <a:endParaRPr sz="6000"/>
          </a:p>
        </p:txBody>
      </p:sp>
      <p:sp>
        <p:nvSpPr>
          <p:cNvPr id="307" name="Google Shape;307;p15"/>
          <p:cNvSpPr txBox="1"/>
          <p:nvPr>
            <p:ph idx="1" type="body"/>
          </p:nvPr>
        </p:nvSpPr>
        <p:spPr>
          <a:xfrm>
            <a:off x="1209673" y="1644651"/>
            <a:ext cx="10656261" cy="3408603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70000" lnSpcReduction="20000"/>
          </a:bodyPr>
          <a:lstStyle/>
          <a:p>
            <a:pPr indent="-458089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Now we add the concepts of varying arrival times and preemption to the analysis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</a:t>
            </a:r>
            <a:endParaRPr/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				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5808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Preemptive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SJF Gantt Chart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 baseline="-25000" i="1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 baseline="-25000" i="1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2506662" y="5250105"/>
            <a:ext cx="8702675" cy="1384300"/>
            <a:chOff x="901" y="2366"/>
            <a:chExt cx="3655" cy="654"/>
          </a:xfrm>
        </p:grpSpPr>
        <p:sp>
          <p:nvSpPr>
            <p:cNvPr id="309" name="Google Shape;309;p15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0" name="Google Shape;310;p15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1" name="Google Shape;311;p15"/>
            <p:cNvSpPr txBox="1"/>
            <p:nvPr/>
          </p:nvSpPr>
          <p:spPr>
            <a:xfrm flipH="1">
              <a:off x="3019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13" name="Google Shape;313;p15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314" name="Google Shape;314;p15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 txBox="1"/>
            <p:nvPr/>
          </p:nvSpPr>
          <p:spPr>
            <a:xfrm flipH="1">
              <a:off x="3353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15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318" name="Google Shape;318;p15"/>
            <p:cNvSpPr txBox="1"/>
            <p:nvPr/>
          </p:nvSpPr>
          <p:spPr>
            <a:xfrm flipH="1">
              <a:off x="2597" y="2845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p15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320" name="Google Shape;320;p15"/>
            <p:cNvSpPr txBox="1"/>
            <p:nvPr/>
          </p:nvSpPr>
          <p:spPr>
            <a:xfrm flipH="1">
              <a:off x="3787" y="242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15"/>
            <p:cNvSpPr txBox="1"/>
            <p:nvPr/>
          </p:nvSpPr>
          <p:spPr>
            <a:xfrm flipH="1">
              <a:off x="4371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Google Shape;322;p15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323" name="Google Shape;323;p15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 txBox="1"/>
            <p:nvPr/>
          </p:nvSpPr>
          <p:spPr>
            <a:xfrm flipH="1">
              <a:off x="2185" y="243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aphicFrame>
        <p:nvGraphicFramePr>
          <p:cNvPr id="325" name="Google Shape;325;p15"/>
          <p:cNvGraphicFramePr/>
          <p:nvPr/>
        </p:nvGraphicFramePr>
        <p:xfrm>
          <a:off x="1747381" y="2343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{08EC4312-9450-4A9F-812F-0894A668C750}</a:tableStyleId>
              </a:tblPr>
              <a:tblGrid>
                <a:gridCol w="2426550"/>
                <a:gridCol w="2426550"/>
                <a:gridCol w="2426550"/>
              </a:tblGrid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Process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Arrival Time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Burst Time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Priority Scheduling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932100" y="369900"/>
            <a:ext cx="120981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Priority Scheduling</a:t>
            </a:r>
            <a:endParaRPr/>
          </a:p>
        </p:txBody>
      </p:sp>
      <p:sp>
        <p:nvSpPr>
          <p:cNvPr id="338" name="Google Shape;338;p17"/>
          <p:cNvSpPr txBox="1"/>
          <p:nvPr>
            <p:ph idx="1" type="body"/>
          </p:nvPr>
        </p:nvSpPr>
        <p:spPr>
          <a:xfrm>
            <a:off x="932100" y="1644650"/>
            <a:ext cx="118488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20000"/>
          </a:bodyPr>
          <a:lstStyle/>
          <a:p>
            <a:pPr indent="-473553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priority number (integer) is associated with each process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26085" lvl="0" marL="4889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53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 CPU is allocated to the process with the highest priority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039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(smallest integer ≡ highest priority)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2107" lvl="1" marL="10604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53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SJF is priority scheduling where priority is the inverse of predicted next CPU burst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53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Priority can be defined either internally or externally.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Factors for internal priority assignment: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2578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 limit, memory requirements, the number or open files etc.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Factors for external priority assignment: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2578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Importance of the process, the type and amount of funds being paid for computer use, department sponsoring works etc.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26085" lvl="0" marL="4889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>
            <p:ph type="title"/>
          </p:nvPr>
        </p:nvSpPr>
        <p:spPr>
          <a:xfrm>
            <a:off x="920300" y="369900"/>
            <a:ext cx="12109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Priority Scheduling</a:t>
            </a:r>
            <a:endParaRPr sz="6000"/>
          </a:p>
        </p:txBody>
      </p:sp>
      <p:sp>
        <p:nvSpPr>
          <p:cNvPr id="345" name="Google Shape;345;p18"/>
          <p:cNvSpPr txBox="1"/>
          <p:nvPr>
            <p:ph idx="1" type="body"/>
          </p:nvPr>
        </p:nvSpPr>
        <p:spPr>
          <a:xfrm>
            <a:off x="297950" y="1830913"/>
            <a:ext cx="6704944" cy="329011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62500" lnSpcReduction="20000"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Non Preemptive: </a:t>
            </a:r>
            <a:endParaRPr/>
          </a:p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Process</a:t>
            </a:r>
            <a:r>
              <a:rPr lang="en-US" u="sng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A	ar 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Burst Time</a:t>
            </a:r>
            <a:r>
              <a:rPr lang="en-US" u="sng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Priority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10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	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2 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4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5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5	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		2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16957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1268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Priority scheduling Gantt Chart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346" name="Google Shape;346;p18"/>
          <p:cNvGrpSpPr/>
          <p:nvPr/>
        </p:nvGrpSpPr>
        <p:grpSpPr>
          <a:xfrm>
            <a:off x="1416260" y="5291597"/>
            <a:ext cx="7558087" cy="1384300"/>
            <a:chOff x="901" y="2366"/>
            <a:chExt cx="3174" cy="654"/>
          </a:xfrm>
        </p:grpSpPr>
        <p:sp>
          <p:nvSpPr>
            <p:cNvPr id="347" name="Google Shape;347;p18"/>
            <p:cNvSpPr/>
            <p:nvPr/>
          </p:nvSpPr>
          <p:spPr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8" name="Google Shape;348;p18"/>
            <p:cNvSpPr txBox="1"/>
            <p:nvPr/>
          </p:nvSpPr>
          <p:spPr>
            <a:xfrm flipH="1">
              <a:off x="1052" y="2441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9" name="Google Shape;349;p18"/>
            <p:cNvSpPr txBox="1"/>
            <p:nvPr/>
          </p:nvSpPr>
          <p:spPr>
            <a:xfrm flipH="1">
              <a:off x="3235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Google Shape;350;p18"/>
            <p:cNvSpPr txBox="1"/>
            <p:nvPr/>
          </p:nvSpPr>
          <p:spPr>
            <a:xfrm flipH="1">
              <a:off x="1498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51" name="Google Shape;351;p18"/>
            <p:cNvCxnSpPr/>
            <p:nvPr/>
          </p:nvCxnSpPr>
          <p:spPr>
            <a:xfrm>
              <a:off x="3174" y="237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352" name="Google Shape;352;p18"/>
            <p:cNvSpPr txBox="1"/>
            <p:nvPr/>
          </p:nvSpPr>
          <p:spPr>
            <a:xfrm flipH="1">
              <a:off x="1244" y="2845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 txBox="1"/>
            <p:nvPr/>
          </p:nvSpPr>
          <p:spPr>
            <a:xfrm flipH="1">
              <a:off x="3580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 txBox="1"/>
            <p:nvPr/>
          </p:nvSpPr>
          <p:spPr>
            <a:xfrm flipH="1">
              <a:off x="90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5" name="Google Shape;355;p18"/>
            <p:cNvCxnSpPr/>
            <p:nvPr/>
          </p:nvCxnSpPr>
          <p:spPr>
            <a:xfrm>
              <a:off x="3683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356" name="Google Shape;356;p18"/>
            <p:cNvSpPr txBox="1"/>
            <p:nvPr/>
          </p:nvSpPr>
          <p:spPr>
            <a:xfrm flipH="1">
              <a:off x="3089" y="2845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18"/>
            <p:cNvCxnSpPr/>
            <p:nvPr/>
          </p:nvCxnSpPr>
          <p:spPr>
            <a:xfrm flipH="1">
              <a:off x="1313" y="2374"/>
              <a:ext cx="5" cy="39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358" name="Google Shape;358;p18"/>
            <p:cNvSpPr txBox="1"/>
            <p:nvPr/>
          </p:nvSpPr>
          <p:spPr>
            <a:xfrm flipH="1">
              <a:off x="3722" y="2439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Google Shape;359;p18"/>
            <p:cNvSpPr txBox="1"/>
            <p:nvPr/>
          </p:nvSpPr>
          <p:spPr>
            <a:xfrm flipH="1">
              <a:off x="3890" y="284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0" name="Google Shape;360;p18"/>
            <p:cNvCxnSpPr/>
            <p:nvPr/>
          </p:nvCxnSpPr>
          <p:spPr>
            <a:xfrm>
              <a:off x="1925" y="2366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361" name="Google Shape;361;p18"/>
            <p:cNvSpPr txBox="1"/>
            <p:nvPr/>
          </p:nvSpPr>
          <p:spPr>
            <a:xfrm flipH="1">
              <a:off x="1861" y="2843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 txBox="1"/>
            <p:nvPr/>
          </p:nvSpPr>
          <p:spPr>
            <a:xfrm flipH="1">
              <a:off x="2569" y="2438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63" name="Google Shape;363;p18"/>
          <p:cNvSpPr txBox="1"/>
          <p:nvPr/>
        </p:nvSpPr>
        <p:spPr>
          <a:xfrm>
            <a:off x="297950" y="6846471"/>
            <a:ext cx="11277700" cy="1747136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Problem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Starvation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low priority processes may never execute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Solution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Aging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as time progresses increase the priority of the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/>
          <p:nvPr>
            <p:ph type="title"/>
          </p:nvPr>
        </p:nvSpPr>
        <p:spPr>
          <a:xfrm>
            <a:off x="920300" y="369900"/>
            <a:ext cx="121098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Example of Priority Scheduling</a:t>
            </a:r>
            <a:endParaRPr sz="6000"/>
          </a:p>
        </p:txBody>
      </p:sp>
      <p:sp>
        <p:nvSpPr>
          <p:cNvPr id="370" name="Google Shape;370;p19"/>
          <p:cNvSpPr txBox="1"/>
          <p:nvPr>
            <p:ph idx="1" type="body"/>
          </p:nvPr>
        </p:nvSpPr>
        <p:spPr>
          <a:xfrm>
            <a:off x="297949" y="1830911"/>
            <a:ext cx="7678820" cy="3372041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62500" lnSpcReduction="20000"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Preemptive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endParaRPr/>
          </a:p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Process</a:t>
            </a:r>
            <a:r>
              <a:rPr lang="en-US" u="sng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Arrival Time</a:t>
            </a:r>
            <a:r>
              <a:rPr lang="en-US" u="sng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Burst Time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 u="sng">
                <a:latin typeface="Cambria Math"/>
                <a:ea typeface="Cambria Math"/>
                <a:cs typeface="Cambria Math"/>
                <a:sym typeface="Cambria Math"/>
              </a:rPr>
              <a:t>Priority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0		10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 	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2 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3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3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5		</a:t>
            </a:r>
            <a:r>
              <a:rPr lang="en-US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5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Arial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		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5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	</a:t>
            </a:r>
            <a:r>
              <a:rPr baseline="-25000" i="1" lang="en-US">
                <a:latin typeface="Cambria Math"/>
                <a:ea typeface="Cambria Math"/>
                <a:cs typeface="Cambria Math"/>
                <a:sym typeface="Cambria Math"/>
              </a:rPr>
              <a:t>	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		2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16957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Cambria Math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481268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Priority scheduling Gantt Chart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608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297950" y="6846471"/>
            <a:ext cx="11277700" cy="1747136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Problem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Starvation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low priority processes may never execute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marR="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Open San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Solution ≡ </a:t>
            </a:r>
            <a:r>
              <a:rPr b="1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Aging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– as time progresses increase the priority of the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940" lvl="0" marL="488950" marR="0" rtl="0" algn="l">
              <a:lnSpc>
                <a:spcPct val="115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Open San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72" name="Google Shape;372;p19"/>
          <p:cNvGrpSpPr/>
          <p:nvPr/>
        </p:nvGrpSpPr>
        <p:grpSpPr>
          <a:xfrm>
            <a:off x="1565115" y="5332561"/>
            <a:ext cx="7558087" cy="1384300"/>
            <a:chOff x="2777227" y="4780112"/>
            <a:chExt cx="7558087" cy="1384300"/>
          </a:xfrm>
        </p:grpSpPr>
        <p:grpSp>
          <p:nvGrpSpPr>
            <p:cNvPr id="373" name="Google Shape;373;p19"/>
            <p:cNvGrpSpPr/>
            <p:nvPr/>
          </p:nvGrpSpPr>
          <p:grpSpPr>
            <a:xfrm>
              <a:off x="2777227" y="4780112"/>
              <a:ext cx="7558087" cy="1384300"/>
              <a:chOff x="901" y="2366"/>
              <a:chExt cx="3174" cy="654"/>
            </a:xfrm>
          </p:grpSpPr>
          <p:sp>
            <p:nvSpPr>
              <p:cNvPr id="374" name="Google Shape;374;p19"/>
              <p:cNvSpPr/>
              <p:nvPr/>
            </p:nvSpPr>
            <p:spPr>
              <a:xfrm flipH="1">
                <a:off x="960" y="2373"/>
                <a:ext cx="3024" cy="384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5" name="Google Shape;375;p19"/>
              <p:cNvSpPr txBox="1"/>
              <p:nvPr/>
            </p:nvSpPr>
            <p:spPr>
              <a:xfrm flipH="1">
                <a:off x="1052" y="2441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76" name="Google Shape;376;p19"/>
              <p:cNvSpPr txBox="1"/>
              <p:nvPr/>
            </p:nvSpPr>
            <p:spPr>
              <a:xfrm flipH="1">
                <a:off x="3235" y="2439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77" name="Google Shape;377;p19"/>
              <p:cNvSpPr txBox="1"/>
              <p:nvPr/>
            </p:nvSpPr>
            <p:spPr>
              <a:xfrm flipH="1">
                <a:off x="1433" y="2463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378" name="Google Shape;378;p19"/>
              <p:cNvCxnSpPr/>
              <p:nvPr/>
            </p:nvCxnSpPr>
            <p:spPr>
              <a:xfrm>
                <a:off x="2138" y="2373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</p:cxnSp>
          <p:sp>
            <p:nvSpPr>
              <p:cNvPr id="379" name="Google Shape;379;p19"/>
              <p:cNvSpPr txBox="1"/>
              <p:nvPr/>
            </p:nvSpPr>
            <p:spPr>
              <a:xfrm flipH="1">
                <a:off x="1171" y="2846"/>
                <a:ext cx="131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9"/>
              <p:cNvSpPr txBox="1"/>
              <p:nvPr/>
            </p:nvSpPr>
            <p:spPr>
              <a:xfrm flipH="1">
                <a:off x="3580" y="2846"/>
                <a:ext cx="185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18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9"/>
              <p:cNvSpPr txBox="1"/>
              <p:nvPr/>
            </p:nvSpPr>
            <p:spPr>
              <a:xfrm flipH="1">
                <a:off x="901" y="2843"/>
                <a:ext cx="131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2" name="Google Shape;382;p19"/>
              <p:cNvCxnSpPr/>
              <p:nvPr/>
            </p:nvCxnSpPr>
            <p:spPr>
              <a:xfrm>
                <a:off x="3683" y="2373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</p:cxnSp>
          <p:sp>
            <p:nvSpPr>
              <p:cNvPr id="383" name="Google Shape;383;p19"/>
              <p:cNvSpPr txBox="1"/>
              <p:nvPr/>
            </p:nvSpPr>
            <p:spPr>
              <a:xfrm flipH="1">
                <a:off x="2992" y="2839"/>
                <a:ext cx="185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4" name="Google Shape;384;p19"/>
              <p:cNvCxnSpPr/>
              <p:nvPr/>
            </p:nvCxnSpPr>
            <p:spPr>
              <a:xfrm flipH="1">
                <a:off x="1236" y="2374"/>
                <a:ext cx="5" cy="3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</p:cxnSp>
          <p:sp>
            <p:nvSpPr>
              <p:cNvPr id="385" name="Google Shape;385;p19"/>
              <p:cNvSpPr txBox="1"/>
              <p:nvPr/>
            </p:nvSpPr>
            <p:spPr>
              <a:xfrm flipH="1">
                <a:off x="3722" y="2439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86" name="Google Shape;386;p19"/>
              <p:cNvSpPr txBox="1"/>
              <p:nvPr/>
            </p:nvSpPr>
            <p:spPr>
              <a:xfrm flipH="1">
                <a:off x="3890" y="2846"/>
                <a:ext cx="185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7" name="Google Shape;387;p19"/>
              <p:cNvCxnSpPr/>
              <p:nvPr/>
            </p:nvCxnSpPr>
            <p:spPr>
              <a:xfrm>
                <a:off x="1769" y="2366"/>
                <a:ext cx="0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</p:cxnSp>
          <p:sp>
            <p:nvSpPr>
              <p:cNvPr id="388" name="Google Shape;388;p19"/>
              <p:cNvSpPr txBox="1"/>
              <p:nvPr/>
            </p:nvSpPr>
            <p:spPr>
              <a:xfrm flipH="1">
                <a:off x="2072" y="2843"/>
                <a:ext cx="131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9"/>
              <p:cNvSpPr txBox="1"/>
              <p:nvPr/>
            </p:nvSpPr>
            <p:spPr>
              <a:xfrm flipH="1">
                <a:off x="2802" y="2471"/>
                <a:ext cx="178" cy="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5400000" dist="19050">
                  <a:srgbClr val="000000">
                    <a:alpha val="4941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sp>
          <p:nvSpPr>
            <p:cNvPr id="390" name="Google Shape;390;p19"/>
            <p:cNvSpPr txBox="1"/>
            <p:nvPr/>
          </p:nvSpPr>
          <p:spPr>
            <a:xfrm flipH="1">
              <a:off x="4688180" y="5783176"/>
              <a:ext cx="311944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 flipH="1">
              <a:off x="5075381" y="4932512"/>
              <a:ext cx="423862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392" name="Google Shape;392;p19"/>
            <p:cNvCxnSpPr/>
            <p:nvPr/>
          </p:nvCxnSpPr>
          <p:spPr>
            <a:xfrm>
              <a:off x="6619678" y="4806929"/>
              <a:ext cx="0" cy="81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393" name="Google Shape;393;p19"/>
            <p:cNvSpPr txBox="1"/>
            <p:nvPr/>
          </p:nvSpPr>
          <p:spPr>
            <a:xfrm flipH="1">
              <a:off x="5970482" y="4938862"/>
              <a:ext cx="423862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4" name="Google Shape;394;p19"/>
            <p:cNvSpPr txBox="1"/>
            <p:nvPr/>
          </p:nvSpPr>
          <p:spPr>
            <a:xfrm flipH="1">
              <a:off x="6443161" y="5783176"/>
              <a:ext cx="311944" cy="36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5" name="Google Shape;395;p19"/>
            <p:cNvCxnSpPr/>
            <p:nvPr/>
          </p:nvCxnSpPr>
          <p:spPr>
            <a:xfrm>
              <a:off x="7987402" y="4794929"/>
              <a:ext cx="0" cy="81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685800" y="577232"/>
            <a:ext cx="123444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1262063" y="1700213"/>
            <a:ext cx="11028362" cy="57829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133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Maximum CPU utilization obtained with multiprogramming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289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13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Continuous Cycle 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one process has to wait (I/O)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Operating system takes the CPU away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Give CPU to another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18147" lvl="1" marL="10604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This pattern continues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289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133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CPU–I/O Burst Cycle : Process execution consists of a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cycle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of CPU execution and I/O wait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78" name="Google Shape;78;p2"/>
          <p:cNvGrpSpPr/>
          <p:nvPr/>
        </p:nvGrpSpPr>
        <p:grpSpPr>
          <a:xfrm>
            <a:off x="11062784" y="1813887"/>
            <a:ext cx="2239518" cy="4557480"/>
            <a:chOff x="11075310" y="1776309"/>
            <a:chExt cx="2239518" cy="4557480"/>
          </a:xfrm>
        </p:grpSpPr>
        <p:sp>
          <p:nvSpPr>
            <p:cNvPr id="79" name="Google Shape;79;p2"/>
            <p:cNvSpPr/>
            <p:nvPr/>
          </p:nvSpPr>
          <p:spPr>
            <a:xfrm>
              <a:off x="11075310" y="1776309"/>
              <a:ext cx="1760415" cy="1416888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2"/>
            <p:cNvGrpSpPr/>
            <p:nvPr/>
          </p:nvGrpSpPr>
          <p:grpSpPr>
            <a:xfrm>
              <a:off x="11122408" y="1910507"/>
              <a:ext cx="2192420" cy="4423282"/>
              <a:chOff x="11261031" y="1860403"/>
              <a:chExt cx="2192420" cy="4423282"/>
            </a:xfrm>
          </p:grpSpPr>
          <p:sp>
            <p:nvSpPr>
              <p:cNvPr id="81" name="Google Shape;81;p2"/>
              <p:cNvSpPr/>
              <p:nvPr/>
            </p:nvSpPr>
            <p:spPr>
              <a:xfrm>
                <a:off x="11395322" y="5006031"/>
                <a:ext cx="1374797" cy="1277654"/>
              </a:xfrm>
              <a:prstGeom prst="frame">
                <a:avLst>
                  <a:gd fmla="val 12500" name="adj1"/>
                </a:avLst>
              </a:prstGeom>
              <a:gradFill>
                <a:gsLst>
                  <a:gs pos="0">
                    <a:srgbClr val="BDD5E1"/>
                  </a:gs>
                  <a:gs pos="35000">
                    <a:srgbClr val="D2E1E7"/>
                  </a:gs>
                  <a:gs pos="100000">
                    <a:srgbClr val="ECF3F6"/>
                  </a:gs>
                </a:gsLst>
                <a:lin ang="16200000" scaled="0"/>
              </a:gradFill>
              <a:ln cap="flat" cmpd="sng" w="9525">
                <a:solidFill>
                  <a:srgbClr val="748C98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Processor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788187" y="2565956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3F886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951659" y="1860403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4"/>
              </a:solidFill>
              <a:ln cap="flat" cmpd="sng" w="25400">
                <a:solidFill>
                  <a:srgbClr val="57697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345745" y="2434649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A0A83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1338447" y="1999802"/>
                <a:ext cx="475989" cy="501041"/>
              </a:xfrm>
              <a:prstGeom prst="donut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432E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1974566" y="4034657"/>
                <a:ext cx="288175" cy="675973"/>
              </a:xfrm>
              <a:prstGeom prst="downArrow">
                <a:avLst>
                  <a:gd fmla="val 50000" name="adj1"/>
                  <a:gd fmla="val 50000" name="adj2"/>
                </a:avLst>
              </a:prstGeom>
              <a:solidFill>
                <a:schemeClr val="lt1"/>
              </a:solidFill>
              <a:ln cap="flat" cmpd="sng" w="2540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 txBox="1"/>
              <p:nvPr/>
            </p:nvSpPr>
            <p:spPr>
              <a:xfrm>
                <a:off x="12197979" y="4100981"/>
                <a:ext cx="125547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Schedule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"/>
              <p:cNvSpPr txBox="1"/>
              <p:nvPr/>
            </p:nvSpPr>
            <p:spPr>
              <a:xfrm>
                <a:off x="11261031" y="3113431"/>
                <a:ext cx="187389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Processes in Ready Queue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Round Robin (RR)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title"/>
          </p:nvPr>
        </p:nvSpPr>
        <p:spPr>
          <a:xfrm>
            <a:off x="685800" y="369904"/>
            <a:ext cx="12344400" cy="10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Round Robin (RR)</a:t>
            </a:r>
            <a:endParaRPr/>
          </a:p>
        </p:txBody>
      </p:sp>
      <p:sp>
        <p:nvSpPr>
          <p:cNvPr id="408" name="Google Shape;408;p21"/>
          <p:cNvSpPr txBox="1"/>
          <p:nvPr>
            <p:ph idx="1" type="body"/>
          </p:nvPr>
        </p:nvSpPr>
        <p:spPr>
          <a:xfrm>
            <a:off x="924225" y="1484563"/>
            <a:ext cx="115539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Each process gets a small unit of CPU time (</a:t>
            </a:r>
            <a:r>
              <a:rPr b="1" lang="en-US" sz="2400">
                <a:latin typeface="Spectral"/>
                <a:ea typeface="Spectral"/>
                <a:cs typeface="Spectral"/>
                <a:sym typeface="Spectral"/>
              </a:rPr>
              <a:t>time quantum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q), usually 10-100 milliseconds.  After this time has elapsed, the process is preempted and added to the end of the ready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there are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processes in the ready queue and the time quantum is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, then each process gets 1/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of the CPU time in chunks of at most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time units at once.  No process waits more than (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n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-1)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 units.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Timer interrupts every quantum to schedule next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Performance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large ⇒ FIFO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small ⇒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q 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must be large with respect to context switch, otherwise overhead is too high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>
            <p:ph type="title"/>
          </p:nvPr>
        </p:nvSpPr>
        <p:spPr>
          <a:xfrm>
            <a:off x="911450" y="414750"/>
            <a:ext cx="120825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RR with Time Quantum = 4</a:t>
            </a:r>
            <a:endParaRPr/>
          </a:p>
        </p:txBody>
      </p:sp>
      <p:sp>
        <p:nvSpPr>
          <p:cNvPr id="415" name="Google Shape;415;p22"/>
          <p:cNvSpPr txBox="1"/>
          <p:nvPr>
            <p:ph idx="1" type="body"/>
          </p:nvPr>
        </p:nvSpPr>
        <p:spPr>
          <a:xfrm>
            <a:off x="1241427" y="2014539"/>
            <a:ext cx="5617396" cy="242987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85000" lnSpcReduction="10000"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u="sng">
                <a:latin typeface="Spectral"/>
                <a:ea typeface="Spectral"/>
                <a:cs typeface="Spectral"/>
                <a:sym typeface="Spectral"/>
              </a:rPr>
              <a:t>Burst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		P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1				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24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2	 			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3				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		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65720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 Gantt chart is: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416" name="Google Shape;416;p22"/>
          <p:cNvGrpSpPr/>
          <p:nvPr/>
        </p:nvGrpSpPr>
        <p:grpSpPr>
          <a:xfrm>
            <a:off x="1954337" y="4803238"/>
            <a:ext cx="7027863" cy="1255713"/>
            <a:chOff x="1088" y="2640"/>
            <a:chExt cx="2951" cy="593"/>
          </a:xfrm>
        </p:grpSpPr>
        <p:grpSp>
          <p:nvGrpSpPr>
            <p:cNvPr id="417" name="Google Shape;417;p22"/>
            <p:cNvGrpSpPr/>
            <p:nvPr/>
          </p:nvGrpSpPr>
          <p:grpSpPr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418" name="Google Shape;418;p22"/>
              <p:cNvSpPr/>
              <p:nvPr/>
            </p:nvSpPr>
            <p:spPr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19" name="Google Shape;419;p22"/>
              <p:cNvSpPr/>
              <p:nvPr/>
            </p:nvSpPr>
            <p:spPr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2"/>
              <p:cNvSpPr/>
              <p:nvPr/>
            </p:nvSpPr>
            <p:spPr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2"/>
              <p:cNvSpPr/>
              <p:nvPr/>
            </p:nvSpPr>
            <p:spPr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6" name="Google Shape;426;p22"/>
            <p:cNvSpPr txBox="1"/>
            <p:nvPr/>
          </p:nvSpPr>
          <p:spPr>
            <a:xfrm>
              <a:off x="1088" y="3052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2"/>
            <p:cNvSpPr txBox="1"/>
            <p:nvPr/>
          </p:nvSpPr>
          <p:spPr>
            <a:xfrm>
              <a:off x="1386" y="3059"/>
              <a:ext cx="19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 txBox="1"/>
            <p:nvPr/>
          </p:nvSpPr>
          <p:spPr>
            <a:xfrm>
              <a:off x="1803" y="3059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 txBox="1"/>
            <p:nvPr/>
          </p:nvSpPr>
          <p:spPr>
            <a:xfrm>
              <a:off x="211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 txBox="1"/>
            <p:nvPr/>
          </p:nvSpPr>
          <p:spPr>
            <a:xfrm>
              <a:off x="2502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 txBox="1"/>
            <p:nvPr/>
          </p:nvSpPr>
          <p:spPr>
            <a:xfrm>
              <a:off x="283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 txBox="1"/>
            <p:nvPr/>
          </p:nvSpPr>
          <p:spPr>
            <a:xfrm>
              <a:off x="313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 txBox="1"/>
            <p:nvPr/>
          </p:nvSpPr>
          <p:spPr>
            <a:xfrm>
              <a:off x="3518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 txBox="1"/>
            <p:nvPr/>
          </p:nvSpPr>
          <p:spPr>
            <a:xfrm>
              <a:off x="3854" y="3053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2"/>
          <p:cNvSpPr txBox="1"/>
          <p:nvPr/>
        </p:nvSpPr>
        <p:spPr>
          <a:xfrm>
            <a:off x="1241427" y="6533138"/>
            <a:ext cx="9369866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b="0" i="0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Average waiting time is 17 / 3 = 5.66 milisecond</a:t>
            </a:r>
            <a:endParaRPr b="0" i="0" sz="24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b="0" i="0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Typically, higher average turnaround than SJF, but better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response</a:t>
            </a:r>
            <a:endParaRPr b="0" i="0" sz="14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b="0" i="0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quantum should be large compared to context switch time</a:t>
            </a:r>
            <a:endParaRPr b="0" i="0" sz="14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Spectral"/>
              <a:buChar char="•"/>
            </a:pPr>
            <a:r>
              <a:rPr b="0" i="0" lang="en-US" sz="2400" u="none" cap="none" strike="noStrike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Quantum  usually 10ms to 100ms, context switch &lt; 10 usec</a:t>
            </a:r>
            <a:endParaRPr b="0" i="0" sz="24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"/>
          <p:cNvSpPr txBox="1"/>
          <p:nvPr>
            <p:ph type="title"/>
          </p:nvPr>
        </p:nvSpPr>
        <p:spPr>
          <a:xfrm>
            <a:off x="920300" y="514350"/>
            <a:ext cx="123624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Time Quantum and Context Switch Time</a:t>
            </a:r>
            <a:endParaRPr sz="6000"/>
          </a:p>
        </p:txBody>
      </p:sp>
      <p:pic>
        <p:nvPicPr>
          <p:cNvPr id="442" name="Google Shape;4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600" y="2476500"/>
            <a:ext cx="105981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 txBox="1"/>
          <p:nvPr>
            <p:ph type="title"/>
          </p:nvPr>
        </p:nvSpPr>
        <p:spPr>
          <a:xfrm>
            <a:off x="769950" y="636605"/>
            <a:ext cx="128031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Turnaround Time Varies With  The Time Quantum</a:t>
            </a:r>
            <a:endParaRPr sz="6000"/>
          </a:p>
        </p:txBody>
      </p:sp>
      <p:pic>
        <p:nvPicPr>
          <p:cNvPr id="449" name="Google Shape;4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375" y="1839913"/>
            <a:ext cx="7507288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4"/>
          <p:cNvSpPr txBox="1"/>
          <p:nvPr/>
        </p:nvSpPr>
        <p:spPr>
          <a:xfrm>
            <a:off x="8905875" y="4992688"/>
            <a:ext cx="34702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80% of CPU bursts should be shorter than quantum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/>
          <p:nvPr>
            <p:ph type="ctrTitle"/>
          </p:nvPr>
        </p:nvSpPr>
        <p:spPr>
          <a:xfrm>
            <a:off x="3206750" y="3348900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8147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- 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Multilevel Queue, 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5092"/>
              <a:buNone/>
            </a:pPr>
            <a:r>
              <a:rPr b="1" lang="en-US" sz="4800">
                <a:solidFill>
                  <a:srgbClr val="38761D"/>
                </a:solidFill>
              </a:rPr>
              <a:t>Multilevel Feedback Queue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type="title"/>
          </p:nvPr>
        </p:nvSpPr>
        <p:spPr>
          <a:xfrm>
            <a:off x="905975" y="473830"/>
            <a:ext cx="115698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Multilevel Queue</a:t>
            </a:r>
            <a:endParaRPr/>
          </a:p>
        </p:txBody>
      </p:sp>
      <p:sp>
        <p:nvSpPr>
          <p:cNvPr id="463" name="Google Shape;463;p26"/>
          <p:cNvSpPr txBox="1"/>
          <p:nvPr>
            <p:ph idx="1" type="body"/>
          </p:nvPr>
        </p:nvSpPr>
        <p:spPr>
          <a:xfrm>
            <a:off x="905975" y="1525325"/>
            <a:ext cx="11615700" cy="6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85000" lnSpcReduction="20000"/>
          </a:bodyPr>
          <a:lstStyle/>
          <a:p>
            <a:pPr indent="-473519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Another class of scheduling algorithm needs- in which processes are classified into different groups, e.g.: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(interactive)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(batch) processes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They have different response time requirements-so different scheduling needs.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1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processes may have priority over background processes.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73519" lvl="1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ct val="73636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multilevel queue-scheduling algorithm partitions the ready queue into several separate queues-we can see it in the figure of next slide:-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1" marL="652462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Each queue has its own scheduling algorithm: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Foreground queue scheduled by – RR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Background queue scheduled by – FCFS algorithm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52107" lvl="1" marL="1060450" rtl="0" algn="l">
              <a:lnSpc>
                <a:spcPct val="115000"/>
              </a:lnSpc>
              <a:spcBef>
                <a:spcPts val="385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-473519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 must be done between the queues: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Fixed priority preemptive scheduling; (i.e., serve all from foreground then from background).  Possibility of starvation.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94271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Time slice – each queue gets a certain amount of CPU time which it can schedule amongst its processes; i.e., foreground queue can be given 80% of the CPU time for RR-scheduling among its processes, while 20% to background in FCFS manner.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"/>
          <p:cNvSpPr txBox="1"/>
          <p:nvPr>
            <p:ph type="title"/>
          </p:nvPr>
        </p:nvSpPr>
        <p:spPr>
          <a:xfrm>
            <a:off x="892225" y="346306"/>
            <a:ext cx="113934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Multilevel Queue Scheduling</a:t>
            </a:r>
            <a:endParaRPr/>
          </a:p>
        </p:txBody>
      </p:sp>
      <p:pic>
        <p:nvPicPr>
          <p:cNvPr descr="5" id="470" name="Google Shape;47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13" y="1566863"/>
            <a:ext cx="10691812" cy="62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8"/>
          <p:cNvSpPr txBox="1"/>
          <p:nvPr>
            <p:ph type="title"/>
          </p:nvPr>
        </p:nvSpPr>
        <p:spPr>
          <a:xfrm>
            <a:off x="685800" y="369906"/>
            <a:ext cx="123444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/>
              <a:t>Multilevel Feedback Queue scheduling</a:t>
            </a:r>
            <a:endParaRPr/>
          </a:p>
        </p:txBody>
      </p:sp>
      <p:sp>
        <p:nvSpPr>
          <p:cNvPr id="476" name="Google Shape;476;p28"/>
          <p:cNvSpPr txBox="1"/>
          <p:nvPr>
            <p:ph idx="1" type="body"/>
          </p:nvPr>
        </p:nvSpPr>
        <p:spPr>
          <a:xfrm>
            <a:off x="891125" y="1927800"/>
            <a:ext cx="12344400" cy="6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 Feedback Queue scheduling, allows a process to move between queues.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If a process uses too much CPU time, it will be moved to a lower priority queue.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Similarly, a process that waits too long in a lower-priority queue may me moved to a higher-priority queue.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Multilevel-feedback-queue scheduler defined by the following parameters: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number of queues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scheduling algorithms for each queue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upgrade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when to demote a process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4689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method used to determine which queue a process will enter when that process needs service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5" id="482" name="Google Shape;4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975" y="2464226"/>
            <a:ext cx="5849475" cy="31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9"/>
          <p:cNvSpPr txBox="1"/>
          <p:nvPr>
            <p:ph type="title"/>
          </p:nvPr>
        </p:nvSpPr>
        <p:spPr>
          <a:xfrm>
            <a:off x="962025" y="589925"/>
            <a:ext cx="11658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Example of Multilevel Feedback Queue</a:t>
            </a:r>
            <a:endParaRPr/>
          </a:p>
        </p:txBody>
      </p:sp>
      <p:sp>
        <p:nvSpPr>
          <p:cNvPr id="484" name="Google Shape;484;p29"/>
          <p:cNvSpPr txBox="1"/>
          <p:nvPr>
            <p:ph idx="1" type="body"/>
          </p:nvPr>
        </p:nvSpPr>
        <p:spPr>
          <a:xfrm>
            <a:off x="962025" y="2057600"/>
            <a:ext cx="7615500" cy="60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 fontScale="92500" lnSpcReduction="10000"/>
          </a:bodyPr>
          <a:lstStyle/>
          <a:p>
            <a:pPr indent="-481268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Three queues: (can see the figure in next slide)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with time quantum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RR time quantum 16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– FCFS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6547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1268" lvl="0" marL="4889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55861"/>
              <a:buFont typeface="Spectral"/>
              <a:buChar char="●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Scheduling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 new job enters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i="1" lang="en-US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which is served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for RR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6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When it gains CPU, job receives 8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6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does not finish in 8 milliseconds, job is moved to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01129" lvl="1" marL="1060450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5454"/>
              <a:buFont typeface="Spectral"/>
              <a:buChar char="○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At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>
                <a:latin typeface="Spectral"/>
                <a:ea typeface="Spectral"/>
                <a:cs typeface="Spectral"/>
                <a:sym typeface="Spectral"/>
              </a:rPr>
              <a:t> job is again served RR and receives 16 additional milliseconds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9006" lvl="2" marL="1550988" rtl="0" algn="l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SzPct val="61363"/>
              <a:buFont typeface="Spectral"/>
              <a:buChar char="■"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If it still does not complete, it is preempted and moved to queue </a:t>
            </a:r>
            <a:r>
              <a:rPr i="1" lang="en-US">
                <a:latin typeface="Spectral"/>
                <a:ea typeface="Spectral"/>
                <a:cs typeface="Spectral"/>
                <a:sym typeface="Spectral"/>
              </a:rPr>
              <a:t>Q</a:t>
            </a:r>
            <a:r>
              <a:rPr baseline="-25000" lang="en-US">
                <a:latin typeface="Spectral"/>
                <a:ea typeface="Spectral"/>
                <a:cs typeface="Spectral"/>
                <a:sym typeface="Spectral"/>
              </a:rPr>
              <a:t>2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257300" y="369905"/>
            <a:ext cx="117729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CPU Scheduler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186100" y="1629250"/>
            <a:ext cx="11514000" cy="6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78402" lvl="0" marL="48983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Selects from among the processes in ready queue, and allocates the CPU to one of them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FIFO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Priority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Tree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Unordered linked-list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CPU scheduling decisions may take place when a process: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1.	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Switches from running to waiting state (I/O request)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2.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Switches from running to ready state (e.g. when interrupt occurs)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8983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800">
                <a:solidFill>
                  <a:srgbClr val="CC6600"/>
                </a:solidFill>
                <a:latin typeface="Spectral"/>
                <a:ea typeface="Spectral"/>
                <a:cs typeface="Spectral"/>
                <a:sym typeface="Spectral"/>
              </a:rPr>
              <a:t>3.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	Switches from waiting to ready (e.g. at completion of I/O)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92373" lvl="1" marL="114294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AutoNum type="arabicPeriod" startAt="4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Terminates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Scheduling under 1 and 4 is </a:t>
            </a:r>
            <a:r>
              <a:rPr b="1" i="1" lang="en-US" sz="1800" u="sng">
                <a:latin typeface="Spectral"/>
                <a:ea typeface="Spectral"/>
                <a:cs typeface="Spectral"/>
                <a:sym typeface="Spectral"/>
              </a:rPr>
              <a:t>nonpreemptive</a:t>
            </a:r>
            <a:endParaRPr b="1" i="1" sz="1800" u="sng">
              <a:latin typeface="Spectral"/>
              <a:ea typeface="Spectral"/>
              <a:cs typeface="Spectral"/>
              <a:sym typeface="Spectral"/>
            </a:endParaRPr>
          </a:p>
          <a:p>
            <a:pPr indent="-478402" lvl="0" marL="489833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All other scheduling is </a:t>
            </a:r>
            <a:r>
              <a:rPr b="1" i="1" lang="en-US" sz="1800" u="sng">
                <a:latin typeface="Spectral"/>
                <a:ea typeface="Spectral"/>
                <a:cs typeface="Spectral"/>
                <a:sym typeface="Spectral"/>
              </a:rPr>
              <a:t>preemptive</a:t>
            </a:r>
            <a:endParaRPr i="1" sz="1800" u="sng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access to shared data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preemption while in kernel mode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10734" lvl="1" marL="1061304" rtl="0" algn="l">
              <a:lnSpc>
                <a:spcPct val="115000"/>
              </a:lnSpc>
              <a:spcBef>
                <a:spcPts val="77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Consider interrupts occurring during crucial OS activities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1485900" y="369905"/>
            <a:ext cx="115443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Scheduling Criteria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1075350" y="1603113"/>
            <a:ext cx="11457000" cy="6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6609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CPU utilization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keep the CPU as busy as possible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Throughput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 – # of processes that complete their execution per time unit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Turnaround time </a:t>
            </a:r>
            <a:br>
              <a:rPr b="1"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to execute a particular process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the interval from the time of submission of a process to the time of the completion.</a:t>
            </a:r>
            <a:br>
              <a:rPr lang="en-US" sz="18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-- sum of the periods spent waiting to get into memory, waiting in the ready queue, executing on the                            CPU, doing I/O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Waiting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a process has been waiting in the ready queue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4660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Spectral"/>
                <a:ea typeface="Spectral"/>
                <a:cs typeface="Spectral"/>
                <a:sym typeface="Spectral"/>
              </a:rPr>
              <a:t>Response time </a:t>
            </a: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– amount of time it takes from when a request was submitted until the first response is produced, not output  (for time-sharing environment)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723900" y="369908"/>
            <a:ext cx="115443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Scheduling Algorithm Optimization Criteria</a:t>
            </a:r>
            <a:endParaRPr sz="6000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723900" y="2049088"/>
            <a:ext cx="110268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CPU utilization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Max throughput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turnaround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waiting time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Spectral"/>
              <a:buChar char="●"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Min response time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ctrTitle"/>
          </p:nvPr>
        </p:nvSpPr>
        <p:spPr>
          <a:xfrm>
            <a:off x="3289350" y="2985075"/>
            <a:ext cx="71373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3000"/>
              <a:t>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CPU Scheduling Algorithms -</a:t>
            </a:r>
            <a:endParaRPr b="1" sz="4800">
              <a:solidFill>
                <a:srgbClr val="38761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b="1" lang="en-US" sz="4800">
                <a:solidFill>
                  <a:srgbClr val="38761D"/>
                </a:solidFill>
              </a:rPr>
              <a:t>First Come First Serve (FCFS)</a:t>
            </a:r>
            <a:endParaRPr b="1" sz="4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919575" y="498000"/>
            <a:ext cx="120063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First-Come, First-Served (FCFS) Scheduling</a:t>
            </a:r>
            <a:endParaRPr sz="6000"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1124850" y="1616802"/>
            <a:ext cx="11349000" cy="6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Burst Time	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24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			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	 		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Suppose that the processes arrive in the order: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  </a:t>
            </a:r>
            <a:b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endParaRPr sz="28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t/>
            </a:r>
            <a:endParaRPr sz="2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23" name="Google Shape;123;p7"/>
          <p:cNvGrpSpPr/>
          <p:nvPr/>
        </p:nvGrpSpPr>
        <p:grpSpPr>
          <a:xfrm>
            <a:off x="1347988" y="4536275"/>
            <a:ext cx="8821154" cy="1995676"/>
            <a:chOff x="888" y="2688"/>
            <a:chExt cx="3422" cy="682"/>
          </a:xfrm>
        </p:grpSpPr>
        <p:sp>
          <p:nvSpPr>
            <p:cNvPr id="124" name="Google Shape;124;p7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5" name="Google Shape;125;p7"/>
            <p:cNvSpPr txBox="1"/>
            <p:nvPr/>
          </p:nvSpPr>
          <p:spPr>
            <a:xfrm>
              <a:off x="1819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7"/>
            <p:cNvSpPr txBox="1"/>
            <p:nvPr/>
          </p:nvSpPr>
          <p:spPr>
            <a:xfrm>
              <a:off x="3307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7"/>
            <p:cNvSpPr txBox="1"/>
            <p:nvPr/>
          </p:nvSpPr>
          <p:spPr>
            <a:xfrm>
              <a:off x="3883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8" name="Google Shape;128;p7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29" name="Google Shape;129;p7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30" name="Google Shape;130;p7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31" name="Google Shape;131;p7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32" name="Google Shape;132;p7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33" name="Google Shape;133;p7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134" name="Google Shape;134;p7"/>
            <p:cNvSpPr txBox="1"/>
            <p:nvPr/>
          </p:nvSpPr>
          <p:spPr>
            <a:xfrm>
              <a:off x="2973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 txBox="1"/>
            <p:nvPr/>
          </p:nvSpPr>
          <p:spPr>
            <a:xfrm>
              <a:off x="3549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 txBox="1"/>
            <p:nvPr/>
          </p:nvSpPr>
          <p:spPr>
            <a:xfrm>
              <a:off x="4125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 txBox="1"/>
            <p:nvPr/>
          </p:nvSpPr>
          <p:spPr>
            <a:xfrm>
              <a:off x="888" y="3196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919575" y="498000"/>
            <a:ext cx="120063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</a:pPr>
            <a:r>
              <a:rPr lang="en-US" sz="6000"/>
              <a:t>First-Come, First-Served (FCFS) Scheduling</a:t>
            </a:r>
            <a:endParaRPr sz="6000"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1124850" y="1616802"/>
            <a:ext cx="11349000" cy="6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rPr lang="en-US" sz="2800">
                <a:latin typeface="Spectral"/>
                <a:ea typeface="Spectral"/>
                <a:cs typeface="Spectral"/>
                <a:sym typeface="Spectral"/>
              </a:rPr>
              <a:t>	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Process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</a:t>
            </a:r>
            <a:r>
              <a:rPr lang="en-US" sz="2400" u="sng">
                <a:latin typeface="Spectral"/>
                <a:ea typeface="Spectral"/>
                <a:cs typeface="Spectral"/>
                <a:sym typeface="Spectral"/>
              </a:rPr>
              <a:t>Burst Time	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	24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			3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	 		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Suppose that the processes arrive in the order: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  </a:t>
            </a:r>
            <a:b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br>
              <a:rPr lang="en-US" sz="2800">
                <a:latin typeface="Spectral"/>
                <a:ea typeface="Spectral"/>
                <a:cs typeface="Spectral"/>
                <a:sym typeface="Spectral"/>
              </a:rPr>
            </a:br>
            <a:endParaRPr sz="2800"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520"/>
              <a:buFont typeface="Arial"/>
              <a:buNone/>
            </a:pPr>
            <a:r>
              <a:t/>
            </a:r>
            <a:endParaRPr sz="28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45" name="Google Shape;145;p8"/>
          <p:cNvGrpSpPr/>
          <p:nvPr/>
        </p:nvGrpSpPr>
        <p:grpSpPr>
          <a:xfrm>
            <a:off x="1347988" y="4536275"/>
            <a:ext cx="8821154" cy="1995676"/>
            <a:chOff x="888" y="2688"/>
            <a:chExt cx="3422" cy="682"/>
          </a:xfrm>
        </p:grpSpPr>
        <p:sp>
          <p:nvSpPr>
            <p:cNvPr id="146" name="Google Shape;146;p8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7" name="Google Shape;147;p8"/>
            <p:cNvSpPr txBox="1"/>
            <p:nvPr/>
          </p:nvSpPr>
          <p:spPr>
            <a:xfrm>
              <a:off x="1819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8"/>
            <p:cNvSpPr txBox="1"/>
            <p:nvPr/>
          </p:nvSpPr>
          <p:spPr>
            <a:xfrm>
              <a:off x="3307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8"/>
            <p:cNvSpPr txBox="1"/>
            <p:nvPr/>
          </p:nvSpPr>
          <p:spPr>
            <a:xfrm>
              <a:off x="3883" y="2764"/>
              <a:ext cx="178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50" name="Google Shape;150;p8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51" name="Google Shape;151;p8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52" name="Google Shape;152;p8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53" name="Google Shape;153;p8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54" name="Google Shape;154;p8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cxnSp>
          <p:nvCxnSpPr>
            <p:cNvPr id="155" name="Google Shape;155;p8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</p:cxnSp>
        <p:sp>
          <p:nvSpPr>
            <p:cNvPr id="156" name="Google Shape;156;p8"/>
            <p:cNvSpPr txBox="1"/>
            <p:nvPr/>
          </p:nvSpPr>
          <p:spPr>
            <a:xfrm>
              <a:off x="2973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 txBox="1"/>
            <p:nvPr/>
          </p:nvSpPr>
          <p:spPr>
            <a:xfrm>
              <a:off x="3549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4125" y="3196"/>
              <a:ext cx="185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8"/>
            <p:cNvSpPr txBox="1"/>
            <p:nvPr/>
          </p:nvSpPr>
          <p:spPr>
            <a:xfrm>
              <a:off x="888" y="3196"/>
              <a:ext cx="131" cy="1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8"/>
          <p:cNvSpPr txBox="1"/>
          <p:nvPr/>
        </p:nvSpPr>
        <p:spPr>
          <a:xfrm>
            <a:off x="1348000" y="6697174"/>
            <a:ext cx="113490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88950" lvl="0" marL="4889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8761D"/>
              </a:buClr>
              <a:buSzPts val="2160"/>
              <a:buFont typeface="Inconsolata"/>
              <a:buChar char="●"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Waiting time for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0;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24;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 27</a:t>
            </a:r>
            <a:endParaRPr b="0" i="0" sz="1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88950" lvl="0" marL="4889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8761D"/>
              </a:buClr>
              <a:buSzPts val="2160"/>
              <a:buFont typeface="Inconsolata"/>
              <a:buChar char="●"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Average waiting time:  (0 + 24 + 27)/3 = 17</a:t>
            </a:r>
            <a:endParaRPr b="0" i="0" sz="1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488950" lvl="0" marL="48895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8761D"/>
              </a:buClr>
              <a:buSzPts val="2160"/>
              <a:buFont typeface="Inconsolata"/>
              <a:buChar char="●"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Turnaround time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24;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 = 27;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 30</a:t>
            </a:r>
            <a:endParaRPr b="0" i="0" sz="1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873050" y="464305"/>
            <a:ext cx="115554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FCFS Scheduling (Cont.)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rmAutofit/>
          </a:bodyPr>
          <a:lstStyle/>
          <a:p>
            <a:pPr indent="-488950" lvl="0" marL="488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Suppose that the processes arrive in the order: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Arial"/>
              <a:buNone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		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3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, </a:t>
            </a:r>
            <a:r>
              <a:rPr i="1" lang="en-US" sz="24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baseline="-25000" i="1" lang="en-US" sz="2400">
                <a:latin typeface="Spectral"/>
                <a:ea typeface="Spectral"/>
                <a:cs typeface="Spectral"/>
                <a:sym typeface="Spectral"/>
              </a:rPr>
              <a:t>1</a:t>
            </a: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48895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Font typeface="Spectral"/>
              <a:buChar char="●"/>
            </a:pPr>
            <a:r>
              <a:rPr lang="en-US" sz="2400">
                <a:latin typeface="Spectral"/>
                <a:ea typeface="Spectral"/>
                <a:cs typeface="Spectral"/>
                <a:sym typeface="Spectral"/>
              </a:rPr>
              <a:t>The Gantt chart for the schedule is:</a:t>
            </a:r>
            <a:br>
              <a:rPr lang="en-US" sz="2400">
                <a:latin typeface="Spectral"/>
                <a:ea typeface="Spectral"/>
                <a:cs typeface="Spectral"/>
                <a:sym typeface="Spectral"/>
              </a:rPr>
            </a:b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-351790" lvl="0" marL="488950" rtl="0" algn="l">
              <a:lnSpc>
                <a:spcPct val="115000"/>
              </a:lnSpc>
              <a:spcBef>
                <a:spcPts val="84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168" name="Google Shape;168;p9"/>
          <p:cNvGrpSpPr/>
          <p:nvPr/>
        </p:nvGrpSpPr>
        <p:grpSpPr>
          <a:xfrm>
            <a:off x="1411463" y="3685825"/>
            <a:ext cx="8177212" cy="1443038"/>
            <a:chOff x="884" y="1650"/>
            <a:chExt cx="3434" cy="682"/>
          </a:xfrm>
        </p:grpSpPr>
        <p:sp>
          <p:nvSpPr>
            <p:cNvPr id="169" name="Google Shape;169;p9"/>
            <p:cNvSpPr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0" name="Google Shape;170;p9"/>
            <p:cNvSpPr txBox="1"/>
            <p:nvPr/>
          </p:nvSpPr>
          <p:spPr>
            <a:xfrm flipH="1">
              <a:off x="3222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9"/>
            <p:cNvSpPr txBox="1"/>
            <p:nvPr/>
          </p:nvSpPr>
          <p:spPr>
            <a:xfrm flipH="1">
              <a:off x="1734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9"/>
            <p:cNvSpPr txBox="1"/>
            <p:nvPr/>
          </p:nvSpPr>
          <p:spPr>
            <a:xfrm flipH="1">
              <a:off x="1158" y="1726"/>
              <a:ext cx="178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3" name="Google Shape;173;p9"/>
            <p:cNvCxnSpPr/>
            <p:nvPr/>
          </p:nvCxnSpPr>
          <p:spPr>
            <a:xfrm>
              <a:off x="4260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9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2148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1572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9"/>
            <p:cNvCxnSpPr/>
            <p:nvPr/>
          </p:nvCxnSpPr>
          <p:spPr>
            <a:xfrm>
              <a:off x="21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9"/>
            <p:cNvCxnSpPr/>
            <p:nvPr/>
          </p:nvCxnSpPr>
          <p:spPr>
            <a:xfrm>
              <a:off x="1572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9"/>
            <p:cNvSpPr txBox="1"/>
            <p:nvPr/>
          </p:nvSpPr>
          <p:spPr>
            <a:xfrm flipH="1">
              <a:off x="2088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 txBox="1"/>
            <p:nvPr/>
          </p:nvSpPr>
          <p:spPr>
            <a:xfrm flipH="1">
              <a:off x="1512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9"/>
            <p:cNvSpPr txBox="1"/>
            <p:nvPr/>
          </p:nvSpPr>
          <p:spPr>
            <a:xfrm flipH="1">
              <a:off x="4133" y="2158"/>
              <a:ext cx="18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9"/>
            <p:cNvSpPr txBox="1"/>
            <p:nvPr/>
          </p:nvSpPr>
          <p:spPr>
            <a:xfrm flipH="1">
              <a:off x="884" y="2158"/>
              <a:ext cx="13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9"/>
          <p:cNvSpPr txBox="1"/>
          <p:nvPr/>
        </p:nvSpPr>
        <p:spPr>
          <a:xfrm>
            <a:off x="1268239" y="5310829"/>
            <a:ext cx="117570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Waiting time for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1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6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 = 0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b="0" baseline="-2500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b="0" i="1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3</a:t>
            </a:r>
            <a:endParaRPr b="0" i="1" sz="2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Average waiting time:   (6 + 0 + 3)/3 = 3</a:t>
            </a:r>
            <a:endParaRPr b="0" i="0" sz="1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Much better than previous case</a:t>
            </a:r>
            <a:endParaRPr b="0" i="0" sz="2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Convoy effect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 short process behind long process</a:t>
            </a:r>
            <a:r>
              <a:rPr b="0" i="1" lang="en-US" sz="1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endParaRPr b="0" i="1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Consider one CPU-bound and many I/O-bound processes</a:t>
            </a:r>
            <a:endParaRPr b="0" i="1" sz="14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8761D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3407" y="7685088"/>
            <a:ext cx="6052175" cy="126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