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12192000"/>
  <p:notesSz cx="6858000" cy="9144000"/>
  <p:embeddedFontLst>
    <p:embeddedFont>
      <p:font typeface="Economica"/>
      <p:regular r:id="rId31"/>
      <p:bold r:id="rId32"/>
      <p:italic r:id="rId33"/>
      <p:boldItalic r:id="rId34"/>
    </p:embeddedFont>
    <p:embeddedFont>
      <p:font typeface="Spectral"/>
      <p:regular r:id="rId35"/>
      <p:bold r:id="rId36"/>
      <p:italic r:id="rId37"/>
      <p:boldItalic r:id="rId38"/>
    </p:embeddedFont>
    <p:embeddedFont>
      <p:font typeface="Cambria Math"/>
      <p:regular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44" roundtripDataSignature="AMtx7mhrxPu6CqLH4Qy0InmV9myoO3nU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FAAC5E-04FF-4772-BC32-19D7A90F19B7}">
  <a:tblStyle styleId="{CCFAAC5E-04FF-4772-BC32-19D7A90F19B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4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6.xml"/><Relationship Id="rId44" Type="http://customschemas.google.com/relationships/presentationmetadata" Target="metadata"/><Relationship Id="rId21" Type="http://schemas.openxmlformats.org/officeDocument/2006/relationships/slide" Target="slides/slide15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Economica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Economica-italic.fntdata"/><Relationship Id="rId10" Type="http://schemas.openxmlformats.org/officeDocument/2006/relationships/slide" Target="slides/slide4.xml"/><Relationship Id="rId32" Type="http://schemas.openxmlformats.org/officeDocument/2006/relationships/font" Target="fonts/Economica-bold.fntdata"/><Relationship Id="rId13" Type="http://schemas.openxmlformats.org/officeDocument/2006/relationships/slide" Target="slides/slide7.xml"/><Relationship Id="rId35" Type="http://schemas.openxmlformats.org/officeDocument/2006/relationships/font" Target="fonts/Spectral-regular.fntdata"/><Relationship Id="rId12" Type="http://schemas.openxmlformats.org/officeDocument/2006/relationships/slide" Target="slides/slide6.xml"/><Relationship Id="rId34" Type="http://schemas.openxmlformats.org/officeDocument/2006/relationships/font" Target="fonts/Economica-boldItalic.fntdata"/><Relationship Id="rId15" Type="http://schemas.openxmlformats.org/officeDocument/2006/relationships/slide" Target="slides/slide9.xml"/><Relationship Id="rId37" Type="http://schemas.openxmlformats.org/officeDocument/2006/relationships/font" Target="fonts/Spectral-italic.fntdata"/><Relationship Id="rId14" Type="http://schemas.openxmlformats.org/officeDocument/2006/relationships/slide" Target="slides/slide8.xml"/><Relationship Id="rId36" Type="http://schemas.openxmlformats.org/officeDocument/2006/relationships/font" Target="fonts/Spectral-bold.fntdata"/><Relationship Id="rId17" Type="http://schemas.openxmlformats.org/officeDocument/2006/relationships/slide" Target="slides/slide11.xml"/><Relationship Id="rId39" Type="http://schemas.openxmlformats.org/officeDocument/2006/relationships/font" Target="fonts/CambriaMath-regular.fntdata"/><Relationship Id="rId16" Type="http://schemas.openxmlformats.org/officeDocument/2006/relationships/slide" Target="slides/slide10.xml"/><Relationship Id="rId38" Type="http://schemas.openxmlformats.org/officeDocument/2006/relationships/font" Target="fonts/Spectral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ce3c1940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g21ce3c1940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3658683" y="1008933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31"/>
          <p:cNvSpPr/>
          <p:nvPr/>
        </p:nvSpPr>
        <p:spPr>
          <a:xfrm rot="10800000">
            <a:off x="7091169" y="4355671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31"/>
          <p:cNvSpPr txBox="1"/>
          <p:nvPr>
            <p:ph type="ctrTitle"/>
          </p:nvPr>
        </p:nvSpPr>
        <p:spPr>
          <a:xfrm>
            <a:off x="4059600" y="1925674"/>
            <a:ext cx="40728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3" name="Google Shape;13;p31"/>
          <p:cNvSpPr txBox="1"/>
          <p:nvPr>
            <p:ph idx="1" type="subTitle"/>
          </p:nvPr>
        </p:nvSpPr>
        <p:spPr>
          <a:xfrm>
            <a:off x="4059600" y="4155440"/>
            <a:ext cx="40728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/>
          <p:nvPr>
            <p:ph idx="1" type="body"/>
          </p:nvPr>
        </p:nvSpPr>
        <p:spPr>
          <a:xfrm>
            <a:off x="426000" y="5625233"/>
            <a:ext cx="79983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6" name="Google Shape;56;p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1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1"/>
          <p:cNvSpPr txBox="1"/>
          <p:nvPr>
            <p:ph hasCustomPrompt="1" type="title"/>
          </p:nvPr>
        </p:nvSpPr>
        <p:spPr>
          <a:xfrm>
            <a:off x="415600" y="1276167"/>
            <a:ext cx="11360700" cy="28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41"/>
          <p:cNvSpPr txBox="1"/>
          <p:nvPr>
            <p:ph idx="1" type="body"/>
          </p:nvPr>
        </p:nvSpPr>
        <p:spPr>
          <a:xfrm>
            <a:off x="415600" y="4216000"/>
            <a:ext cx="113607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1" name="Google Shape;61;p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" type="body"/>
          </p:nvPr>
        </p:nvSpPr>
        <p:spPr>
          <a:xfrm>
            <a:off x="2231136" y="2638044"/>
            <a:ext cx="77298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" name="Google Shape;18;p32"/>
          <p:cNvSpPr txBox="1"/>
          <p:nvPr>
            <p:ph idx="10" type="dt"/>
          </p:nvPr>
        </p:nvSpPr>
        <p:spPr>
          <a:xfrm>
            <a:off x="7821429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2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2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  <a:solidFill>
            <a:srgbClr val="1D1D1D">
              <a:alpha val="6784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rmAutofit/>
          </a:bodyPr>
          <a:lstStyle>
            <a:lvl1pPr indent="0" lvl="0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/>
          <p:nvPr/>
        </p:nvSpPr>
        <p:spPr>
          <a:xfrm flipH="1">
            <a:off x="10127953" y="613633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33"/>
          <p:cNvSpPr/>
          <p:nvPr/>
        </p:nvSpPr>
        <p:spPr>
          <a:xfrm flipH="1" rot="10800000">
            <a:off x="621900" y="4744471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4" name="Google Shape;24;p33"/>
          <p:cNvSpPr txBox="1"/>
          <p:nvPr>
            <p:ph type="title"/>
          </p:nvPr>
        </p:nvSpPr>
        <p:spPr>
          <a:xfrm>
            <a:off x="1031600" y="2408600"/>
            <a:ext cx="10128900" cy="20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4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0" name="Google Shape;30;p3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5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33" name="Google Shape;33;p35"/>
          <p:cNvSpPr txBox="1"/>
          <p:nvPr>
            <p:ph idx="1" type="body"/>
          </p:nvPr>
        </p:nvSpPr>
        <p:spPr>
          <a:xfrm>
            <a:off x="415600" y="1633633"/>
            <a:ext cx="53331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p35"/>
          <p:cNvSpPr txBox="1"/>
          <p:nvPr>
            <p:ph idx="2" type="body"/>
          </p:nvPr>
        </p:nvSpPr>
        <p:spPr>
          <a:xfrm>
            <a:off x="6443200" y="1633633"/>
            <a:ext cx="53331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3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6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1" name="Google Shape;41;p37"/>
          <p:cNvSpPr txBox="1"/>
          <p:nvPr>
            <p:ph idx="1" type="body"/>
          </p:nvPr>
        </p:nvSpPr>
        <p:spPr>
          <a:xfrm>
            <a:off x="415600" y="1865867"/>
            <a:ext cx="3744000" cy="3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3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8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8"/>
          <p:cNvSpPr txBox="1"/>
          <p:nvPr>
            <p:ph type="title"/>
          </p:nvPr>
        </p:nvSpPr>
        <p:spPr>
          <a:xfrm>
            <a:off x="653667" y="600200"/>
            <a:ext cx="78384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6" name="Google Shape;46;p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3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39"/>
          <p:cNvSpPr txBox="1"/>
          <p:nvPr>
            <p:ph type="title"/>
          </p:nvPr>
        </p:nvSpPr>
        <p:spPr>
          <a:xfrm>
            <a:off x="354000" y="1239033"/>
            <a:ext cx="53937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1" name="Google Shape;51;p39"/>
          <p:cNvSpPr txBox="1"/>
          <p:nvPr>
            <p:ph idx="1" type="subTitle"/>
          </p:nvPr>
        </p:nvSpPr>
        <p:spPr>
          <a:xfrm>
            <a:off x="354000" y="3692001"/>
            <a:ext cx="5393700" cy="20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2" name="Google Shape;52;p3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ctrTitle"/>
          </p:nvPr>
        </p:nvSpPr>
        <p:spPr>
          <a:xfrm>
            <a:off x="2410500" y="2404200"/>
            <a:ext cx="7371000" cy="20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 sz="3300"/>
              <a:t>OPERATING SYSTEMS</a:t>
            </a:r>
            <a:endParaRPr sz="3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b="1" lang="en-US" sz="5300">
                <a:solidFill>
                  <a:srgbClr val="38761D"/>
                </a:solidFill>
              </a:rPr>
              <a:t>Process Synchronization</a:t>
            </a:r>
            <a:endParaRPr b="1" sz="5300">
              <a:solidFill>
                <a:srgbClr val="38761D"/>
              </a:solidFill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11199750" y="6216650"/>
            <a:ext cx="5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FBA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/>
          <p:nvPr>
            <p:ph type="ctrTitle"/>
          </p:nvPr>
        </p:nvSpPr>
        <p:spPr>
          <a:xfrm>
            <a:off x="2410500" y="2404200"/>
            <a:ext cx="7371000" cy="20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1" anchor="ctr" bIns="182875" lIns="274300" spcFirstLastPara="1" rIns="274300" wrap="square" tIns="1828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15151"/>
              <a:buFont typeface="Gill Sans"/>
              <a:buNone/>
            </a:pPr>
            <a:r>
              <a:rPr lang="en-US" sz="3300"/>
              <a:t>OPERATING SYSTEMS</a:t>
            </a:r>
            <a:endParaRPr sz="3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71698"/>
              <a:buFont typeface="Gill Sans"/>
              <a:buNone/>
            </a:pPr>
            <a:r>
              <a:rPr b="1" lang="en-US" sz="5300">
                <a:solidFill>
                  <a:srgbClr val="38761D"/>
                </a:solidFill>
              </a:rPr>
              <a:t>Peterson’s solution for </a:t>
            </a:r>
            <a:endParaRPr b="1" sz="5300">
              <a:solidFill>
                <a:srgbClr val="38761D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71698"/>
              <a:buFont typeface="Gill Sans"/>
              <a:buNone/>
            </a:pPr>
            <a:r>
              <a:rPr b="1" lang="en-US" sz="5300">
                <a:solidFill>
                  <a:srgbClr val="38761D"/>
                </a:solidFill>
              </a:rPr>
              <a:t>Critical Section Problem</a:t>
            </a:r>
            <a:endParaRPr b="1" sz="5300">
              <a:solidFill>
                <a:srgbClr val="38761D"/>
              </a:solidFill>
            </a:endParaRPr>
          </a:p>
        </p:txBody>
      </p:sp>
      <p:sp>
        <p:nvSpPr>
          <p:cNvPr id="129" name="Google Shape;129;p10"/>
          <p:cNvSpPr txBox="1"/>
          <p:nvPr/>
        </p:nvSpPr>
        <p:spPr>
          <a:xfrm>
            <a:off x="11199750" y="6216650"/>
            <a:ext cx="5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FBA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/>
          <p:nvPr>
            <p:ph type="title"/>
          </p:nvPr>
        </p:nvSpPr>
        <p:spPr>
          <a:xfrm>
            <a:off x="948325" y="471325"/>
            <a:ext cx="100344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50000"/>
              <a:buFont typeface="Gill Sans"/>
              <a:buNone/>
            </a:pPr>
            <a:r>
              <a:rPr b="1" lang="en-US" sz="3600"/>
              <a:t>SOFTWARE-BASED SOLUTION TO THE CRITICAL SECTION PROBLEM</a:t>
            </a:r>
            <a:endParaRPr b="1" sz="3600"/>
          </a:p>
        </p:txBody>
      </p:sp>
      <p:sp>
        <p:nvSpPr>
          <p:cNvPr id="135" name="Google Shape;135;p11"/>
          <p:cNvSpPr txBox="1"/>
          <p:nvPr>
            <p:ph idx="1" type="body"/>
          </p:nvPr>
        </p:nvSpPr>
        <p:spPr>
          <a:xfrm>
            <a:off x="948325" y="1831275"/>
            <a:ext cx="10034400" cy="4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Known as “</a:t>
            </a:r>
            <a:r>
              <a:rPr b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Perterson’s Solution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”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Restricted to two processes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that alternate execution between their critical sections and remainder sections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Peterson’s solution requires the two processes to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share two data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items: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				</a:t>
            </a:r>
            <a:r>
              <a:rPr i="1" lang="en-US" sz="1800">
                <a:solidFill>
                  <a:schemeClr val="accent3"/>
                </a:solidFill>
                <a:latin typeface="Spectral"/>
                <a:ea typeface="Spectral"/>
                <a:cs typeface="Spectral"/>
                <a:sym typeface="Spectral"/>
              </a:rPr>
              <a:t>int turn;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i="1" lang="en-US" sz="1800">
                <a:solidFill>
                  <a:schemeClr val="accent3"/>
                </a:solidFill>
                <a:latin typeface="Spectral"/>
                <a:ea typeface="Spectral"/>
                <a:cs typeface="Spectral"/>
                <a:sym typeface="Spectral"/>
              </a:rPr>
              <a:t>				boolean flag[2];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turn: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indicates whose turn it is to enter its critical section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1800"/>
              <a:buFont typeface="Spectral"/>
              <a:buChar char="●"/>
            </a:pP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flag: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an array used to indicate if a process is ready to enter its critical section.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"/>
          <p:cNvSpPr txBox="1"/>
          <p:nvPr>
            <p:ph type="title"/>
          </p:nvPr>
        </p:nvSpPr>
        <p:spPr>
          <a:xfrm>
            <a:off x="918736" y="461442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/>
              <a:t>PETERSON’S SOLUTION</a:t>
            </a:r>
            <a:endParaRPr b="1" sz="3600"/>
          </a:p>
        </p:txBody>
      </p:sp>
      <p:pic>
        <p:nvPicPr>
          <p:cNvPr id="141" name="Google Shape;14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597" y="1508998"/>
            <a:ext cx="5098790" cy="364889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2"/>
          <p:cNvSpPr txBox="1"/>
          <p:nvPr>
            <p:ph idx="1" type="body"/>
          </p:nvPr>
        </p:nvSpPr>
        <p:spPr>
          <a:xfrm>
            <a:off x="6452280" y="1508998"/>
            <a:ext cx="5098790" cy="4062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Process </a:t>
            </a:r>
            <a:r>
              <a:rPr b="1" i="1" lang="en-US" sz="1800">
                <a:latin typeface="Spectral"/>
                <a:ea typeface="Spectral"/>
                <a:cs typeface="Spectral"/>
                <a:sym typeface="Spectral"/>
              </a:rPr>
              <a:t>Pi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first sets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flag[i]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to be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true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and then sets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turn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to the value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j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, so that if the other process wants to enter its CS, it can do so.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If both try to enter at the same time, turn will be both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i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and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j</a:t>
            </a:r>
            <a:r>
              <a:rPr i="1" lang="en-US" sz="1800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at the same time, but, only one of these will last.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The eventual value of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turn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determines which process will enter its critical section.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101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SzPts val="2000"/>
              <a:buNone/>
            </a:pPr>
            <a:r>
              <a:rPr i="1" lang="en-US" sz="1800">
                <a:solidFill>
                  <a:srgbClr val="002060"/>
                </a:solidFill>
                <a:latin typeface="Spectral"/>
                <a:ea typeface="Spectral"/>
                <a:cs typeface="Spectral"/>
                <a:sym typeface="Spectral"/>
              </a:rPr>
              <a:t>It may not work correctly on modern computer architecture as they perform basic machine-language instructions such as load and store.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ce3c19406_1_0"/>
          <p:cNvSpPr txBox="1"/>
          <p:nvPr>
            <p:ph type="title"/>
          </p:nvPr>
        </p:nvSpPr>
        <p:spPr>
          <a:xfrm>
            <a:off x="2231100" y="460839"/>
            <a:ext cx="7729800" cy="6402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b="1" lang="en-US" sz="3600"/>
              <a:t>Example</a:t>
            </a:r>
            <a:endParaRPr/>
          </a:p>
        </p:txBody>
      </p:sp>
      <p:sp>
        <p:nvSpPr>
          <p:cNvPr id="148" name="Google Shape;148;g21ce3c19406_1_0"/>
          <p:cNvSpPr txBox="1"/>
          <p:nvPr>
            <p:ph idx="1" type="body"/>
          </p:nvPr>
        </p:nvSpPr>
        <p:spPr>
          <a:xfrm>
            <a:off x="777551" y="1358050"/>
            <a:ext cx="4572000" cy="20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10000"/>
          </a:bodyPr>
          <a:lstStyle/>
          <a:p>
            <a:pPr indent="-3117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36362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Each Statement takes 2ms to execute, Process 1 gets executed first</a:t>
            </a:r>
            <a:endParaRPr/>
          </a:p>
          <a:p>
            <a:pPr indent="-3117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36362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Context Switch will occur after 6ms</a:t>
            </a:r>
            <a:endParaRPr/>
          </a:p>
          <a:p>
            <a:pPr indent="-3117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36362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Critical section contains 4 statements</a:t>
            </a:r>
            <a:endParaRPr/>
          </a:p>
          <a:p>
            <a:pPr indent="-3117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36362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Remainder section contains 2 statements</a:t>
            </a:r>
            <a:endParaRPr/>
          </a:p>
          <a:p>
            <a:pPr indent="-3117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36362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turn=0</a:t>
            </a:r>
            <a:endParaRPr/>
          </a:p>
          <a:p>
            <a:pPr indent="-3117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36362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Flag[0] = FALSE, flag[1] = TRUE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36362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9" name="Google Shape;149;g21ce3c19406_1_0"/>
          <p:cNvGraphicFramePr/>
          <p:nvPr/>
        </p:nvGraphicFramePr>
        <p:xfrm>
          <a:off x="5654372" y="13580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{CCFAAC5E-04FF-4772-BC32-19D7A90F19B7}</a:tableStyleId>
              </a:tblPr>
              <a:tblGrid>
                <a:gridCol w="3023250"/>
                <a:gridCol w="3116700"/>
              </a:tblGrid>
              <a:tr h="39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Process 0 </a:t>
                      </a: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(i = 0, j = 1)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DCF1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Process 1 </a:t>
                      </a: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(i = 1, j = 0)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F7FADB"/>
                    </a:solidFill>
                  </a:tcPr>
                </a:tc>
              </a:tr>
              <a:tr h="60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flag[1] = TRUE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turn = 0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 loop condition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rgbClr val="F7FADB"/>
                    </a:solidFill>
                  </a:tcPr>
                </a:tc>
              </a:tr>
              <a:tr h="60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flag[0] = TRUE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turn = 1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Stuck in while loop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rgbClr val="DCF1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60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CS1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CS2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CS3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rgbClr val="F7FADB"/>
                    </a:solidFill>
                  </a:tcPr>
                </a:tc>
              </a:tr>
              <a:tr h="25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Stuck in while loop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DCF1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60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CS4</a:t>
                      </a:r>
                      <a:b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flag[1] = FALSE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RS1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rgbClr val="F7FADB"/>
                    </a:solidFill>
                  </a:tcPr>
                </a:tc>
              </a:tr>
              <a:tr h="60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 loop condition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CS1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CS2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DCF1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25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RS2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F7FADB"/>
                    </a:solidFill>
                  </a:tcPr>
                </a:tc>
              </a:tr>
              <a:tr h="60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CS3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CS4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flag[0] = FALSE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DCF1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43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RS1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RS2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DCF1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50" name="Google Shape;150;g21ce3c19406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151" y="3476099"/>
            <a:ext cx="4376058" cy="3131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 txBox="1"/>
          <p:nvPr>
            <p:ph type="ctrTitle"/>
          </p:nvPr>
        </p:nvSpPr>
        <p:spPr>
          <a:xfrm>
            <a:off x="2410500" y="2404200"/>
            <a:ext cx="7371000" cy="20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1" anchor="ctr" bIns="182875" lIns="274300" spcFirstLastPara="1" rIns="274300" wrap="square" tIns="1828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15151"/>
              <a:buFont typeface="Gill Sans"/>
              <a:buNone/>
            </a:pPr>
            <a:r>
              <a:rPr lang="en-US" sz="3300"/>
              <a:t>OPERATING SYSTEMS</a:t>
            </a:r>
            <a:endParaRPr sz="3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71698"/>
              <a:buFont typeface="Gill Sans"/>
              <a:buNone/>
            </a:pPr>
            <a:r>
              <a:rPr b="1" lang="en-US" sz="5300">
                <a:solidFill>
                  <a:srgbClr val="38761D"/>
                </a:solidFill>
              </a:rPr>
              <a:t>Hardware based solution for </a:t>
            </a:r>
            <a:endParaRPr b="1" sz="5300">
              <a:solidFill>
                <a:srgbClr val="38761D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71698"/>
              <a:buFont typeface="Gill Sans"/>
              <a:buNone/>
            </a:pPr>
            <a:r>
              <a:rPr b="1" lang="en-US" sz="5300">
                <a:solidFill>
                  <a:srgbClr val="38761D"/>
                </a:solidFill>
              </a:rPr>
              <a:t>Critical Section Problem</a:t>
            </a:r>
            <a:endParaRPr b="1" sz="5300">
              <a:solidFill>
                <a:srgbClr val="38761D"/>
              </a:solidFill>
            </a:endParaRPr>
          </a:p>
        </p:txBody>
      </p:sp>
      <p:sp>
        <p:nvSpPr>
          <p:cNvPr id="156" name="Google Shape;156;p14"/>
          <p:cNvSpPr txBox="1"/>
          <p:nvPr/>
        </p:nvSpPr>
        <p:spPr>
          <a:xfrm>
            <a:off x="11199750" y="6216650"/>
            <a:ext cx="5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FBA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/>
          <p:nvPr>
            <p:ph type="title"/>
          </p:nvPr>
        </p:nvSpPr>
        <p:spPr>
          <a:xfrm>
            <a:off x="908871" y="461450"/>
            <a:ext cx="10410157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ill Sans"/>
              <a:buNone/>
            </a:pPr>
            <a:r>
              <a:rPr b="1" lang="en-US" sz="3600">
                <a:latin typeface="Economica"/>
                <a:ea typeface="Economica"/>
                <a:cs typeface="Economica"/>
                <a:sym typeface="Economica"/>
              </a:rPr>
              <a:t>HARDWARE-BASED SOLUTION TO THE CRITICAL SECTION PROBLEM</a:t>
            </a:r>
            <a:endParaRPr b="1" sz="3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2" name="Google Shape;162;p15"/>
          <p:cNvSpPr txBox="1"/>
          <p:nvPr>
            <p:ph idx="1" type="body"/>
          </p:nvPr>
        </p:nvSpPr>
        <p:spPr>
          <a:xfrm>
            <a:off x="908875" y="1819024"/>
            <a:ext cx="10269198" cy="3881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More solutions to the critical-section problem using techniques ranging from hardware to software-based APIs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These solutions are based on the premise of </a:t>
            </a: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locking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— protecting critical regions through the use of locks.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In a single-processor environment CS problem can be solved by preventing interrupts from occurring while a shared variable is being modified.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For multiprocessor environment, we need different measures. </a:t>
            </a:r>
            <a:endParaRPr/>
          </a:p>
          <a:p>
            <a:pPr indent="-215900" lvl="0" marL="228600" rtl="0" algn="just">
              <a:lnSpc>
                <a:spcPct val="100000"/>
              </a:lnSpc>
              <a:spcBef>
                <a:spcPts val="2600"/>
              </a:spcBef>
              <a:spcAft>
                <a:spcPts val="160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Modern computer systems allow to test and modify the content of a word or to swap the contents of two words atomically – which is uninterruptable unit. We can use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test_and_set()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and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compare_and_swap()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instructions.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type="title"/>
          </p:nvPr>
        </p:nvSpPr>
        <p:spPr>
          <a:xfrm>
            <a:off x="914777" y="461784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Gill Sans"/>
              <a:buNone/>
            </a:pPr>
            <a:r>
              <a:rPr b="1" lang="en-US" sz="36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TEST_AND_SET( )</a:t>
            </a:r>
            <a:endParaRPr b="1" sz="3600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914777" y="1819059"/>
            <a:ext cx="10127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Executed atomically</a:t>
            </a:r>
            <a:endParaRPr b="0" i="0" sz="18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Mutual exclusion can be implemented by initializing a Boolean variable lock to false</a:t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69" name="Google Shape;16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4457" y="3146135"/>
            <a:ext cx="4863870" cy="171431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3137"/>
              </a:srgbClr>
            </a:outerShdw>
          </a:effectLst>
        </p:spPr>
      </p:pic>
      <p:pic>
        <p:nvPicPr>
          <p:cNvPr id="170" name="Google Shape;17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89384" y="3146135"/>
            <a:ext cx="4122160" cy="276125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3137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7127" y="2910092"/>
            <a:ext cx="7605089" cy="212504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7"/>
          <p:cNvSpPr txBox="1"/>
          <p:nvPr>
            <p:ph type="title"/>
          </p:nvPr>
        </p:nvSpPr>
        <p:spPr>
          <a:xfrm>
            <a:off x="924624" y="440475"/>
            <a:ext cx="104529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Gill Sans"/>
              <a:buNone/>
            </a:pPr>
            <a:r>
              <a:rPr b="1" lang="en-US" sz="36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COMPARE_AND_SWAP( )</a:t>
            </a:r>
            <a:endParaRPr b="1" sz="3600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7" name="Google Shape;177;p17"/>
          <p:cNvSpPr txBox="1"/>
          <p:nvPr>
            <p:ph idx="1" type="body"/>
          </p:nvPr>
        </p:nvSpPr>
        <p:spPr>
          <a:xfrm>
            <a:off x="924625" y="1629075"/>
            <a:ext cx="10087800" cy="14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Mutual exclusion can be achieved by declaring a global variable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lock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and initializing it to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0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25425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First process that invokes this instruction will set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lock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to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1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and no other process can execute CS until this process updates it to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0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after CS execution.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78" name="Google Shape;17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3901" y="3766067"/>
            <a:ext cx="5150390" cy="253814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3137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18"/>
          <p:cNvGrpSpPr/>
          <p:nvPr/>
        </p:nvGrpSpPr>
        <p:grpSpPr>
          <a:xfrm>
            <a:off x="1679055" y="3362326"/>
            <a:ext cx="6503044" cy="2959925"/>
            <a:chOff x="1564875" y="2149509"/>
            <a:chExt cx="7722017" cy="3243750"/>
          </a:xfrm>
        </p:grpSpPr>
        <p:pic>
          <p:nvPicPr>
            <p:cNvPr id="184" name="Google Shape;184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37069" y="2149509"/>
              <a:ext cx="6149823" cy="3243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64875" y="2588048"/>
              <a:ext cx="3144389" cy="1656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64875" y="4118820"/>
              <a:ext cx="2811181" cy="9191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7" name="Google Shape;187;p18"/>
          <p:cNvSpPr txBox="1"/>
          <p:nvPr>
            <p:ph type="title"/>
          </p:nvPr>
        </p:nvSpPr>
        <p:spPr>
          <a:xfrm>
            <a:off x="918761" y="461442"/>
            <a:ext cx="7729800" cy="9245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MUTEX LOCKS</a:t>
            </a:r>
            <a:endParaRPr b="1" sz="3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8" name="Google Shape;188;p18"/>
          <p:cNvSpPr txBox="1"/>
          <p:nvPr>
            <p:ph idx="1" type="body"/>
          </p:nvPr>
        </p:nvSpPr>
        <p:spPr>
          <a:xfrm>
            <a:off x="918761" y="1397742"/>
            <a:ext cx="8029308" cy="2114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Operating-systems designers build software tools to solve CS problem.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Simplest of these tools is “Mutex Lock” ( Mutex = Mutual Exclusion)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 process must acquire the lock before entering CS [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acquire()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function ]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 process must release the lock after exiting the CS [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release()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function ]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Mutex lock has a variable,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available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which indicates if the lock is available.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>
            <p:ph type="ctrTitle"/>
          </p:nvPr>
        </p:nvSpPr>
        <p:spPr>
          <a:xfrm>
            <a:off x="2410500" y="2404200"/>
            <a:ext cx="7371000" cy="20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 sz="3300"/>
              <a:t>OPERATING SYSTEMS</a:t>
            </a:r>
            <a:endParaRPr sz="3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b="1" lang="en-US" sz="5300">
                <a:solidFill>
                  <a:srgbClr val="38761D"/>
                </a:solidFill>
              </a:rPr>
              <a:t>Semaphore</a:t>
            </a:r>
            <a:endParaRPr b="1" sz="5300">
              <a:solidFill>
                <a:srgbClr val="38761D"/>
              </a:solidFill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11199750" y="6216650"/>
            <a:ext cx="5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FBA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type="title"/>
          </p:nvPr>
        </p:nvSpPr>
        <p:spPr>
          <a:xfrm>
            <a:off x="1183960" y="304028"/>
            <a:ext cx="77298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/>
              <a:t>BACKGROUND</a:t>
            </a:r>
            <a:endParaRPr b="1" sz="3600"/>
          </a:p>
        </p:txBody>
      </p:sp>
      <p:sp>
        <p:nvSpPr>
          <p:cNvPr id="75" name="Google Shape;75;p2"/>
          <p:cNvSpPr txBox="1"/>
          <p:nvPr>
            <p:ph idx="1" type="body"/>
          </p:nvPr>
        </p:nvSpPr>
        <p:spPr>
          <a:xfrm>
            <a:off x="1195574" y="1504511"/>
            <a:ext cx="97296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Processes can execute concurrently or in parallel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CPU scheduler switches rapidly between processes to provide concurrent execution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 process may be interrupted at any point in its instruction stream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Parallel execution, in which two instruction streams execute simultaneously on separate processing cores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We will explain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how concurrent or parallel execution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can contribute to issues involving the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integrity of data shared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by several processes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type="title"/>
          </p:nvPr>
        </p:nvSpPr>
        <p:spPr>
          <a:xfrm>
            <a:off x="905305" y="462142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/>
              <a:t>SEMAPHORE</a:t>
            </a:r>
            <a:endParaRPr b="1" sz="3600"/>
          </a:p>
        </p:txBody>
      </p:sp>
      <p:sp>
        <p:nvSpPr>
          <p:cNvPr id="200" name="Google Shape;200;p20"/>
          <p:cNvSpPr txBox="1"/>
          <p:nvPr>
            <p:ph idx="1" type="body"/>
          </p:nvPr>
        </p:nvSpPr>
        <p:spPr>
          <a:xfrm>
            <a:off x="905300" y="1728413"/>
            <a:ext cx="10077300" cy="219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 semaphore S is an integer variable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Is accessed only through two standard atomic operations:  </a:t>
            </a:r>
            <a:r>
              <a:rPr b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wait()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and </a:t>
            </a:r>
            <a:r>
              <a:rPr b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signal()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When one process modifies the semaphore value, no other process can simultaneously modify that same semaphore value.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In case of wait(S), the testing of the integer value of S (S ≤ 0), as well as its possible modification (S--), must be executed without interruption, i.e., </a:t>
            </a: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this operations are atomic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201" name="Google Shape;201;p20"/>
          <p:cNvGrpSpPr/>
          <p:nvPr/>
        </p:nvGrpSpPr>
        <p:grpSpPr>
          <a:xfrm>
            <a:off x="1825257" y="4374915"/>
            <a:ext cx="4678612" cy="1406260"/>
            <a:chOff x="2476675" y="4169640"/>
            <a:chExt cx="4678612" cy="1406260"/>
          </a:xfrm>
        </p:grpSpPr>
        <p:pic>
          <p:nvPicPr>
            <p:cNvPr id="202" name="Google Shape;202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76675" y="4169640"/>
              <a:ext cx="2675801" cy="14062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330785" y="4169640"/>
              <a:ext cx="1824502" cy="106483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type="title"/>
          </p:nvPr>
        </p:nvSpPr>
        <p:spPr>
          <a:xfrm>
            <a:off x="928611" y="481167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/>
              <a:t>Types of Semaphores</a:t>
            </a:r>
            <a:endParaRPr b="1" sz="3600"/>
          </a:p>
        </p:txBody>
      </p:sp>
      <p:sp>
        <p:nvSpPr>
          <p:cNvPr id="209" name="Google Shape;209;p21"/>
          <p:cNvSpPr txBox="1"/>
          <p:nvPr>
            <p:ph idx="1" type="body"/>
          </p:nvPr>
        </p:nvSpPr>
        <p:spPr>
          <a:xfrm>
            <a:off x="928600" y="1819025"/>
            <a:ext cx="105180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"/>
              <a:buChar char="❑"/>
            </a:pPr>
            <a:r>
              <a:rPr b="1" lang="en-US" sz="18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Counting Semaphore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:  The value can range over an unrestricted domain.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❑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Used to control access to a given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resource consisting of finite number of instances</a:t>
            </a:r>
            <a:endParaRPr sz="18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159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❑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Solves various synchronization problems.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1905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1800"/>
              <a:buFont typeface="Noto Sans"/>
              <a:buChar char="❑"/>
            </a:pPr>
            <a:r>
              <a:rPr b="1" lang="en-US" sz="18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Binary Semaphore:</a:t>
            </a:r>
            <a:r>
              <a:rPr b="1"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The value can range only between 0 and 1. This behaves similar to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Mutex Lock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>
            <p:ph type="title"/>
          </p:nvPr>
        </p:nvSpPr>
        <p:spPr>
          <a:xfrm>
            <a:off x="908861" y="471292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/>
              <a:t>Counting Semaphore</a:t>
            </a:r>
            <a:endParaRPr b="1" sz="36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15" name="Google Shape;215;p22"/>
          <p:cNvSpPr txBox="1"/>
          <p:nvPr>
            <p:ph idx="1" type="body"/>
          </p:nvPr>
        </p:nvSpPr>
        <p:spPr>
          <a:xfrm>
            <a:off x="908850" y="1659900"/>
            <a:ext cx="100737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initialized to the number of resources available, </a:t>
            </a: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S = n</a:t>
            </a:r>
            <a:endParaRPr b="1"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Each process that wishes to use a resource performs a wait() operation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S = S -1</a:t>
            </a:r>
            <a:endParaRPr b="1"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When a process releases a resource, it performs a signal() operation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S = S +1</a:t>
            </a:r>
            <a:endParaRPr b="1"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When </a:t>
            </a: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S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becomes </a:t>
            </a: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0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, all resources are being used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processes that wish to use a resource will block until </a:t>
            </a: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S&gt;0</a:t>
            </a:r>
            <a:endParaRPr b="1"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923775" y="441700"/>
            <a:ext cx="9442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ill Sans"/>
              <a:buNone/>
            </a:pPr>
            <a:r>
              <a:rPr b="1" lang="en-US" sz="3600"/>
              <a:t>Binary Semaphore - Synchronization</a:t>
            </a:r>
            <a:endParaRPr b="1" sz="36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21" name="Google Shape;221;p23"/>
          <p:cNvSpPr txBox="1"/>
          <p:nvPr>
            <p:ph idx="1" type="body"/>
          </p:nvPr>
        </p:nvSpPr>
        <p:spPr>
          <a:xfrm>
            <a:off x="923775" y="1699025"/>
            <a:ext cx="77298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lang="en-US" sz="1800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has statement S</a:t>
            </a:r>
            <a:r>
              <a:rPr baseline="-25000" lang="en-US" sz="1800">
                <a:latin typeface="Spectral"/>
                <a:ea typeface="Spectral"/>
                <a:cs typeface="Spectral"/>
                <a:sym typeface="Spectral"/>
              </a:rPr>
              <a:t>1</a:t>
            </a:r>
            <a:endParaRPr b="1" baseline="-25000"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lang="en-US" sz="1800"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has statement S</a:t>
            </a:r>
            <a:r>
              <a:rPr baseline="-25000" lang="en-US" sz="1800">
                <a:latin typeface="Spectral"/>
                <a:ea typeface="Spectral"/>
                <a:cs typeface="Spectral"/>
                <a:sym typeface="Spectral"/>
              </a:rPr>
              <a:t>2</a:t>
            </a:r>
            <a:endParaRPr baseline="-25000"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We want to make sure that S</a:t>
            </a:r>
            <a:r>
              <a:rPr baseline="-25000" lang="en-US" sz="1800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executes before S</a:t>
            </a:r>
            <a:r>
              <a:rPr baseline="-25000" lang="en-US" sz="1800">
                <a:latin typeface="Spectral"/>
                <a:ea typeface="Spectral"/>
                <a:cs typeface="Spectral"/>
                <a:sym typeface="Spectral"/>
              </a:rPr>
              <a:t>2</a:t>
            </a:r>
            <a:endParaRPr baseline="-25000"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We can use a semaphore variable </a:t>
            </a:r>
            <a:r>
              <a:rPr b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sync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and initialize it to </a:t>
            </a:r>
            <a:r>
              <a:rPr b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0</a:t>
            </a:r>
            <a:endParaRPr b="1" sz="1800">
              <a:solidFill>
                <a:srgbClr val="FF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2094750" y="3939275"/>
            <a:ext cx="2613000" cy="12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P1: </a:t>
            </a:r>
            <a:endParaRPr b="1" i="1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S1;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signal(sync);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4869600" y="3939275"/>
            <a:ext cx="2613000" cy="12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P2: </a:t>
            </a:r>
            <a:endParaRPr b="1" i="1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wait(sync);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S2;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type="title"/>
          </p:nvPr>
        </p:nvSpPr>
        <p:spPr>
          <a:xfrm>
            <a:off x="878221" y="442150"/>
            <a:ext cx="103116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/>
              <a:t>Mutual Exclusion With Semaphores</a:t>
            </a:r>
            <a:endParaRPr b="1" sz="3600"/>
          </a:p>
        </p:txBody>
      </p:sp>
      <p:sp>
        <p:nvSpPr>
          <p:cNvPr id="229" name="Google Shape;229;p24"/>
          <p:cNvSpPr txBox="1"/>
          <p:nvPr>
            <p:ph idx="1" type="body"/>
          </p:nvPr>
        </p:nvSpPr>
        <p:spPr>
          <a:xfrm>
            <a:off x="878223" y="1874275"/>
            <a:ext cx="8807315" cy="1279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Binary Semaphores (mutex) can be used to solve CS problem.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 semaphore variable (say mutex) can be shared by n processes  and initialized to 1.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Each process is structured as follows :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3107989" y="3153747"/>
            <a:ext cx="4347781" cy="2249526"/>
          </a:xfrm>
          <a:prstGeom prst="rect">
            <a:avLst/>
          </a:prstGeom>
          <a:noFill/>
          <a:ln cap="flat" cmpd="sng" w="9525">
            <a:solidFill>
              <a:srgbClr val="2429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25"/>
              <a:buFont typeface="Arial"/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do{</a:t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25"/>
              <a:buFont typeface="Arial"/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	wait (mutex);</a:t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25"/>
              <a:buFont typeface="Arial"/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		//critical section</a:t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25"/>
              <a:buFont typeface="Arial"/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	signal(mutex);</a:t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25"/>
              <a:buFont typeface="Arial"/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		//remainder section</a:t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25"/>
              <a:buFont typeface="Arial"/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}while (TRUE);</a:t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title"/>
          </p:nvPr>
        </p:nvSpPr>
        <p:spPr>
          <a:xfrm>
            <a:off x="881909" y="319313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ill Sans"/>
              <a:buNone/>
            </a:pPr>
            <a:r>
              <a:rPr b="1" lang="en-US" sz="3600"/>
              <a:t>PRODUCER–CONSUMER PROBLEM</a:t>
            </a:r>
            <a:endParaRPr b="1" sz="3600"/>
          </a:p>
        </p:txBody>
      </p:sp>
      <p:sp>
        <p:nvSpPr>
          <p:cNvPr id="81" name="Google Shape;81;p3"/>
          <p:cNvSpPr txBox="1"/>
          <p:nvPr>
            <p:ph idx="1" type="body"/>
          </p:nvPr>
        </p:nvSpPr>
        <p:spPr>
          <a:xfrm>
            <a:off x="941275" y="1477089"/>
            <a:ext cx="10769140" cy="1420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Modify the algorithm to remedy this deficiency - add an integer variable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counter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, initialized to 0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counter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is incremented every time we add a new item to the buffer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decremented every time we remove one item from the buffer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82" name="Google Shape;8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482" y="3039871"/>
            <a:ext cx="5163153" cy="245776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3137"/>
              </a:srgbClr>
            </a:outerShdw>
          </a:effectLst>
        </p:spPr>
      </p:pic>
      <p:pic>
        <p:nvPicPr>
          <p:cNvPr id="83" name="Google Shape;8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4395" y="3039871"/>
            <a:ext cx="5216019" cy="247236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3137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title"/>
          </p:nvPr>
        </p:nvSpPr>
        <p:spPr>
          <a:xfrm>
            <a:off x="908886" y="403219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/>
              <a:t>DATA INTEGRITY PROBLEM</a:t>
            </a:r>
            <a:endParaRPr b="1" sz="3600"/>
          </a:p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704024" y="2712570"/>
            <a:ext cx="7826993" cy="17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“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counter++”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and “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counter--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“ in machine language is like in the above.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register1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and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register2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is local CPU registers.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Concurrent execution of “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counter++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” and “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counter--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” and allowing them to manipulate the counter variable create incorrect state. 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90" name="Google Shape;90;p4"/>
          <p:cNvGrpSpPr/>
          <p:nvPr/>
        </p:nvGrpSpPr>
        <p:grpSpPr>
          <a:xfrm>
            <a:off x="3456129" y="1528610"/>
            <a:ext cx="5279739" cy="796195"/>
            <a:chOff x="3519877" y="1706740"/>
            <a:chExt cx="5279739" cy="796195"/>
          </a:xfrm>
        </p:grpSpPr>
        <p:pic>
          <p:nvPicPr>
            <p:cNvPr id="91" name="Google Shape;91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19877" y="1706740"/>
              <a:ext cx="2322784" cy="7961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69269" y="1706740"/>
              <a:ext cx="2330347" cy="75917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3" name="Google Shape;9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81493" y="4341319"/>
            <a:ext cx="7379277" cy="1722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/>
          <p:nvPr>
            <p:ph type="title"/>
          </p:nvPr>
        </p:nvSpPr>
        <p:spPr>
          <a:xfrm>
            <a:off x="918736" y="935092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/>
              <a:t>RACE CONDITION</a:t>
            </a:r>
            <a:endParaRPr b="1" sz="3600"/>
          </a:p>
        </p:txBody>
      </p:sp>
      <p:sp>
        <p:nvSpPr>
          <p:cNvPr id="99" name="Google Shape;99;p5"/>
          <p:cNvSpPr txBox="1"/>
          <p:nvPr>
            <p:ph idx="1" type="body"/>
          </p:nvPr>
        </p:nvSpPr>
        <p:spPr>
          <a:xfrm>
            <a:off x="918725" y="2123700"/>
            <a:ext cx="9542100" cy="3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Several process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access and manipulate the same data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concurrently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1905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Outcome of the execution depends on the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particular order in which the access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takes place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1905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To guard against this condition –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1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Ensure that only one process at a time can manipulate the counter variable (shared data)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1" marL="457200" rtl="0" algn="just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1800"/>
              <a:buFont typeface="Spectral"/>
              <a:buChar char="○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The processes should be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synchronized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type="ctrTitle"/>
          </p:nvPr>
        </p:nvSpPr>
        <p:spPr>
          <a:xfrm>
            <a:off x="2410500" y="2404200"/>
            <a:ext cx="7371000" cy="20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 sz="3300"/>
              <a:t>OPERATING SYSTEMS</a:t>
            </a:r>
            <a:endParaRPr sz="3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b="1" lang="en-US" sz="5300">
                <a:solidFill>
                  <a:srgbClr val="38761D"/>
                </a:solidFill>
              </a:rPr>
              <a:t>Critical Section</a:t>
            </a:r>
            <a:endParaRPr b="1" sz="5300">
              <a:solidFill>
                <a:srgbClr val="38761D"/>
              </a:solidFill>
            </a:endParaRPr>
          </a:p>
        </p:txBody>
      </p:sp>
      <p:sp>
        <p:nvSpPr>
          <p:cNvPr id="105" name="Google Shape;105;p6"/>
          <p:cNvSpPr txBox="1"/>
          <p:nvPr/>
        </p:nvSpPr>
        <p:spPr>
          <a:xfrm>
            <a:off x="11199750" y="6216650"/>
            <a:ext cx="5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FBA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>
            <p:ph type="title"/>
          </p:nvPr>
        </p:nvSpPr>
        <p:spPr>
          <a:xfrm>
            <a:off x="908850" y="273775"/>
            <a:ext cx="77298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/>
              <a:t>CRITICAL SECTION</a:t>
            </a:r>
            <a:endParaRPr b="1" sz="3600"/>
          </a:p>
        </p:txBody>
      </p:sp>
      <p:sp>
        <p:nvSpPr>
          <p:cNvPr id="111" name="Google Shape;111;p7"/>
          <p:cNvSpPr txBox="1"/>
          <p:nvPr>
            <p:ph idx="1" type="body"/>
          </p:nvPr>
        </p:nvSpPr>
        <p:spPr>
          <a:xfrm>
            <a:off x="908850" y="1644826"/>
            <a:ext cx="6086754" cy="3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159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Consider a system consisting of </a:t>
            </a:r>
            <a:r>
              <a:rPr b="1" i="1" lang="en-US" sz="1800">
                <a:latin typeface="Spectral"/>
                <a:ea typeface="Spectral"/>
                <a:cs typeface="Spectral"/>
                <a:sym typeface="Spectral"/>
              </a:rPr>
              <a:t>n</a:t>
            </a:r>
            <a:r>
              <a:rPr i="1" lang="en-US" sz="1800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processes {</a:t>
            </a:r>
            <a:r>
              <a:rPr i="1" lang="en-US" sz="18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lang="en-US" sz="1800">
                <a:latin typeface="Spectral"/>
                <a:ea typeface="Spectral"/>
                <a:cs typeface="Spectral"/>
                <a:sym typeface="Spectral"/>
              </a:rPr>
              <a:t>0</a:t>
            </a:r>
            <a:r>
              <a:rPr i="1" lang="en-US" sz="1800">
                <a:latin typeface="Spectral"/>
                <a:ea typeface="Spectral"/>
                <a:cs typeface="Spectral"/>
                <a:sym typeface="Spectral"/>
              </a:rPr>
              <a:t>, P</a:t>
            </a:r>
            <a:r>
              <a:rPr baseline="-25000" lang="en-US" sz="1800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i="1" lang="en-US" sz="1800">
                <a:latin typeface="Spectral"/>
                <a:ea typeface="Spectral"/>
                <a:cs typeface="Spectral"/>
                <a:sym typeface="Spectral"/>
              </a:rPr>
              <a:t>, ... , P</a:t>
            </a:r>
            <a:r>
              <a:rPr baseline="-25000" i="1" lang="en-US" sz="1800">
                <a:latin typeface="Spectral"/>
                <a:ea typeface="Spectral"/>
                <a:cs typeface="Spectral"/>
                <a:sym typeface="Spectral"/>
              </a:rPr>
              <a:t>n</a:t>
            </a:r>
            <a:r>
              <a:rPr baseline="-25000" lang="en-US" sz="1800">
                <a:latin typeface="Spectral"/>
                <a:ea typeface="Spectral"/>
                <a:cs typeface="Spectral"/>
                <a:sym typeface="Spectral"/>
              </a:rPr>
              <a:t>−1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}.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i="1" lang="en-US" sz="1800">
                <a:latin typeface="Spectral"/>
                <a:ea typeface="Spectral"/>
                <a:cs typeface="Spectral"/>
                <a:sym typeface="Spectral"/>
              </a:rPr>
              <a:t>Critical Section: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segment of code of each process, which may change common variables, update a table, write a file and so on.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While one process execute its critical section, no other process can execute their own critical section. </a:t>
            </a:r>
            <a:endParaRPr sz="1800">
              <a:solidFill>
                <a:srgbClr val="FF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i="1" lang="en-US" sz="1800">
                <a:latin typeface="Spectral"/>
                <a:ea typeface="Spectral"/>
                <a:cs typeface="Spectral"/>
                <a:sym typeface="Spectral"/>
              </a:rPr>
              <a:t>Entry Section: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section of code implementing critical section execution request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i="1" lang="en-US" sz="1800">
                <a:latin typeface="Spectral"/>
                <a:ea typeface="Spectral"/>
                <a:cs typeface="Spectral"/>
                <a:sym typeface="Spectral"/>
              </a:rPr>
              <a:t>Exit Section: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section of code exiting from critical section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1800"/>
              <a:buChar char="●"/>
            </a:pPr>
            <a:r>
              <a:rPr b="1" i="1" lang="en-US" sz="1800">
                <a:latin typeface="Spectral"/>
                <a:ea typeface="Spectral"/>
                <a:cs typeface="Spectral"/>
                <a:sym typeface="Spectral"/>
              </a:rPr>
              <a:t>Remainder section: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Remaining code of the program.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/>
          <p:nvPr>
            <p:ph type="title"/>
          </p:nvPr>
        </p:nvSpPr>
        <p:spPr>
          <a:xfrm>
            <a:off x="907825" y="226750"/>
            <a:ext cx="10222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ill Sans"/>
              <a:buNone/>
            </a:pPr>
            <a:r>
              <a:rPr b="1" lang="en-US" sz="3600"/>
              <a:t>REQUIREMENTS OF SOLUTION TO  CRITICAL SECTION PROBLEM</a:t>
            </a:r>
            <a:endParaRPr b="1" sz="3600"/>
          </a:p>
        </p:txBody>
      </p:sp>
      <p:sp>
        <p:nvSpPr>
          <p:cNvPr id="117" name="Google Shape;117;p8"/>
          <p:cNvSpPr txBox="1"/>
          <p:nvPr>
            <p:ph idx="1" type="body"/>
          </p:nvPr>
        </p:nvSpPr>
        <p:spPr>
          <a:xfrm>
            <a:off x="907825" y="1421450"/>
            <a:ext cx="8693400" cy="5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AutoNum type="arabicPeriod"/>
            </a:pPr>
            <a:r>
              <a:rPr b="1" i="1" lang="en-US" sz="1600">
                <a:latin typeface="Spectral"/>
                <a:ea typeface="Spectral"/>
                <a:cs typeface="Spectral"/>
                <a:sym typeface="Spectral"/>
              </a:rPr>
              <a:t>Mutual exclusion: </a:t>
            </a:r>
            <a:endParaRPr b="1" i="1" sz="1600">
              <a:latin typeface="Spectral"/>
              <a:ea typeface="Spectral"/>
              <a:cs typeface="Spectral"/>
              <a:sym typeface="Spectral"/>
            </a:endParaRPr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❑"/>
            </a:pPr>
            <a:r>
              <a:rPr lang="en-US" sz="1600">
                <a:latin typeface="Spectral"/>
                <a:ea typeface="Spectral"/>
                <a:cs typeface="Spectral"/>
                <a:sym typeface="Spectral"/>
              </a:rPr>
              <a:t>If a process is executing its critical section, no other process can be executing in their critical sections. 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302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AutoNum type="arabicPeriod"/>
            </a:pPr>
            <a:r>
              <a:rPr b="1" i="1" lang="en-US" sz="1600">
                <a:latin typeface="Spectral"/>
                <a:ea typeface="Spectral"/>
                <a:cs typeface="Spectral"/>
                <a:sym typeface="Spectral"/>
              </a:rPr>
              <a:t>Progress:</a:t>
            </a:r>
            <a:endParaRPr b="1" i="1" sz="1600">
              <a:latin typeface="Spectral"/>
              <a:ea typeface="Spectral"/>
              <a:cs typeface="Spectral"/>
              <a:sym typeface="Spectral"/>
            </a:endParaRPr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❑"/>
            </a:pPr>
            <a:r>
              <a:rPr lang="en-US" sz="1600">
                <a:latin typeface="Spectral"/>
                <a:ea typeface="Spectral"/>
                <a:cs typeface="Spectral"/>
                <a:sym typeface="Spectral"/>
              </a:rPr>
              <a:t>No process is executing in its critical section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❑"/>
            </a:pPr>
            <a:r>
              <a:rPr lang="en-US" sz="1600">
                <a:latin typeface="Spectral"/>
                <a:ea typeface="Spectral"/>
                <a:cs typeface="Spectral"/>
                <a:sym typeface="Spectral"/>
              </a:rPr>
              <a:t>Some process wish to enter their critical sections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❑"/>
            </a:pPr>
            <a:r>
              <a:rPr lang="en-US" sz="1600">
                <a:latin typeface="Spectral"/>
                <a:ea typeface="Spectral"/>
                <a:cs typeface="Spectral"/>
                <a:sym typeface="Spectral"/>
              </a:rPr>
              <a:t>Only those, who are not executing in their remainder section can participate in deciding which will enter the CS.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❑"/>
            </a:pPr>
            <a:r>
              <a:rPr lang="en-US" sz="1600">
                <a:latin typeface="Spectral"/>
                <a:ea typeface="Spectral"/>
                <a:cs typeface="Spectral"/>
                <a:sym typeface="Spectral"/>
              </a:rPr>
              <a:t>This selection cannot be postponed indefinitely.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302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AutoNum type="arabicPeriod"/>
            </a:pPr>
            <a:r>
              <a:rPr b="1" i="1" lang="en-US" sz="1600">
                <a:latin typeface="Spectral"/>
                <a:ea typeface="Spectral"/>
                <a:cs typeface="Spectral"/>
                <a:sym typeface="Spectral"/>
              </a:rPr>
              <a:t>Bounded waiting:</a:t>
            </a:r>
            <a:endParaRPr b="1" i="1" sz="1600">
              <a:latin typeface="Spectral"/>
              <a:ea typeface="Spectral"/>
              <a:cs typeface="Spectral"/>
              <a:sym typeface="Spectral"/>
            </a:endParaRPr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1800"/>
              <a:buFont typeface="Spectral"/>
              <a:buChar char="❑"/>
            </a:pPr>
            <a:r>
              <a:rPr lang="en-US" sz="1600">
                <a:latin typeface="Spectral"/>
                <a:ea typeface="Spectral"/>
                <a:cs typeface="Spectral"/>
                <a:sym typeface="Spectral"/>
              </a:rPr>
              <a:t>Bound or Limit on number of times other process can enter their CS after a process has made request to enter its CS and the request is granted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/>
          <p:nvPr>
            <p:ph type="title"/>
          </p:nvPr>
        </p:nvSpPr>
        <p:spPr>
          <a:xfrm>
            <a:off x="918722" y="793125"/>
            <a:ext cx="101625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/>
              <a:t>CRITICAL SECTIONS IN OPERATING SYSTEMS</a:t>
            </a:r>
            <a:endParaRPr b="1" sz="3600"/>
          </a:p>
        </p:txBody>
      </p:sp>
      <p:sp>
        <p:nvSpPr>
          <p:cNvPr id="123" name="Google Shape;123;p9"/>
          <p:cNvSpPr txBox="1"/>
          <p:nvPr>
            <p:ph idx="1" type="body"/>
          </p:nvPr>
        </p:nvSpPr>
        <p:spPr>
          <a:xfrm>
            <a:off x="918722" y="2121675"/>
            <a:ext cx="6760462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>
                <a:latin typeface="Spectral"/>
                <a:ea typeface="Spectral"/>
                <a:cs typeface="Spectral"/>
                <a:sym typeface="Spectral"/>
              </a:rPr>
              <a:t>Two general approach to handle CS in Operating System – 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302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Gill Sans"/>
              <a:buAutoNum type="arabicPeriod"/>
            </a:pPr>
            <a:r>
              <a:rPr i="1" lang="en-US" sz="1600">
                <a:latin typeface="Spectral"/>
                <a:ea typeface="Spectral"/>
                <a:cs typeface="Spectral"/>
                <a:sym typeface="Spectral"/>
              </a:rPr>
              <a:t>Preemptive kernel:  </a:t>
            </a:r>
            <a:r>
              <a:rPr lang="en-US" sz="1600">
                <a:latin typeface="Spectral"/>
                <a:ea typeface="Spectral"/>
                <a:cs typeface="Spectral"/>
                <a:sym typeface="Spectral"/>
              </a:rPr>
              <a:t>allows a process to be preempted while it is running in kernel mode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302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Gill Sans"/>
              <a:buAutoNum type="arabicPeriod"/>
            </a:pPr>
            <a:r>
              <a:rPr i="1" lang="en-US" sz="1600">
                <a:latin typeface="Spectral"/>
                <a:ea typeface="Spectral"/>
                <a:cs typeface="Spectral"/>
                <a:sym typeface="Spectral"/>
              </a:rPr>
              <a:t>Non-preemptive kernel:  </a:t>
            </a:r>
            <a:r>
              <a:rPr lang="en-US" sz="1600">
                <a:latin typeface="Spectral"/>
                <a:ea typeface="Spectral"/>
                <a:cs typeface="Spectral"/>
                <a:sym typeface="Spectral"/>
              </a:rPr>
              <a:t>a kernel-mode process will run until it exits kernel mode, blocks, or voluntarily yields control of the CPU</a:t>
            </a:r>
            <a:endParaRPr/>
          </a:p>
          <a:p>
            <a:pPr indent="0" lvl="0" marL="127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600">
                <a:latin typeface="Spectral"/>
                <a:ea typeface="Spectral"/>
                <a:cs typeface="Spectral"/>
                <a:sym typeface="Spectral"/>
              </a:rPr>
              <a:t>Non-preemptive kernel is  </a:t>
            </a:r>
            <a:r>
              <a:rPr lang="en-US" sz="16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free from race condition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600">
                <a:latin typeface="Spectral"/>
                <a:ea typeface="Spectral"/>
                <a:cs typeface="Spectral"/>
                <a:sym typeface="Spectral"/>
              </a:rPr>
              <a:t>Preemptive kernel must be carefully designed to ensure that shared kernel data are free from race condition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2000"/>
              <a:buNone/>
            </a:pPr>
            <a:r>
              <a:t/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Faisal Bin Ashraf</dc:creator>
</cp:coreProperties>
</file>