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hZDUf50BQe/RHVN3Q27GKxYX75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09264-62FC-4C75-B733-AD85F504FA4F}">
  <a:tblStyle styleId="{6CA09264-62FC-4C75-B733-AD85F504FA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Economica-regular.fntdata"/><Relationship Id="rId34" Type="http://schemas.openxmlformats.org/officeDocument/2006/relationships/slide" Target="slides/slide28.xml"/><Relationship Id="rId37" Type="http://schemas.openxmlformats.org/officeDocument/2006/relationships/font" Target="fonts/Economica-italic.fntdata"/><Relationship Id="rId36" Type="http://schemas.openxmlformats.org/officeDocument/2006/relationships/font" Target="fonts/Economica-bold.fntdata"/><Relationship Id="rId39" Type="http://schemas.openxmlformats.org/officeDocument/2006/relationships/font" Target="fonts/Nunito-regular.fntdata"/><Relationship Id="rId38" Type="http://schemas.openxmlformats.org/officeDocument/2006/relationships/font" Target="fonts/Economic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04ed493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404ed493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18067" y="2361460"/>
            <a:ext cx="3054600" cy="8952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B9267"/>
                </a:solidFill>
              </a:rPr>
              <a:t>Deadlock</a:t>
            </a:r>
            <a:endParaRPr b="1">
              <a:solidFill>
                <a:srgbClr val="3B9267"/>
              </a:solidFill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18068" y="179380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800"/>
              <a:t>Operating Systems</a:t>
            </a:r>
            <a:endParaRPr b="1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Resource Allocation Graph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311701" y="1147225"/>
            <a:ext cx="4394978" cy="3587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 set of vertices V and a set of edges E.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V is partitioned into two types: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 = {P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2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…,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}, the set consisting of all the processes in the system.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R = {R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R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2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…, R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m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}, the set consisting of all resource types in the system.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Request edge: directed edge from a process to a resource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→ R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2</a:t>
            </a:r>
            <a:endParaRPr baseline="-25000"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Assignment edge: directed edge from a resource to a process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R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→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2</a:t>
            </a:r>
            <a:endParaRPr baseline="-25000"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  <p:graphicFrame>
        <p:nvGraphicFramePr>
          <p:cNvPr id="178" name="Google Shape;178;p10"/>
          <p:cNvGraphicFramePr/>
          <p:nvPr/>
        </p:nvGraphicFramePr>
        <p:xfrm>
          <a:off x="5004358" y="1325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{6CA09264-62FC-4C75-B733-AD85F504FA4F}</a:tableStyleId>
              </a:tblPr>
              <a:tblGrid>
                <a:gridCol w="1825725"/>
                <a:gridCol w="1825725"/>
              </a:tblGrid>
              <a:tr h="73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Process</a:t>
                      </a:r>
                      <a:endParaRPr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Resource Type with 4 instances</a:t>
                      </a:r>
                      <a:endParaRPr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</a:tr>
              <a:tr h="7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</a:t>
                      </a:r>
                      <a:r>
                        <a:rPr baseline="-25000"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</a:t>
                      </a:r>
                      <a:r>
                        <a:rPr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</a:t>
                      </a:r>
                      <a:r>
                        <a:rPr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requests instance of </a:t>
                      </a:r>
                      <a:r>
                        <a:rPr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</a:t>
                      </a:r>
                      <a:r>
                        <a:rPr baseline="-25000"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j</a:t>
                      </a:r>
                      <a:endParaRPr baseline="-25000" i="1"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</a:tr>
              <a:tr h="75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</a:t>
                      </a:r>
                      <a:r>
                        <a:rPr baseline="-25000"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</a:t>
                      </a:r>
                      <a:r>
                        <a:rPr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</a:t>
                      </a:r>
                      <a:r>
                        <a:rPr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is holding an instance of </a:t>
                      </a:r>
                      <a:r>
                        <a:rPr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</a:t>
                      </a:r>
                      <a:r>
                        <a:rPr baseline="-25000" i="1" lang="en" sz="1400" u="none" cap="none" strike="noStrik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j</a:t>
                      </a:r>
                      <a:endParaRPr baseline="-25000" i="1"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381" y="2222812"/>
            <a:ext cx="622087" cy="55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0381" y="1422810"/>
            <a:ext cx="567942" cy="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4565" y="2971430"/>
            <a:ext cx="1555591" cy="56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7464" y="3753449"/>
            <a:ext cx="1469792" cy="48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Example of Resource Allocation Graph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58" y="1268010"/>
            <a:ext cx="3197486" cy="280071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8235"/>
              </a:srgbClr>
            </a:outerShdw>
          </a:effectLst>
        </p:spPr>
      </p:pic>
      <p:sp>
        <p:nvSpPr>
          <p:cNvPr id="189" name="Google Shape;189;p11"/>
          <p:cNvSpPr txBox="1"/>
          <p:nvPr/>
        </p:nvSpPr>
        <p:spPr>
          <a:xfrm>
            <a:off x="4273657" y="1460390"/>
            <a:ext cx="3757467" cy="22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P ={P1, P2, P3}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R ={R1, R2, R3, R4}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 ={P1 → R1, P2 → R3, R1 → P2, R2 → P2, R2 → P1, R3 → P3} </a:t>
            </a:r>
            <a:endParaRPr b="0" i="0" sz="18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396761" y="315925"/>
            <a:ext cx="6471872" cy="6001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/>
              <a:t>Resource Allocation Graph (Deadlock)</a:t>
            </a:r>
            <a:endParaRPr sz="3200"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751" y="1259210"/>
            <a:ext cx="3015822" cy="232041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96" name="Google Shape;196;p12"/>
          <p:cNvSpPr txBox="1"/>
          <p:nvPr/>
        </p:nvSpPr>
        <p:spPr>
          <a:xfrm>
            <a:off x="606337" y="3727754"/>
            <a:ext cx="4171227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Cycle 1:  P1 → R1 → P2 → R3 → P3 → R2 → P1</a:t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Cycle 2:  P2 → R3 → P3 → R2 → P2</a:t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1654780" y="4526009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Deadlock!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0863" y="1256690"/>
            <a:ext cx="3750485" cy="230723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99" name="Google Shape;199;p12"/>
          <p:cNvSpPr txBox="1"/>
          <p:nvPr/>
        </p:nvSpPr>
        <p:spPr>
          <a:xfrm>
            <a:off x="5110485" y="3727754"/>
            <a:ext cx="3374295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Cycle:  P1 → R1 → P3 → R2 → P1</a:t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5994503" y="4113254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B9267"/>
                </a:solidFill>
                <a:latin typeface="Arial"/>
                <a:ea typeface="Arial"/>
                <a:cs typeface="Arial"/>
                <a:sym typeface="Arial"/>
              </a:rPr>
              <a:t>No Deadlock!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3299270" y="1953105"/>
            <a:ext cx="2317897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Cycle: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Deadlock.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Cycle: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Deadlock.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Methods for Handling Deadlocks</a:t>
            </a:r>
            <a:endParaRPr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311700" y="1352939"/>
            <a:ext cx="7251594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Prevention</a:t>
            </a: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: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Ensure that the system will never enter a deadlock state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Avoidance:</a:t>
            </a:r>
            <a:endParaRPr b="1" sz="16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request for any resource will be granted if the resulting state of the system doesn't cause deadlock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Detection and recovery:</a:t>
            </a:r>
            <a:endParaRPr b="1" sz="16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Allow the system to enter a deadlock state and then recover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ctrTitle"/>
          </p:nvPr>
        </p:nvSpPr>
        <p:spPr>
          <a:xfrm>
            <a:off x="3018067" y="2012426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B9267"/>
                </a:solidFill>
              </a:rPr>
              <a:t>Deadlock Avoidance</a:t>
            </a:r>
            <a:endParaRPr b="1">
              <a:solidFill>
                <a:srgbClr val="3B9267"/>
              </a:solidFill>
            </a:endParaRPr>
          </a:p>
        </p:txBody>
      </p:sp>
      <p:sp>
        <p:nvSpPr>
          <p:cNvPr id="213" name="Google Shape;213;p17"/>
          <p:cNvSpPr txBox="1"/>
          <p:nvPr>
            <p:ph idx="1" type="subTitle"/>
          </p:nvPr>
        </p:nvSpPr>
        <p:spPr>
          <a:xfrm>
            <a:off x="3026945" y="151860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/>
              <a:t>Deadlock Avoidance</a:t>
            </a:r>
            <a:endParaRPr b="1" sz="3200"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17754" y="1147225"/>
            <a:ext cx="5068646" cy="3793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System has a priori information, such as, maximum number of resources of each type that every process need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Based on these information construct an algorithm that ensures that the system will never enter a deadlocked state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Dynamically examines the r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esource-allocation state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to ensure that a circular-wait condition can never exist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Resource-allocation state: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number of available and allocated resources, and the maximum demands of the processes.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311700" y="400986"/>
            <a:ext cx="8520600" cy="633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b="1" lang="en" sz="3200"/>
              <a:t>Safe State</a:t>
            </a:r>
            <a:endParaRPr b="1" sz="3200"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311700" y="1147224"/>
            <a:ext cx="6372635" cy="3800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System is in safe state if can allocate resources to each process (up to its maximum) in some order and still avoid a deadlock.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70C0"/>
                </a:solidFill>
                <a:latin typeface="Century"/>
                <a:ea typeface="Century"/>
                <a:cs typeface="Century"/>
                <a:sym typeface="Century"/>
              </a:rPr>
              <a:t>Safe state = there exists a safe sequence</a:t>
            </a:r>
            <a:endParaRPr sz="1400">
              <a:solidFill>
                <a:srgbClr val="0070C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Sequence </a:t>
            </a:r>
            <a:r>
              <a:rPr lang="en" sz="1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</a:t>
            </a:r>
            <a:r>
              <a:rPr baseline="-25000"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P</a:t>
            </a:r>
            <a:r>
              <a:rPr baseline="-25000"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 sz="12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is safe if, for each </a:t>
            </a:r>
            <a:r>
              <a:rPr i="1" lang="en" sz="14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 sz="14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the resources that </a:t>
            </a:r>
            <a:r>
              <a:rPr i="1" lang="en" sz="14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 sz="14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can still request, can be satisfied by (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currently available resources + resources held by all the P</a:t>
            </a:r>
            <a:r>
              <a:rPr baseline="-25000" lang="en" sz="1200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, with j&lt;i</a:t>
            </a:r>
            <a:r>
              <a:rPr i="1" lang="en" sz="1200"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If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 resource needs are not immediately available, then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i="1" lang="en"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can wait until all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have finished.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When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is finished,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can obtain needed resources, execute, return allocated resources, and terminate. 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When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terminates,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i="1" lang="en"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can obtain its needed resources, and so on.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315925"/>
            <a:ext cx="8520600" cy="7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800"/>
              <a:t>Safe State, Unsafe State &amp; Deadlock</a:t>
            </a:r>
            <a:endParaRPr b="1" sz="2800"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53277" y="121134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Safe State =&gt; No Deadlock! 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Unsafe State =&gt; Possibility of Deadlock!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To avoid deadlock, always ensure that system is in safe state. 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000" y="2411650"/>
            <a:ext cx="2268100" cy="2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218849" y="132003"/>
            <a:ext cx="5819381" cy="899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800"/>
              <a:t>Resource-Allocation-Graph Algorithm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600"/>
              <a:t>(Deadlock Avoidance Algorithm)</a:t>
            </a:r>
            <a:endParaRPr b="1" sz="1600"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311701" y="1095536"/>
            <a:ext cx="5196040" cy="3852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Used when the system has only one instance of each resource type.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Request Edge and Assignment Edges exist here similar to Resource allocation graph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70C0"/>
                </a:solidFill>
                <a:latin typeface="Century"/>
                <a:ea typeface="Century"/>
                <a:cs typeface="Century"/>
                <a:sym typeface="Century"/>
              </a:rPr>
              <a:t>Claim Edge: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claim edge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 → 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indicates that process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may request resource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at some time in the future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When process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requests resource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, the claim edge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 → 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converted to a request edge.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When a resource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released by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, the assignment edge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 → 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reconverted to a claim edge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 → R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j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  </a:t>
            </a:r>
            <a:endParaRPr baseline="-25000"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Resources must be claimed a priori in the system. i.e. before process </a:t>
            </a:r>
            <a:r>
              <a:rPr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starts executing, all its claim edges must appear in the graph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5594670" y="495008"/>
            <a:ext cx="3330481" cy="4388879"/>
            <a:chOff x="6018938" y="469120"/>
            <a:chExt cx="3330481" cy="4388879"/>
          </a:xfrm>
        </p:grpSpPr>
        <p:sp>
          <p:nvSpPr>
            <p:cNvPr id="240" name="Google Shape;240;p21"/>
            <p:cNvSpPr txBox="1"/>
            <p:nvPr/>
          </p:nvSpPr>
          <p:spPr>
            <a:xfrm>
              <a:off x="8202166" y="4179207"/>
              <a:ext cx="1147253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entury"/>
                  <a:ea typeface="Century"/>
                  <a:cs typeface="Century"/>
                  <a:sym typeface="Century"/>
                </a:rPr>
                <a:t>Resource is assigned to the process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21"/>
            <p:cNvGrpSpPr/>
            <p:nvPr/>
          </p:nvGrpSpPr>
          <p:grpSpPr>
            <a:xfrm>
              <a:off x="6018938" y="469120"/>
              <a:ext cx="2906213" cy="4388879"/>
              <a:chOff x="6024755" y="490385"/>
              <a:chExt cx="2906213" cy="4388879"/>
            </a:xfrm>
          </p:grpSpPr>
          <p:grpSp>
            <p:nvGrpSpPr>
              <p:cNvPr id="242" name="Google Shape;242;p21"/>
              <p:cNvGrpSpPr/>
              <p:nvPr/>
            </p:nvGrpSpPr>
            <p:grpSpPr>
              <a:xfrm>
                <a:off x="6161370" y="490385"/>
                <a:ext cx="1637662" cy="1304261"/>
                <a:chOff x="5957375" y="964520"/>
                <a:chExt cx="1637662" cy="1304261"/>
              </a:xfrm>
            </p:grpSpPr>
            <p:sp>
              <p:nvSpPr>
                <p:cNvPr id="243" name="Google Shape;243;p21"/>
                <p:cNvSpPr/>
                <p:nvPr/>
              </p:nvSpPr>
              <p:spPr>
                <a:xfrm>
                  <a:off x="5957375" y="964520"/>
                  <a:ext cx="1637662" cy="130426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4" name="Google Shape;244;p21"/>
                <p:cNvGrpSpPr/>
                <p:nvPr/>
              </p:nvGrpSpPr>
              <p:grpSpPr>
                <a:xfrm>
                  <a:off x="6885535" y="1095536"/>
                  <a:ext cx="552872" cy="1070583"/>
                  <a:chOff x="7282979" y="1325287"/>
                  <a:chExt cx="556771" cy="1383454"/>
                </a:xfrm>
              </p:grpSpPr>
              <p:sp>
                <p:nvSpPr>
                  <p:cNvPr id="245" name="Google Shape;245;p21"/>
                  <p:cNvSpPr/>
                  <p:nvPr/>
                </p:nvSpPr>
                <p:spPr>
                  <a:xfrm>
                    <a:off x="7282979" y="1325287"/>
                    <a:ext cx="556771" cy="40872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3B926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r>
                      <a:rPr b="0" i="0" lang="en" sz="10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46" name="Google Shape;246;p21"/>
                  <p:cNvCxnSpPr>
                    <a:stCxn id="247" idx="0"/>
                    <a:endCxn id="245" idx="2"/>
                  </p:cNvCxnSpPr>
                  <p:nvPr/>
                </p:nvCxnSpPr>
                <p:spPr>
                  <a:xfrm rot="10800000">
                    <a:off x="7561364" y="1734000"/>
                    <a:ext cx="0" cy="510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247" name="Google Shape;247;p21"/>
                  <p:cNvSpPr/>
                  <p:nvPr/>
                </p:nvSpPr>
                <p:spPr>
                  <a:xfrm>
                    <a:off x="7313348" y="2244900"/>
                    <a:ext cx="496032" cy="463841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r>
                      <a:rPr b="0" i="0" lang="en" sz="10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8" name="Google Shape;248;p21"/>
                <p:cNvSpPr txBox="1"/>
                <p:nvPr/>
              </p:nvSpPr>
              <p:spPr>
                <a:xfrm>
                  <a:off x="6163349" y="1432493"/>
                  <a:ext cx="949299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" sz="1100" u="none" cap="none" strike="noStrike">
                      <a:solidFill>
                        <a:schemeClr val="accent2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Claim Edge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" name="Google Shape;249;p21"/>
              <p:cNvGrpSpPr/>
              <p:nvPr/>
            </p:nvGrpSpPr>
            <p:grpSpPr>
              <a:xfrm>
                <a:off x="7089530" y="2030011"/>
                <a:ext cx="1637662" cy="1304261"/>
                <a:chOff x="6763574" y="2092363"/>
                <a:chExt cx="1637662" cy="1304261"/>
              </a:xfrm>
            </p:grpSpPr>
            <p:sp>
              <p:nvSpPr>
                <p:cNvPr id="250" name="Google Shape;250;p21"/>
                <p:cNvSpPr/>
                <p:nvPr/>
              </p:nvSpPr>
              <p:spPr>
                <a:xfrm>
                  <a:off x="6763574" y="2092363"/>
                  <a:ext cx="1637662" cy="130426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1" name="Google Shape;251;p21"/>
                <p:cNvGrpSpPr/>
                <p:nvPr/>
              </p:nvGrpSpPr>
              <p:grpSpPr>
                <a:xfrm>
                  <a:off x="6962963" y="2166119"/>
                  <a:ext cx="1358786" cy="1144151"/>
                  <a:chOff x="6962963" y="2166119"/>
                  <a:chExt cx="1358786" cy="1144151"/>
                </a:xfrm>
              </p:grpSpPr>
              <p:grpSp>
                <p:nvGrpSpPr>
                  <p:cNvPr id="252" name="Google Shape;252;p21"/>
                  <p:cNvGrpSpPr/>
                  <p:nvPr/>
                </p:nvGrpSpPr>
                <p:grpSpPr>
                  <a:xfrm>
                    <a:off x="7768876" y="2166119"/>
                    <a:ext cx="552873" cy="1144151"/>
                    <a:chOff x="7768876" y="2166119"/>
                    <a:chExt cx="556771" cy="1383454"/>
                  </a:xfrm>
                </p:grpSpPr>
                <p:sp>
                  <p:nvSpPr>
                    <p:cNvPr id="253" name="Google Shape;253;p21"/>
                    <p:cNvSpPr/>
                    <p:nvPr/>
                  </p:nvSpPr>
                  <p:spPr>
                    <a:xfrm>
                      <a:off x="7768876" y="2166119"/>
                      <a:ext cx="556771" cy="408726"/>
                    </a:xfrm>
                    <a:prstGeom prst="rect">
                      <a:avLst/>
                    </a:prstGeom>
                    <a:noFill/>
                    <a:ln cap="flat" cmpd="sng" w="25400">
                      <a:solidFill>
                        <a:srgbClr val="3B926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en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54" name="Google Shape;254;p21"/>
                    <p:cNvCxnSpPr>
                      <a:stCxn id="255" idx="0"/>
                    </p:cNvCxnSpPr>
                    <p:nvPr/>
                  </p:nvCxnSpPr>
                  <p:spPr>
                    <a:xfrm rot="10800000">
                      <a:off x="8047261" y="2574832"/>
                      <a:ext cx="0" cy="51090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55" name="Google Shape;255;p21"/>
                    <p:cNvSpPr/>
                    <p:nvPr/>
                  </p:nvSpPr>
                  <p:spPr>
                    <a:xfrm>
                      <a:off x="7799245" y="3085732"/>
                      <a:ext cx="496032" cy="463841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en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56" name="Google Shape;256;p21"/>
                  <p:cNvSpPr txBox="1"/>
                  <p:nvPr/>
                </p:nvSpPr>
                <p:spPr>
                  <a:xfrm>
                    <a:off x="6962963" y="2540506"/>
                    <a:ext cx="1082348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en" sz="1100" u="none" cap="none" strike="noStrike">
                        <a:solidFill>
                          <a:schemeClr val="accent2"/>
                        </a:solidFill>
                        <a:latin typeface="Century"/>
                        <a:ea typeface="Century"/>
                        <a:cs typeface="Century"/>
                        <a:sym typeface="Century"/>
                      </a:rPr>
                      <a:t>Request Edge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57" name="Google Shape;257;p21"/>
              <p:cNvGrpSpPr/>
              <p:nvPr/>
            </p:nvGrpSpPr>
            <p:grpSpPr>
              <a:xfrm>
                <a:off x="6405185" y="3575003"/>
                <a:ext cx="1637662" cy="1304261"/>
                <a:chOff x="6279430" y="3529498"/>
                <a:chExt cx="1637662" cy="1304261"/>
              </a:xfrm>
            </p:grpSpPr>
            <p:sp>
              <p:nvSpPr>
                <p:cNvPr id="258" name="Google Shape;258;p21"/>
                <p:cNvSpPr/>
                <p:nvPr/>
              </p:nvSpPr>
              <p:spPr>
                <a:xfrm>
                  <a:off x="6279430" y="3529498"/>
                  <a:ext cx="1637662" cy="130426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9" name="Google Shape;259;p21"/>
                <p:cNvGrpSpPr/>
                <p:nvPr/>
              </p:nvGrpSpPr>
              <p:grpSpPr>
                <a:xfrm>
                  <a:off x="6370129" y="3607882"/>
                  <a:ext cx="552873" cy="1144151"/>
                  <a:chOff x="7768876" y="2166119"/>
                  <a:chExt cx="556771" cy="1383454"/>
                </a:xfrm>
              </p:grpSpPr>
              <p:sp>
                <p:nvSpPr>
                  <p:cNvPr id="260" name="Google Shape;260;p21"/>
                  <p:cNvSpPr/>
                  <p:nvPr/>
                </p:nvSpPr>
                <p:spPr>
                  <a:xfrm>
                    <a:off x="7768876" y="2166119"/>
                    <a:ext cx="556771" cy="40872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3B926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r>
                      <a:rPr b="0" i="0" lang="en" sz="10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61" name="Google Shape;261;p21"/>
                  <p:cNvCxnSpPr>
                    <a:stCxn id="260" idx="2"/>
                    <a:endCxn id="262" idx="0"/>
                  </p:cNvCxnSpPr>
                  <p:nvPr/>
                </p:nvCxnSpPr>
                <p:spPr>
                  <a:xfrm>
                    <a:off x="8047262" y="2574845"/>
                    <a:ext cx="0" cy="510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262" name="Google Shape;262;p21"/>
                  <p:cNvSpPr/>
                  <p:nvPr/>
                </p:nvSpPr>
                <p:spPr>
                  <a:xfrm>
                    <a:off x="7799245" y="3085732"/>
                    <a:ext cx="496032" cy="463841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r>
                      <a:rPr b="0" i="0" lang="en" sz="10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63" name="Google Shape;263;p21"/>
                <p:cNvSpPr txBox="1"/>
                <p:nvPr/>
              </p:nvSpPr>
              <p:spPr>
                <a:xfrm>
                  <a:off x="6721283" y="3982787"/>
                  <a:ext cx="1000595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" sz="1100" u="none" cap="none" strike="noStrike">
                      <a:solidFill>
                        <a:schemeClr val="accent2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Assignment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" sz="1100" u="none" cap="none" strike="noStrike">
                      <a:solidFill>
                        <a:schemeClr val="accent2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Edge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4" name="Google Shape;264;p21"/>
              <p:cNvCxnSpPr>
                <a:stCxn id="243" idx="3"/>
                <a:endCxn id="250" idx="3"/>
              </p:cNvCxnSpPr>
              <p:nvPr/>
            </p:nvCxnSpPr>
            <p:spPr>
              <a:xfrm>
                <a:off x="7799032" y="1142515"/>
                <a:ext cx="928200" cy="1539600"/>
              </a:xfrm>
              <a:prstGeom prst="curvedConnector3">
                <a:avLst>
                  <a:gd fmla="val 127764" name="adj1"/>
                </a:avLst>
              </a:prstGeom>
              <a:noFill/>
              <a:ln cap="flat" cmpd="sng" w="19050">
                <a:solidFill>
                  <a:srgbClr val="5A3D34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5" name="Google Shape;265;p21"/>
              <p:cNvCxnSpPr>
                <a:stCxn id="250" idx="2"/>
                <a:endCxn id="258" idx="3"/>
              </p:cNvCxnSpPr>
              <p:nvPr/>
            </p:nvCxnSpPr>
            <p:spPr>
              <a:xfrm flipH="1" rot="-5400000">
                <a:off x="7529161" y="3713472"/>
                <a:ext cx="892800" cy="134400"/>
              </a:xfrm>
              <a:prstGeom prst="curvedConnector4">
                <a:avLst>
                  <a:gd fmla="val 25391" name="adj1"/>
                  <a:gd fmla="val 800477" name="adj2"/>
                </a:avLst>
              </a:prstGeom>
              <a:noFill/>
              <a:ln cap="flat" cmpd="sng" w="19050">
                <a:solidFill>
                  <a:srgbClr val="5A3D34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6" name="Google Shape;266;p21"/>
              <p:cNvCxnSpPr>
                <a:stCxn id="258" idx="1"/>
                <a:endCxn id="243" idx="2"/>
              </p:cNvCxnSpPr>
              <p:nvPr/>
            </p:nvCxnSpPr>
            <p:spPr>
              <a:xfrm flipH="1" rot="10800000">
                <a:off x="6405185" y="1794734"/>
                <a:ext cx="575100" cy="2432400"/>
              </a:xfrm>
              <a:prstGeom prst="curvedConnector4">
                <a:avLst>
                  <a:gd fmla="val -34699" name="adj1"/>
                  <a:gd fmla="val 59035" name="adj2"/>
                </a:avLst>
              </a:prstGeom>
              <a:noFill/>
              <a:ln cap="flat" cmpd="sng" w="19050">
                <a:solidFill>
                  <a:srgbClr val="5A3D34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7" name="Google Shape;267;p21"/>
              <p:cNvSpPr txBox="1"/>
              <p:nvPr/>
            </p:nvSpPr>
            <p:spPr>
              <a:xfrm>
                <a:off x="7783715" y="1539030"/>
                <a:ext cx="114725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Requesting for a resource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1"/>
              <p:cNvSpPr txBox="1"/>
              <p:nvPr/>
            </p:nvSpPr>
            <p:spPr>
              <a:xfrm>
                <a:off x="6024755" y="2096336"/>
                <a:ext cx="114725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Resource is Released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Resource-Allocation-Graph Algorithm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4444"/>
              <a:buNone/>
            </a:pPr>
            <a:r>
              <a:rPr b="0" lang="en" sz="2400"/>
              <a:t>(Deadlock Avoidance Algorithm)</a:t>
            </a:r>
            <a:endParaRPr b="0" sz="2400"/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369" y="1388884"/>
            <a:ext cx="2198175" cy="2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526" y="1388882"/>
            <a:ext cx="2353915" cy="23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/>
        </p:nvSpPr>
        <p:spPr>
          <a:xfrm>
            <a:off x="1308244" y="3747473"/>
            <a:ext cx="2472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Resource-allocation graph for deadlock avoidance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5133273" y="3773729"/>
            <a:ext cx="2472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 unsafe state in a resource-allocation graph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6758041" y="2986281"/>
            <a:ext cx="127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Cycle Detected !!! </a:t>
            </a:r>
            <a:endParaRPr b="1" i="0" sz="1400" u="none" cap="none" strike="noStrike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79" name="Google Shape;279;p22"/>
          <p:cNvCxnSpPr/>
          <p:nvPr/>
        </p:nvCxnSpPr>
        <p:spPr>
          <a:xfrm flipH="1" rot="10800000">
            <a:off x="3177241" y="2864656"/>
            <a:ext cx="3481800" cy="35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0" name="Google Shape;280;p22"/>
          <p:cNvSpPr txBox="1"/>
          <p:nvPr/>
        </p:nvSpPr>
        <p:spPr>
          <a:xfrm>
            <a:off x="3638766" y="2376681"/>
            <a:ext cx="1736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Assigning the resource to the requesting process</a:t>
            </a:r>
            <a:endParaRPr b="0" i="1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Deadlock	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300949"/>
            <a:ext cx="5188877" cy="2548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 set of processes is in a deadlocked state if  every process in the set is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waiting for an event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that can be caused only by another process in the set.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Example: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Two process : P1, P2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Two resource: R1, R2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P1 is holding R1 and waiting for R2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P2 is holding R2 and waiting for R1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5138168" y="2130785"/>
            <a:ext cx="3339527" cy="1661098"/>
            <a:chOff x="3857792" y="1849915"/>
            <a:chExt cx="3250198" cy="2189651"/>
          </a:xfrm>
        </p:grpSpPr>
        <p:grpSp>
          <p:nvGrpSpPr>
            <p:cNvPr id="71" name="Google Shape;71;p2"/>
            <p:cNvGrpSpPr/>
            <p:nvPr/>
          </p:nvGrpSpPr>
          <p:grpSpPr>
            <a:xfrm>
              <a:off x="3857792" y="1945310"/>
              <a:ext cx="3250198" cy="2057400"/>
              <a:chOff x="406565" y="2608119"/>
              <a:chExt cx="3463269" cy="2001981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1808018" y="2608119"/>
                <a:ext cx="762000" cy="5334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808018" y="4076700"/>
                <a:ext cx="762000" cy="5334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06565" y="3314488"/>
                <a:ext cx="611072" cy="60532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" name="Google Shape;75;p2"/>
              <p:cNvCxnSpPr>
                <a:stCxn id="72" idx="1"/>
                <a:endCxn id="74" idx="7"/>
              </p:cNvCxnSpPr>
              <p:nvPr/>
            </p:nvCxnSpPr>
            <p:spPr>
              <a:xfrm flipH="1">
                <a:off x="928118" y="2874819"/>
                <a:ext cx="879900" cy="528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76" name="Google Shape;76;p2"/>
              <p:cNvCxnSpPr>
                <a:stCxn id="74" idx="5"/>
                <a:endCxn id="73" idx="1"/>
              </p:cNvCxnSpPr>
              <p:nvPr/>
            </p:nvCxnSpPr>
            <p:spPr>
              <a:xfrm>
                <a:off x="928148" y="3831167"/>
                <a:ext cx="879900" cy="512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77" name="Google Shape;77;p2"/>
              <p:cNvCxnSpPr>
                <a:stCxn id="73" idx="3"/>
                <a:endCxn id="78" idx="3"/>
              </p:cNvCxnSpPr>
              <p:nvPr/>
            </p:nvCxnSpPr>
            <p:spPr>
              <a:xfrm flipH="1" rot="10800000">
                <a:off x="2570018" y="3831300"/>
                <a:ext cx="783000" cy="512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79" name="Google Shape;79;p2"/>
              <p:cNvCxnSpPr>
                <a:stCxn id="78" idx="1"/>
                <a:endCxn id="72" idx="3"/>
              </p:cNvCxnSpPr>
              <p:nvPr/>
            </p:nvCxnSpPr>
            <p:spPr>
              <a:xfrm rot="10800000">
                <a:off x="2570124" y="2874836"/>
                <a:ext cx="783000" cy="528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78" name="Google Shape;78;p2"/>
              <p:cNvSpPr/>
              <p:nvPr/>
            </p:nvSpPr>
            <p:spPr>
              <a:xfrm>
                <a:off x="3264471" y="3314488"/>
                <a:ext cx="605363" cy="60532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" name="Google Shape;80;p2"/>
            <p:cNvSpPr txBox="1"/>
            <p:nvPr/>
          </p:nvSpPr>
          <p:spPr>
            <a:xfrm rot="-1687948">
              <a:off x="4405428" y="2008131"/>
              <a:ext cx="758533" cy="365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Holding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 txBox="1"/>
            <p:nvPr/>
          </p:nvSpPr>
          <p:spPr>
            <a:xfrm rot="1682125">
              <a:off x="5886124" y="2084482"/>
              <a:ext cx="1089279" cy="365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Waiting for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 rot="-1642959">
              <a:off x="6027683" y="3421297"/>
              <a:ext cx="758533" cy="365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Holding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 rot="1407172">
              <a:off x="4121792" y="3472746"/>
              <a:ext cx="1089279" cy="365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Waiting for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ctrTitle"/>
          </p:nvPr>
        </p:nvSpPr>
        <p:spPr>
          <a:xfrm>
            <a:off x="3065326" y="2049272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B9267"/>
                </a:solidFill>
              </a:rPr>
              <a:t>Bankers Algorithm</a:t>
            </a:r>
            <a:endParaRPr b="1">
              <a:solidFill>
                <a:srgbClr val="3B9267"/>
              </a:solidFill>
            </a:endParaRPr>
          </a:p>
        </p:txBody>
      </p: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3065325" y="1597164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400"/>
              <a:t>Operating Systems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600"/>
              <a:t>Banker’s Algorithm </a:t>
            </a:r>
            <a:r>
              <a:rPr b="0" lang="en" sz="2400"/>
              <a:t>(Deadlock Avoidance Algorithm)</a:t>
            </a:r>
            <a:endParaRPr b="0" sz="2400"/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instances of each resource type.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process must a priori claim maximum use.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process requests a resource it may have to wait.  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process gets all its resources it must return them in a finite amount of time.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 Structures for the Banker’s Algorithm</a:t>
            </a:r>
            <a:endParaRPr/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396488" y="1314883"/>
            <a:ext cx="8435812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Need the following data structures, where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the number of processes in the system and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m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the number of resource types.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Available</a:t>
            </a:r>
            <a:r>
              <a:rPr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Array of length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m,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indicates the number of available resources of each type.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by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m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matrix, defines maximum demand of each process for each type.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Allocation</a:t>
            </a:r>
            <a:r>
              <a:rPr lang="en" sz="1400">
                <a:solidFill>
                  <a:srgbClr val="0070C0"/>
                </a:solidFill>
                <a:latin typeface="Century"/>
                <a:ea typeface="Century"/>
                <a:cs typeface="Century"/>
                <a:sym typeface="Century"/>
              </a:rPr>
              <a:t>: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by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m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matrix, defines number of assigned resources to each process for each type.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Need</a:t>
            </a:r>
            <a:r>
              <a:rPr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by </a:t>
            </a: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m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matrix, defines number of remaining resources of each type needed by each process.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Need [i,j] = Max[i,j] – Allocation [i,j]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Banker’s Safety Algorithm</a:t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311699" y="1147224"/>
            <a:ext cx="8520599" cy="3155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Algorithm for finding out whether or not a system is in a safe state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  <a:p>
            <a:pPr indent="-32398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6"/>
              <a:buAutoNum type="arabicPeriod"/>
            </a:pP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Let </a:t>
            </a:r>
            <a:r>
              <a:rPr b="1" lang="en" sz="1500">
                <a:latin typeface="Century"/>
                <a:ea typeface="Century"/>
                <a:cs typeface="Century"/>
                <a:sym typeface="Century"/>
              </a:rPr>
              <a:t>Work</a:t>
            </a:r>
            <a:r>
              <a:rPr b="1" i="1" lang="en" sz="1500"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and </a:t>
            </a:r>
            <a:r>
              <a:rPr b="1" lang="en" sz="1500">
                <a:latin typeface="Century"/>
                <a:ea typeface="Century"/>
                <a:cs typeface="Century"/>
                <a:sym typeface="Century"/>
              </a:rPr>
              <a:t>Finish</a:t>
            </a:r>
            <a:r>
              <a:rPr b="1" i="1" lang="en" sz="1500"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be vectors of length m and n, respectively. Initialize </a:t>
            </a:r>
            <a:br>
              <a:rPr lang="en" sz="1500">
                <a:latin typeface="Century"/>
                <a:ea typeface="Century"/>
                <a:cs typeface="Century"/>
                <a:sym typeface="Century"/>
              </a:rPr>
            </a:b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Work </a:t>
            </a:r>
            <a:r>
              <a:rPr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Available 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and </a:t>
            </a:r>
            <a:br>
              <a:rPr lang="en" sz="1500">
                <a:latin typeface="Century"/>
                <a:ea typeface="Century"/>
                <a:cs typeface="Century"/>
                <a:sym typeface="Century"/>
              </a:rPr>
            </a:b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Finish[i] = false</a:t>
            </a:r>
            <a:r>
              <a:rPr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for i = 0, 1, ..., n − 1.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  <a:p>
            <a:pPr indent="-3239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6"/>
              <a:buAutoNum type="arabicPeriod"/>
            </a:pP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Find an index</a:t>
            </a:r>
            <a:r>
              <a:rPr b="1" i="1" lang="en" sz="1500"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b="1" i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such that both of the following meets, </a:t>
            </a:r>
            <a:br>
              <a:rPr lang="en" sz="1500">
                <a:latin typeface="Century"/>
                <a:ea typeface="Century"/>
                <a:cs typeface="Century"/>
                <a:sym typeface="Century"/>
              </a:rPr>
            </a:b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Finish[i] == false</a:t>
            </a:r>
            <a:b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Need</a:t>
            </a:r>
            <a:r>
              <a:rPr b="1" baseline="-25000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≤ Work</a:t>
            </a:r>
            <a:b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if no such </a:t>
            </a:r>
            <a:r>
              <a:rPr b="1" i="1"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exists, go to step 4.</a:t>
            </a:r>
            <a:endParaRPr b="1"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9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6"/>
              <a:buAutoNum type="arabicPeriod"/>
            </a:pP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Work =Work + Allocation</a:t>
            </a:r>
            <a:r>
              <a:rPr b="1" baseline="-25000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Finish[i] = true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Go to step 2.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  <a:p>
            <a:pPr indent="-3239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6"/>
              <a:buAutoNum type="arabicPeriod"/>
            </a:pP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If </a:t>
            </a:r>
            <a:r>
              <a:rPr b="1" lang="en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Finish[i] == true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 for all </a:t>
            </a:r>
            <a:r>
              <a:rPr b="1" i="1" lang="en" sz="15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500">
                <a:latin typeface="Century"/>
                <a:ea typeface="Century"/>
                <a:cs typeface="Century"/>
                <a:sym typeface="Century"/>
              </a:rPr>
              <a:t>, then the system is in a safe state.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729"/>
              <a:buNone/>
            </a:pPr>
            <a:r>
              <a:t/>
            </a:r>
            <a:endParaRPr sz="15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382584" y="289450"/>
            <a:ext cx="8520600" cy="6793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/>
              <a:t>Banker’s Algorithm Example</a:t>
            </a:r>
            <a:endParaRPr b="1" sz="3200"/>
          </a:p>
        </p:txBody>
      </p:sp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290894" y="968842"/>
            <a:ext cx="6582529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5 processes P0 through P4;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3 resource types A (10 instances), B (5 instances), and C (7 instances)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at time T0, the following snapshot of the system: 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311" name="Google Shape;3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694" y="1946326"/>
            <a:ext cx="2719863" cy="13970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0417" y="1946325"/>
            <a:ext cx="1041583" cy="13970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27"/>
          <p:cNvSpPr txBox="1"/>
          <p:nvPr/>
        </p:nvSpPr>
        <p:spPr>
          <a:xfrm>
            <a:off x="683205" y="4600641"/>
            <a:ext cx="7650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system is in a safe state since the sequence &lt;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P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P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P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P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P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satisfies safety criteria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4" name="Google Shape;314;p27"/>
          <p:cNvGraphicFramePr/>
          <p:nvPr/>
        </p:nvGraphicFramePr>
        <p:xfrm>
          <a:off x="6287574" y="1872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{6CA09264-62FC-4C75-B733-AD85F504FA4F}</a:tableStyleId>
              </a:tblPr>
              <a:tblGrid>
                <a:gridCol w="461850"/>
                <a:gridCol w="461850"/>
                <a:gridCol w="461850"/>
                <a:gridCol w="461850"/>
                <a:gridCol w="461850"/>
              </a:tblGrid>
              <a:tr h="30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5" name="Google Shape;315;p27"/>
          <p:cNvSpPr txBox="1"/>
          <p:nvPr/>
        </p:nvSpPr>
        <p:spPr>
          <a:xfrm>
            <a:off x="5458047" y="1870693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finish: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5605977" y="2292131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work: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7" name="Google Shape;317;p27"/>
          <p:cNvGraphicFramePr/>
          <p:nvPr/>
        </p:nvGraphicFramePr>
        <p:xfrm>
          <a:off x="6285382" y="22951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{6CA09264-62FC-4C75-B733-AD85F504FA4F}</a:tableStyleId>
              </a:tblPr>
              <a:tblGrid>
                <a:gridCol w="1362975"/>
              </a:tblGrid>
              <a:tr h="29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8" name="Google Shape;318;p27"/>
          <p:cNvSpPr txBox="1"/>
          <p:nvPr/>
        </p:nvSpPr>
        <p:spPr>
          <a:xfrm>
            <a:off x="1119724" y="3421408"/>
            <a:ext cx="3275256" cy="938719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149987" algn="ctr" dir="8460000" dist="250190">
              <a:srgbClr val="000000">
                <a:alpha val="2627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finish[i] == false &amp; Need</a:t>
            </a:r>
            <a:r>
              <a:rPr b="1" baseline="-25000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≤ Work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Work = Work + Allocation</a:t>
            </a:r>
            <a:r>
              <a:rPr b="1" baseline="-25000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Finish[i] =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04ed493f6_1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Practice</a:t>
            </a:r>
            <a:endParaRPr/>
          </a:p>
        </p:txBody>
      </p:sp>
      <p:pic>
        <p:nvPicPr>
          <p:cNvPr id="324" name="Google Shape;324;g1404ed493f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50" y="1147225"/>
            <a:ext cx="2813650" cy="1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Resource-Request Algorithm for Process P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330" name="Google Shape;330;p28"/>
          <p:cNvSpPr txBox="1"/>
          <p:nvPr>
            <p:ph idx="1" type="body"/>
          </p:nvPr>
        </p:nvSpPr>
        <p:spPr>
          <a:xfrm>
            <a:off x="410666" y="1147225"/>
            <a:ext cx="7627548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Request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= request vector for process </a:t>
            </a:r>
            <a:r>
              <a:rPr b="1" i="1"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baseline="-25000" i="1" lang="en" sz="14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If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Request[i][j] = k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then process </a:t>
            </a:r>
            <a:r>
              <a:rPr b="1" i="1"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baseline="-25000" i="1" lang="en" sz="1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wants </a:t>
            </a:r>
            <a:r>
              <a:rPr b="1" i="1" lang="en" sz="1400">
                <a:latin typeface="Century"/>
                <a:ea typeface="Century"/>
                <a:cs typeface="Century"/>
                <a:sym typeface="Century"/>
              </a:rPr>
              <a:t>k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instances of resource type </a:t>
            </a:r>
            <a:r>
              <a:rPr b="1" i="1" lang="en" sz="14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baseline="-25000" i="1" lang="en" sz="1400"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1. If </a:t>
            </a:r>
            <a:r>
              <a:rPr b="1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b="1" baseline="-25000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&lt;= Need</a:t>
            </a:r>
            <a:r>
              <a:rPr b="1" baseline="-25000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go to step 2.  </a:t>
            </a:r>
            <a:br>
              <a:rPr lang="en" sz="1400">
                <a:latin typeface="Century"/>
                <a:ea typeface="Century"/>
                <a:cs typeface="Century"/>
                <a:sym typeface="Century"/>
              </a:rPr>
            </a:b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   Otherwise, raise error condition, since process has exceeded its maximum claim.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2. If </a:t>
            </a:r>
            <a:r>
              <a:rPr b="1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b="1" baseline="-25000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&lt;= Available</a:t>
            </a:r>
            <a:r>
              <a:rPr b="1" baseline="-25000" i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go to step 3.  </a:t>
            </a:r>
            <a:br>
              <a:rPr lang="en" sz="1400">
                <a:latin typeface="Century"/>
                <a:ea typeface="Century"/>
                <a:cs typeface="Century"/>
                <a:sym typeface="Century"/>
              </a:rPr>
            </a:b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   Otherwise </a:t>
            </a:r>
            <a:r>
              <a:rPr b="1" i="1"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baseline="-25000" i="1" lang="en" sz="1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i="1"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must wait, since resources are not available.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3. Pretend to allocate requested resources to </a:t>
            </a:r>
            <a:r>
              <a:rPr b="1" i="1"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="1" baseline="-25000" i="1" lang="en" sz="1400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by modifying the state as follows: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		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Available = Available - Request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Allocation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= Allocation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+ Request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Need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= Need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 Request</a:t>
            </a:r>
            <a:r>
              <a:rPr b="1" baseline="-25000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  4. Check Bankers Safety Algorithm, if this new state is safe.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If safe  the resources are allocated to </a:t>
            </a:r>
            <a:r>
              <a:rPr b="1" i="1" lang="en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="1" baseline="-25000" i="1" lang="en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. 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If unsafe  </a:t>
            </a:r>
            <a:r>
              <a:rPr b="1" i="1" lang="en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="1" baseline="-25000" i="1" lang="en"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 must wait, and the old resource-allocation state is restored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311700" y="2587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/>
              <a:t>What if P</a:t>
            </a:r>
            <a:r>
              <a:rPr b="1" baseline="-25000" lang="en" sz="3200"/>
              <a:t>1</a:t>
            </a:r>
            <a:r>
              <a:rPr b="1" lang="en" sz="3200"/>
              <a:t> Request (1,0,2) more ?</a:t>
            </a:r>
            <a:endParaRPr b="1" sz="3200"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311700" y="1204787"/>
            <a:ext cx="7719426" cy="2126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To decide whether this request can be immediately granted, 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we first check that 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b="1" baseline="-25000" lang="en" sz="13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 ≤ Need</a:t>
            </a:r>
            <a:r>
              <a:rPr b="1" baseline="-25000" lang="en" sz="13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— that is, </a:t>
            </a:r>
            <a:r>
              <a:rPr lang="en" sz="13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(1,0,2) ≤ (1,2,2)? </a:t>
            </a: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=&gt; TRUE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Then we check that 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b="1" baseline="-25000" lang="en" sz="13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 ≤ Available </a:t>
            </a: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— that is, </a:t>
            </a:r>
            <a:r>
              <a:rPr lang="en" sz="13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(1,0,2) ≤ (3,3,2)? </a:t>
            </a: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=&gt; TRUE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Century"/>
                <a:ea typeface="Century"/>
                <a:cs typeface="Century"/>
                <a:sym typeface="Century"/>
              </a:rPr>
              <a:t>If both is true, </a:t>
            </a:r>
            <a:endParaRPr/>
          </a:p>
          <a:p>
            <a:pPr indent="0" lvl="2" marL="106743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Available = (3,3,2) – (1,0,2) = (2,3,0)</a:t>
            </a:r>
            <a:endParaRPr/>
          </a:p>
          <a:p>
            <a:pPr indent="0" lvl="2" marL="106743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Allocation</a:t>
            </a:r>
            <a:r>
              <a:rPr baseline="-25000"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=  (2,0,0) + (1,0,2) = (3,0,2)</a:t>
            </a:r>
            <a:endParaRPr/>
          </a:p>
          <a:p>
            <a:pPr indent="0" lvl="2" marL="106743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Need</a:t>
            </a:r>
            <a:r>
              <a:rPr baseline="-25000"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= (1,2,2) – (1,0,2) = (0,2,0)</a:t>
            </a:r>
            <a:endParaRPr sz="1300">
              <a:latin typeface="Century"/>
              <a:ea typeface="Century"/>
              <a:cs typeface="Century"/>
              <a:sym typeface="Century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So, we arrive at the following new state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692826" y="3209422"/>
            <a:ext cx="7338300" cy="15319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Is the system in safe state? </a:t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Yes. Because we find a safe sequence: &lt;P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, P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3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, P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, P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, P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&gt;.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B9267"/>
                </a:solidFill>
                <a:latin typeface="Century"/>
                <a:ea typeface="Century"/>
                <a:cs typeface="Century"/>
                <a:sym typeface="Century"/>
              </a:rPr>
              <a:t>Grant the request of P</a:t>
            </a:r>
            <a:r>
              <a:rPr b="1" baseline="-25000" i="0" lang="en" sz="1400" u="none" cap="none" strike="noStrike">
                <a:solidFill>
                  <a:srgbClr val="3B9267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What about request of (3 3 0) resources for P4?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What about request of (0 2 0) resources for P0?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338" name="Google Shape;3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6152" y="2268160"/>
            <a:ext cx="2683417" cy="140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576263"/>
            <a:ext cx="55054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Model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311700" y="1147225"/>
            <a:ext cx="7606012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 system contains finite number of resources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These resources are distributed among competing processes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Examples: CPU cycle, File, I/O devices ( printer, DVD drive) etc. 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Each resource type may have identical number of instances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 process may request as many resource as it requires.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But, it should not exceed the total number of available resources of the system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 process may utilize a resource only in the following sequence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Request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: requests the resource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Use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: operate on the resource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Century"/>
                <a:ea typeface="Century"/>
                <a:cs typeface="Century"/>
                <a:sym typeface="Century"/>
              </a:rPr>
              <a:t>Release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: releases the resource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Necessary Conditions for Deadlock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311700" y="1147225"/>
            <a:ext cx="8371556" cy="2106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A deadlock situation can arise if the following four conditions hold simultaneously in a system - 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-88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4594"/>
              <a:buAutoNum type="arabicPeriod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Mutual exclusion</a:t>
            </a:r>
            <a:endParaRPr/>
          </a:p>
          <a:p>
            <a:pPr indent="-88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4594"/>
              <a:buAutoNum type="arabicPeriod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Hold and wait</a:t>
            </a:r>
            <a:endParaRPr/>
          </a:p>
          <a:p>
            <a:pPr indent="-88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4594"/>
              <a:buFont typeface="Open Sans"/>
              <a:buAutoNum type="arabicPeriod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No preemption</a:t>
            </a:r>
            <a:endParaRPr/>
          </a:p>
          <a:p>
            <a:pPr indent="-88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4594"/>
              <a:buFont typeface="Open Sans"/>
              <a:buAutoNum type="arabicPeriod"/>
            </a:pPr>
            <a:r>
              <a:rPr b="1" lang="en" sz="1600">
                <a:latin typeface="Century"/>
                <a:ea typeface="Century"/>
                <a:cs typeface="Century"/>
                <a:sym typeface="Century"/>
              </a:rPr>
              <a:t>Circular wait</a:t>
            </a:r>
            <a:endParaRPr b="1" sz="1600">
              <a:latin typeface="Century"/>
              <a:ea typeface="Century"/>
              <a:cs typeface="Century"/>
              <a:sym typeface="Century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4594"/>
              <a:buNone/>
            </a:pPr>
            <a:r>
              <a:t/>
            </a:r>
            <a:endParaRPr b="1" sz="16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140308" y="3452038"/>
            <a:ext cx="63530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one of them is not present in a system, no deadlock will arise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6315786" y="2438398"/>
            <a:ext cx="2618747" cy="13113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515809" y="2438398"/>
            <a:ext cx="2618747" cy="13113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609600" y="2438400"/>
            <a:ext cx="2618747" cy="13113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Mutual Exclusion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311700" y="1203241"/>
            <a:ext cx="7030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At least one resource must be held in a nonsharable mode; that is, only one process at a time can use the resource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  <p:grpSp>
        <p:nvGrpSpPr>
          <p:cNvPr id="106" name="Google Shape;106;p5"/>
          <p:cNvGrpSpPr/>
          <p:nvPr/>
        </p:nvGrpSpPr>
        <p:grpSpPr>
          <a:xfrm>
            <a:off x="811941" y="2598566"/>
            <a:ext cx="2264412" cy="1033129"/>
            <a:chOff x="4710545" y="1447800"/>
            <a:chExt cx="2881357" cy="1348008"/>
          </a:xfrm>
        </p:grpSpPr>
        <p:sp>
          <p:nvSpPr>
            <p:cNvPr id="107" name="Google Shape;107;p5"/>
            <p:cNvSpPr/>
            <p:nvPr/>
          </p:nvSpPr>
          <p:spPr>
            <a:xfrm>
              <a:off x="5813199" y="1447800"/>
              <a:ext cx="715119" cy="548166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954796" y="2173724"/>
              <a:ext cx="637106" cy="622084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710545" y="2173724"/>
              <a:ext cx="637106" cy="622084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3725635" y="2571750"/>
            <a:ext cx="2235686" cy="1029586"/>
            <a:chOff x="4838509" y="3124200"/>
            <a:chExt cx="2881357" cy="1348008"/>
          </a:xfrm>
        </p:grpSpPr>
        <p:sp>
          <p:nvSpPr>
            <p:cNvPr id="111" name="Google Shape;111;p5"/>
            <p:cNvSpPr/>
            <p:nvPr/>
          </p:nvSpPr>
          <p:spPr>
            <a:xfrm>
              <a:off x="5941163" y="3124200"/>
              <a:ext cx="715119" cy="548166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5"/>
            <p:cNvCxnSpPr>
              <a:stCxn id="111" idx="1"/>
              <a:endCxn id="113" idx="7"/>
            </p:cNvCxnSpPr>
            <p:nvPr/>
          </p:nvCxnSpPr>
          <p:spPr>
            <a:xfrm flipH="1">
              <a:off x="5382263" y="3398283"/>
              <a:ext cx="558900" cy="543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" name="Google Shape;114;p5"/>
            <p:cNvSpPr/>
            <p:nvPr/>
          </p:nvSpPr>
          <p:spPr>
            <a:xfrm>
              <a:off x="7082760" y="3850124"/>
              <a:ext cx="637106" cy="622084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838509" y="3850124"/>
              <a:ext cx="637106" cy="622084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488281" y="2516133"/>
            <a:ext cx="2243340" cy="1005108"/>
            <a:chOff x="4965534" y="4800600"/>
            <a:chExt cx="2881357" cy="1348008"/>
          </a:xfrm>
        </p:grpSpPr>
        <p:sp>
          <p:nvSpPr>
            <p:cNvPr id="116" name="Google Shape;116;p5"/>
            <p:cNvSpPr/>
            <p:nvPr/>
          </p:nvSpPr>
          <p:spPr>
            <a:xfrm>
              <a:off x="6068188" y="4800600"/>
              <a:ext cx="715119" cy="548166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5"/>
            <p:cNvCxnSpPr>
              <a:stCxn id="116" idx="1"/>
              <a:endCxn id="118" idx="7"/>
            </p:cNvCxnSpPr>
            <p:nvPr/>
          </p:nvCxnSpPr>
          <p:spPr>
            <a:xfrm flipH="1">
              <a:off x="5509288" y="5074683"/>
              <a:ext cx="558900" cy="543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" name="Google Shape;119;p5"/>
            <p:cNvCxnSpPr>
              <a:stCxn id="120" idx="1"/>
              <a:endCxn id="116" idx="3"/>
            </p:cNvCxnSpPr>
            <p:nvPr/>
          </p:nvCxnSpPr>
          <p:spPr>
            <a:xfrm rot="10800000">
              <a:off x="6783187" y="5074626"/>
              <a:ext cx="519900" cy="543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20" name="Google Shape;120;p5"/>
            <p:cNvSpPr/>
            <p:nvPr/>
          </p:nvSpPr>
          <p:spPr>
            <a:xfrm>
              <a:off x="7209785" y="5526524"/>
              <a:ext cx="637106" cy="622084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965534" y="5526524"/>
              <a:ext cx="637106" cy="622084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ight Images, Stock Photos &amp; Vectors | Shutterstock" id="121" name="Google Shape;121;p5"/>
          <p:cNvPicPr preferRelativeResize="0"/>
          <p:nvPr/>
        </p:nvPicPr>
        <p:blipFill rotWithShape="1">
          <a:blip r:embed="rId3">
            <a:alphaModFix/>
          </a:blip>
          <a:srcRect b="28847" l="7754" r="51243" t="23358"/>
          <a:stretch/>
        </p:blipFill>
        <p:spPr>
          <a:xfrm>
            <a:off x="1616149" y="3904666"/>
            <a:ext cx="492222" cy="478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ght Images, Stock Photos &amp; Vectors | Shutterstock" id="122" name="Google Shape;122;p5"/>
          <p:cNvPicPr preferRelativeResize="0"/>
          <p:nvPr/>
        </p:nvPicPr>
        <p:blipFill rotWithShape="1">
          <a:blip r:embed="rId3">
            <a:alphaModFix/>
          </a:blip>
          <a:srcRect b="28847" l="7754" r="51243" t="23358"/>
          <a:stretch/>
        </p:blipFill>
        <p:spPr>
          <a:xfrm>
            <a:off x="4643849" y="3887597"/>
            <a:ext cx="492222" cy="478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ght Images, Stock Photos &amp; Vectors | Shutterstock" id="123" name="Google Shape;123;p5"/>
          <p:cNvPicPr preferRelativeResize="0"/>
          <p:nvPr/>
        </p:nvPicPr>
        <p:blipFill rotWithShape="1">
          <a:blip r:embed="rId3">
            <a:alphaModFix/>
          </a:blip>
          <a:srcRect b="30392" l="53591" r="8913" t="22889"/>
          <a:stretch/>
        </p:blipFill>
        <p:spPr>
          <a:xfrm>
            <a:off x="7468376" y="3836036"/>
            <a:ext cx="435170" cy="45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Hold and Wait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311699" y="1203241"/>
            <a:ext cx="8419921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entury"/>
                <a:ea typeface="Century"/>
                <a:cs typeface="Century"/>
                <a:sym typeface="Century"/>
              </a:rPr>
              <a:t>A process must be holding at least one resource, and waiting to acquire additional resources that are currently being held by other processes.</a:t>
            </a:r>
            <a:endParaRPr sz="1600">
              <a:latin typeface="Century"/>
              <a:ea typeface="Century"/>
              <a:cs typeface="Century"/>
              <a:sym typeface="Century"/>
            </a:endParaRPr>
          </a:p>
        </p:txBody>
      </p:sp>
      <p:grpSp>
        <p:nvGrpSpPr>
          <p:cNvPr id="130" name="Google Shape;130;p6"/>
          <p:cNvGrpSpPr/>
          <p:nvPr/>
        </p:nvGrpSpPr>
        <p:grpSpPr>
          <a:xfrm>
            <a:off x="3149224" y="2239707"/>
            <a:ext cx="2845551" cy="1836106"/>
            <a:chOff x="3149224" y="2381474"/>
            <a:chExt cx="2845551" cy="1836106"/>
          </a:xfrm>
        </p:grpSpPr>
        <p:sp>
          <p:nvSpPr>
            <p:cNvPr id="131" name="Google Shape;131;p6"/>
            <p:cNvSpPr/>
            <p:nvPr/>
          </p:nvSpPr>
          <p:spPr>
            <a:xfrm>
              <a:off x="3149224" y="2381474"/>
              <a:ext cx="2845551" cy="183610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4214883" y="2495646"/>
              <a:ext cx="554871" cy="418680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6"/>
            <p:cNvCxnSpPr>
              <a:stCxn id="132" idx="1"/>
              <a:endCxn id="134" idx="7"/>
            </p:cNvCxnSpPr>
            <p:nvPr/>
          </p:nvCxnSpPr>
          <p:spPr>
            <a:xfrm flipH="1">
              <a:off x="3781383" y="2704986"/>
              <a:ext cx="433500" cy="414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35" name="Google Shape;135;p6"/>
            <p:cNvSpPr/>
            <p:nvPr/>
          </p:nvSpPr>
          <p:spPr>
            <a:xfrm>
              <a:off x="5100664" y="3050095"/>
              <a:ext cx="494340" cy="475137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59318" y="3050095"/>
              <a:ext cx="494340" cy="475137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197058" y="3692236"/>
              <a:ext cx="554871" cy="418680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" name="Google Shape;137;p6"/>
            <p:cNvCxnSpPr/>
            <p:nvPr/>
          </p:nvCxnSpPr>
          <p:spPr>
            <a:xfrm rot="10800000">
              <a:off x="3752772" y="3443189"/>
              <a:ext cx="404685" cy="4048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cxnSp>
        <p:nvCxnSpPr>
          <p:cNvPr id="138" name="Google Shape;138;p6"/>
          <p:cNvCxnSpPr>
            <a:endCxn id="136" idx="3"/>
          </p:cNvCxnSpPr>
          <p:nvPr/>
        </p:nvCxnSpPr>
        <p:spPr>
          <a:xfrm flipH="1">
            <a:off x="4751929" y="3383609"/>
            <a:ext cx="595800" cy="3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No Preemption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311700" y="1174351"/>
            <a:ext cx="7201975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 resource can be released only voluntarily by the process holding it, after that process has completed its task.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descr="Two Kids Fighting Over Toy Stock Illustrations – 11 Two Kids Fighting Over  Toy Stock Illustrations, Vectors &amp;amp; Clipart - Dreamstime"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939" y="1911877"/>
            <a:ext cx="2889310" cy="19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ght Images, Stock Photos &amp; Vectors | Shutterstock" id="146" name="Google Shape;146;p7"/>
          <p:cNvPicPr preferRelativeResize="0"/>
          <p:nvPr/>
        </p:nvPicPr>
        <p:blipFill rotWithShape="1">
          <a:blip r:embed="rId4">
            <a:alphaModFix/>
          </a:blip>
          <a:srcRect b="30392" l="53591" r="8913" t="22889"/>
          <a:stretch/>
        </p:blipFill>
        <p:spPr>
          <a:xfrm>
            <a:off x="4072786" y="3969149"/>
            <a:ext cx="591615" cy="614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Circular Wait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311700" y="1147225"/>
            <a:ext cx="8406998" cy="1150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A set {P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0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...,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} of waiting processes must exist such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P0 is waiting for a resource held by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waiting for a resource held by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2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...,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n−1 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is waiting for a resource held by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, and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n</a:t>
            </a:r>
            <a:r>
              <a:rPr lang="en" sz="1400">
                <a:latin typeface="Century"/>
                <a:ea typeface="Century"/>
                <a:cs typeface="Century"/>
                <a:sym typeface="Century"/>
              </a:rPr>
              <a:t> is waiting for a resource held by P</a:t>
            </a:r>
            <a:r>
              <a:rPr baseline="-25000" lang="en" sz="1400">
                <a:latin typeface="Century"/>
                <a:ea typeface="Century"/>
                <a:cs typeface="Century"/>
                <a:sym typeface="Century"/>
              </a:rPr>
              <a:t>0</a:t>
            </a:r>
            <a:endParaRPr sz="1400">
              <a:latin typeface="Century"/>
              <a:ea typeface="Century"/>
              <a:cs typeface="Century"/>
              <a:sym typeface="Century"/>
            </a:endParaRPr>
          </a:p>
        </p:txBody>
      </p:sp>
      <p:grpSp>
        <p:nvGrpSpPr>
          <p:cNvPr id="153" name="Google Shape;153;p8"/>
          <p:cNvGrpSpPr/>
          <p:nvPr/>
        </p:nvGrpSpPr>
        <p:grpSpPr>
          <a:xfrm>
            <a:off x="2732393" y="2571750"/>
            <a:ext cx="2796321" cy="2009231"/>
            <a:chOff x="-109674" y="2648824"/>
            <a:chExt cx="3484223" cy="2254395"/>
          </a:xfrm>
        </p:grpSpPr>
        <p:sp>
          <p:nvSpPr>
            <p:cNvPr id="154" name="Google Shape;154;p8"/>
            <p:cNvSpPr/>
            <p:nvPr/>
          </p:nvSpPr>
          <p:spPr>
            <a:xfrm>
              <a:off x="689645" y="2648824"/>
              <a:ext cx="762000" cy="533400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85119" y="4333855"/>
              <a:ext cx="762000" cy="533400"/>
            </a:xfrm>
            <a:prstGeom prst="rect">
              <a:avLst/>
            </a:prstGeom>
            <a:noFill/>
            <a:ln cap="flat" cmpd="sng" w="25400">
              <a:solidFill>
                <a:srgbClr val="3B92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-109674" y="3433532"/>
              <a:ext cx="678873" cy="605327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8"/>
            <p:cNvCxnSpPr>
              <a:stCxn id="154" idx="1"/>
              <a:endCxn id="156" idx="0"/>
            </p:cNvCxnSpPr>
            <p:nvPr/>
          </p:nvCxnSpPr>
          <p:spPr>
            <a:xfrm flipH="1">
              <a:off x="229745" y="2915524"/>
              <a:ext cx="459900" cy="518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8" name="Google Shape;158;p8"/>
            <p:cNvCxnSpPr>
              <a:stCxn id="156" idx="4"/>
              <a:endCxn id="155" idx="1"/>
            </p:cNvCxnSpPr>
            <p:nvPr/>
          </p:nvCxnSpPr>
          <p:spPr>
            <a:xfrm>
              <a:off x="229763" y="4038859"/>
              <a:ext cx="455400" cy="561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9" name="Google Shape;159;p8"/>
            <p:cNvCxnSpPr>
              <a:stCxn id="155" idx="3"/>
              <a:endCxn id="160" idx="2"/>
            </p:cNvCxnSpPr>
            <p:nvPr/>
          </p:nvCxnSpPr>
          <p:spPr>
            <a:xfrm>
              <a:off x="1447119" y="4600555"/>
              <a:ext cx="664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1" name="Google Shape;161;p8"/>
            <p:cNvCxnSpPr>
              <a:stCxn id="160" idx="6"/>
              <a:endCxn id="162" idx="2"/>
            </p:cNvCxnSpPr>
            <p:nvPr/>
          </p:nvCxnSpPr>
          <p:spPr>
            <a:xfrm flipH="1" rot="10800000">
              <a:off x="2790149" y="4038956"/>
              <a:ext cx="584400" cy="561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60" name="Google Shape;160;p8"/>
            <p:cNvSpPr/>
            <p:nvPr/>
          </p:nvSpPr>
          <p:spPr>
            <a:xfrm>
              <a:off x="2111276" y="4297892"/>
              <a:ext cx="678873" cy="605327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8"/>
          <p:cNvSpPr/>
          <p:nvPr/>
        </p:nvSpPr>
        <p:spPr>
          <a:xfrm>
            <a:off x="5223022" y="3335226"/>
            <a:ext cx="611556" cy="475393"/>
          </a:xfrm>
          <a:prstGeom prst="rect">
            <a:avLst/>
          </a:prstGeom>
          <a:noFill/>
          <a:ln cap="flat" cmpd="sng" w="25400">
            <a:solidFill>
              <a:srgbClr val="3B9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514852" y="2521366"/>
            <a:ext cx="544841" cy="539498"/>
          </a:xfrm>
          <a:prstGeom prst="ellipse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8"/>
          <p:cNvCxnSpPr>
            <a:stCxn id="163" idx="2"/>
            <a:endCxn id="154" idx="3"/>
          </p:cNvCxnSpPr>
          <p:nvPr/>
        </p:nvCxnSpPr>
        <p:spPr>
          <a:xfrm flipH="1">
            <a:off x="3985352" y="2791115"/>
            <a:ext cx="529500" cy="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5" name="Google Shape;165;p8"/>
          <p:cNvCxnSpPr>
            <a:stCxn id="162" idx="0"/>
            <a:endCxn id="163" idx="6"/>
          </p:cNvCxnSpPr>
          <p:nvPr/>
        </p:nvCxnSpPr>
        <p:spPr>
          <a:xfrm rot="10800000">
            <a:off x="5059600" y="2791026"/>
            <a:ext cx="469200" cy="54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B9267"/>
                </a:solidFill>
              </a:rPr>
              <a:t>Resource Allocation Graph</a:t>
            </a:r>
            <a:endParaRPr b="1">
              <a:solidFill>
                <a:srgbClr val="3B9267"/>
              </a:solidFill>
            </a:endParaRPr>
          </a:p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