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Economica"/>
      <p:regular r:id="rId37"/>
      <p:bold r:id="rId38"/>
      <p:italic r:id="rId39"/>
      <p:boldItalic r:id="rId40"/>
    </p:embeddedFont>
    <p:embeddedFont>
      <p:font typeface="Century Schoolbook"/>
      <p:regular r:id="rId41"/>
      <p:bold r:id="rId42"/>
      <p:italic r:id="rId43"/>
      <p:boldItalic r:id="rId44"/>
    </p:embeddedFont>
    <p:embeddedFont>
      <p:font typeface="Book Antiqua"/>
      <p:regular r:id="rId45"/>
      <p:bold r:id="rId46"/>
      <p:italic r:id="rId47"/>
      <p:boldItalic r:id="rId48"/>
    </p:embeddedFont>
    <p:embeddedFont>
      <p:font typeface="Helvetica Neue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7" roundtripDataSignature="AMtx7mgRsa4dfT+Ntebyijt6zwdxgKwz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boldItalic.fntdata"/><Relationship Id="rId42" Type="http://schemas.openxmlformats.org/officeDocument/2006/relationships/font" Target="fonts/CenturySchoolbook-bold.fntdata"/><Relationship Id="rId41" Type="http://schemas.openxmlformats.org/officeDocument/2006/relationships/font" Target="fonts/CenturySchoolbook-regular.fntdata"/><Relationship Id="rId44" Type="http://schemas.openxmlformats.org/officeDocument/2006/relationships/font" Target="fonts/CenturySchoolbook-boldItalic.fntdata"/><Relationship Id="rId43" Type="http://schemas.openxmlformats.org/officeDocument/2006/relationships/font" Target="fonts/CenturySchoolbook-italic.fntdata"/><Relationship Id="rId46" Type="http://schemas.openxmlformats.org/officeDocument/2006/relationships/font" Target="fonts/BookAntiqua-bold.fntdata"/><Relationship Id="rId45" Type="http://schemas.openxmlformats.org/officeDocument/2006/relationships/font" Target="fonts/BookAntiqu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ookAntiqua-boldItalic.fntdata"/><Relationship Id="rId47" Type="http://schemas.openxmlformats.org/officeDocument/2006/relationships/font" Target="fonts/BookAntiqua-italic.fntdata"/><Relationship Id="rId49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Economica-regular.fntdata"/><Relationship Id="rId36" Type="http://schemas.openxmlformats.org/officeDocument/2006/relationships/slide" Target="slides/slide31.xml"/><Relationship Id="rId39" Type="http://schemas.openxmlformats.org/officeDocument/2006/relationships/font" Target="fonts/Economica-italic.fntdata"/><Relationship Id="rId38" Type="http://schemas.openxmlformats.org/officeDocument/2006/relationships/font" Target="fonts/Economica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italic.fntdata"/><Relationship Id="rId50" Type="http://schemas.openxmlformats.org/officeDocument/2006/relationships/font" Target="fonts/HelveticaNeue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55" Type="http://schemas.openxmlformats.org/officeDocument/2006/relationships/font" Target="fonts/OpenSans-italic.fntdata"/><Relationship Id="rId10" Type="http://schemas.openxmlformats.org/officeDocument/2006/relationships/slide" Target="slides/slide5.xml"/><Relationship Id="rId54" Type="http://schemas.openxmlformats.org/officeDocument/2006/relationships/font" Target="fonts/OpenSans-bold.fntdata"/><Relationship Id="rId13" Type="http://schemas.openxmlformats.org/officeDocument/2006/relationships/slide" Target="slides/slide8.xml"/><Relationship Id="rId57" Type="http://customschemas.google.com/relationships/presentationmetadata" Target="metadata"/><Relationship Id="rId12" Type="http://schemas.openxmlformats.org/officeDocument/2006/relationships/slide" Target="slides/slide7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3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3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3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3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4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4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p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5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5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5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5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" name="Google Shape;22;p5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58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6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60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" name="Google Shape;40;p60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1" name="Google Shape;41;p6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45" name="Google Shape;45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2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62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5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ctrTitle"/>
          </p:nvPr>
        </p:nvSpPr>
        <p:spPr>
          <a:xfrm>
            <a:off x="3037825" y="1375503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>
                <a:solidFill>
                  <a:srgbClr val="00B050"/>
                </a:solidFill>
              </a:rPr>
              <a:t>Main Memory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58" name="Google Shape;58;p1"/>
          <p:cNvSpPr txBox="1"/>
          <p:nvPr>
            <p:ph idx="1" type="subTitle"/>
          </p:nvPr>
        </p:nvSpPr>
        <p:spPr>
          <a:xfrm>
            <a:off x="3051576" y="1707167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400"/>
              <a:t>Operating Systems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Contiguous Allocation</a:t>
            </a:r>
            <a:endParaRPr b="1" sz="3600"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15447" y="1520859"/>
            <a:ext cx="4614719" cy="30648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Relocation registers used to protect user processes from each other, and from changing operating-system code and data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Base register contains value of smallest physical address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Limit register contains range of logical addresses – each logical address must be less than the limit register 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MMU maps logical address </a:t>
            </a:r>
            <a:r>
              <a:rPr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dynamically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Can then allow actions such as kernel code being </a:t>
            </a:r>
            <a:r>
              <a:rPr b="1" lang="en-US" sz="1200">
                <a:solidFill>
                  <a:srgbClr val="0000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transient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and kernel changing size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8"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1912" y="1717842"/>
            <a:ext cx="3918172" cy="1945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106333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Multiple-partition allocation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148306" y="937633"/>
            <a:ext cx="8683994" cy="20280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Multiple-partition allocation: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200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Fixed-sized partition</a:t>
            </a:r>
            <a:r>
              <a:rPr b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: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Degree of multiprogramming limited by number of partitions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200">
                <a:solidFill>
                  <a:srgbClr val="0000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Variable-partition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sizes for efficiency (sized to a given process’ needs)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200">
                <a:solidFill>
                  <a:srgbClr val="0000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Hole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– block of available memory; holes of various size are scattered throughout memory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When a process arrives, it is allocated memory from a hole large enough to accommodate it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Process exiting frees its partition, adjacent free partitions combined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Operating system maintains information about:</a:t>
            </a:r>
            <a:b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a) allocated partitions    b) free partitions (hole)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ctrTitle"/>
          </p:nvPr>
        </p:nvSpPr>
        <p:spPr>
          <a:xfrm>
            <a:off x="2508310" y="1886204"/>
            <a:ext cx="405636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628"/>
              <a:buNone/>
            </a:pPr>
            <a:r>
              <a:rPr lang="en-US" sz="3600"/>
              <a:t>Operating Systems </a:t>
            </a:r>
            <a:br>
              <a:rPr lang="en-US" sz="3600"/>
            </a:br>
            <a:r>
              <a:rPr b="1" lang="en-US" sz="4400">
                <a:solidFill>
                  <a:srgbClr val="00B050"/>
                </a:solidFill>
              </a:rPr>
              <a:t>Dynamic Memory Allocation</a:t>
            </a:r>
            <a:endParaRPr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Dynamic Storage-Allocation Problem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311700" y="1686291"/>
            <a:ext cx="5346579" cy="25312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i="0" lang="en-US" sz="1200" u="none" cap="none" strike="noStrike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First-fit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 Allocate the </a:t>
            </a:r>
            <a:r>
              <a:rPr b="1" i="1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hole that is big enough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i="0" lang="en-US" sz="1200" u="none" cap="none" strike="noStrike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Best-fit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 Allocate the </a:t>
            </a:r>
            <a:r>
              <a:rPr b="1" i="1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smallest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hole that is big enough; must search entire list, unless ordered by size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Produces the smallest leftover hole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i="0" lang="en-US" sz="1200" u="none" cap="none" strike="noStrike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Worst-fit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 Allocate the </a:t>
            </a:r>
            <a:r>
              <a:rPr b="1" i="1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largest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hole; must also search entire list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Produces the largest leftover hole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311700" y="1278260"/>
            <a:ext cx="4092777" cy="276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How to satisfy a request of size </a:t>
            </a:r>
            <a:r>
              <a:rPr b="1" i="1" lang="en-US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</a:t>
            </a:r>
            <a:r>
              <a:rPr b="0" i="0" lang="en-US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from a list of free holes?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Fragmentation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44916" y="1145792"/>
            <a:ext cx="5718534" cy="2028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External Fragmentation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– total memory space exists to satisfy a request, but it is not contiguous</a:t>
            </a:r>
            <a:endParaRPr b="1" sz="1200">
              <a:solidFill>
                <a:srgbClr val="3366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Internal Fragmentation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– allocated memory may be slightly larger than requested memory; this size difference is memory internal to a partition, but not being used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For First fit, statistical analysis reveals that given </a:t>
            </a:r>
            <a:r>
              <a:rPr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blocks allocated, another 0.5 </a:t>
            </a:r>
            <a:r>
              <a:rPr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blocks lost to fragmentation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1/3 may be unusable -&gt;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50-percent rule</a:t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330007" y="3174726"/>
            <a:ext cx="5630779" cy="1388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Reduce external fragmentation by </a:t>
            </a:r>
            <a:r>
              <a:rPr b="1" i="0" lang="en-US" sz="1200" u="none" cap="none" strike="noStrike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Shuffle memory contents to place all free memory together in one large block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Compaction is possible </a:t>
            </a:r>
            <a:r>
              <a:rPr b="0" i="1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only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if relocation is dynamic, and is done at execution time</a:t>
            </a:r>
            <a:endParaRPr b="0" i="0" sz="1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ctrTitle"/>
          </p:nvPr>
        </p:nvSpPr>
        <p:spPr>
          <a:xfrm>
            <a:off x="3058450" y="1794889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600"/>
              <a:t>Operating Systems </a:t>
            </a:r>
            <a:br>
              <a:rPr lang="en-US"/>
            </a:br>
            <a:r>
              <a:rPr b="1" lang="en-US" sz="4800">
                <a:solidFill>
                  <a:srgbClr val="00B050"/>
                </a:solidFill>
              </a:rPr>
              <a:t>Paging</a:t>
            </a:r>
            <a:endParaRPr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Paging</a:t>
            </a:r>
            <a:endParaRPr/>
          </a:p>
        </p:txBody>
      </p:sp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311701" y="1376220"/>
            <a:ext cx="5600961" cy="30789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Physical  address space of a process can be noncontiguous; process is allocated physical memory whenever the latter is available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Avoids external fragmentation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Avoids problem of varying sized memory chunks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Divide physical memory into fixed-sized blocks called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frames</a:t>
            </a:r>
            <a:endParaRPr sz="1200">
              <a:solidFill>
                <a:srgbClr val="3366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Size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is power of 2, between 512 bytes and 1GB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Divide logical memory into blocks of same size called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Keep track of all free frames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To run a program of size </a:t>
            </a:r>
            <a:r>
              <a:rPr b="1"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pages, need to find </a:t>
            </a:r>
            <a:r>
              <a:rPr b="1"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free frames and load program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Set up a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 table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to translate logical to physical addresses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Backing store likewise split into pages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Still have Internal fragmentation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Address Translation Scheme</a:t>
            </a:r>
            <a:endParaRPr/>
          </a:p>
        </p:txBody>
      </p:sp>
      <p:sp>
        <p:nvSpPr>
          <p:cNvPr id="155" name="Google Shape;155;p32"/>
          <p:cNvSpPr txBox="1"/>
          <p:nvPr>
            <p:ph idx="1" type="body"/>
          </p:nvPr>
        </p:nvSpPr>
        <p:spPr>
          <a:xfrm>
            <a:off x="311700" y="1204249"/>
            <a:ext cx="5370829" cy="3041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Address generated by CPU is divided into: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 number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i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– used as an index into a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 table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which contains base address of each page in physical memory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 offset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i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– combined with base address to define the physical memory address that is sent to the memory unit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For given logical address space 2</a:t>
            </a:r>
            <a:r>
              <a:rPr baseline="30000"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m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and page size</a:t>
            </a:r>
            <a:r>
              <a:rPr baseline="30000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baseline="30000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endParaRPr/>
          </a:p>
        </p:txBody>
      </p:sp>
      <p:pic>
        <p:nvPicPr>
          <p:cNvPr id="156" name="Google Shape;15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3231" y="2571750"/>
            <a:ext cx="3464803" cy="884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311700" y="22206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Paging Hardware</a:t>
            </a:r>
            <a:endParaRPr/>
          </a:p>
        </p:txBody>
      </p:sp>
      <p:pic>
        <p:nvPicPr>
          <p:cNvPr descr="8" id="162" name="Google Shape;16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295" y="1053365"/>
            <a:ext cx="5632438" cy="3360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Paging Model of Logical and  Physical Memory</a:t>
            </a:r>
            <a:endParaRPr/>
          </a:p>
        </p:txBody>
      </p:sp>
      <p:pic>
        <p:nvPicPr>
          <p:cNvPr id="168" name="Google Shape;16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3336" y="1147225"/>
            <a:ext cx="3777327" cy="3528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Background</a:t>
            </a:r>
            <a:endParaRPr b="1" sz="3600"/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Program must be brought (from disk)  into memory and placed within a process for it to be run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Main memory and registers are only storage CPU can access directly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Memory unit only sees a stream of addresses + read requests, or address + data and write requests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Register access in one CPU clock (or less)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Main memory can take many cycles, causing a </a:t>
            </a:r>
            <a:r>
              <a:rPr b="1" lang="en-US" sz="14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stall, </a:t>
            </a: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since it does not have the data required to complete the instruction that it is executing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b="1" lang="en-US" sz="14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Cache</a:t>
            </a:r>
            <a:r>
              <a:rPr lang="en-US" sz="14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sits between main memory and CPU registers for fast access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Protection of memory required to ensure correct operation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Paging Example</a:t>
            </a:r>
            <a:endParaRPr b="1" sz="3600"/>
          </a:p>
        </p:txBody>
      </p:sp>
      <p:sp>
        <p:nvSpPr>
          <p:cNvPr id="174" name="Google Shape;174;p35"/>
          <p:cNvSpPr txBox="1"/>
          <p:nvPr/>
        </p:nvSpPr>
        <p:spPr>
          <a:xfrm>
            <a:off x="1592964" y="1886465"/>
            <a:ext cx="1944636" cy="954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=2 and </a:t>
            </a:r>
            <a:r>
              <a:rPr b="0" i="1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</a:t>
            </a:r>
            <a:r>
              <a:rPr b="0" i="0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=4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32-byte memory and 4-byte 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6486" y="731575"/>
            <a:ext cx="3384550" cy="421798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5"/>
          <p:cNvSpPr txBox="1"/>
          <p:nvPr/>
        </p:nvSpPr>
        <p:spPr>
          <a:xfrm>
            <a:off x="1251600" y="3579808"/>
            <a:ext cx="4572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 logical address 0 (page 0, offset 0) to its corresponding physical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 Logical address 3 (page 0, offset 3) to its corresponding physical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Paging Example</a:t>
            </a:r>
            <a:endParaRPr b="1" sz="3600"/>
          </a:p>
        </p:txBody>
      </p:sp>
      <p:sp>
        <p:nvSpPr>
          <p:cNvPr id="182" name="Google Shape;182;p5"/>
          <p:cNvSpPr txBox="1"/>
          <p:nvPr/>
        </p:nvSpPr>
        <p:spPr>
          <a:xfrm>
            <a:off x="1592964" y="1886465"/>
            <a:ext cx="1944636" cy="954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=2 and </a:t>
            </a:r>
            <a:r>
              <a:rPr b="0" i="1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</a:t>
            </a:r>
            <a:r>
              <a:rPr b="0" i="0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=4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32-byte memory and 4-byte 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6486" y="731575"/>
            <a:ext cx="3384550" cy="421798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/>
          <p:nvPr/>
        </p:nvSpPr>
        <p:spPr>
          <a:xfrm>
            <a:off x="4850860" y="731575"/>
            <a:ext cx="90791" cy="52653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4850859" y="1263737"/>
            <a:ext cx="90791" cy="488863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4850859" y="1761577"/>
            <a:ext cx="90791" cy="488863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4850859" y="2254337"/>
            <a:ext cx="90791" cy="488863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-35584" y="1193543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is used to determine the number of logical addresses, 2</a:t>
            </a:r>
            <a:r>
              <a:rPr b="0" baseline="30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indicates the offset within each logical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4896254" y="839448"/>
            <a:ext cx="2381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"/>
          <p:cNvSpPr txBox="1"/>
          <p:nvPr/>
        </p:nvSpPr>
        <p:spPr>
          <a:xfrm>
            <a:off x="4896254" y="1358691"/>
            <a:ext cx="2381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"/>
          <p:cNvSpPr txBox="1"/>
          <p:nvPr/>
        </p:nvSpPr>
        <p:spPr>
          <a:xfrm>
            <a:off x="4896254" y="1858046"/>
            <a:ext cx="2381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5"/>
          <p:cNvSpPr txBox="1"/>
          <p:nvPr/>
        </p:nvSpPr>
        <p:spPr>
          <a:xfrm>
            <a:off x="4896254" y="2344879"/>
            <a:ext cx="2381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5"/>
          <p:cNvCxnSpPr/>
          <p:nvPr/>
        </p:nvCxnSpPr>
        <p:spPr>
          <a:xfrm>
            <a:off x="707721" y="2498767"/>
            <a:ext cx="933189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4" name="Google Shape;194;p5"/>
          <p:cNvSpPr txBox="1"/>
          <p:nvPr/>
        </p:nvSpPr>
        <p:spPr>
          <a:xfrm>
            <a:off x="283264" y="2498767"/>
            <a:ext cx="13616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6870222" y="177425"/>
            <a:ext cx="13616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32/4 = 8 frames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7365248" y="854091"/>
            <a:ext cx="2381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"/>
          <p:cNvSpPr txBox="1"/>
          <p:nvPr/>
        </p:nvSpPr>
        <p:spPr>
          <a:xfrm>
            <a:off x="7365248" y="1362938"/>
            <a:ext cx="2381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"/>
          <p:cNvSpPr txBox="1"/>
          <p:nvPr/>
        </p:nvSpPr>
        <p:spPr>
          <a:xfrm>
            <a:off x="7392386" y="1852119"/>
            <a:ext cx="2381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"/>
          <p:cNvSpPr txBox="1"/>
          <p:nvPr/>
        </p:nvSpPr>
        <p:spPr>
          <a:xfrm>
            <a:off x="7373597" y="2339436"/>
            <a:ext cx="2381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"/>
          <p:cNvSpPr txBox="1"/>
          <p:nvPr/>
        </p:nvSpPr>
        <p:spPr>
          <a:xfrm>
            <a:off x="7361073" y="2860350"/>
            <a:ext cx="2381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 txBox="1"/>
          <p:nvPr/>
        </p:nvSpPr>
        <p:spPr>
          <a:xfrm>
            <a:off x="7361073" y="3381264"/>
            <a:ext cx="2381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"/>
          <p:cNvSpPr txBox="1"/>
          <p:nvPr/>
        </p:nvSpPr>
        <p:spPr>
          <a:xfrm>
            <a:off x="7361073" y="3858378"/>
            <a:ext cx="2381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5"/>
          <p:cNvSpPr txBox="1"/>
          <p:nvPr/>
        </p:nvSpPr>
        <p:spPr>
          <a:xfrm>
            <a:off x="7361073" y="4345329"/>
            <a:ext cx="2381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5079304" y="983293"/>
            <a:ext cx="569934" cy="526536"/>
          </a:xfrm>
          <a:custGeom>
            <a:rect b="b" l="l" r="r" t="t"/>
            <a:pathLst>
              <a:path extrusionOk="0" h="569934" w="569934">
                <a:moveTo>
                  <a:pt x="0" y="0"/>
                </a:moveTo>
                <a:cubicBezTo>
                  <a:pt x="10438" y="2088"/>
                  <a:pt x="20777" y="4758"/>
                  <a:pt x="31315" y="6263"/>
                </a:cubicBezTo>
                <a:cubicBezTo>
                  <a:pt x="115473" y="18286"/>
                  <a:pt x="60583" y="5751"/>
                  <a:pt x="112734" y="18789"/>
                </a:cubicBezTo>
                <a:cubicBezTo>
                  <a:pt x="118997" y="22964"/>
                  <a:pt x="124790" y="27949"/>
                  <a:pt x="131523" y="31315"/>
                </a:cubicBezTo>
                <a:cubicBezTo>
                  <a:pt x="137428" y="34267"/>
                  <a:pt x="145031" y="33617"/>
                  <a:pt x="150312" y="37578"/>
                </a:cubicBezTo>
                <a:cubicBezTo>
                  <a:pt x="231563" y="98515"/>
                  <a:pt x="150692" y="44220"/>
                  <a:pt x="194154" y="87682"/>
                </a:cubicBezTo>
                <a:cubicBezTo>
                  <a:pt x="199477" y="93005"/>
                  <a:pt x="206680" y="96033"/>
                  <a:pt x="212943" y="100208"/>
                </a:cubicBezTo>
                <a:lnTo>
                  <a:pt x="237995" y="137786"/>
                </a:lnTo>
                <a:lnTo>
                  <a:pt x="250521" y="156575"/>
                </a:lnTo>
                <a:cubicBezTo>
                  <a:pt x="254696" y="169101"/>
                  <a:pt x="259845" y="181344"/>
                  <a:pt x="263047" y="194154"/>
                </a:cubicBezTo>
                <a:cubicBezTo>
                  <a:pt x="267222" y="210855"/>
                  <a:pt x="270129" y="227926"/>
                  <a:pt x="275573" y="244258"/>
                </a:cubicBezTo>
                <a:lnTo>
                  <a:pt x="294362" y="300625"/>
                </a:lnTo>
                <a:cubicBezTo>
                  <a:pt x="296450" y="306888"/>
                  <a:pt x="299024" y="313009"/>
                  <a:pt x="300625" y="319414"/>
                </a:cubicBezTo>
                <a:cubicBezTo>
                  <a:pt x="310090" y="357275"/>
                  <a:pt x="304166" y="336300"/>
                  <a:pt x="319414" y="382044"/>
                </a:cubicBezTo>
                <a:cubicBezTo>
                  <a:pt x="321502" y="388307"/>
                  <a:pt x="322015" y="395340"/>
                  <a:pt x="325677" y="400833"/>
                </a:cubicBezTo>
                <a:cubicBezTo>
                  <a:pt x="329852" y="407096"/>
                  <a:pt x="334837" y="412889"/>
                  <a:pt x="338203" y="419622"/>
                </a:cubicBezTo>
                <a:cubicBezTo>
                  <a:pt x="341155" y="425527"/>
                  <a:pt x="341514" y="432506"/>
                  <a:pt x="344466" y="438411"/>
                </a:cubicBezTo>
                <a:cubicBezTo>
                  <a:pt x="347832" y="445144"/>
                  <a:pt x="353626" y="450467"/>
                  <a:pt x="356992" y="457200"/>
                </a:cubicBezTo>
                <a:cubicBezTo>
                  <a:pt x="359944" y="463105"/>
                  <a:pt x="359131" y="470834"/>
                  <a:pt x="363255" y="475989"/>
                </a:cubicBezTo>
                <a:cubicBezTo>
                  <a:pt x="367957" y="481867"/>
                  <a:pt x="375781" y="484340"/>
                  <a:pt x="382044" y="488515"/>
                </a:cubicBezTo>
                <a:cubicBezTo>
                  <a:pt x="394360" y="506990"/>
                  <a:pt x="395275" y="511023"/>
                  <a:pt x="413359" y="526093"/>
                </a:cubicBezTo>
                <a:cubicBezTo>
                  <a:pt x="433209" y="542635"/>
                  <a:pt x="442417" y="542042"/>
                  <a:pt x="469726" y="551145"/>
                </a:cubicBezTo>
                <a:lnTo>
                  <a:pt x="488515" y="557408"/>
                </a:lnTo>
                <a:cubicBezTo>
                  <a:pt x="494778" y="559496"/>
                  <a:pt x="500899" y="562070"/>
                  <a:pt x="507304" y="563671"/>
                </a:cubicBezTo>
                <a:lnTo>
                  <a:pt x="532356" y="569934"/>
                </a:lnTo>
                <a:lnTo>
                  <a:pt x="569934" y="563671"/>
                </a:lnTo>
              </a:path>
            </a:pathLst>
          </a:custGeom>
          <a:noFill/>
          <a:ln cap="flat" cmpd="sng" w="25400">
            <a:solidFill>
              <a:srgbClr val="432E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"/>
          <p:cNvSpPr/>
          <p:nvPr/>
        </p:nvSpPr>
        <p:spPr>
          <a:xfrm>
            <a:off x="5956126" y="1515649"/>
            <a:ext cx="851770" cy="1847767"/>
          </a:xfrm>
          <a:custGeom>
            <a:rect b="b" l="l" r="r" t="t"/>
            <a:pathLst>
              <a:path extrusionOk="0" h="1847767" w="851770">
                <a:moveTo>
                  <a:pt x="0" y="0"/>
                </a:moveTo>
                <a:cubicBezTo>
                  <a:pt x="35253" y="10072"/>
                  <a:pt x="91746" y="24376"/>
                  <a:pt x="118997" y="43841"/>
                </a:cubicBezTo>
                <a:cubicBezTo>
                  <a:pt x="133611" y="54279"/>
                  <a:pt x="147895" y="65194"/>
                  <a:pt x="162838" y="75156"/>
                </a:cubicBezTo>
                <a:cubicBezTo>
                  <a:pt x="185902" y="90532"/>
                  <a:pt x="235458" y="118239"/>
                  <a:pt x="256784" y="137787"/>
                </a:cubicBezTo>
                <a:cubicBezTo>
                  <a:pt x="268804" y="148805"/>
                  <a:pt x="277131" y="163300"/>
                  <a:pt x="288099" y="175365"/>
                </a:cubicBezTo>
                <a:cubicBezTo>
                  <a:pt x="298029" y="186288"/>
                  <a:pt x="309807" y="195472"/>
                  <a:pt x="319414" y="206680"/>
                </a:cubicBezTo>
                <a:cubicBezTo>
                  <a:pt x="369275" y="264851"/>
                  <a:pt x="360759" y="258054"/>
                  <a:pt x="394570" y="325677"/>
                </a:cubicBezTo>
                <a:lnTo>
                  <a:pt x="407096" y="350729"/>
                </a:lnTo>
                <a:cubicBezTo>
                  <a:pt x="410005" y="365275"/>
                  <a:pt x="419029" y="415558"/>
                  <a:pt x="425885" y="438411"/>
                </a:cubicBezTo>
                <a:cubicBezTo>
                  <a:pt x="429679" y="451058"/>
                  <a:pt x="438411" y="475989"/>
                  <a:pt x="438411" y="475989"/>
                </a:cubicBezTo>
                <a:cubicBezTo>
                  <a:pt x="440499" y="490603"/>
                  <a:pt x="442033" y="505306"/>
                  <a:pt x="444674" y="519830"/>
                </a:cubicBezTo>
                <a:cubicBezTo>
                  <a:pt x="446214" y="528299"/>
                  <a:pt x="449397" y="536414"/>
                  <a:pt x="450937" y="544883"/>
                </a:cubicBezTo>
                <a:cubicBezTo>
                  <a:pt x="455931" y="572351"/>
                  <a:pt x="457410" y="599061"/>
                  <a:pt x="463463" y="626302"/>
                </a:cubicBezTo>
                <a:cubicBezTo>
                  <a:pt x="464895" y="632747"/>
                  <a:pt x="468294" y="638646"/>
                  <a:pt x="469726" y="645091"/>
                </a:cubicBezTo>
                <a:cubicBezTo>
                  <a:pt x="480894" y="695346"/>
                  <a:pt x="470854" y="668392"/>
                  <a:pt x="482252" y="713984"/>
                </a:cubicBezTo>
                <a:cubicBezTo>
                  <a:pt x="483853" y="720389"/>
                  <a:pt x="486701" y="726425"/>
                  <a:pt x="488515" y="732773"/>
                </a:cubicBezTo>
                <a:cubicBezTo>
                  <a:pt x="493541" y="750365"/>
                  <a:pt x="497812" y="771382"/>
                  <a:pt x="501041" y="789140"/>
                </a:cubicBezTo>
                <a:cubicBezTo>
                  <a:pt x="503313" y="801634"/>
                  <a:pt x="505626" y="814131"/>
                  <a:pt x="507304" y="826718"/>
                </a:cubicBezTo>
                <a:cubicBezTo>
                  <a:pt x="516710" y="897262"/>
                  <a:pt x="513930" y="904001"/>
                  <a:pt x="519830" y="989556"/>
                </a:cubicBezTo>
                <a:cubicBezTo>
                  <a:pt x="521226" y="1009797"/>
                  <a:pt x="529108" y="1102981"/>
                  <a:pt x="532356" y="1127343"/>
                </a:cubicBezTo>
                <a:cubicBezTo>
                  <a:pt x="533763" y="1137895"/>
                  <a:pt x="536869" y="1148158"/>
                  <a:pt x="538619" y="1158658"/>
                </a:cubicBezTo>
                <a:cubicBezTo>
                  <a:pt x="541046" y="1173219"/>
                  <a:pt x="542580" y="1187918"/>
                  <a:pt x="544882" y="1202499"/>
                </a:cubicBezTo>
                <a:cubicBezTo>
                  <a:pt x="563234" y="1318726"/>
                  <a:pt x="552231" y="1236238"/>
                  <a:pt x="563671" y="1327759"/>
                </a:cubicBezTo>
                <a:cubicBezTo>
                  <a:pt x="565759" y="1384126"/>
                  <a:pt x="567117" y="1440525"/>
                  <a:pt x="569934" y="1496861"/>
                </a:cubicBezTo>
                <a:cubicBezTo>
                  <a:pt x="571274" y="1523664"/>
                  <a:pt x="578523" y="1609417"/>
                  <a:pt x="582460" y="1640910"/>
                </a:cubicBezTo>
                <a:cubicBezTo>
                  <a:pt x="584035" y="1653511"/>
                  <a:pt x="586451" y="1665994"/>
                  <a:pt x="588723" y="1678488"/>
                </a:cubicBezTo>
                <a:cubicBezTo>
                  <a:pt x="590627" y="1688961"/>
                  <a:pt x="589081" y="1700946"/>
                  <a:pt x="594986" y="1709803"/>
                </a:cubicBezTo>
                <a:cubicBezTo>
                  <a:pt x="598648" y="1715296"/>
                  <a:pt x="607512" y="1713978"/>
                  <a:pt x="613775" y="1716066"/>
                </a:cubicBezTo>
                <a:cubicBezTo>
                  <a:pt x="605424" y="1718154"/>
                  <a:pt x="593152" y="1714948"/>
                  <a:pt x="588723" y="1722329"/>
                </a:cubicBezTo>
                <a:cubicBezTo>
                  <a:pt x="584294" y="1729710"/>
                  <a:pt x="592513" y="1739136"/>
                  <a:pt x="594986" y="1747381"/>
                </a:cubicBezTo>
                <a:cubicBezTo>
                  <a:pt x="598310" y="1758460"/>
                  <a:pt x="606791" y="1793150"/>
                  <a:pt x="620038" y="1803748"/>
                </a:cubicBezTo>
                <a:cubicBezTo>
                  <a:pt x="625193" y="1807872"/>
                  <a:pt x="632922" y="1807059"/>
                  <a:pt x="638827" y="1810011"/>
                </a:cubicBezTo>
                <a:cubicBezTo>
                  <a:pt x="645560" y="1813377"/>
                  <a:pt x="650883" y="1819171"/>
                  <a:pt x="657616" y="1822537"/>
                </a:cubicBezTo>
                <a:cubicBezTo>
                  <a:pt x="669545" y="1828501"/>
                  <a:pt x="697277" y="1833414"/>
                  <a:pt x="707721" y="1835063"/>
                </a:cubicBezTo>
                <a:cubicBezTo>
                  <a:pt x="803881" y="1850246"/>
                  <a:pt x="772321" y="1847589"/>
                  <a:pt x="851770" y="1847589"/>
                </a:cubicBezTo>
              </a:path>
            </a:pathLst>
          </a:custGeom>
          <a:noFill/>
          <a:ln cap="flat" cmpd="sng" w="25400">
            <a:solidFill>
              <a:srgbClr val="432E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"/>
          <p:cNvSpPr txBox="1"/>
          <p:nvPr/>
        </p:nvSpPr>
        <p:spPr>
          <a:xfrm>
            <a:off x="2565282" y="4480202"/>
            <a:ext cx="25140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frameNumber * frameSize + offset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"/>
          <p:cNvSpPr txBox="1"/>
          <p:nvPr/>
        </p:nvSpPr>
        <p:spPr>
          <a:xfrm>
            <a:off x="1251600" y="3579808"/>
            <a:ext cx="4572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 logical address 0 (page 0, offset 0) to its corresponding physical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 Logical address 3 (page 0, offset 3) to its corresponding physical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Size of Page</a:t>
            </a:r>
            <a:endParaRPr/>
          </a:p>
        </p:txBody>
      </p:sp>
      <p:sp>
        <p:nvSpPr>
          <p:cNvPr id="213" name="Google Shape;213;p36"/>
          <p:cNvSpPr txBox="1"/>
          <p:nvPr/>
        </p:nvSpPr>
        <p:spPr>
          <a:xfrm>
            <a:off x="311700" y="1139045"/>
            <a:ext cx="5133449" cy="3561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Calculating internal fragmentation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 size = 2,048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Process size = 72,766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35 pages + 1,086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Internal fragmentation of 2,048 - 1,086 = 962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Worst case fragmentation = 1 frame – 1 byte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On average fragmentation = 1 / 2 frame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 small frame sizes desirable?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But each page table entry takes memory to track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 sizes growing over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Solaris supports two page sizes – 8 KB and 4 MB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Process view and physical memory now very different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By implementation process can only access its own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Free Frames</a:t>
            </a:r>
            <a:endParaRPr b="1" sz="3600"/>
          </a:p>
        </p:txBody>
      </p:sp>
      <p:sp>
        <p:nvSpPr>
          <p:cNvPr id="219" name="Google Shape;219;p37"/>
          <p:cNvSpPr txBox="1"/>
          <p:nvPr/>
        </p:nvSpPr>
        <p:spPr>
          <a:xfrm>
            <a:off x="2629785" y="4244665"/>
            <a:ext cx="19018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 allocation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7"/>
          <p:cNvSpPr txBox="1"/>
          <p:nvPr/>
        </p:nvSpPr>
        <p:spPr>
          <a:xfrm>
            <a:off x="5237200" y="4244665"/>
            <a:ext cx="17113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allocation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9785" y="1020661"/>
            <a:ext cx="4494029" cy="322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ctrTitle"/>
          </p:nvPr>
        </p:nvSpPr>
        <p:spPr>
          <a:xfrm>
            <a:off x="3079075" y="1581293"/>
            <a:ext cx="3054600" cy="18814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br>
              <a:rPr lang="en-US"/>
            </a:br>
            <a:r>
              <a:rPr lang="en-US" sz="3600"/>
              <a:t>Operating Systems </a:t>
            </a:r>
            <a:r>
              <a:rPr b="1" lang="en-US">
                <a:solidFill>
                  <a:srgbClr val="00B050"/>
                </a:solidFill>
              </a:rPr>
              <a:t>Implementation of Page Table</a:t>
            </a:r>
            <a:endParaRPr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Implementation of Page Table</a:t>
            </a:r>
            <a:endParaRPr b="1" sz="3600"/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311702" y="1146175"/>
            <a:ext cx="5972220" cy="2690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Page table is kept in main memory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Page-table base register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PTBR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points to the page table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Page-table length register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PTLR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indicates size of the page table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In this scheme every data/instruction access requires two memory accesses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One for the page table and one for the data / instruction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The two memory access problem can be solved by the use of a special fast-lookup hardware cache called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associative memory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or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translation look-aside buffers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TLBs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 b="1" sz="1200">
              <a:solidFill>
                <a:srgbClr val="3366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Associative Memory</a:t>
            </a:r>
            <a:endParaRPr b="1" sz="3600"/>
          </a:p>
        </p:txBody>
      </p:sp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311700" y="1211263"/>
            <a:ext cx="4693438" cy="3020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Associative memory – parallel search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Address translation (p, d)</a:t>
            </a:r>
            <a:endParaRPr/>
          </a:p>
          <a:p>
            <a:pPr indent="-317498" lvl="1" marL="6270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If p is in associative register, get frame # out</a:t>
            </a:r>
            <a:endParaRPr/>
          </a:p>
          <a:p>
            <a:pPr indent="-317498" lvl="1" marL="6270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Otherwise get frame # from page table in memory</a:t>
            </a:r>
            <a:endParaRPr/>
          </a:p>
          <a:p>
            <a:pPr indent="-228597" lvl="1" marL="6270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39" name="Google Shape;2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8635" y="1693864"/>
            <a:ext cx="3033867" cy="1471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Paging Hardware With TLB</a:t>
            </a:r>
            <a:endParaRPr b="1" sz="4800"/>
          </a:p>
        </p:txBody>
      </p:sp>
      <p:pic>
        <p:nvPicPr>
          <p:cNvPr id="245" name="Google Shape;24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8004" y="1147225"/>
            <a:ext cx="4718862" cy="356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Effective Access Time</a:t>
            </a:r>
            <a:endParaRPr b="1" sz="3600"/>
          </a:p>
        </p:txBody>
      </p:sp>
      <p:sp>
        <p:nvSpPr>
          <p:cNvPr id="251" name="Google Shape;251;p42"/>
          <p:cNvSpPr txBox="1"/>
          <p:nvPr>
            <p:ph idx="1" type="body"/>
          </p:nvPr>
        </p:nvSpPr>
        <p:spPr>
          <a:xfrm>
            <a:off x="311700" y="1141364"/>
            <a:ext cx="6419110" cy="3686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Associative Lookup = ε time unit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Can be &lt; 10% of memory access time</a:t>
            </a:r>
            <a:endParaRPr/>
          </a:p>
          <a:p>
            <a:pPr indent="0" lvl="1" marL="596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Hit ratio = α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Hit ratio – percentage of times that a page number is found in the associative registers; 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Effective Access Time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EAT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):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		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Consider α = 80%, ε = 20ns for TLB search, 100ns for memory access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EAT = 0.80 x 120 + 0.20 x 220 = 140ns</a:t>
            </a:r>
            <a:endParaRPr/>
          </a:p>
          <a:p>
            <a:pPr indent="0" lvl="1" marL="596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Consider more realistic hit ratio -&gt;  α = 99%, ε = 20ns for TLB search, 100ns for memory access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EAT = 0.99 x 120 + 0.01 x 220 = 121ns</a:t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>
            <p:ph type="ctrTitle"/>
          </p:nvPr>
        </p:nvSpPr>
        <p:spPr>
          <a:xfrm>
            <a:off x="3051575" y="1636760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200"/>
              <a:t>Operating Systems</a:t>
            </a:r>
            <a:r>
              <a:rPr lang="en-US" sz="4400"/>
              <a:t> </a:t>
            </a:r>
            <a:br>
              <a:rPr lang="en-US" sz="4400"/>
            </a:br>
            <a:r>
              <a:rPr b="1" lang="en-US">
                <a:solidFill>
                  <a:srgbClr val="00B050"/>
                </a:solidFill>
              </a:rPr>
              <a:t>Shared Pages</a:t>
            </a:r>
            <a:endParaRPr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Base and Limit Registers</a:t>
            </a:r>
            <a:endParaRPr b="1" sz="3600"/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11700" y="1216050"/>
            <a:ext cx="85206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 pair of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base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and</a:t>
            </a:r>
            <a:r>
              <a:rPr b="1" lang="en-US" sz="12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limit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registers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define the logical address space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CPU must check every memory access generated in user mode to be sure it is between base and limit for that user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8997" y="2178456"/>
            <a:ext cx="2346005" cy="2584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Shared Pages</a:t>
            </a:r>
            <a:endParaRPr b="1" sz="3600"/>
          </a:p>
        </p:txBody>
      </p:sp>
      <p:sp>
        <p:nvSpPr>
          <p:cNvPr id="262" name="Google Shape;262;p46"/>
          <p:cNvSpPr txBox="1"/>
          <p:nvPr>
            <p:ph idx="1" type="body"/>
          </p:nvPr>
        </p:nvSpPr>
        <p:spPr>
          <a:xfrm>
            <a:off x="311701" y="1141413"/>
            <a:ext cx="6460360" cy="3125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Shared code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One copy of read-only (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reentrant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 code shared among processes (i.e., text editors, compilers, window systems)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Similar to multiple threads sharing the same process space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Also useful for inter-process communication if sharing of read-write pages is allowed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Private code and data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Each process keeps a separate copy of the code and 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The pages for the private code and data can appear anywhere in the logical address space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Shared Pages Example</a:t>
            </a:r>
            <a:endParaRPr b="1" sz="3600"/>
          </a:p>
        </p:txBody>
      </p:sp>
      <p:pic>
        <p:nvPicPr>
          <p:cNvPr descr="8" id="268" name="Google Shape;26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440" y="1147225"/>
            <a:ext cx="3749120" cy="3774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Hardware Address Protection</a:t>
            </a:r>
            <a:endParaRPr b="1" sz="3600"/>
          </a:p>
        </p:txBody>
      </p:sp>
      <p:pic>
        <p:nvPicPr>
          <p:cNvPr descr="8.02.pdf" id="77" name="Google Shape;77;p4"/>
          <p:cNvPicPr preferRelativeResize="0"/>
          <p:nvPr/>
        </p:nvPicPr>
        <p:blipFill rotWithShape="1">
          <a:blip r:embed="rId3">
            <a:alphaModFix/>
          </a:blip>
          <a:srcRect b="-12790" l="0" r="0" t="-12790"/>
          <a:stretch/>
        </p:blipFill>
        <p:spPr>
          <a:xfrm>
            <a:off x="1409700" y="1198674"/>
            <a:ext cx="6324600" cy="34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628"/>
              <a:buNone/>
            </a:pPr>
            <a:r>
              <a:rPr lang="en-US" sz="3600"/>
              <a:t>Operating Systems </a:t>
            </a:r>
            <a:r>
              <a:rPr b="1" lang="en-US" sz="4900">
                <a:solidFill>
                  <a:srgbClr val="00B050"/>
                </a:solidFill>
              </a:rPr>
              <a:t>Address Space</a:t>
            </a:r>
            <a:endParaRPr b="1" sz="49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Logical vs. Physical Address Space</a:t>
            </a:r>
            <a:endParaRPr b="1" sz="3600"/>
          </a:p>
        </p:txBody>
      </p:sp>
      <p:sp>
        <p:nvSpPr>
          <p:cNvPr id="88" name="Google Shape;88;p9"/>
          <p:cNvSpPr txBox="1"/>
          <p:nvPr>
            <p:ph idx="1" type="body"/>
          </p:nvPr>
        </p:nvSpPr>
        <p:spPr>
          <a:xfrm>
            <a:off x="311701" y="1225225"/>
            <a:ext cx="5229701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The concept of a logical address space that is bound to a separate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physical address space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is central to proper memory management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Logical address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– generated by the CPU; also referred to as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virtual address</a:t>
            </a:r>
            <a:endParaRPr b="1" sz="1200">
              <a:solidFill>
                <a:srgbClr val="3366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Physical address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– address seen by the memory unit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Logical and physical addresses are the same in compile-time and load-time address-binding schemes; logical (virtual) and physical addresses differ in execution-time address-binding scheme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Logical address space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is the set of all logical addresses generated by a program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Physical address space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is the set of all physical addresses generated by a program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Memory-Management Unit (MMU)</a:t>
            </a:r>
            <a:endParaRPr b="1" sz="3600"/>
          </a:p>
        </p:txBody>
      </p:sp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311700" y="1225225"/>
            <a:ext cx="5298453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MMU - Hardware device that at run time maps virtual to physical address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consider simple scheme where the value in the relocation register is added to every address generated by a user process at the time it is sent to memory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Base register now called </a:t>
            </a:r>
            <a:r>
              <a:rPr b="1" lang="en-US" sz="1200">
                <a:solidFill>
                  <a:srgbClr val="0000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relocation register</a:t>
            </a:r>
            <a:endParaRPr b="1" sz="1200">
              <a:solidFill>
                <a:srgbClr val="0000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MS-DOS on Intel 80x86 used 4 relocation registers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The user program deals with </a:t>
            </a:r>
            <a:r>
              <a:rPr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logical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addresses; it never sees the </a:t>
            </a:r>
            <a:r>
              <a:rPr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real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physical addresses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Execution-time binding occurs when reference is made to location in memory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Logical address bound to physical addresses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5" name="Google Shape;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7579" y="1222375"/>
            <a:ext cx="3411275" cy="2470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ctrTitle"/>
          </p:nvPr>
        </p:nvSpPr>
        <p:spPr>
          <a:xfrm>
            <a:off x="2543820" y="1664262"/>
            <a:ext cx="405636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628"/>
              <a:buNone/>
            </a:pPr>
            <a:r>
              <a:rPr lang="en-US" sz="3600"/>
              <a:t>Operating Systems </a:t>
            </a:r>
            <a:r>
              <a:rPr b="1" lang="en-US" sz="4400">
                <a:solidFill>
                  <a:srgbClr val="00B050"/>
                </a:solidFill>
              </a:rPr>
              <a:t>Contiguous Allocation</a:t>
            </a:r>
            <a:endParaRPr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Contiguous Allocation</a:t>
            </a:r>
            <a:endParaRPr b="1" sz="3600"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225225"/>
            <a:ext cx="5518459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"/>
              <a:buChar char="❑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Main memory must accommodate both OS and user processes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"/>
              <a:buChar char="❑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Limited resource, must allocate efficiently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"/>
              <a:buChar char="❑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Contiguous allocation is one early method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"/>
              <a:buChar char="❑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Main memory usually divided into two </a:t>
            </a:r>
            <a:r>
              <a:rPr lang="en-US" sz="1200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partitions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oto Sans"/>
              <a:buChar char="❑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Resident operating system, usually held in low memory with interrupt vector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oto Sans"/>
              <a:buChar char="❑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User processes then held in high memory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oto Sans"/>
              <a:buChar char="❑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Each process contained in single contiguous section of memory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Faisal Bin Ashraf</dc:creator>
</cp:coreProperties>
</file>