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Century Schoolbook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i4BXh+wHU4YEAFJXLId3u+Tdwx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regular.fntdata"/><Relationship Id="rId22" Type="http://schemas.openxmlformats.org/officeDocument/2006/relationships/font" Target="fonts/CenturySchoolbook-italic.fntdata"/><Relationship Id="rId21" Type="http://schemas.openxmlformats.org/officeDocument/2006/relationships/font" Target="fonts/CenturySchoolbook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CenturySchoolboo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0e2902d3b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b0e2902d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4a4a695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b54a4a69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0e2902d3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b0e2902d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54a4a6958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b54a4a69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0e2902d3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b0e2902d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0e2902d3b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b0e2902d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0e2902d3b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b0e2902d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0e2902d3b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b0e2902d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5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5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5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6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6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1" name="Google Shape;41;p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5" name="Google Shape;4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6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037825" y="1375503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rgbClr val="00B050"/>
                </a:solidFill>
              </a:rPr>
              <a:t>Virtual Memory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051576" y="1707167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/>
              <a:t>Operating Systems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0e2902d3b_0_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/>
              <a:t>Optimal</a:t>
            </a:r>
            <a:endParaRPr b="1" sz="3600"/>
          </a:p>
        </p:txBody>
      </p:sp>
      <p:sp>
        <p:nvSpPr>
          <p:cNvPr id="120" name="Google Shape;120;g1b0e2902d3b_0_41"/>
          <p:cNvSpPr txBox="1"/>
          <p:nvPr>
            <p:ph idx="1" type="body"/>
          </p:nvPr>
        </p:nvSpPr>
        <p:spPr>
          <a:xfrm>
            <a:off x="380900" y="12598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Replace the page which is not used in longest dimension of time in future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1" name="Google Shape;121;g1b0e2902d3b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288" y="2052125"/>
            <a:ext cx="6629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b0e2902d3b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2763" y="2804875"/>
            <a:ext cx="6141626" cy="14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Background</a:t>
            </a:r>
            <a:endParaRPr b="1" sz="3600"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The term “virtual memory” refers to something which appears to be present but actually it is not.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The virtual memory technique allows users to use more memory for a program than the real memory of a computer.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Virtual memory is a </a:t>
            </a:r>
            <a:r>
              <a:rPr b="1" lang="en-US" sz="14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concept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that we use when we have processes that exceed the main memory.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When computer runs out of physical memory, it writes its requirement to the hard disc in a swap file as “virtual memory”.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54a4a6958_0_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Demand Paging</a:t>
            </a:r>
            <a:endParaRPr b="1" sz="3600"/>
          </a:p>
        </p:txBody>
      </p:sp>
      <p:sp>
        <p:nvSpPr>
          <p:cNvPr id="70" name="Google Shape;70;g1b54a4a6958_0_1"/>
          <p:cNvSpPr txBox="1"/>
          <p:nvPr>
            <p:ph idx="1" type="body"/>
          </p:nvPr>
        </p:nvSpPr>
        <p:spPr>
          <a:xfrm>
            <a:off x="311700" y="1225225"/>
            <a:ext cx="4970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Bring a page into memory only when it is needed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Less I/O needed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Less memory needed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Faster response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More users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Disadvantage: Page fault interrupt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Required hardware support: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Table with valid-invalid bit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Secondary memory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1" name="Google Shape;71;g1b54a4a6958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4475" y="1194175"/>
            <a:ext cx="3909525" cy="32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0e2902d3b_0_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Valid-Invalid Bit</a:t>
            </a:r>
            <a:endParaRPr b="1" sz="3600"/>
          </a:p>
        </p:txBody>
      </p:sp>
      <p:sp>
        <p:nvSpPr>
          <p:cNvPr id="77" name="Google Shape;77;g1b0e2902d3b_0_1"/>
          <p:cNvSpPr txBox="1"/>
          <p:nvPr>
            <p:ph idx="1" type="body"/>
          </p:nvPr>
        </p:nvSpPr>
        <p:spPr>
          <a:xfrm>
            <a:off x="311700" y="1225225"/>
            <a:ext cx="4970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An extra bit in the page table which indicates the existence of the page in the main memory.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Attempt to access page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If page is valid (in memory) then continue processing instruction as normal.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If page is invalid then a page-fault trap / page-fault interrupt occurs.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is needed ⇒ reference to it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Invalid reference ⇒ abort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Not-in-memory ⇒ bring to memory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8" name="Google Shape;78;g1b0e2902d3b_0_1"/>
          <p:cNvPicPr preferRelativeResize="0"/>
          <p:nvPr/>
        </p:nvPicPr>
        <p:blipFill rotWithShape="1">
          <a:blip r:embed="rId3">
            <a:alphaModFix/>
          </a:blip>
          <a:srcRect b="814" l="12070" r="12062" t="1059"/>
          <a:stretch/>
        </p:blipFill>
        <p:spPr>
          <a:xfrm>
            <a:off x="5175075" y="1147228"/>
            <a:ext cx="3703826" cy="328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54a4a6958_0_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Page Fault</a:t>
            </a:r>
            <a:endParaRPr b="1" sz="3600"/>
          </a:p>
        </p:txBody>
      </p:sp>
      <p:sp>
        <p:nvSpPr>
          <p:cNvPr id="84" name="Google Shape;84;g1b54a4a6958_0_11"/>
          <p:cNvSpPr txBox="1"/>
          <p:nvPr>
            <p:ph idx="1" type="body"/>
          </p:nvPr>
        </p:nvSpPr>
        <p:spPr>
          <a:xfrm>
            <a:off x="311700" y="1225225"/>
            <a:ext cx="4970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If there is ever a reference to a page, first reference will trap to OS ⇒ </a:t>
            </a:r>
            <a:r>
              <a:rPr b="1"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fault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OS looks at another table to decide: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321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Char char="▪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Invalid reference ⇒ abort.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321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Char char="▪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Just not in memory.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Find empty/ free frame.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Load page from disk into frame.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Reset tables, validation bit = 1.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Restart instruction that caused page fault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85" name="Google Shape;85;g1b54a4a6958_0_11"/>
          <p:cNvPicPr preferRelativeResize="0"/>
          <p:nvPr/>
        </p:nvPicPr>
        <p:blipFill rotWithShape="1">
          <a:blip r:embed="rId3">
            <a:alphaModFix/>
          </a:blip>
          <a:srcRect b="906" l="5663" r="6113" t="600"/>
          <a:stretch/>
        </p:blipFill>
        <p:spPr>
          <a:xfrm>
            <a:off x="4653675" y="731527"/>
            <a:ext cx="4395551" cy="36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0e2902d3b_0_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Demand Paging Flowchart</a:t>
            </a:r>
            <a:endParaRPr b="1" sz="3600"/>
          </a:p>
        </p:txBody>
      </p:sp>
      <p:pic>
        <p:nvPicPr>
          <p:cNvPr id="91" name="Google Shape;91;g1b0e2902d3b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663" y="1147225"/>
            <a:ext cx="6124677" cy="38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0e2902d3b_0_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Page Replacement</a:t>
            </a:r>
            <a:endParaRPr b="1" sz="3600"/>
          </a:p>
        </p:txBody>
      </p:sp>
      <p:sp>
        <p:nvSpPr>
          <p:cNvPr id="97" name="Google Shape;97;g1b0e2902d3b_0_18"/>
          <p:cNvSpPr txBox="1"/>
          <p:nvPr>
            <p:ph idx="1" type="body"/>
          </p:nvPr>
        </p:nvSpPr>
        <p:spPr>
          <a:xfrm>
            <a:off x="692275" y="12829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Replacement Algorithms: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FIFO (First In First Out)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LRU (Least Recently Used)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OPT (Optimal)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8" name="Google Shape;98;g1b0e2902d3b_0_18"/>
          <p:cNvPicPr preferRelativeResize="0"/>
          <p:nvPr/>
        </p:nvPicPr>
        <p:blipFill rotWithShape="1">
          <a:blip r:embed="rId3">
            <a:alphaModFix/>
          </a:blip>
          <a:srcRect b="1530" l="689" r="700" t="1531"/>
          <a:stretch/>
        </p:blipFill>
        <p:spPr>
          <a:xfrm>
            <a:off x="4432047" y="1062637"/>
            <a:ext cx="4620101" cy="34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0e2902d3b_0_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/>
              <a:t>FIFO (First In First Out)</a:t>
            </a:r>
            <a:endParaRPr b="1" sz="3600"/>
          </a:p>
        </p:txBody>
      </p:sp>
      <p:sp>
        <p:nvSpPr>
          <p:cNvPr id="104" name="Google Shape;104;g1b0e2902d3b_0_23"/>
          <p:cNvSpPr txBox="1"/>
          <p:nvPr>
            <p:ph idx="1" type="body"/>
          </p:nvPr>
        </p:nvSpPr>
        <p:spPr>
          <a:xfrm>
            <a:off x="380900" y="12598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Selects the page for replacement that has been in the memory for the longest amount of time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5" name="Google Shape;105;g1b0e2902d3b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288" y="2052125"/>
            <a:ext cx="6629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b0e2902d3b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1150" y="2873488"/>
            <a:ext cx="63055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0e2902d3b_0_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/>
              <a:t>LRU (Least Recently Used)</a:t>
            </a:r>
            <a:endParaRPr b="1" sz="3600"/>
          </a:p>
        </p:txBody>
      </p:sp>
      <p:sp>
        <p:nvSpPr>
          <p:cNvPr id="112" name="Google Shape;112;g1b0e2902d3b_0_33"/>
          <p:cNvSpPr txBox="1"/>
          <p:nvPr>
            <p:ph idx="1" type="body"/>
          </p:nvPr>
        </p:nvSpPr>
        <p:spPr>
          <a:xfrm>
            <a:off x="380900" y="12598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Replace the least recently used page in the past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Can be implemented by associating a counter with every page that is in main memory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3" name="Google Shape;113;g1b0e2902d3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288" y="2052125"/>
            <a:ext cx="6629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b0e2902d3b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250" y="2928425"/>
            <a:ext cx="6072376" cy="13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