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47" r:id="rId92"/>
    <p:sldId id="348" r:id="rId93"/>
    <p:sldId id="349" r:id="rId94"/>
    <p:sldId id="350" r:id="rId95"/>
    <p:sldId id="351" r:id="rId96"/>
    <p:sldId id="352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</p:sldIdLst>
  <p:sldSz cx="12192000" cy="6858000"/>
  <p:notesSz cx="6858000" cy="9144000"/>
  <p:embeddedFontLst>
    <p:embeddedFont>
      <p:font typeface="Calibri" panose="020F0502020204030204" pitchFamily="34" charset="0"/>
      <p:regular r:id="rId121"/>
      <p:bold r:id="rId122"/>
      <p:italic r:id="rId123"/>
      <p:boldItalic r:id="rId124"/>
    </p:embeddedFont>
    <p:embeddedFont>
      <p:font typeface="Candara" panose="020E0502030303020204" pitchFamily="34" charset="0"/>
      <p:regular r:id="rId125"/>
      <p:bold r:id="rId126"/>
      <p:italic r:id="rId127"/>
      <p:boldItalic r:id="rId1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0" roundtripDataSignature="AMtx7mhviXvKBY0S9U91YhT1kIFPcxCv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6B14A2-6F00-4CAA-9709-CDBAC51003AD}">
  <a:tblStyle styleId="{6C6B14A2-6F00-4CAA-9709-CDBAC51003A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504986-8965-4365-865B-530DFA546170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FEB"/>
          </a:solidFill>
        </a:fill>
      </a:tcStyle>
    </a:wholeTbl>
    <a:band1H>
      <a:tcTxStyle/>
      <a:tcStyle>
        <a:tcBdr/>
        <a:fill>
          <a:solidFill>
            <a:srgbClr val="CBDDD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DD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624C536-CC52-4AE9-9332-AC30266E9483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153B0A3-9D21-4DBB-80EF-F707A088C42A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CEFE7"/>
          </a:solidFill>
        </a:fill>
      </a:tcStyle>
    </a:wholeTbl>
    <a:band1H>
      <a:tcTxStyle/>
      <a:tcStyle>
        <a:tcBdr/>
        <a:fill>
          <a:solidFill>
            <a:srgbClr val="FADE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font" Target="fonts/font3.fntdata"/><Relationship Id="rId128" Type="http://schemas.openxmlformats.org/officeDocument/2006/relationships/font" Target="fonts/font8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font" Target="fonts/font4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customschemas.google.com/relationships/presentationmetadata" Target="metadata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notesMaster" Target="notesMasters/notesMaster1.xml"/><Relationship Id="rId125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font" Target="fonts/font1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7" name="Google Shape;2187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p1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9" name="Google Shape;2199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1" name="Google Shape;2211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p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3" name="Google Shape;2223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1" name="Google Shape;2231;p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2" name="Google Shape;2232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p1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7" name="Google Shape;2267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p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Google Shape;2280;p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1" name="Google Shape;2281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1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5" name="Google Shape;2295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p1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2" name="Google Shape;2312;p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p1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4" name="Google Shape;2324;p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2" name="Google Shape;2382;p1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3" name="Google Shape;2383;p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9" name="Google Shape;2479;p1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0" name="Google Shape;2480;p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6" name="Google Shape;2546;p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7" name="Google Shape;2547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p1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9" name="Google Shape;2559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9" name="Google Shape;2569;p1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0" name="Google Shape;2570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7" name="Google Shape;2577;p1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8" name="Google Shape;2578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5" name="Google Shape;2585;p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6" name="Google Shape;2586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" name="Google Shape;2593;p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4" name="Google Shape;2594;p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6" name="Google Shape;1106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6" name="Google Shape;1296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7" name="Google Shape;1297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9" name="Google Shape;1419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1" name="Google Shape;1481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8" name="Google Shape;1568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3" name="Google Shape;1593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5" name="Google Shape;1605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4" name="Google Shape;1614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p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7" name="Google Shape;1627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2" name="Google Shape;1662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p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" name="Google Shape;1679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p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1" name="Google Shape;1731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p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p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" name="Google Shape;1778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" name="Google Shape;1787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5" name="Google Shape;1795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6" name="Google Shape;1816;p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7" name="Google Shape;1817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2" name="Google Shape;1852;p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3" name="Google Shape;1853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7" name="Google Shape;1867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7" name="Google Shape;1877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7" name="Google Shape;1887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8" name="Google Shape;1898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6" name="Google Shape;1906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4" name="Google Shape;1914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" name="Google Shape;2011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Google Shape;2164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p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5" name="Google Shape;2175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png"/><Relationship Id="rId4" Type="http://schemas.openxmlformats.org/officeDocument/2006/relationships/image" Target="../media/image13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7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5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33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myyyy/py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6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26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2537137"/>
            <a:ext cx="9144000" cy="210616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6000"/>
              <a:buFont typeface="Candara"/>
              <a:buNone/>
            </a:pPr>
            <a:r>
              <a:rPr lang="en-US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Intermediate Code Generation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4159863" y="1422524"/>
            <a:ext cx="3365025" cy="92333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Chapter 6</a:t>
            </a:r>
            <a:endParaRPr sz="6000" b="0" i="0" u="none" strike="noStrike" cap="none">
              <a:solidFill>
                <a:srgbClr val="FF0000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Variants of Syntax Trees</a:t>
            </a:r>
            <a:endParaRPr/>
          </a:p>
        </p:txBody>
      </p:sp>
      <p:sp>
        <p:nvSpPr>
          <p:cNvPr id="189" name="Google Shape;189;p11"/>
          <p:cNvSpPr txBox="1">
            <a:spLocks noGrp="1"/>
          </p:cNvSpPr>
          <p:nvPr>
            <p:ph type="body" idx="1"/>
          </p:nvPr>
        </p:nvSpPr>
        <p:spPr>
          <a:xfrm>
            <a:off x="838200" y="1349490"/>
            <a:ext cx="10515600" cy="482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Syntax Tree:</a:t>
            </a:r>
            <a:endParaRPr sz="2400">
              <a:latin typeface="Candara"/>
              <a:ea typeface="Candara"/>
              <a:cs typeface="Candara"/>
              <a:sym typeface="Candara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Each node represents a construct of source program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Each children represent a meaningful component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Leaves correspond to atomic operands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Interior nodes correspond to operators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190" name="Google Shape;190;p11"/>
          <p:cNvGrpSpPr/>
          <p:nvPr/>
        </p:nvGrpSpPr>
        <p:grpSpPr>
          <a:xfrm>
            <a:off x="4163299" y="2791698"/>
            <a:ext cx="4357690" cy="2057400"/>
            <a:chOff x="1392" y="1968"/>
            <a:chExt cx="2745" cy="1296"/>
          </a:xfrm>
        </p:grpSpPr>
        <p:pic>
          <p:nvPicPr>
            <p:cNvPr id="191" name="Google Shape;191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392" y="1968"/>
              <a:ext cx="2208" cy="10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Google Shape;192;p11"/>
            <p:cNvSpPr txBox="1"/>
            <p:nvPr/>
          </p:nvSpPr>
          <p:spPr>
            <a:xfrm>
              <a:off x="1440" y="2976"/>
              <a:ext cx="2697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Syntax Tree for expression 9-5+2</a:t>
              </a:r>
              <a:endParaRPr/>
            </a:p>
          </p:txBody>
        </p:sp>
      </p:grpSp>
      <p:sp>
        <p:nvSpPr>
          <p:cNvPr id="194" name="Google Shape;19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101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Avoiding Redundant Gotos</a:t>
            </a:r>
            <a:endParaRPr sz="5000">
              <a:solidFill>
                <a:srgbClr val="222A35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190" name="Google Shape;2190;p10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1" name="Google Shape;2191;p10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100</a:t>
            </a:fld>
            <a:endParaRPr/>
          </a:p>
        </p:txBody>
      </p:sp>
      <p:sp>
        <p:nvSpPr>
          <p:cNvPr id="2192" name="Google Shape;2192;p101"/>
          <p:cNvSpPr/>
          <p:nvPr/>
        </p:nvSpPr>
        <p:spPr>
          <a:xfrm rot="5400000">
            <a:off x="3645072" y="3739200"/>
            <a:ext cx="627199" cy="52251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3" name="Google Shape;2193;p101"/>
          <p:cNvPicPr preferRelativeResize="0"/>
          <p:nvPr/>
        </p:nvPicPr>
        <p:blipFill rotWithShape="1">
          <a:blip r:embed="rId3">
            <a:alphaModFix/>
          </a:blip>
          <a:srcRect l="3452" t="4090" r="6289" b="6156"/>
          <a:stretch/>
        </p:blipFill>
        <p:spPr>
          <a:xfrm>
            <a:off x="1209620" y="4495317"/>
            <a:ext cx="6779623" cy="2181497"/>
          </a:xfrm>
          <a:prstGeom prst="rect">
            <a:avLst/>
          </a:prstGeom>
          <a:noFill/>
          <a:ln w="9525" cap="flat" cmpd="sng">
            <a:solidFill>
              <a:srgbClr val="85CFE1"/>
            </a:solidFill>
            <a:prstDash val="dashDot"/>
            <a:miter lim="800000"/>
            <a:headEnd type="none" w="sm" len="sm"/>
            <a:tailEnd type="none" w="sm" len="sm"/>
          </a:ln>
        </p:spPr>
      </p:pic>
      <p:pic>
        <p:nvPicPr>
          <p:cNvPr id="2194" name="Google Shape;2194;p1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17366" y="1855111"/>
            <a:ext cx="5146002" cy="1672181"/>
          </a:xfrm>
          <a:prstGeom prst="rect">
            <a:avLst/>
          </a:prstGeom>
          <a:noFill/>
          <a:ln w="9525" cap="flat" cmpd="sng">
            <a:solidFill>
              <a:srgbClr val="85CFE1"/>
            </a:solidFill>
            <a:prstDash val="dashDot"/>
            <a:miter lim="800000"/>
            <a:headEnd type="none" w="sm" len="sm"/>
            <a:tailEnd type="none" w="sm" len="sm"/>
          </a:ln>
        </p:spPr>
      </p:pic>
      <p:pic>
        <p:nvPicPr>
          <p:cNvPr id="2195" name="Google Shape;2195;p10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09620" y="1200720"/>
            <a:ext cx="2461668" cy="468252"/>
          </a:xfrm>
          <a:prstGeom prst="rect">
            <a:avLst/>
          </a:prstGeom>
          <a:noFill/>
          <a:ln w="9525" cap="flat" cmpd="sng">
            <a:solidFill>
              <a:srgbClr val="85CFE1"/>
            </a:solidFill>
            <a:prstDash val="dashDot"/>
            <a:miter lim="800000"/>
            <a:headEnd type="none" w="sm" len="sm"/>
            <a:tailEnd type="none" w="sm" len="sm"/>
          </a:ln>
        </p:spPr>
      </p:pic>
      <p:sp>
        <p:nvSpPr>
          <p:cNvPr id="2196" name="Google Shape;2196;p101"/>
          <p:cNvSpPr/>
          <p:nvPr/>
        </p:nvSpPr>
        <p:spPr>
          <a:xfrm rot="-5400000">
            <a:off x="-2997935" y="2997935"/>
            <a:ext cx="6834074" cy="838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BC770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Self Study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" name="Google Shape;2201;p102"/>
          <p:cNvPicPr preferRelativeResize="0"/>
          <p:nvPr/>
        </p:nvPicPr>
        <p:blipFill rotWithShape="1">
          <a:blip r:embed="rId3">
            <a:alphaModFix/>
          </a:blip>
          <a:srcRect r="5396"/>
          <a:stretch/>
        </p:blipFill>
        <p:spPr>
          <a:xfrm>
            <a:off x="1064621" y="1988605"/>
            <a:ext cx="6489154" cy="1242876"/>
          </a:xfrm>
          <a:prstGeom prst="rect">
            <a:avLst/>
          </a:prstGeom>
          <a:noFill/>
          <a:ln w="9525" cap="flat" cmpd="sng">
            <a:solidFill>
              <a:srgbClr val="85CFE1"/>
            </a:solidFill>
            <a:prstDash val="dashDot"/>
            <a:miter lim="800000"/>
            <a:headEnd type="none" w="sm" len="sm"/>
            <a:tailEnd type="none" w="sm" len="sm"/>
          </a:ln>
        </p:spPr>
      </p:pic>
      <p:sp>
        <p:nvSpPr>
          <p:cNvPr id="2202" name="Google Shape;2202;p102"/>
          <p:cNvSpPr txBox="1">
            <a:spLocks noGrp="1"/>
          </p:cNvSpPr>
          <p:nvPr>
            <p:ph type="title"/>
          </p:nvPr>
        </p:nvSpPr>
        <p:spPr>
          <a:xfrm>
            <a:off x="838200" y="-492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Avoiding Redundant Gotos</a:t>
            </a:r>
            <a:endParaRPr sz="5000">
              <a:solidFill>
                <a:srgbClr val="222A35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203" name="Google Shape;2203;p10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04" name="Google Shape;2204;p10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101</a:t>
            </a:fld>
            <a:endParaRPr/>
          </a:p>
        </p:txBody>
      </p:sp>
      <p:sp>
        <p:nvSpPr>
          <p:cNvPr id="2205" name="Google Shape;2205;p102"/>
          <p:cNvSpPr/>
          <p:nvPr/>
        </p:nvSpPr>
        <p:spPr>
          <a:xfrm rot="5400000">
            <a:off x="3649542" y="3426613"/>
            <a:ext cx="738052" cy="48985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6" name="Google Shape;2206;p102"/>
          <p:cNvPicPr preferRelativeResize="0"/>
          <p:nvPr/>
        </p:nvPicPr>
        <p:blipFill rotWithShape="1">
          <a:blip r:embed="rId4">
            <a:alphaModFix/>
          </a:blip>
          <a:srcRect b="22674"/>
          <a:stretch/>
        </p:blipFill>
        <p:spPr>
          <a:xfrm>
            <a:off x="1076813" y="1208406"/>
            <a:ext cx="2709019" cy="487157"/>
          </a:xfrm>
          <a:prstGeom prst="rect">
            <a:avLst/>
          </a:prstGeom>
          <a:noFill/>
          <a:ln w="9525" cap="flat" cmpd="sng">
            <a:solidFill>
              <a:srgbClr val="85CFE1"/>
            </a:solidFill>
            <a:prstDash val="dashDot"/>
            <a:miter lim="800000"/>
            <a:headEnd type="none" w="sm" len="sm"/>
            <a:tailEnd type="none" w="sm" len="sm"/>
          </a:ln>
        </p:spPr>
      </p:pic>
      <p:pic>
        <p:nvPicPr>
          <p:cNvPr id="2207" name="Google Shape;2207;p102"/>
          <p:cNvPicPr preferRelativeResize="0"/>
          <p:nvPr/>
        </p:nvPicPr>
        <p:blipFill rotWithShape="1">
          <a:blip r:embed="rId5">
            <a:alphaModFix/>
          </a:blip>
          <a:srcRect l="4618"/>
          <a:stretch/>
        </p:blipFill>
        <p:spPr>
          <a:xfrm>
            <a:off x="1121881" y="4127817"/>
            <a:ext cx="7762196" cy="2593658"/>
          </a:xfrm>
          <a:prstGeom prst="rect">
            <a:avLst/>
          </a:prstGeom>
          <a:noFill/>
          <a:ln w="9525" cap="flat" cmpd="sng">
            <a:solidFill>
              <a:srgbClr val="85CFE1"/>
            </a:solidFill>
            <a:prstDash val="dashDot"/>
            <a:miter lim="800000"/>
            <a:headEnd type="none" w="sm" len="sm"/>
            <a:tailEnd type="none" w="sm" len="sm"/>
          </a:ln>
        </p:spPr>
      </p:pic>
      <p:sp>
        <p:nvSpPr>
          <p:cNvPr id="2208" name="Google Shape;2208;p102"/>
          <p:cNvSpPr/>
          <p:nvPr/>
        </p:nvSpPr>
        <p:spPr>
          <a:xfrm rot="-5400000">
            <a:off x="-2997935" y="2997935"/>
            <a:ext cx="6834074" cy="838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BC770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Self Study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p103"/>
          <p:cNvSpPr txBox="1">
            <a:spLocks noGrp="1"/>
          </p:cNvSpPr>
          <p:nvPr>
            <p:ph type="title"/>
          </p:nvPr>
        </p:nvSpPr>
        <p:spPr>
          <a:xfrm>
            <a:off x="838200" y="23927"/>
            <a:ext cx="10515600" cy="89047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Boolean Values and Jumping Code</a:t>
            </a:r>
            <a:endParaRPr/>
          </a:p>
        </p:txBody>
      </p:sp>
      <p:sp>
        <p:nvSpPr>
          <p:cNvPr id="2214" name="Google Shape;2214;p103"/>
          <p:cNvSpPr txBox="1">
            <a:spLocks noGrp="1"/>
          </p:cNvSpPr>
          <p:nvPr>
            <p:ph type="body" idx="1"/>
          </p:nvPr>
        </p:nvSpPr>
        <p:spPr>
          <a:xfrm>
            <a:off x="838199" y="1071156"/>
            <a:ext cx="11244943" cy="2403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So far we have use boolean expressions to </a:t>
            </a:r>
            <a:r>
              <a:rPr lang="en-US">
                <a:solidFill>
                  <a:srgbClr val="15537E"/>
                </a:solidFill>
                <a:latin typeface="Candara"/>
                <a:ea typeface="Candara"/>
                <a:cs typeface="Candara"/>
                <a:sym typeface="Candara"/>
              </a:rPr>
              <a:t>alter the flow of control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 in statements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A boolean expression may also be </a:t>
            </a:r>
            <a:r>
              <a:rPr lang="en-US">
                <a:solidFill>
                  <a:srgbClr val="8296B0"/>
                </a:solidFill>
                <a:latin typeface="Candara"/>
                <a:ea typeface="Candara"/>
                <a:cs typeface="Candara"/>
                <a:sym typeface="Candara"/>
              </a:rPr>
              <a:t>evaluated for its value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 such as</a:t>
            </a:r>
            <a:endParaRPr>
              <a:solidFill>
                <a:srgbClr val="0E3754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215" name="Google Shape;2215;p10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6" name="Google Shape;2216;p10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102</a:t>
            </a:fld>
            <a:endParaRPr/>
          </a:p>
        </p:txBody>
      </p:sp>
      <p:pic>
        <p:nvPicPr>
          <p:cNvPr id="2217" name="Google Shape;2217;p1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1532" y="2710262"/>
            <a:ext cx="2980576" cy="372572"/>
          </a:xfrm>
          <a:prstGeom prst="rect">
            <a:avLst/>
          </a:prstGeom>
          <a:noFill/>
          <a:ln w="19050" cap="flat" cmpd="sng">
            <a:solidFill>
              <a:srgbClr val="F6C374"/>
            </a:solidFill>
            <a:prstDash val="dashDot"/>
            <a:miter lim="800000"/>
            <a:headEnd type="none" w="sm" len="sm"/>
            <a:tailEnd type="none" w="sm" len="sm"/>
          </a:ln>
        </p:spPr>
      </p:pic>
      <p:pic>
        <p:nvPicPr>
          <p:cNvPr id="2218" name="Google Shape;2218;p1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66605" y="4099876"/>
            <a:ext cx="3990431" cy="1995216"/>
          </a:xfrm>
          <a:prstGeom prst="rect">
            <a:avLst/>
          </a:prstGeom>
          <a:noFill/>
          <a:ln w="19050" cap="flat" cmpd="sng">
            <a:solidFill>
              <a:srgbClr val="F6C374"/>
            </a:solidFill>
            <a:prstDash val="dashDot"/>
            <a:miter lim="800000"/>
            <a:headEnd type="none" w="sm" len="sm"/>
            <a:tailEnd type="none" w="sm" len="sm"/>
          </a:ln>
        </p:spPr>
      </p:pic>
      <p:sp>
        <p:nvSpPr>
          <p:cNvPr id="2219" name="Google Shape;2219;p103"/>
          <p:cNvSpPr/>
          <p:nvPr/>
        </p:nvSpPr>
        <p:spPr>
          <a:xfrm rot="5400000">
            <a:off x="5549537" y="3418431"/>
            <a:ext cx="607424" cy="49421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0" name="Google Shape;2220;p103"/>
          <p:cNvSpPr txBox="1"/>
          <p:nvPr/>
        </p:nvSpPr>
        <p:spPr>
          <a:xfrm>
            <a:off x="7986985" y="2708147"/>
            <a:ext cx="3990430" cy="923330"/>
          </a:xfrm>
          <a:prstGeom prst="rect">
            <a:avLst/>
          </a:prstGeom>
          <a:noFill/>
          <a:ln w="9525" cap="flat" cmpd="sng">
            <a:solidFill>
              <a:srgbClr val="BC770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800" b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800" b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800" b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-US" sz="1800" b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 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800" b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 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800" b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x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800" b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8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-US" sz="1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 b="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5" name="Google Shape;2225;p104"/>
          <p:cNvSpPr txBox="1">
            <a:spLocks noGrp="1"/>
          </p:cNvSpPr>
          <p:nvPr>
            <p:ph type="title"/>
          </p:nvPr>
        </p:nvSpPr>
        <p:spPr>
          <a:xfrm>
            <a:off x="838200" y="23927"/>
            <a:ext cx="10515600" cy="89047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Boolean Values and Jumping Code</a:t>
            </a:r>
            <a:endParaRPr/>
          </a:p>
        </p:txBody>
      </p:sp>
      <p:sp>
        <p:nvSpPr>
          <p:cNvPr id="2226" name="Google Shape;2226;p104"/>
          <p:cNvSpPr txBox="1">
            <a:spLocks noGrp="1"/>
          </p:cNvSpPr>
          <p:nvPr>
            <p:ph type="body" idx="1"/>
          </p:nvPr>
        </p:nvSpPr>
        <p:spPr>
          <a:xfrm>
            <a:off x="838199" y="1018903"/>
            <a:ext cx="11244943" cy="5702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A clean way of handling both roles of boolean expressions is to first build a syntax tree for expressions, using either of the following approaches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9331"/>
              </a:buClr>
              <a:buSzPts val="2400"/>
              <a:buChar char="•"/>
            </a:pPr>
            <a:r>
              <a:rPr lang="en-US">
                <a:solidFill>
                  <a:srgbClr val="689331"/>
                </a:solidFill>
                <a:latin typeface="Candara"/>
                <a:ea typeface="Candara"/>
                <a:cs typeface="Candara"/>
                <a:sym typeface="Candara"/>
              </a:rPr>
              <a:t>Use two passes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 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	– Construct a complete syntax tree for the input, and 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	– then traverse in depth-first order computing the translations specified by 		the semantic rule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9331"/>
              </a:buClr>
              <a:buSzPts val="2400"/>
              <a:buChar char="•"/>
            </a:pPr>
            <a:r>
              <a:rPr lang="en-US">
                <a:solidFill>
                  <a:srgbClr val="689331"/>
                </a:solidFill>
                <a:latin typeface="Candara"/>
                <a:ea typeface="Candara"/>
                <a:cs typeface="Candara"/>
                <a:sym typeface="Candara"/>
              </a:rPr>
              <a:t>Use one pass for statements, but two passes for expressions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	– In the approach, we would  first translate </a:t>
            </a:r>
            <a:r>
              <a:rPr lang="en-US" i="1">
                <a:latin typeface="Candara"/>
                <a:ea typeface="Candara"/>
                <a:cs typeface="Candara"/>
                <a:sym typeface="Candara"/>
              </a:rPr>
              <a:t>E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 in </a:t>
            </a:r>
            <a:r>
              <a:rPr lang="en-US" b="1" i="1">
                <a:solidFill>
                  <a:srgbClr val="5EACE3"/>
                </a:solidFill>
                <a:latin typeface="Candara"/>
                <a:ea typeface="Candara"/>
                <a:cs typeface="Candara"/>
                <a:sym typeface="Candara"/>
              </a:rPr>
              <a:t>while</a:t>
            </a:r>
            <a:r>
              <a:rPr lang="en-US" i="1">
                <a:solidFill>
                  <a:srgbClr val="5EACE3"/>
                </a:solidFill>
                <a:latin typeface="Candara"/>
                <a:ea typeface="Candara"/>
                <a:cs typeface="Candara"/>
                <a:sym typeface="Candara"/>
              </a:rPr>
              <a:t> (E) S1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 before </a:t>
            </a:r>
            <a:r>
              <a:rPr lang="en-US" i="1">
                <a:latin typeface="Candara"/>
                <a:ea typeface="Candara"/>
                <a:cs typeface="Candara"/>
                <a:sym typeface="Candara"/>
              </a:rPr>
              <a:t>S1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 is examined. 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	 – The translation of </a:t>
            </a:r>
            <a:r>
              <a:rPr lang="en-US" i="1">
                <a:latin typeface="Candara"/>
                <a:ea typeface="Candara"/>
                <a:cs typeface="Candara"/>
                <a:sym typeface="Candara"/>
              </a:rPr>
              <a:t>E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, however would be done by building its syntax tree and 	then walking the tree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Use separate code generation functions for expressions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One for generating</a:t>
            </a:r>
            <a:r>
              <a:rPr lang="en-US">
                <a:solidFill>
                  <a:srgbClr val="323F4F"/>
                </a:solidFill>
                <a:latin typeface="Candara"/>
                <a:ea typeface="Candara"/>
                <a:cs typeface="Candara"/>
                <a:sym typeface="Candara"/>
              </a:rPr>
              <a:t> jumping code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The other for </a:t>
            </a:r>
            <a:r>
              <a:rPr lang="en-US">
                <a:solidFill>
                  <a:srgbClr val="893612"/>
                </a:solidFill>
                <a:latin typeface="Candara"/>
                <a:ea typeface="Candara"/>
                <a:cs typeface="Candara"/>
                <a:sym typeface="Candara"/>
              </a:rPr>
              <a:t>computing the value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227" name="Google Shape;2227;p10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28" name="Google Shape;2228;p10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103</a:t>
            </a:fld>
            <a:endParaRPr/>
          </a:p>
        </p:txBody>
      </p:sp>
      <p:sp>
        <p:nvSpPr>
          <p:cNvPr id="2229" name="Google Shape;2229;p104"/>
          <p:cNvSpPr/>
          <p:nvPr/>
        </p:nvSpPr>
        <p:spPr>
          <a:xfrm rot="-5400000">
            <a:off x="-2997935" y="2997935"/>
            <a:ext cx="6834074" cy="838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BC770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Self Study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p105"/>
          <p:cNvSpPr txBox="1">
            <a:spLocks noGrp="1"/>
          </p:cNvSpPr>
          <p:nvPr>
            <p:ph type="title"/>
          </p:nvPr>
        </p:nvSpPr>
        <p:spPr>
          <a:xfrm>
            <a:off x="838200" y="23927"/>
            <a:ext cx="10515600" cy="89047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Backpatching</a:t>
            </a:r>
            <a:endParaRPr/>
          </a:p>
        </p:txBody>
      </p:sp>
      <p:sp>
        <p:nvSpPr>
          <p:cNvPr id="2235" name="Google Shape;2235;p105"/>
          <p:cNvSpPr txBox="1">
            <a:spLocks noGrp="1"/>
          </p:cNvSpPr>
          <p:nvPr>
            <p:ph type="body" idx="1"/>
          </p:nvPr>
        </p:nvSpPr>
        <p:spPr>
          <a:xfrm>
            <a:off x="838199" y="1018903"/>
            <a:ext cx="11244943" cy="5702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A key problem when generating code for boolean expression and flow-of-control statement is that of matching a jump instruction with the target of the jump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The SDD we have used earlier generates symbolic labels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A separate pass is needed to bind labels to address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236" name="Google Shape;2236;p10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104</a:t>
            </a:fld>
            <a:endParaRPr/>
          </a:p>
        </p:txBody>
      </p:sp>
      <p:pic>
        <p:nvPicPr>
          <p:cNvPr id="2237" name="Google Shape;2237;p105"/>
          <p:cNvPicPr preferRelativeResize="0"/>
          <p:nvPr/>
        </p:nvPicPr>
        <p:blipFill rotWithShape="1">
          <a:blip r:embed="rId3">
            <a:alphaModFix/>
          </a:blip>
          <a:srcRect l="15168" t="2622" r="18088" b="5264"/>
          <a:stretch/>
        </p:blipFill>
        <p:spPr>
          <a:xfrm>
            <a:off x="1306992" y="3620640"/>
            <a:ext cx="3683358" cy="2743201"/>
          </a:xfrm>
          <a:prstGeom prst="rect">
            <a:avLst/>
          </a:prstGeom>
          <a:noFill/>
          <a:ln w="19050" cap="flat" cmpd="sng">
            <a:solidFill>
              <a:srgbClr val="F6C374"/>
            </a:solidFill>
            <a:prstDash val="dashDot"/>
            <a:miter lim="800000"/>
            <a:headEnd type="none" w="sm" len="sm"/>
            <a:tailEnd type="none" w="sm" len="sm"/>
          </a:ln>
        </p:spPr>
      </p:pic>
      <p:pic>
        <p:nvPicPr>
          <p:cNvPr id="2238" name="Google Shape;2238;p105" descr="Screen Clipp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45139" y="2887917"/>
            <a:ext cx="6068272" cy="600159"/>
          </a:xfrm>
          <a:prstGeom prst="rect">
            <a:avLst/>
          </a:prstGeom>
          <a:noFill/>
          <a:ln w="19050" cap="flat" cmpd="sng">
            <a:solidFill>
              <a:srgbClr val="F6C374"/>
            </a:solidFill>
            <a:prstDash val="dashDot"/>
            <a:miter lim="800000"/>
            <a:headEnd type="none" w="sm" len="sm"/>
            <a:tailEnd type="none" w="sm" len="sm"/>
          </a:ln>
        </p:spPr>
      </p:pic>
      <p:sp>
        <p:nvSpPr>
          <p:cNvPr id="2239" name="Google Shape;2239;p105"/>
          <p:cNvSpPr/>
          <p:nvPr/>
        </p:nvSpPr>
        <p:spPr>
          <a:xfrm>
            <a:off x="5533165" y="4626576"/>
            <a:ext cx="658632" cy="49421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40" name="Google Shape;2240;p105"/>
          <p:cNvGrpSpPr/>
          <p:nvPr/>
        </p:nvGrpSpPr>
        <p:grpSpPr>
          <a:xfrm>
            <a:off x="6743697" y="3615756"/>
            <a:ext cx="4610103" cy="2978039"/>
            <a:chOff x="6743697" y="3615756"/>
            <a:chExt cx="4610103" cy="2978039"/>
          </a:xfrm>
        </p:grpSpPr>
        <p:pic>
          <p:nvPicPr>
            <p:cNvPr id="2241" name="Google Shape;2241;p105"/>
            <p:cNvPicPr preferRelativeResize="0"/>
            <p:nvPr/>
          </p:nvPicPr>
          <p:blipFill rotWithShape="1">
            <a:blip r:embed="rId3">
              <a:alphaModFix/>
            </a:blip>
            <a:srcRect l="28529" r="29574"/>
            <a:stretch/>
          </p:blipFill>
          <p:spPr>
            <a:xfrm>
              <a:off x="7824651" y="3615756"/>
              <a:ext cx="2312126" cy="297803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42" name="Google Shape;2242;p105"/>
            <p:cNvGrpSpPr/>
            <p:nvPr/>
          </p:nvGrpSpPr>
          <p:grpSpPr>
            <a:xfrm>
              <a:off x="6743697" y="3736271"/>
              <a:ext cx="1120143" cy="2616445"/>
              <a:chOff x="6743697" y="3736271"/>
              <a:chExt cx="1120143" cy="2616445"/>
            </a:xfrm>
          </p:grpSpPr>
          <p:grpSp>
            <p:nvGrpSpPr>
              <p:cNvPr id="2243" name="Google Shape;2243;p105"/>
              <p:cNvGrpSpPr/>
              <p:nvPr/>
            </p:nvGrpSpPr>
            <p:grpSpPr>
              <a:xfrm>
                <a:off x="6761116" y="3736271"/>
                <a:ext cx="1102724" cy="713622"/>
                <a:chOff x="6761116" y="3736271"/>
                <a:chExt cx="1102724" cy="713622"/>
              </a:xfrm>
            </p:grpSpPr>
            <p:sp>
              <p:nvSpPr>
                <p:cNvPr id="2244" name="Google Shape;2244;p105"/>
                <p:cNvSpPr txBox="1"/>
                <p:nvPr/>
              </p:nvSpPr>
              <p:spPr>
                <a:xfrm>
                  <a:off x="6761116" y="3736271"/>
                  <a:ext cx="110272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100:</a:t>
                  </a:r>
                  <a:endParaRPr/>
                </a:p>
              </p:txBody>
            </p:sp>
            <p:sp>
              <p:nvSpPr>
                <p:cNvPr id="2245" name="Google Shape;2245;p105"/>
                <p:cNvSpPr txBox="1"/>
                <p:nvPr/>
              </p:nvSpPr>
              <p:spPr>
                <a:xfrm>
                  <a:off x="6761116" y="4049783"/>
                  <a:ext cx="110272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101:</a:t>
                  </a:r>
                  <a:endParaRPr/>
                </a:p>
              </p:txBody>
            </p:sp>
          </p:grpSp>
          <p:grpSp>
            <p:nvGrpSpPr>
              <p:cNvPr id="2246" name="Google Shape;2246;p105"/>
              <p:cNvGrpSpPr/>
              <p:nvPr/>
            </p:nvGrpSpPr>
            <p:grpSpPr>
              <a:xfrm>
                <a:off x="6756760" y="4345869"/>
                <a:ext cx="1102724" cy="765874"/>
                <a:chOff x="6761116" y="3736271"/>
                <a:chExt cx="1102724" cy="765874"/>
              </a:xfrm>
            </p:grpSpPr>
            <p:sp>
              <p:nvSpPr>
                <p:cNvPr id="2247" name="Google Shape;2247;p105"/>
                <p:cNvSpPr txBox="1"/>
                <p:nvPr/>
              </p:nvSpPr>
              <p:spPr>
                <a:xfrm>
                  <a:off x="6761116" y="3736271"/>
                  <a:ext cx="110272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102:</a:t>
                  </a:r>
                  <a:endParaRPr/>
                </a:p>
              </p:txBody>
            </p:sp>
            <p:sp>
              <p:nvSpPr>
                <p:cNvPr id="2248" name="Google Shape;2248;p105"/>
                <p:cNvSpPr txBox="1"/>
                <p:nvPr/>
              </p:nvSpPr>
              <p:spPr>
                <a:xfrm>
                  <a:off x="6761116" y="4102035"/>
                  <a:ext cx="110272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103:</a:t>
                  </a:r>
                  <a:endParaRPr/>
                </a:p>
              </p:txBody>
            </p:sp>
          </p:grpSp>
          <p:grpSp>
            <p:nvGrpSpPr>
              <p:cNvPr id="2249" name="Google Shape;2249;p105"/>
              <p:cNvGrpSpPr/>
              <p:nvPr/>
            </p:nvGrpSpPr>
            <p:grpSpPr>
              <a:xfrm>
                <a:off x="6756760" y="5012075"/>
                <a:ext cx="1102724" cy="713622"/>
                <a:chOff x="6761116" y="3736271"/>
                <a:chExt cx="1102724" cy="713622"/>
              </a:xfrm>
            </p:grpSpPr>
            <p:sp>
              <p:nvSpPr>
                <p:cNvPr id="2250" name="Google Shape;2250;p105"/>
                <p:cNvSpPr txBox="1"/>
                <p:nvPr/>
              </p:nvSpPr>
              <p:spPr>
                <a:xfrm>
                  <a:off x="6761116" y="3736271"/>
                  <a:ext cx="110272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104:</a:t>
                  </a:r>
                  <a:endParaRPr/>
                </a:p>
              </p:txBody>
            </p:sp>
            <p:sp>
              <p:nvSpPr>
                <p:cNvPr id="2251" name="Google Shape;2251;p105"/>
                <p:cNvSpPr txBox="1"/>
                <p:nvPr/>
              </p:nvSpPr>
              <p:spPr>
                <a:xfrm>
                  <a:off x="6761116" y="4049783"/>
                  <a:ext cx="110272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105:</a:t>
                  </a:r>
                  <a:endParaRPr/>
                </a:p>
              </p:txBody>
            </p:sp>
          </p:grpSp>
          <p:grpSp>
            <p:nvGrpSpPr>
              <p:cNvPr id="2252" name="Google Shape;2252;p105"/>
              <p:cNvGrpSpPr/>
              <p:nvPr/>
            </p:nvGrpSpPr>
            <p:grpSpPr>
              <a:xfrm>
                <a:off x="6743697" y="5639094"/>
                <a:ext cx="1102724" cy="713622"/>
                <a:chOff x="6761116" y="3736271"/>
                <a:chExt cx="1102724" cy="713622"/>
              </a:xfrm>
            </p:grpSpPr>
            <p:sp>
              <p:nvSpPr>
                <p:cNvPr id="2253" name="Google Shape;2253;p105"/>
                <p:cNvSpPr txBox="1"/>
                <p:nvPr/>
              </p:nvSpPr>
              <p:spPr>
                <a:xfrm>
                  <a:off x="6761116" y="3736271"/>
                  <a:ext cx="110272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106:</a:t>
                  </a:r>
                  <a:endParaRPr/>
                </a:p>
              </p:txBody>
            </p:sp>
            <p:sp>
              <p:nvSpPr>
                <p:cNvPr id="2254" name="Google Shape;2254;p105"/>
                <p:cNvSpPr txBox="1"/>
                <p:nvPr/>
              </p:nvSpPr>
              <p:spPr>
                <a:xfrm>
                  <a:off x="6761116" y="4049783"/>
                  <a:ext cx="1102724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107:</a:t>
                  </a:r>
                  <a:endParaRPr/>
                </a:p>
              </p:txBody>
            </p:sp>
          </p:grpSp>
        </p:grpSp>
        <p:grpSp>
          <p:nvGrpSpPr>
            <p:cNvPr id="2255" name="Google Shape;2255;p105"/>
            <p:cNvGrpSpPr/>
            <p:nvPr/>
          </p:nvGrpSpPr>
          <p:grpSpPr>
            <a:xfrm>
              <a:off x="8577940" y="3735163"/>
              <a:ext cx="2157212" cy="2004133"/>
              <a:chOff x="8577940" y="3735163"/>
              <a:chExt cx="2157212" cy="2004133"/>
            </a:xfrm>
          </p:grpSpPr>
          <p:sp>
            <p:nvSpPr>
              <p:cNvPr id="2256" name="Google Shape;2256;p105"/>
              <p:cNvSpPr txBox="1"/>
              <p:nvPr/>
            </p:nvSpPr>
            <p:spPr>
              <a:xfrm>
                <a:off x="10071461" y="3735163"/>
                <a:ext cx="65498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rgbClr val="68933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106</a:t>
                </a:r>
                <a:endParaRPr/>
              </a:p>
            </p:txBody>
          </p:sp>
          <p:sp>
            <p:nvSpPr>
              <p:cNvPr id="2257" name="Google Shape;2257;p105"/>
              <p:cNvSpPr txBox="1"/>
              <p:nvPr/>
            </p:nvSpPr>
            <p:spPr>
              <a:xfrm>
                <a:off x="8577940" y="4044319"/>
                <a:ext cx="654983" cy="40011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rgbClr val="68933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102</a:t>
                </a:r>
                <a:endParaRPr/>
              </a:p>
            </p:txBody>
          </p:sp>
          <p:sp>
            <p:nvSpPr>
              <p:cNvPr id="2258" name="Google Shape;2258;p105"/>
              <p:cNvSpPr txBox="1"/>
              <p:nvPr/>
            </p:nvSpPr>
            <p:spPr>
              <a:xfrm>
                <a:off x="10136777" y="4373462"/>
                <a:ext cx="598375" cy="40011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rgbClr val="68933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104</a:t>
                </a:r>
                <a:endParaRPr/>
              </a:p>
            </p:txBody>
          </p:sp>
          <p:sp>
            <p:nvSpPr>
              <p:cNvPr id="2259" name="Google Shape;2259;p105"/>
              <p:cNvSpPr txBox="1"/>
              <p:nvPr/>
            </p:nvSpPr>
            <p:spPr>
              <a:xfrm>
                <a:off x="8637061" y="4670744"/>
                <a:ext cx="654983" cy="40011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rgbClr val="68933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107</a:t>
                </a:r>
                <a:endParaRPr/>
              </a:p>
            </p:txBody>
          </p:sp>
          <p:sp>
            <p:nvSpPr>
              <p:cNvPr id="2260" name="Google Shape;2260;p105"/>
              <p:cNvSpPr txBox="1"/>
              <p:nvPr/>
            </p:nvSpPr>
            <p:spPr>
              <a:xfrm>
                <a:off x="9982200" y="5004521"/>
                <a:ext cx="654983" cy="40011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rgbClr val="68933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106</a:t>
                </a:r>
                <a:endParaRPr/>
              </a:p>
            </p:txBody>
          </p:sp>
          <p:sp>
            <p:nvSpPr>
              <p:cNvPr id="2261" name="Google Shape;2261;p105"/>
              <p:cNvSpPr txBox="1"/>
              <p:nvPr/>
            </p:nvSpPr>
            <p:spPr>
              <a:xfrm>
                <a:off x="8586820" y="5339186"/>
                <a:ext cx="654983" cy="40011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solidFill>
                      <a:srgbClr val="68933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107</a:t>
                </a:r>
                <a:endParaRPr/>
              </a:p>
            </p:txBody>
          </p:sp>
        </p:grpSp>
        <p:sp>
          <p:nvSpPr>
            <p:cNvPr id="2262" name="Google Shape;2262;p105"/>
            <p:cNvSpPr/>
            <p:nvPr/>
          </p:nvSpPr>
          <p:spPr>
            <a:xfrm>
              <a:off x="6756760" y="3631767"/>
              <a:ext cx="4597040" cy="2720949"/>
            </a:xfrm>
            <a:prstGeom prst="rect">
              <a:avLst/>
            </a:prstGeom>
            <a:noFill/>
            <a:ln w="12700" cap="flat" cmpd="sng">
              <a:solidFill>
                <a:srgbClr val="BC770B"/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3" name="Google Shape;2263;p105"/>
          <p:cNvSpPr txBox="1"/>
          <p:nvPr/>
        </p:nvSpPr>
        <p:spPr>
          <a:xfrm>
            <a:off x="1275996" y="3239143"/>
            <a:ext cx="132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 baseline="30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Pass</a:t>
            </a:r>
            <a:endParaRPr/>
          </a:p>
        </p:txBody>
      </p:sp>
      <p:sp>
        <p:nvSpPr>
          <p:cNvPr id="2264" name="Google Shape;2264;p105"/>
          <p:cNvSpPr txBox="1"/>
          <p:nvPr/>
        </p:nvSpPr>
        <p:spPr>
          <a:xfrm>
            <a:off x="10456534" y="3216407"/>
            <a:ext cx="132772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aseline="30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Pass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p106"/>
          <p:cNvSpPr txBox="1">
            <a:spLocks noGrp="1"/>
          </p:cNvSpPr>
          <p:nvPr>
            <p:ph type="title"/>
          </p:nvPr>
        </p:nvSpPr>
        <p:spPr>
          <a:xfrm>
            <a:off x="838200" y="23927"/>
            <a:ext cx="10515600" cy="89047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Backpatching</a:t>
            </a:r>
            <a:endParaRPr/>
          </a:p>
        </p:txBody>
      </p:sp>
      <p:sp>
        <p:nvSpPr>
          <p:cNvPr id="2270" name="Google Shape;2270;p106"/>
          <p:cNvSpPr txBox="1">
            <a:spLocks noGrp="1"/>
          </p:cNvSpPr>
          <p:nvPr>
            <p:ph type="body" idx="1"/>
          </p:nvPr>
        </p:nvSpPr>
        <p:spPr>
          <a:xfrm>
            <a:off x="838199" y="1018903"/>
            <a:ext cx="11244943" cy="4702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89331"/>
              </a:buClr>
              <a:buSzPts val="2800"/>
              <a:buChar char="•"/>
            </a:pPr>
            <a:r>
              <a:rPr lang="en-US">
                <a:solidFill>
                  <a:srgbClr val="689331"/>
                </a:solidFill>
                <a:latin typeface="Candara"/>
                <a:ea typeface="Candara"/>
                <a:cs typeface="Candara"/>
                <a:sym typeface="Candara"/>
              </a:rPr>
              <a:t>Backpatching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 is used to generate code for boolean expressions and flow-of-control statements in one pass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In </a:t>
            </a:r>
            <a:r>
              <a:rPr lang="en-US">
                <a:solidFill>
                  <a:srgbClr val="689331"/>
                </a:solidFill>
                <a:latin typeface="Candara"/>
                <a:ea typeface="Candara"/>
                <a:cs typeface="Candara"/>
                <a:sym typeface="Candara"/>
              </a:rPr>
              <a:t>Backpatching</a:t>
            </a:r>
            <a:r>
              <a:rPr lang="en-US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, list of jumps are passed as synthesized attributes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Specifically, when a jump is generated, the target of the jump label is left unspecified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Each such jump is put on a list of jumps whose labels are to be filled in when proper label can be determined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en-US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All of the jumps on a list have the same target label</a:t>
            </a:r>
            <a:endParaRPr sz="32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271" name="Google Shape;2271;p10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105</a:t>
            </a:fld>
            <a:endParaRPr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p107"/>
          <p:cNvSpPr txBox="1">
            <a:spLocks noGrp="1"/>
          </p:cNvSpPr>
          <p:nvPr>
            <p:ph type="title"/>
          </p:nvPr>
        </p:nvSpPr>
        <p:spPr>
          <a:xfrm>
            <a:off x="838200" y="23927"/>
            <a:ext cx="10515600" cy="89047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Code Generation Using Backpatching</a:t>
            </a:r>
            <a:endParaRPr/>
          </a:p>
        </p:txBody>
      </p:sp>
      <p:sp>
        <p:nvSpPr>
          <p:cNvPr id="2277" name="Google Shape;2277;p107"/>
          <p:cNvSpPr txBox="1">
            <a:spLocks noGrp="1"/>
          </p:cNvSpPr>
          <p:nvPr>
            <p:ph type="body" idx="1"/>
          </p:nvPr>
        </p:nvSpPr>
        <p:spPr>
          <a:xfrm>
            <a:off x="838200" y="914401"/>
            <a:ext cx="11244943" cy="5702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Two synthesized attributes for boolean expression </a:t>
            </a:r>
            <a:r>
              <a:rPr lang="en-US" sz="2400" i="1">
                <a:latin typeface="Candara"/>
                <a:ea typeface="Candara"/>
                <a:cs typeface="Candara"/>
                <a:sym typeface="Candara"/>
              </a:rPr>
              <a:t>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56220"/>
              </a:buClr>
              <a:buSzPts val="2200"/>
              <a:buChar char="•"/>
            </a:pPr>
            <a:r>
              <a:rPr lang="en-US" sz="2200" i="1">
                <a:solidFill>
                  <a:srgbClr val="456220"/>
                </a:solidFill>
                <a:latin typeface="Candara"/>
                <a:ea typeface="Candara"/>
                <a:cs typeface="Candara"/>
                <a:sym typeface="Candara"/>
              </a:rPr>
              <a:t>B. truelist</a:t>
            </a:r>
            <a:r>
              <a:rPr lang="en-US" sz="2200" i="1">
                <a:latin typeface="Candara"/>
                <a:ea typeface="Candara"/>
                <a:cs typeface="Candara"/>
                <a:sym typeface="Candara"/>
              </a:rPr>
              <a:t> – </a:t>
            </a:r>
            <a:r>
              <a:rPr lang="en-US" sz="2200">
                <a:latin typeface="Candara"/>
                <a:ea typeface="Candara"/>
                <a:cs typeface="Candara"/>
                <a:sym typeface="Candara"/>
              </a:rPr>
              <a:t>a list of jumps or conditional jumps</a:t>
            </a:r>
            <a:r>
              <a:rPr lang="en-US" sz="2200" i="1"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200">
                <a:latin typeface="Candara"/>
                <a:ea typeface="Candara"/>
                <a:cs typeface="Candara"/>
                <a:sym typeface="Candara"/>
              </a:rPr>
              <a:t>into which we must insert the label to which control goes if </a:t>
            </a:r>
            <a:r>
              <a:rPr lang="en-US" sz="2200" i="1">
                <a:latin typeface="Candara"/>
                <a:ea typeface="Candara"/>
                <a:cs typeface="Candara"/>
                <a:sym typeface="Candara"/>
              </a:rPr>
              <a:t>B</a:t>
            </a:r>
            <a:r>
              <a:rPr lang="en-US" sz="2200">
                <a:latin typeface="Candara"/>
                <a:ea typeface="Candara"/>
                <a:cs typeface="Candara"/>
                <a:sym typeface="Candara"/>
              </a:rPr>
              <a:t> is true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 i="1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B. falselist</a:t>
            </a:r>
            <a:r>
              <a:rPr lang="en-US" sz="2200" i="1">
                <a:latin typeface="Candara"/>
                <a:ea typeface="Candara"/>
                <a:cs typeface="Candara"/>
                <a:sym typeface="Candara"/>
              </a:rPr>
              <a:t> – </a:t>
            </a:r>
            <a:r>
              <a:rPr lang="en-US" sz="2200">
                <a:latin typeface="Candara"/>
                <a:ea typeface="Candara"/>
                <a:cs typeface="Candara"/>
                <a:sym typeface="Candara"/>
              </a:rPr>
              <a:t>a list of jumps or conditional jumps</a:t>
            </a:r>
            <a:r>
              <a:rPr lang="en-US" sz="2200" i="1"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200">
                <a:latin typeface="Candara"/>
                <a:ea typeface="Candara"/>
                <a:cs typeface="Candara"/>
                <a:sym typeface="Candara"/>
              </a:rPr>
              <a:t>into which we must insert the label to which control goes if </a:t>
            </a:r>
            <a:r>
              <a:rPr lang="en-US" sz="2200" i="1">
                <a:latin typeface="Candara"/>
                <a:ea typeface="Candara"/>
                <a:cs typeface="Candara"/>
                <a:sym typeface="Candara"/>
              </a:rPr>
              <a:t>B</a:t>
            </a:r>
            <a:r>
              <a:rPr lang="en-US" sz="2200">
                <a:latin typeface="Candara"/>
                <a:ea typeface="Candara"/>
                <a:cs typeface="Candara"/>
                <a:sym typeface="Candara"/>
              </a:rPr>
              <a:t> is false</a:t>
            </a:r>
            <a:endParaRPr sz="2200" i="1"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A synthesized attribute for statement </a:t>
            </a:r>
            <a:r>
              <a:rPr lang="en-US" sz="2400" i="1">
                <a:latin typeface="Candara"/>
                <a:ea typeface="Candara"/>
                <a:cs typeface="Candara"/>
                <a:sym typeface="Candara"/>
              </a:rPr>
              <a:t>S		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A3838"/>
              </a:buClr>
              <a:buSzPts val="2200"/>
              <a:buChar char="•"/>
            </a:pPr>
            <a:r>
              <a:rPr lang="en-US" sz="2200" i="1">
                <a:solidFill>
                  <a:srgbClr val="3A3838"/>
                </a:solidFill>
                <a:latin typeface="Candara"/>
                <a:ea typeface="Candara"/>
                <a:cs typeface="Candara"/>
                <a:sym typeface="Candara"/>
              </a:rPr>
              <a:t>S. nextlist</a:t>
            </a:r>
            <a:r>
              <a:rPr lang="en-US" sz="2200" i="1">
                <a:latin typeface="Candara"/>
                <a:ea typeface="Candara"/>
                <a:cs typeface="Candara"/>
                <a:sym typeface="Candara"/>
              </a:rPr>
              <a:t> – </a:t>
            </a:r>
            <a:r>
              <a:rPr lang="en-US" sz="2200">
                <a:latin typeface="Candara"/>
                <a:ea typeface="Candara"/>
                <a:cs typeface="Candara"/>
                <a:sym typeface="Candara"/>
              </a:rPr>
              <a:t>a list of jumps to the instruction immediately following the code for </a:t>
            </a:r>
            <a:r>
              <a:rPr lang="en-US" sz="2200" i="1">
                <a:latin typeface="Candara"/>
                <a:ea typeface="Candara"/>
                <a:cs typeface="Candara"/>
                <a:sym typeface="Candara"/>
              </a:rPr>
              <a:t>S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Three functions</a:t>
            </a:r>
            <a:endParaRPr/>
          </a:p>
          <a:p>
            <a:pPr marL="68580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C770B"/>
              </a:buClr>
              <a:buSzPts val="2200"/>
              <a:buChar char="•"/>
            </a:pPr>
            <a:r>
              <a:rPr lang="en-US" sz="2200" i="1">
                <a:solidFill>
                  <a:srgbClr val="BC770B"/>
                </a:solidFill>
                <a:latin typeface="Candara"/>
                <a:ea typeface="Candara"/>
                <a:cs typeface="Candara"/>
                <a:sym typeface="Candara"/>
              </a:rPr>
              <a:t>makelist(i)</a:t>
            </a:r>
            <a:r>
              <a:rPr lang="en-US" sz="2200" i="1">
                <a:latin typeface="Candara"/>
                <a:ea typeface="Candara"/>
                <a:cs typeface="Candara"/>
                <a:sym typeface="Candara"/>
              </a:rPr>
              <a:t> – </a:t>
            </a:r>
            <a:r>
              <a:rPr lang="en-US" sz="2200">
                <a:latin typeface="Candara"/>
                <a:ea typeface="Candara"/>
                <a:cs typeface="Candara"/>
                <a:sym typeface="Candara"/>
              </a:rPr>
              <a:t>creates a new list containing only I, an index into the array of instructions. Returns a pointer to the newly created array</a:t>
            </a:r>
            <a:endParaRPr/>
          </a:p>
          <a:p>
            <a:pPr marL="68580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6849C"/>
              </a:buClr>
              <a:buSzPts val="2200"/>
              <a:buChar char="•"/>
            </a:pPr>
            <a:r>
              <a:rPr lang="en-US" sz="2200" i="1">
                <a:solidFill>
                  <a:srgbClr val="26849C"/>
                </a:solidFill>
                <a:latin typeface="Candara"/>
                <a:ea typeface="Candara"/>
                <a:cs typeface="Candara"/>
                <a:sym typeface="Candara"/>
              </a:rPr>
              <a:t>merge(p1, p2) </a:t>
            </a:r>
            <a:r>
              <a:rPr lang="en-US" sz="2200" i="1">
                <a:latin typeface="Candara"/>
                <a:ea typeface="Candara"/>
                <a:cs typeface="Candara"/>
                <a:sym typeface="Candara"/>
              </a:rPr>
              <a:t>– </a:t>
            </a:r>
            <a:r>
              <a:rPr lang="en-US" sz="2200">
                <a:latin typeface="Candara"/>
                <a:ea typeface="Candara"/>
                <a:cs typeface="Candara"/>
                <a:sym typeface="Candara"/>
              </a:rPr>
              <a:t>concatenates the lists pointed to by </a:t>
            </a:r>
            <a:r>
              <a:rPr lang="en-US" sz="2200" i="1">
                <a:latin typeface="Candara"/>
                <a:ea typeface="Candara"/>
                <a:cs typeface="Candara"/>
                <a:sym typeface="Candara"/>
              </a:rPr>
              <a:t>p1</a:t>
            </a:r>
            <a:r>
              <a:rPr lang="en-US" sz="2200">
                <a:latin typeface="Candara"/>
                <a:ea typeface="Candara"/>
                <a:cs typeface="Candara"/>
                <a:sym typeface="Candara"/>
              </a:rPr>
              <a:t> and </a:t>
            </a:r>
            <a:r>
              <a:rPr lang="en-US" sz="2200" i="1">
                <a:latin typeface="Candara"/>
                <a:ea typeface="Candara"/>
                <a:cs typeface="Candara"/>
                <a:sym typeface="Candara"/>
              </a:rPr>
              <a:t>p2</a:t>
            </a:r>
            <a:r>
              <a:rPr lang="en-US" sz="2200">
                <a:latin typeface="Candara"/>
                <a:ea typeface="Candara"/>
                <a:cs typeface="Candara"/>
                <a:sym typeface="Candara"/>
              </a:rPr>
              <a:t>, and returns a pointer to the concatenated list</a:t>
            </a:r>
            <a:endParaRPr/>
          </a:p>
          <a:p>
            <a:pPr marL="685800" lvl="2" indent="-2286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89331"/>
              </a:buClr>
              <a:buSzPts val="2200"/>
              <a:buChar char="•"/>
            </a:pPr>
            <a:r>
              <a:rPr lang="en-US" sz="2200" i="1">
                <a:solidFill>
                  <a:srgbClr val="689331"/>
                </a:solidFill>
                <a:latin typeface="Candara"/>
                <a:ea typeface="Candara"/>
                <a:cs typeface="Candara"/>
                <a:sym typeface="Candara"/>
              </a:rPr>
              <a:t>backpatch(p, i)</a:t>
            </a:r>
            <a:r>
              <a:rPr lang="en-US" sz="2200" i="1">
                <a:latin typeface="Candara"/>
                <a:ea typeface="Candara"/>
                <a:cs typeface="Candara"/>
                <a:sym typeface="Candara"/>
              </a:rPr>
              <a:t> – </a:t>
            </a:r>
            <a:r>
              <a:rPr lang="en-US" sz="2200">
                <a:latin typeface="Candara"/>
                <a:ea typeface="Candara"/>
                <a:cs typeface="Candara"/>
                <a:sym typeface="Candara"/>
              </a:rPr>
              <a:t>inserts </a:t>
            </a:r>
            <a:r>
              <a:rPr lang="en-US" sz="2200" i="1">
                <a:latin typeface="Candara"/>
                <a:ea typeface="Candara"/>
                <a:cs typeface="Candara"/>
                <a:sym typeface="Candara"/>
              </a:rPr>
              <a:t>i</a:t>
            </a:r>
            <a:r>
              <a:rPr lang="en-US" sz="2200">
                <a:latin typeface="Candara"/>
                <a:ea typeface="Candara"/>
                <a:cs typeface="Candara"/>
                <a:sym typeface="Candara"/>
              </a:rPr>
              <a:t> as the target label for each of the instructions on the list pointed to by </a:t>
            </a:r>
            <a:r>
              <a:rPr lang="en-US" sz="2200" i="1">
                <a:latin typeface="Candara"/>
                <a:ea typeface="Candara"/>
                <a:cs typeface="Candara"/>
                <a:sym typeface="Candara"/>
              </a:rPr>
              <a:t>p</a:t>
            </a:r>
            <a:endParaRPr/>
          </a:p>
          <a:p>
            <a:pPr marL="685800" lvl="2" indent="-76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Candara"/>
              <a:ea typeface="Candara"/>
              <a:cs typeface="Candara"/>
              <a:sym typeface="Candara"/>
            </a:endParaRPr>
          </a:p>
          <a:p>
            <a:pPr marL="685800" lvl="2" indent="-76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76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i="1"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76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i="1">
              <a:latin typeface="Candara"/>
              <a:ea typeface="Candara"/>
              <a:cs typeface="Candara"/>
              <a:sym typeface="Candara"/>
            </a:endParaRPr>
          </a:p>
          <a:p>
            <a:pPr marL="685800" lvl="1" indent="-76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i="1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278" name="Google Shape;2278;p10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106</a:t>
            </a:fld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3" name="Google Shape;2283;p108"/>
          <p:cNvGraphicFramePr/>
          <p:nvPr/>
        </p:nvGraphicFramePr>
        <p:xfrm>
          <a:off x="245267" y="1082077"/>
          <a:ext cx="11842725" cy="5478050"/>
        </p:xfrm>
        <a:graphic>
          <a:graphicData uri="http://schemas.openxmlformats.org/drawingml/2006/table">
            <a:tbl>
              <a:tblPr firstRow="1" bandRow="1">
                <a:noFill/>
                <a:tableStyleId>{8153B0A3-9D21-4DBB-80EF-F707A088C42A}</a:tableStyleId>
              </a:tblPr>
              <a:tblGrid>
                <a:gridCol w="1504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8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Production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Semantic Action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Productions with Embedded Actions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L 🡪 L</a:t>
                      </a:r>
                      <a:r>
                        <a:rPr lang="en-US" sz="1800" i="1" baseline="-25000"/>
                        <a:t>1 </a:t>
                      </a:r>
                      <a:r>
                        <a:rPr lang="en-US" sz="1800" i="1"/>
                        <a:t>S</a:t>
                      </a:r>
                      <a:endParaRPr sz="1800" i="1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L</a:t>
                      </a:r>
                      <a:r>
                        <a:rPr lang="en-US" sz="1800" i="1" baseline="-25000"/>
                        <a:t>1</a:t>
                      </a:r>
                      <a:r>
                        <a:rPr lang="en-US" sz="1800" i="1"/>
                        <a:t>.</a:t>
                      </a:r>
                      <a:r>
                        <a:rPr lang="en-US" sz="1800" i="1">
                          <a:solidFill>
                            <a:srgbClr val="893612"/>
                          </a:solidFill>
                        </a:rPr>
                        <a:t>next</a:t>
                      </a:r>
                      <a:r>
                        <a:rPr lang="en-US" sz="1800" i="1"/>
                        <a:t>=</a:t>
                      </a:r>
                      <a:r>
                        <a:rPr lang="en-US" sz="1800" i="1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newlabel</a:t>
                      </a:r>
                      <a:r>
                        <a:rPr lang="en-US" sz="1800" i="1"/>
                        <a:t>()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S.</a:t>
                      </a:r>
                      <a:r>
                        <a:rPr lang="en-US" sz="1800" i="1">
                          <a:solidFill>
                            <a:srgbClr val="893612"/>
                          </a:solidFill>
                        </a:rPr>
                        <a:t>next</a:t>
                      </a:r>
                      <a:r>
                        <a:rPr lang="en-US" sz="1800" i="1"/>
                        <a:t>=L.</a:t>
                      </a:r>
                      <a:r>
                        <a:rPr lang="en-US" sz="1800" i="1" baseline="-25000"/>
                        <a:t> </a:t>
                      </a:r>
                      <a:r>
                        <a:rPr lang="en-US" sz="1800" i="1">
                          <a:solidFill>
                            <a:srgbClr val="893612"/>
                          </a:solidFill>
                        </a:rPr>
                        <a:t>next</a:t>
                      </a:r>
                      <a:endParaRPr sz="1800" i="1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L.</a:t>
                      </a:r>
                      <a:r>
                        <a:rPr lang="en-US" sz="1800" i="1">
                          <a:solidFill>
                            <a:srgbClr val="0070C0"/>
                          </a:solidFill>
                        </a:rPr>
                        <a:t>code</a:t>
                      </a:r>
                      <a:r>
                        <a:rPr lang="en-US" sz="1800" i="1"/>
                        <a:t>=L</a:t>
                      </a:r>
                      <a:r>
                        <a:rPr lang="en-US" sz="1800" i="1" baseline="-25000"/>
                        <a:t>1</a:t>
                      </a:r>
                      <a:r>
                        <a:rPr lang="en-US" sz="1800" i="1"/>
                        <a:t>.</a:t>
                      </a:r>
                      <a:r>
                        <a:rPr lang="en-US" sz="1800" i="1">
                          <a:solidFill>
                            <a:srgbClr val="0070C0"/>
                          </a:solidFill>
                        </a:rPr>
                        <a:t>code</a:t>
                      </a:r>
                      <a:r>
                        <a:rPr lang="en-US" sz="1800" i="1"/>
                        <a:t> </a:t>
                      </a:r>
                      <a:r>
                        <a:rPr lang="en-US" sz="1800" i="0"/>
                        <a:t>||</a:t>
                      </a:r>
                      <a:r>
                        <a:rPr lang="en-US" sz="1800" i="1"/>
                        <a:t> </a:t>
                      </a:r>
                      <a:r>
                        <a:rPr lang="en-US" sz="1800" i="1">
                          <a:solidFill>
                            <a:srgbClr val="00B050"/>
                          </a:solidFill>
                        </a:rPr>
                        <a:t>label</a:t>
                      </a:r>
                      <a:r>
                        <a:rPr lang="en-US" sz="1800" i="1"/>
                        <a:t>(L</a:t>
                      </a:r>
                      <a:r>
                        <a:rPr lang="en-US" sz="1800" i="1" baseline="-25000"/>
                        <a:t>1</a:t>
                      </a:r>
                      <a:r>
                        <a:rPr lang="en-US" sz="1800" i="1"/>
                        <a:t>.</a:t>
                      </a:r>
                      <a:r>
                        <a:rPr lang="en-US" sz="1800" i="1">
                          <a:solidFill>
                            <a:srgbClr val="893612"/>
                          </a:solidFill>
                        </a:rPr>
                        <a:t>next</a:t>
                      </a:r>
                      <a:r>
                        <a:rPr lang="en-US" sz="1800" i="1"/>
                        <a:t>) </a:t>
                      </a:r>
                      <a:r>
                        <a:rPr lang="en-US" sz="1800" i="0"/>
                        <a:t>|| </a:t>
                      </a:r>
                      <a:r>
                        <a:rPr lang="en-US" sz="1800" i="1"/>
                        <a:t>S.</a:t>
                      </a:r>
                      <a:r>
                        <a:rPr lang="en-US" sz="1800" i="1">
                          <a:solidFill>
                            <a:srgbClr val="0070C0"/>
                          </a:solidFill>
                        </a:rPr>
                        <a:t>code</a:t>
                      </a:r>
                      <a:endParaRPr sz="1800" i="1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i="1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L 🡪        </a:t>
                      </a:r>
                      <a:r>
                        <a:rPr lang="en-US" sz="1800" i="0"/>
                        <a:t>{ </a:t>
                      </a:r>
                      <a:r>
                        <a:rPr lang="en-US" sz="1800" i="1"/>
                        <a:t>L</a:t>
                      </a:r>
                      <a:r>
                        <a:rPr lang="en-US" sz="1800" i="1" baseline="-25000"/>
                        <a:t>1</a:t>
                      </a:r>
                      <a:r>
                        <a:rPr lang="en-US" sz="1800" i="1"/>
                        <a:t>.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next</a:t>
                      </a:r>
                      <a:r>
                        <a:rPr lang="en-US" sz="1800" i="1"/>
                        <a:t>=</a:t>
                      </a:r>
                      <a:r>
                        <a:rPr lang="en-US" sz="1800" i="1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newlabel</a:t>
                      </a:r>
                      <a:r>
                        <a:rPr lang="en-US" sz="1800" i="1"/>
                        <a:t>()</a:t>
                      </a:r>
                      <a:r>
                        <a:rPr lang="en-US" sz="1800" i="0"/>
                        <a:t>;</a:t>
                      </a:r>
                      <a:r>
                        <a:rPr lang="en-US" sz="1800" i="1"/>
                        <a:t> </a:t>
                      </a:r>
                      <a:r>
                        <a:rPr lang="en-US" sz="1800" i="0"/>
                        <a:t>}</a:t>
                      </a:r>
                      <a:r>
                        <a:rPr lang="en-US" sz="1800" i="1"/>
                        <a:t>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        L</a:t>
                      </a:r>
                      <a:r>
                        <a:rPr lang="en-US" sz="1800" i="1" baseline="-25000"/>
                        <a:t>1      </a:t>
                      </a:r>
                      <a:r>
                        <a:rPr lang="en-US" sz="1800" i="0"/>
                        <a:t>{ </a:t>
                      </a:r>
                      <a:r>
                        <a:rPr lang="en-US" sz="1800" i="1"/>
                        <a:t>S.</a:t>
                      </a:r>
                      <a:r>
                        <a:rPr lang="en-US" sz="1800" i="1">
                          <a:solidFill>
                            <a:srgbClr val="893612"/>
                          </a:solidFill>
                        </a:rPr>
                        <a:t>next</a:t>
                      </a:r>
                      <a:r>
                        <a:rPr lang="en-US" sz="1800" i="1"/>
                        <a:t>=L.</a:t>
                      </a:r>
                      <a:r>
                        <a:rPr lang="en-US" sz="1800" i="1" baseline="-25000"/>
                        <a:t> </a:t>
                      </a:r>
                      <a:r>
                        <a:rPr lang="en-US" sz="1800" i="1">
                          <a:solidFill>
                            <a:srgbClr val="893612"/>
                          </a:solidFill>
                        </a:rPr>
                        <a:t>next</a:t>
                      </a:r>
                      <a:r>
                        <a:rPr lang="en-US" sz="1800" i="0">
                          <a:solidFill>
                            <a:schemeClr val="dk1"/>
                          </a:solidFill>
                        </a:rPr>
                        <a:t>;</a:t>
                      </a:r>
                      <a:r>
                        <a:rPr lang="en-US" sz="1800" i="1">
                          <a:solidFill>
                            <a:srgbClr val="893612"/>
                          </a:solidFill>
                        </a:rPr>
                        <a:t> </a:t>
                      </a:r>
                      <a:r>
                        <a:rPr lang="en-US" sz="1800" i="1"/>
                        <a:t>label(L</a:t>
                      </a:r>
                      <a:r>
                        <a:rPr lang="en-US" sz="1800" i="1" baseline="-25000"/>
                        <a:t>1</a:t>
                      </a:r>
                      <a:r>
                        <a:rPr lang="en-US" sz="1800" i="1"/>
                        <a:t>.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next</a:t>
                      </a:r>
                      <a:r>
                        <a:rPr lang="en-US" sz="1800" i="1"/>
                        <a:t>); </a:t>
                      </a:r>
                      <a:r>
                        <a:rPr lang="en-US" sz="1800" i="0"/>
                        <a:t>}</a:t>
                      </a:r>
                      <a:endParaRPr sz="1800" i="1" baseline="-25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        S</a:t>
                      </a:r>
                      <a:endParaRPr sz="1800" i="1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L 🡪 S</a:t>
                      </a:r>
                      <a:endParaRPr sz="1800" i="1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L.</a:t>
                      </a:r>
                      <a:r>
                        <a:rPr lang="en-US" sz="1800" i="1">
                          <a:solidFill>
                            <a:srgbClr val="0070C0"/>
                          </a:solidFill>
                        </a:rPr>
                        <a:t>code</a:t>
                      </a:r>
                      <a:r>
                        <a:rPr lang="en-US" sz="1800" i="1"/>
                        <a:t>=S.</a:t>
                      </a:r>
                      <a:r>
                        <a:rPr lang="en-US" sz="1800" i="1">
                          <a:solidFill>
                            <a:srgbClr val="0070C0"/>
                          </a:solidFill>
                        </a:rPr>
                        <a:t>code</a:t>
                      </a:r>
                      <a:endParaRPr sz="1800" i="1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i="1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L 🡪         </a:t>
                      </a:r>
                      <a:r>
                        <a:rPr lang="en-US" sz="1800" i="0"/>
                        <a:t>{ </a:t>
                      </a:r>
                      <a:r>
                        <a:rPr lang="en-US" sz="1800" i="1"/>
                        <a:t>S.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next</a:t>
                      </a:r>
                      <a:r>
                        <a:rPr lang="en-US" sz="1800" i="1"/>
                        <a:t>=L.</a:t>
                      </a:r>
                      <a:r>
                        <a:rPr lang="en-US" sz="1800" i="1" baseline="-25000"/>
                        <a:t> 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next</a:t>
                      </a:r>
                      <a:r>
                        <a:rPr lang="en-US" sz="1800" i="1"/>
                        <a:t>; </a:t>
                      </a:r>
                      <a:r>
                        <a:rPr lang="en-US" sz="1800" i="0"/>
                        <a:t>}</a:t>
                      </a:r>
                      <a:r>
                        <a:rPr lang="en-US" sz="1800" i="1"/>
                        <a:t>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         S</a:t>
                      </a:r>
                      <a:endParaRPr sz="1800" i="1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S 🡪 </a:t>
                      </a:r>
                      <a:r>
                        <a:rPr lang="en-US" sz="1800" b="1" i="1"/>
                        <a:t>if </a:t>
                      </a:r>
                      <a:r>
                        <a:rPr lang="en-US" sz="1800" i="1"/>
                        <a:t>(B) S</a:t>
                      </a:r>
                      <a:r>
                        <a:rPr lang="en-US" sz="1800" i="1" baseline="-25000"/>
                        <a:t>1</a:t>
                      </a:r>
                      <a:r>
                        <a:rPr lang="en-US" sz="1800" i="1"/>
                        <a:t> </a:t>
                      </a:r>
                      <a:endParaRPr sz="1800" i="1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B.</a:t>
                      </a:r>
                      <a:r>
                        <a:rPr lang="en-US" sz="1800" i="1">
                          <a:solidFill>
                            <a:srgbClr val="893612"/>
                          </a:solidFill>
                        </a:rPr>
                        <a:t>true</a:t>
                      </a:r>
                      <a:r>
                        <a:rPr lang="en-US" sz="1800" i="1"/>
                        <a:t>=</a:t>
                      </a:r>
                      <a:r>
                        <a:rPr lang="en-US" sz="1800" i="1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newlabel</a:t>
                      </a:r>
                      <a:r>
                        <a:rPr lang="en-US" sz="1800" i="1"/>
                        <a:t>()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B.</a:t>
                      </a:r>
                      <a:r>
                        <a:rPr lang="en-US" sz="1800" i="1" baseline="-25000"/>
                        <a:t> </a:t>
                      </a:r>
                      <a:r>
                        <a:rPr lang="en-US" sz="1800" i="1">
                          <a:solidFill>
                            <a:srgbClr val="893612"/>
                          </a:solidFill>
                        </a:rPr>
                        <a:t>false</a:t>
                      </a:r>
                      <a:r>
                        <a:rPr lang="en-US" sz="1800" i="1"/>
                        <a:t>=S</a:t>
                      </a:r>
                      <a:r>
                        <a:rPr lang="en-US" sz="1800" i="1" baseline="-25000"/>
                        <a:t>1</a:t>
                      </a:r>
                      <a:r>
                        <a:rPr lang="en-US" sz="1800" i="1"/>
                        <a:t>.</a:t>
                      </a:r>
                      <a:r>
                        <a:rPr lang="en-US" sz="1800" i="1">
                          <a:solidFill>
                            <a:srgbClr val="893612"/>
                          </a:solidFill>
                        </a:rPr>
                        <a:t>next</a:t>
                      </a:r>
                      <a:r>
                        <a:rPr lang="en-US" sz="1800" i="1"/>
                        <a:t>=S.</a:t>
                      </a:r>
                      <a:r>
                        <a:rPr lang="en-US" sz="1800" i="1" baseline="-25000"/>
                        <a:t> </a:t>
                      </a:r>
                      <a:r>
                        <a:rPr lang="en-US" sz="1800" i="1">
                          <a:solidFill>
                            <a:srgbClr val="893612"/>
                          </a:solidFill>
                        </a:rPr>
                        <a:t>next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S.</a:t>
                      </a:r>
                      <a:r>
                        <a:rPr lang="en-US" sz="1800" i="1">
                          <a:solidFill>
                            <a:srgbClr val="0070C0"/>
                          </a:solidFill>
                        </a:rPr>
                        <a:t>code</a:t>
                      </a:r>
                      <a:r>
                        <a:rPr lang="en-US" sz="1800" i="1"/>
                        <a:t>=B.</a:t>
                      </a:r>
                      <a:r>
                        <a:rPr lang="en-US" sz="1800" i="1">
                          <a:solidFill>
                            <a:srgbClr val="0070C0"/>
                          </a:solidFill>
                        </a:rPr>
                        <a:t>code</a:t>
                      </a:r>
                      <a:r>
                        <a:rPr lang="en-US" sz="1800" i="1"/>
                        <a:t> </a:t>
                      </a:r>
                      <a:r>
                        <a:rPr lang="en-US" sz="1800" i="0"/>
                        <a:t>||</a:t>
                      </a:r>
                      <a:r>
                        <a:rPr lang="en-US" sz="1800" i="1"/>
                        <a:t> label(B.</a:t>
                      </a:r>
                      <a:r>
                        <a:rPr lang="en-US" sz="1800" i="1">
                          <a:solidFill>
                            <a:srgbClr val="893612"/>
                          </a:solidFill>
                        </a:rPr>
                        <a:t>true</a:t>
                      </a:r>
                      <a:r>
                        <a:rPr lang="en-US" sz="1800" i="1"/>
                        <a:t>) </a:t>
                      </a:r>
                      <a:r>
                        <a:rPr lang="en-US" sz="1800" i="0"/>
                        <a:t>|| </a:t>
                      </a:r>
                      <a:r>
                        <a:rPr lang="en-US" sz="1800" i="1"/>
                        <a:t>S</a:t>
                      </a:r>
                      <a:r>
                        <a:rPr lang="en-US" sz="1800" i="1" baseline="-25000"/>
                        <a:t>1</a:t>
                      </a:r>
                      <a:r>
                        <a:rPr lang="en-US" sz="1800" i="1"/>
                        <a:t>.</a:t>
                      </a:r>
                      <a:r>
                        <a:rPr lang="en-US" sz="1800" i="1">
                          <a:solidFill>
                            <a:srgbClr val="0070C0"/>
                          </a:solidFill>
                        </a:rPr>
                        <a:t>code</a:t>
                      </a:r>
                      <a:endParaRPr sz="1800" i="1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i="1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S 🡪 </a:t>
                      </a:r>
                      <a:r>
                        <a:rPr lang="en-US" sz="1800" b="1" i="1"/>
                        <a:t>if </a:t>
                      </a:r>
                      <a:r>
                        <a:rPr lang="en-US" sz="1800" i="1"/>
                        <a:t>(   </a:t>
                      </a:r>
                      <a:r>
                        <a:rPr lang="en-US" sz="1800" i="0"/>
                        <a:t>{ </a:t>
                      </a:r>
                      <a:r>
                        <a:rPr lang="en-US" sz="1800" i="1"/>
                        <a:t>B.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true</a:t>
                      </a:r>
                      <a:r>
                        <a:rPr lang="en-US" sz="1800" i="1"/>
                        <a:t>=</a:t>
                      </a:r>
                      <a:r>
                        <a:rPr lang="en-US" sz="1800" i="1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newlabel</a:t>
                      </a:r>
                      <a:r>
                        <a:rPr lang="en-US" sz="1800" i="1"/>
                        <a:t>(); B.</a:t>
                      </a:r>
                      <a:r>
                        <a:rPr lang="en-US" sz="1800" i="1" baseline="-25000"/>
                        <a:t> 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false</a:t>
                      </a:r>
                      <a:r>
                        <a:rPr lang="en-US" sz="1800" i="1"/>
                        <a:t>=S</a:t>
                      </a:r>
                      <a:r>
                        <a:rPr lang="en-US" sz="1800" i="1" baseline="-25000"/>
                        <a:t>1</a:t>
                      </a:r>
                      <a:r>
                        <a:rPr lang="en-US" sz="1800" i="1"/>
                        <a:t>.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next</a:t>
                      </a:r>
                      <a:r>
                        <a:rPr lang="en-US" sz="1800" i="1"/>
                        <a:t>=S.</a:t>
                      </a:r>
                      <a:r>
                        <a:rPr lang="en-US" sz="1800" i="1" baseline="-25000"/>
                        <a:t> 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next</a:t>
                      </a:r>
                      <a:r>
                        <a:rPr lang="en-US" sz="1800" i="1"/>
                        <a:t>; </a:t>
                      </a:r>
                      <a:r>
                        <a:rPr lang="en-US" sz="1800" i="0"/>
                        <a:t>}</a:t>
                      </a:r>
                      <a:endParaRPr sz="1800" i="1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        B)    </a:t>
                      </a:r>
                      <a:r>
                        <a:rPr lang="en-US" sz="1800" i="0"/>
                        <a:t>{ </a:t>
                      </a:r>
                      <a:r>
                        <a:rPr lang="en-US" sz="1800" i="1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label</a:t>
                      </a:r>
                      <a:r>
                        <a:rPr lang="en-US" sz="1800" i="1"/>
                        <a:t>(B.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true</a:t>
                      </a:r>
                      <a:r>
                        <a:rPr lang="en-US" sz="1800" i="1"/>
                        <a:t>);</a:t>
                      </a:r>
                      <a:r>
                        <a:rPr lang="en-US" sz="1800" i="0"/>
                        <a:t>}</a:t>
                      </a:r>
                      <a:endParaRPr sz="1800" i="1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        S</a:t>
                      </a:r>
                      <a:r>
                        <a:rPr lang="en-US" sz="1800" i="1" baseline="-25000"/>
                        <a:t>1</a:t>
                      </a:r>
                      <a:r>
                        <a:rPr lang="en-US" sz="1800" i="1"/>
                        <a:t> </a:t>
                      </a:r>
                      <a:endParaRPr sz="1800" i="1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B 🡪 B</a:t>
                      </a:r>
                      <a:r>
                        <a:rPr lang="en-US" sz="1800" i="1" baseline="-25000"/>
                        <a:t>1</a:t>
                      </a:r>
                      <a:r>
                        <a:rPr lang="en-US" sz="1800" i="1"/>
                        <a:t> </a:t>
                      </a:r>
                      <a:r>
                        <a:rPr lang="en-US" sz="1800" i="0"/>
                        <a:t>||</a:t>
                      </a:r>
                      <a:r>
                        <a:rPr lang="en-US" sz="1800" i="1"/>
                        <a:t>  B</a:t>
                      </a:r>
                      <a:r>
                        <a:rPr lang="en-US" sz="1800" i="1" baseline="-25000"/>
                        <a:t>2</a:t>
                      </a:r>
                      <a:endParaRPr sz="1800" i="1" baseline="-250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B</a:t>
                      </a:r>
                      <a:r>
                        <a:rPr lang="en-US" sz="1800" i="1" baseline="-25000"/>
                        <a:t>1</a:t>
                      </a:r>
                      <a:r>
                        <a:rPr lang="en-US" sz="1800" i="1"/>
                        <a:t>.</a:t>
                      </a:r>
                      <a:r>
                        <a:rPr lang="en-US" sz="1800" i="1">
                          <a:solidFill>
                            <a:srgbClr val="893612"/>
                          </a:solidFill>
                        </a:rPr>
                        <a:t>true</a:t>
                      </a:r>
                      <a:r>
                        <a:rPr lang="en-US" sz="1800" i="1"/>
                        <a:t>=B.</a:t>
                      </a:r>
                      <a:r>
                        <a:rPr lang="en-US" sz="1800" i="1">
                          <a:solidFill>
                            <a:srgbClr val="89361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</a:t>
                      </a:r>
                      <a:r>
                        <a:rPr lang="en-US" sz="1800" i="1"/>
                        <a:t>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B</a:t>
                      </a:r>
                      <a:r>
                        <a:rPr lang="en-US" sz="1800" i="1" baseline="-25000"/>
                        <a:t>1</a:t>
                      </a:r>
                      <a:r>
                        <a:rPr lang="en-US" sz="1800" i="1"/>
                        <a:t>.</a:t>
                      </a:r>
                      <a:r>
                        <a:rPr lang="en-US" sz="1800" i="1" baseline="-25000"/>
                        <a:t> </a:t>
                      </a:r>
                      <a:r>
                        <a:rPr lang="en-US" sz="1800" i="1">
                          <a:solidFill>
                            <a:srgbClr val="893612"/>
                          </a:solidFill>
                        </a:rPr>
                        <a:t>false</a:t>
                      </a:r>
                      <a:r>
                        <a:rPr lang="en-US" sz="1800" i="1"/>
                        <a:t>=</a:t>
                      </a:r>
                      <a:r>
                        <a:rPr lang="en-US" sz="1800" i="1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newlabel</a:t>
                      </a:r>
                      <a:r>
                        <a:rPr lang="en-US" sz="1800" i="1"/>
                        <a:t>()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B</a:t>
                      </a:r>
                      <a:r>
                        <a:rPr lang="en-US" sz="1800" i="1" baseline="-25000"/>
                        <a:t>2</a:t>
                      </a:r>
                      <a:r>
                        <a:rPr lang="en-US" sz="1800" i="1"/>
                        <a:t>.</a:t>
                      </a:r>
                      <a:r>
                        <a:rPr lang="en-US" sz="1800" i="1">
                          <a:solidFill>
                            <a:srgbClr val="893612"/>
                          </a:solidFill>
                        </a:rPr>
                        <a:t>true</a:t>
                      </a:r>
                      <a:r>
                        <a:rPr lang="en-US" sz="1800" i="1"/>
                        <a:t>=B.</a:t>
                      </a:r>
                      <a:r>
                        <a:rPr lang="en-US" sz="1800" i="1">
                          <a:solidFill>
                            <a:srgbClr val="893612"/>
                          </a:solidFill>
                        </a:rPr>
                        <a:t>true</a:t>
                      </a:r>
                      <a:r>
                        <a:rPr lang="en-US" sz="1800" i="1"/>
                        <a:t>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B</a:t>
                      </a:r>
                      <a:r>
                        <a:rPr lang="en-US" sz="1800" i="1" baseline="-25000"/>
                        <a:t>2</a:t>
                      </a:r>
                      <a:r>
                        <a:rPr lang="en-US" sz="1800" i="1"/>
                        <a:t>.</a:t>
                      </a:r>
                      <a:r>
                        <a:rPr lang="en-US" sz="1800" i="1" baseline="-25000"/>
                        <a:t> </a:t>
                      </a:r>
                      <a:r>
                        <a:rPr lang="en-US" sz="1800" i="1"/>
                        <a:t>false=B.false</a:t>
                      </a:r>
                      <a:endParaRPr sz="1800" i="1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B.</a:t>
                      </a:r>
                      <a:r>
                        <a:rPr lang="en-US" sz="1800" i="1">
                          <a:solidFill>
                            <a:srgbClr val="0070C0"/>
                          </a:solidFill>
                        </a:rPr>
                        <a:t>code</a:t>
                      </a:r>
                      <a:r>
                        <a:rPr lang="en-US" sz="1800" i="1"/>
                        <a:t>=B</a:t>
                      </a:r>
                      <a:r>
                        <a:rPr lang="en-US" sz="1800" i="1" baseline="-25000"/>
                        <a:t>1</a:t>
                      </a:r>
                      <a:r>
                        <a:rPr lang="en-US" sz="1800" i="1"/>
                        <a:t>.</a:t>
                      </a:r>
                      <a:r>
                        <a:rPr lang="en-US" sz="1800" i="1">
                          <a:solidFill>
                            <a:srgbClr val="0070C0"/>
                          </a:solidFill>
                        </a:rPr>
                        <a:t>code</a:t>
                      </a:r>
                      <a:r>
                        <a:rPr lang="en-US" sz="1800" i="1"/>
                        <a:t> </a:t>
                      </a:r>
                      <a:r>
                        <a:rPr lang="en-US" sz="1800" i="0"/>
                        <a:t>||</a:t>
                      </a:r>
                      <a:r>
                        <a:rPr lang="en-US" sz="1800" i="1"/>
                        <a:t> label(B</a:t>
                      </a:r>
                      <a:r>
                        <a:rPr lang="en-US" sz="1800" i="1" baseline="-25000"/>
                        <a:t>1</a:t>
                      </a:r>
                      <a:r>
                        <a:rPr lang="en-US" sz="1800" i="1"/>
                        <a:t>.</a:t>
                      </a:r>
                      <a:r>
                        <a:rPr lang="en-US" sz="1800" i="1">
                          <a:solidFill>
                            <a:srgbClr val="893612"/>
                          </a:solidFill>
                        </a:rPr>
                        <a:t>false</a:t>
                      </a:r>
                      <a:r>
                        <a:rPr lang="en-US" sz="1800" i="1"/>
                        <a:t>) </a:t>
                      </a:r>
                      <a:r>
                        <a:rPr lang="en-US" sz="1800" i="0"/>
                        <a:t>|| </a:t>
                      </a:r>
                      <a:r>
                        <a:rPr lang="en-US" sz="1800" i="1"/>
                        <a:t>B</a:t>
                      </a:r>
                      <a:r>
                        <a:rPr lang="en-US" sz="1800" i="1" baseline="-25000"/>
                        <a:t>2</a:t>
                      </a:r>
                      <a:r>
                        <a:rPr lang="en-US" sz="1800" i="1"/>
                        <a:t>.</a:t>
                      </a:r>
                      <a:r>
                        <a:rPr lang="en-US" sz="1800" i="1">
                          <a:solidFill>
                            <a:srgbClr val="0070C0"/>
                          </a:solidFill>
                        </a:rPr>
                        <a:t>code</a:t>
                      </a:r>
                      <a:endParaRPr sz="1800" i="1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i="1" baseline="-25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i="1" baseline="-250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B 🡪            </a:t>
                      </a:r>
                      <a:r>
                        <a:rPr lang="en-US" sz="1800" i="0"/>
                        <a:t>{ </a:t>
                      </a:r>
                      <a:r>
                        <a:rPr lang="en-US" sz="1800" i="1"/>
                        <a:t>B</a:t>
                      </a:r>
                      <a:r>
                        <a:rPr lang="en-US" sz="1800" i="1" baseline="-25000"/>
                        <a:t>1</a:t>
                      </a:r>
                      <a:r>
                        <a:rPr lang="en-US" sz="1800" i="1"/>
                        <a:t>.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true</a:t>
                      </a:r>
                      <a:r>
                        <a:rPr lang="en-US" sz="1800" i="1"/>
                        <a:t>=B.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true</a:t>
                      </a:r>
                      <a:r>
                        <a:rPr lang="en-US" sz="1800" i="1"/>
                        <a:t>; B</a:t>
                      </a:r>
                      <a:r>
                        <a:rPr lang="en-US" sz="1800" i="1" baseline="-25000"/>
                        <a:t>1</a:t>
                      </a:r>
                      <a:r>
                        <a:rPr lang="en-US" sz="1800" i="1"/>
                        <a:t>.</a:t>
                      </a:r>
                      <a:r>
                        <a:rPr lang="en-US" sz="1800" i="1" baseline="-25000"/>
                        <a:t> 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false</a:t>
                      </a:r>
                      <a:r>
                        <a:rPr lang="en-US" sz="1800" i="1"/>
                        <a:t>=</a:t>
                      </a:r>
                      <a:r>
                        <a:rPr lang="en-US" sz="1800" i="1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newlabel</a:t>
                      </a:r>
                      <a:r>
                        <a:rPr lang="en-US" sz="1800" i="1"/>
                        <a:t>(); </a:t>
                      </a:r>
                      <a:r>
                        <a:rPr lang="en-US" sz="1800" i="0"/>
                        <a:t>}</a:t>
                      </a:r>
                      <a:endParaRPr sz="1800" i="1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         B</a:t>
                      </a:r>
                      <a:r>
                        <a:rPr lang="en-US" sz="1800" i="1" baseline="-25000"/>
                        <a:t>1</a:t>
                      </a:r>
                      <a:r>
                        <a:rPr lang="en-US" sz="1800" i="1"/>
                        <a:t> </a:t>
                      </a:r>
                      <a:r>
                        <a:rPr lang="en-US" sz="1800" i="0"/>
                        <a:t>||</a:t>
                      </a:r>
                      <a:r>
                        <a:rPr lang="en-US" sz="1800" i="1"/>
                        <a:t>  </a:t>
                      </a:r>
                      <a:r>
                        <a:rPr lang="en-US" sz="1800" i="0"/>
                        <a:t>{ </a:t>
                      </a:r>
                      <a:r>
                        <a:rPr lang="en-US" sz="1800" i="1"/>
                        <a:t>B</a:t>
                      </a:r>
                      <a:r>
                        <a:rPr lang="en-US" sz="1800" i="1" baseline="-25000"/>
                        <a:t>2</a:t>
                      </a:r>
                      <a:r>
                        <a:rPr lang="en-US" sz="1800" i="1"/>
                        <a:t>.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true</a:t>
                      </a:r>
                      <a:r>
                        <a:rPr lang="en-US" sz="1800" i="1"/>
                        <a:t>=B.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true</a:t>
                      </a:r>
                      <a:r>
                        <a:rPr lang="en-US" sz="1800" i="1"/>
                        <a:t>; B</a:t>
                      </a:r>
                      <a:r>
                        <a:rPr lang="en-US" sz="1800" i="1" baseline="-25000"/>
                        <a:t>2</a:t>
                      </a:r>
                      <a:r>
                        <a:rPr lang="en-US" sz="1800" i="1"/>
                        <a:t>.</a:t>
                      </a:r>
                      <a:r>
                        <a:rPr lang="en-US" sz="1800" i="1" baseline="-25000"/>
                        <a:t> 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false</a:t>
                      </a:r>
                      <a:r>
                        <a:rPr lang="en-US" sz="1800" i="1"/>
                        <a:t>=B.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false</a:t>
                      </a:r>
                      <a:r>
                        <a:rPr lang="en-US" sz="1800" i="1"/>
                        <a:t>; </a:t>
                      </a:r>
                      <a:r>
                        <a:rPr lang="en-US" sz="1800" i="1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label</a:t>
                      </a:r>
                      <a:r>
                        <a:rPr lang="en-US" sz="1800" i="1"/>
                        <a:t>(B</a:t>
                      </a:r>
                      <a:r>
                        <a:rPr lang="en-US" sz="1800" i="1" baseline="-25000"/>
                        <a:t>1</a:t>
                      </a:r>
                      <a:r>
                        <a:rPr lang="en-US" sz="1800" i="1"/>
                        <a:t>.</a:t>
                      </a:r>
                      <a:r>
                        <a:rPr lang="en-US" sz="1800" i="1" baseline="-25000"/>
                        <a:t> 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false</a:t>
                      </a:r>
                      <a:r>
                        <a:rPr lang="en-US" sz="1800" i="1"/>
                        <a:t>); </a:t>
                      </a:r>
                      <a:r>
                        <a:rPr lang="en-US" sz="1800" i="0"/>
                        <a:t>}</a:t>
                      </a:r>
                      <a:endParaRPr sz="1800" i="1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         B</a:t>
                      </a:r>
                      <a:r>
                        <a:rPr lang="en-US" sz="1800" i="1" baseline="-25000"/>
                        <a:t>2</a:t>
                      </a:r>
                      <a:endParaRPr sz="1800" i="1" baseline="-250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B 🡪 E</a:t>
                      </a:r>
                      <a:r>
                        <a:rPr lang="en-US" sz="1800" i="1" baseline="-25000"/>
                        <a:t>1</a:t>
                      </a:r>
                      <a:r>
                        <a:rPr lang="en-US" sz="1800" i="1"/>
                        <a:t> </a:t>
                      </a:r>
                      <a:r>
                        <a:rPr lang="en-US" sz="1800" b="1" i="0"/>
                        <a:t>rel</a:t>
                      </a:r>
                      <a:r>
                        <a:rPr lang="en-US" sz="1800" i="1"/>
                        <a:t> E</a:t>
                      </a:r>
                      <a:r>
                        <a:rPr lang="en-US" sz="1800" i="1" baseline="-25000"/>
                        <a:t>2</a:t>
                      </a:r>
                      <a:endParaRPr sz="1800" i="0" baseline="-250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B.</a:t>
                      </a:r>
                      <a:r>
                        <a:rPr lang="en-US" sz="1800" i="1">
                          <a:solidFill>
                            <a:srgbClr val="0070C0"/>
                          </a:solidFill>
                        </a:rPr>
                        <a:t>code</a:t>
                      </a:r>
                      <a:r>
                        <a:rPr lang="en-US" sz="1800" i="1"/>
                        <a:t>=E</a:t>
                      </a:r>
                      <a:r>
                        <a:rPr lang="en-US" sz="1800" i="1" baseline="-25000"/>
                        <a:t>1</a:t>
                      </a:r>
                      <a:r>
                        <a:rPr lang="en-US" sz="1800" i="1"/>
                        <a:t>.</a:t>
                      </a:r>
                      <a:r>
                        <a:rPr lang="en-US" sz="1800" i="1">
                          <a:solidFill>
                            <a:srgbClr val="0070C0"/>
                          </a:solidFill>
                        </a:rPr>
                        <a:t>code</a:t>
                      </a:r>
                      <a:r>
                        <a:rPr lang="en-US" sz="1800" i="1"/>
                        <a:t> </a:t>
                      </a:r>
                      <a:r>
                        <a:rPr lang="en-US" sz="1800" i="0"/>
                        <a:t>||</a:t>
                      </a:r>
                      <a:r>
                        <a:rPr lang="en-US" sz="1800" i="1"/>
                        <a:t> E</a:t>
                      </a:r>
                      <a:r>
                        <a:rPr lang="en-US" sz="1800" i="1" baseline="-25000"/>
                        <a:t>2</a:t>
                      </a:r>
                      <a:r>
                        <a:rPr lang="en-US" sz="1800" i="1"/>
                        <a:t>.</a:t>
                      </a:r>
                      <a:r>
                        <a:rPr lang="en-US" sz="1800" i="1">
                          <a:solidFill>
                            <a:srgbClr val="0070C0"/>
                          </a:solidFill>
                        </a:rPr>
                        <a:t>code</a:t>
                      </a:r>
                      <a:endParaRPr sz="1800" i="1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0"/>
                        <a:t>||</a:t>
                      </a:r>
                      <a:r>
                        <a:rPr lang="en-US" sz="1800" i="1"/>
                        <a:t> </a:t>
                      </a:r>
                      <a:r>
                        <a:rPr lang="en-US" sz="1800" i="1">
                          <a:solidFill>
                            <a:srgbClr val="00B050"/>
                          </a:solidFill>
                        </a:rPr>
                        <a:t>gen</a:t>
                      </a:r>
                      <a:r>
                        <a:rPr lang="en-US" sz="1800" i="0"/>
                        <a:t>(‘if’ </a:t>
                      </a:r>
                      <a:r>
                        <a:rPr lang="en-US" sz="1800" i="1"/>
                        <a:t>E</a:t>
                      </a:r>
                      <a:r>
                        <a:rPr lang="en-US" sz="1800" i="1" baseline="-25000"/>
                        <a:t>1</a:t>
                      </a:r>
                      <a:r>
                        <a:rPr lang="en-US" sz="1800" i="1"/>
                        <a:t>.</a:t>
                      </a:r>
                      <a:r>
                        <a:rPr lang="en-US" sz="1800" i="1">
                          <a:solidFill>
                            <a:srgbClr val="0070C0"/>
                          </a:solidFill>
                        </a:rPr>
                        <a:t>addr</a:t>
                      </a:r>
                      <a:r>
                        <a:rPr lang="en-US" sz="1800" i="1"/>
                        <a:t> </a:t>
                      </a:r>
                      <a:r>
                        <a:rPr lang="en-US" sz="1800" b="1" i="0"/>
                        <a:t>rel</a:t>
                      </a:r>
                      <a:r>
                        <a:rPr lang="en-US" sz="1800" i="1"/>
                        <a:t> E</a:t>
                      </a:r>
                      <a:r>
                        <a:rPr lang="en-US" sz="1800" i="1" baseline="-25000"/>
                        <a:t>2</a:t>
                      </a:r>
                      <a:r>
                        <a:rPr lang="en-US" sz="1800" i="0"/>
                        <a:t>.</a:t>
                      </a:r>
                      <a:r>
                        <a:rPr lang="en-US" sz="1800" i="1">
                          <a:solidFill>
                            <a:srgbClr val="0070C0"/>
                          </a:solidFill>
                        </a:rPr>
                        <a:t>addr</a:t>
                      </a:r>
                      <a:r>
                        <a:rPr lang="en-US" sz="1800" i="0"/>
                        <a:t> ‘ goto  </a:t>
                      </a:r>
                      <a:r>
                        <a:rPr lang="en-US" sz="1800" i="1"/>
                        <a:t>B.</a:t>
                      </a:r>
                      <a:r>
                        <a:rPr lang="en-US" sz="1800" i="1">
                          <a:solidFill>
                            <a:srgbClr val="89361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</a:t>
                      </a:r>
                      <a:r>
                        <a:rPr lang="en-US" sz="1800" i="0"/>
                        <a:t>’)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0"/>
                        <a:t>||</a:t>
                      </a:r>
                      <a:r>
                        <a:rPr lang="en-US" sz="1800" i="1"/>
                        <a:t> </a:t>
                      </a:r>
                      <a:r>
                        <a:rPr lang="en-US" sz="1800" i="1">
                          <a:solidFill>
                            <a:srgbClr val="00B050"/>
                          </a:solidFill>
                        </a:rPr>
                        <a:t>gen</a:t>
                      </a:r>
                      <a:r>
                        <a:rPr lang="en-US" sz="1800" i="0"/>
                        <a:t>(‘ goto </a:t>
                      </a:r>
                      <a:r>
                        <a:rPr lang="en-US" sz="1800" i="1"/>
                        <a:t>B.</a:t>
                      </a:r>
                      <a:r>
                        <a:rPr lang="en-US" sz="1800" i="1">
                          <a:solidFill>
                            <a:srgbClr val="89361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false</a:t>
                      </a:r>
                      <a:r>
                        <a:rPr lang="en-US" sz="1800" i="0"/>
                        <a:t>’)</a:t>
                      </a:r>
                      <a:endParaRPr sz="1800" i="0" baseline="-25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i="0" baseline="-250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B 🡪 E</a:t>
                      </a:r>
                      <a:r>
                        <a:rPr lang="en-US" sz="1800" i="1" baseline="-25000"/>
                        <a:t>1</a:t>
                      </a:r>
                      <a:r>
                        <a:rPr lang="en-US" sz="1800" i="1"/>
                        <a:t> </a:t>
                      </a:r>
                      <a:r>
                        <a:rPr lang="en-US" sz="1800" b="1" i="0"/>
                        <a:t>rel</a:t>
                      </a:r>
                      <a:r>
                        <a:rPr lang="en-US" sz="1800" i="1"/>
                        <a:t> E</a:t>
                      </a:r>
                      <a:r>
                        <a:rPr lang="en-US" sz="1800" i="1" baseline="-25000"/>
                        <a:t>2</a:t>
                      </a:r>
                      <a:r>
                        <a:rPr lang="en-US" sz="1800" i="1"/>
                        <a:t>   </a:t>
                      </a:r>
                      <a:r>
                        <a:rPr lang="en-US" sz="1800" i="0"/>
                        <a:t>{ </a:t>
                      </a:r>
                      <a:r>
                        <a:rPr lang="en-US" sz="1800" i="1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</a:t>
                      </a:r>
                      <a:r>
                        <a:rPr lang="en-US" sz="1800" i="0"/>
                        <a:t>(‘if’ </a:t>
                      </a:r>
                      <a:r>
                        <a:rPr lang="en-US" sz="1800" i="1"/>
                        <a:t>E</a:t>
                      </a:r>
                      <a:r>
                        <a:rPr lang="en-US" sz="1800" i="1" baseline="-25000"/>
                        <a:t>1</a:t>
                      </a:r>
                      <a:r>
                        <a:rPr lang="en-US" sz="1800" i="1"/>
                        <a:t>.</a:t>
                      </a:r>
                      <a:r>
                        <a:rPr lang="en-US" sz="1800" i="1">
                          <a:solidFill>
                            <a:srgbClr val="0070C0"/>
                          </a:solidFill>
                        </a:rPr>
                        <a:t>addr</a:t>
                      </a:r>
                      <a:r>
                        <a:rPr lang="en-US" sz="1800" i="1"/>
                        <a:t> </a:t>
                      </a:r>
                      <a:r>
                        <a:rPr lang="en-US" sz="1800" b="1" i="0"/>
                        <a:t>rel</a:t>
                      </a:r>
                      <a:r>
                        <a:rPr lang="en-US" sz="1800" i="1"/>
                        <a:t> E</a:t>
                      </a:r>
                      <a:r>
                        <a:rPr lang="en-US" sz="1800" i="1" baseline="-25000"/>
                        <a:t>2</a:t>
                      </a:r>
                      <a:r>
                        <a:rPr lang="en-US" sz="1800" i="0"/>
                        <a:t>.</a:t>
                      </a:r>
                      <a:r>
                        <a:rPr lang="en-US" sz="1800" i="1">
                          <a:solidFill>
                            <a:srgbClr val="0070C0"/>
                          </a:solidFill>
                        </a:rPr>
                        <a:t>addr</a:t>
                      </a:r>
                      <a:r>
                        <a:rPr lang="en-US" sz="1800" i="0"/>
                        <a:t> ‘ goto  </a:t>
                      </a:r>
                      <a:r>
                        <a:rPr lang="en-US" sz="1800" i="1"/>
                        <a:t>B.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</a:t>
                      </a:r>
                      <a:r>
                        <a:rPr lang="en-US" sz="1800" i="0"/>
                        <a:t>’);</a:t>
                      </a:r>
                      <a:r>
                        <a:rPr lang="en-US" sz="1800" i="1" baseline="-25000"/>
                        <a:t>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                            </a:t>
                      </a:r>
                      <a:r>
                        <a:rPr lang="en-US" sz="1800" i="1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</a:t>
                      </a:r>
                      <a:r>
                        <a:rPr lang="en-US" sz="1800" i="0"/>
                        <a:t>(‘ goto </a:t>
                      </a:r>
                      <a:r>
                        <a:rPr lang="en-US" sz="1800" i="1"/>
                        <a:t>B.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false</a:t>
                      </a:r>
                      <a:r>
                        <a:rPr lang="en-US" sz="1800" i="0"/>
                        <a:t>’);</a:t>
                      </a:r>
                      <a:r>
                        <a:rPr lang="en-US" sz="1800" i="1"/>
                        <a:t> </a:t>
                      </a:r>
                      <a:r>
                        <a:rPr lang="en-US" sz="1800" i="0"/>
                        <a:t>}</a:t>
                      </a:r>
                      <a:endParaRPr sz="1800" i="0" baseline="-250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84" name="Google Shape;2284;p108"/>
          <p:cNvSpPr/>
          <p:nvPr/>
        </p:nvSpPr>
        <p:spPr>
          <a:xfrm>
            <a:off x="6062606" y="1081781"/>
            <a:ext cx="6025375" cy="13290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5" name="Google Shape;2285;p108"/>
          <p:cNvSpPr txBox="1">
            <a:spLocks noGrp="1"/>
          </p:cNvSpPr>
          <p:nvPr>
            <p:ph type="sldNum" idx="12"/>
          </p:nvPr>
        </p:nvSpPr>
        <p:spPr>
          <a:xfrm>
            <a:off x="9203533" y="64798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107</a:t>
            </a:fld>
            <a:endParaRPr/>
          </a:p>
        </p:txBody>
      </p:sp>
      <p:sp>
        <p:nvSpPr>
          <p:cNvPr id="2286" name="Google Shape;2286;p108"/>
          <p:cNvSpPr txBox="1"/>
          <p:nvPr/>
        </p:nvSpPr>
        <p:spPr>
          <a:xfrm>
            <a:off x="206078" y="681967"/>
            <a:ext cx="558874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SDD for Flow-of-Control and Booleans (</a:t>
            </a:r>
            <a:r>
              <a:rPr lang="en-US" sz="20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partial</a:t>
            </a:r>
            <a:r>
              <a:rPr lang="en-US" sz="2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2287" name="Google Shape;2287;p108"/>
          <p:cNvSpPr txBox="1"/>
          <p:nvPr/>
        </p:nvSpPr>
        <p:spPr>
          <a:xfrm>
            <a:off x="6130349" y="699237"/>
            <a:ext cx="552463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SDT for Flow-of-Control and Booleans (on the fly)</a:t>
            </a:r>
            <a:endParaRPr/>
          </a:p>
        </p:txBody>
      </p:sp>
      <p:sp>
        <p:nvSpPr>
          <p:cNvPr id="2288" name="Google Shape;2288;p108"/>
          <p:cNvSpPr txBox="1">
            <a:spLocks noGrp="1"/>
          </p:cNvSpPr>
          <p:nvPr>
            <p:ph type="title"/>
          </p:nvPr>
        </p:nvSpPr>
        <p:spPr>
          <a:xfrm>
            <a:off x="838200" y="-2199"/>
            <a:ext cx="10515600" cy="76529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4400"/>
              <a:buFont typeface="Candara"/>
              <a:buNone/>
            </a:pPr>
            <a:r>
              <a:rPr lang="en-US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Code Generation</a:t>
            </a:r>
            <a:endParaRPr/>
          </a:p>
        </p:txBody>
      </p:sp>
      <p:sp>
        <p:nvSpPr>
          <p:cNvPr id="2289" name="Google Shape;2289;p108"/>
          <p:cNvSpPr/>
          <p:nvPr/>
        </p:nvSpPr>
        <p:spPr>
          <a:xfrm>
            <a:off x="6098911" y="2410821"/>
            <a:ext cx="6025375" cy="5936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0" name="Google Shape;2290;p108"/>
          <p:cNvSpPr/>
          <p:nvPr/>
        </p:nvSpPr>
        <p:spPr>
          <a:xfrm>
            <a:off x="6120682" y="2981232"/>
            <a:ext cx="6025375" cy="9768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1" name="Google Shape;2291;p108"/>
          <p:cNvSpPr/>
          <p:nvPr/>
        </p:nvSpPr>
        <p:spPr>
          <a:xfrm>
            <a:off x="6094555" y="3960947"/>
            <a:ext cx="6025375" cy="12756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2" name="Google Shape;2292;p108"/>
          <p:cNvSpPr/>
          <p:nvPr/>
        </p:nvSpPr>
        <p:spPr>
          <a:xfrm>
            <a:off x="6146807" y="5254171"/>
            <a:ext cx="6025375" cy="13128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2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2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7" name="Google Shape;2297;p109"/>
          <p:cNvGraphicFramePr/>
          <p:nvPr/>
        </p:nvGraphicFramePr>
        <p:xfrm>
          <a:off x="245267" y="959149"/>
          <a:ext cx="11837875" cy="5652530"/>
        </p:xfrm>
        <a:graphic>
          <a:graphicData uri="http://schemas.openxmlformats.org/drawingml/2006/table">
            <a:tbl>
              <a:tblPr firstRow="1" bandRow="1">
                <a:noFill/>
                <a:tableStyleId>{8153B0A3-9D21-4DBB-80EF-F707A088C42A}</a:tableStyleId>
              </a:tblPr>
              <a:tblGrid>
                <a:gridCol w="618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8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SDT for Flow-of-Control and Booleans (on the fly)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SDT for Backpatching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L 🡪        </a:t>
                      </a:r>
                      <a:r>
                        <a:rPr lang="en-US" sz="1800" i="0"/>
                        <a:t>{ </a:t>
                      </a:r>
                      <a:r>
                        <a:rPr lang="en-US" sz="1800" i="1"/>
                        <a:t>L</a:t>
                      </a:r>
                      <a:r>
                        <a:rPr lang="en-US" sz="1800" i="1" baseline="-25000"/>
                        <a:t>1</a:t>
                      </a:r>
                      <a:r>
                        <a:rPr lang="en-US" sz="1800" i="1"/>
                        <a:t>.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next</a:t>
                      </a:r>
                      <a:r>
                        <a:rPr lang="en-US" sz="1800" i="1"/>
                        <a:t>=</a:t>
                      </a:r>
                      <a:r>
                        <a:rPr lang="en-US" sz="1800" i="1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newlabel</a:t>
                      </a:r>
                      <a:r>
                        <a:rPr lang="en-US" sz="1800" i="1"/>
                        <a:t>()</a:t>
                      </a:r>
                      <a:r>
                        <a:rPr lang="en-US" sz="1800" i="0"/>
                        <a:t>;</a:t>
                      </a:r>
                      <a:r>
                        <a:rPr lang="en-US" sz="1800" i="1"/>
                        <a:t> </a:t>
                      </a:r>
                      <a:r>
                        <a:rPr lang="en-US" sz="1800" i="0"/>
                        <a:t>}</a:t>
                      </a:r>
                      <a:r>
                        <a:rPr lang="en-US" sz="1800" i="1"/>
                        <a:t>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        L</a:t>
                      </a:r>
                      <a:r>
                        <a:rPr lang="en-US" sz="1800" i="1" baseline="-25000"/>
                        <a:t>1      </a:t>
                      </a:r>
                      <a:r>
                        <a:rPr lang="en-US" sz="1800" i="0"/>
                        <a:t>{</a:t>
                      </a:r>
                      <a:r>
                        <a:rPr lang="en-US" sz="1800" i="1"/>
                        <a:t>S.</a:t>
                      </a:r>
                      <a:r>
                        <a:rPr lang="en-US" sz="1800" i="1">
                          <a:solidFill>
                            <a:srgbClr val="893612"/>
                          </a:solidFill>
                        </a:rPr>
                        <a:t>next</a:t>
                      </a:r>
                      <a:r>
                        <a:rPr lang="en-US" sz="1800" i="1"/>
                        <a:t>=L.</a:t>
                      </a:r>
                      <a:r>
                        <a:rPr lang="en-US" sz="1800" i="1" baseline="-25000"/>
                        <a:t> </a:t>
                      </a:r>
                      <a:r>
                        <a:rPr lang="en-US" sz="1800" i="1">
                          <a:solidFill>
                            <a:srgbClr val="893612"/>
                          </a:solidFill>
                        </a:rPr>
                        <a:t>next</a:t>
                      </a:r>
                      <a:r>
                        <a:rPr lang="en-US" sz="1800" i="0">
                          <a:solidFill>
                            <a:schemeClr val="dk1"/>
                          </a:solidFill>
                        </a:rPr>
                        <a:t>;</a:t>
                      </a:r>
                      <a:r>
                        <a:rPr lang="en-US" sz="1800" i="1">
                          <a:solidFill>
                            <a:srgbClr val="893612"/>
                          </a:solidFill>
                        </a:rPr>
                        <a:t> </a:t>
                      </a:r>
                      <a:r>
                        <a:rPr lang="en-US" sz="1800" i="1"/>
                        <a:t>label(L</a:t>
                      </a:r>
                      <a:r>
                        <a:rPr lang="en-US" sz="1800" i="1" baseline="-25000"/>
                        <a:t>1</a:t>
                      </a:r>
                      <a:r>
                        <a:rPr lang="en-US" sz="1800" i="1"/>
                        <a:t>.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next</a:t>
                      </a:r>
                      <a:r>
                        <a:rPr lang="en-US" sz="1800" i="1"/>
                        <a:t>); </a:t>
                      </a:r>
                      <a:r>
                        <a:rPr lang="en-US" sz="1800" i="0"/>
                        <a:t>}</a:t>
                      </a:r>
                      <a:endParaRPr sz="1800" i="1" baseline="-2500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        S</a:t>
                      </a:r>
                      <a:endParaRPr sz="1800" i="1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L 🡪 L</a:t>
                      </a:r>
                      <a:r>
                        <a:rPr lang="en-US" sz="1800" i="1" baseline="-25000"/>
                        <a:t>1 </a:t>
                      </a:r>
                      <a:r>
                        <a:rPr lang="en-US" sz="1800" i="1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sz="1800" i="1"/>
                        <a:t> S</a:t>
                      </a:r>
                      <a:endParaRPr sz="1800" i="1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0"/>
                        <a:t>{</a:t>
                      </a:r>
                      <a:r>
                        <a:rPr lang="en-US" sz="1800" i="1"/>
                        <a:t> </a:t>
                      </a:r>
                      <a:r>
                        <a:rPr lang="en-US" sz="1800" i="1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Backpatch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(</a:t>
                      </a:r>
                      <a:r>
                        <a:rPr lang="en-US" sz="1800" i="1">
                          <a:solidFill>
                            <a:srgbClr val="323F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r>
                        <a:rPr lang="en-US" sz="1800" i="1" baseline="-25000">
                          <a:solidFill>
                            <a:srgbClr val="323F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800" i="1"/>
                        <a:t>.</a:t>
                      </a:r>
                      <a:r>
                        <a:rPr lang="en-US" sz="1800" i="1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nextlist, </a:t>
                      </a:r>
                      <a:r>
                        <a:rPr lang="en-US" sz="1800" i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M.</a:t>
                      </a:r>
                      <a:r>
                        <a:rPr lang="en-US" sz="1800" i="1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); </a:t>
                      </a:r>
                      <a:r>
                        <a:rPr lang="en-US" sz="1800" i="0">
                          <a:solidFill>
                            <a:schemeClr val="dk1"/>
                          </a:solidFill>
                        </a:rPr>
                        <a:t>}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L.</a:t>
                      </a:r>
                      <a:r>
                        <a:rPr lang="en-US" sz="1800" i="1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nextlist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=</a:t>
                      </a:r>
                      <a:r>
                        <a:rPr lang="en-US" sz="1800" i="1">
                          <a:solidFill>
                            <a:srgbClr val="323F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-US" sz="1800" i="1"/>
                        <a:t>.</a:t>
                      </a:r>
                      <a:r>
                        <a:rPr lang="en-US" sz="1800" i="1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nextlist</a:t>
                      </a:r>
                      <a:r>
                        <a:rPr lang="en-US" sz="1800" i="0">
                          <a:solidFill>
                            <a:schemeClr val="dk1"/>
                          </a:solidFill>
                        </a:rPr>
                        <a:t>;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 </a:t>
                      </a:r>
                      <a:r>
                        <a:rPr lang="en-US" sz="1800" i="0">
                          <a:solidFill>
                            <a:schemeClr val="dk1"/>
                          </a:solidFill>
                        </a:rPr>
                        <a:t>}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L 🡪         </a:t>
                      </a:r>
                      <a:r>
                        <a:rPr lang="en-US" sz="1800" i="0"/>
                        <a:t>{ </a:t>
                      </a:r>
                      <a:r>
                        <a:rPr lang="en-US" sz="1800" i="1"/>
                        <a:t>S.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next</a:t>
                      </a:r>
                      <a:r>
                        <a:rPr lang="en-US" sz="1800" i="1"/>
                        <a:t>=L.</a:t>
                      </a:r>
                      <a:r>
                        <a:rPr lang="en-US" sz="1800" i="1" baseline="-25000"/>
                        <a:t> 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next</a:t>
                      </a:r>
                      <a:r>
                        <a:rPr lang="en-US" sz="1800" i="1"/>
                        <a:t>; </a:t>
                      </a:r>
                      <a:r>
                        <a:rPr lang="en-US" sz="1800" i="0"/>
                        <a:t>}</a:t>
                      </a:r>
                      <a:r>
                        <a:rPr lang="en-US" sz="1800" i="1"/>
                        <a:t>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         S</a:t>
                      </a:r>
                      <a:endParaRPr sz="1800" i="1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L 🡪 S</a:t>
                      </a:r>
                      <a:endParaRPr sz="1800" i="1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0"/>
                        <a:t>{</a:t>
                      </a:r>
                      <a:r>
                        <a:rPr lang="en-US" sz="1800" i="1"/>
                        <a:t> L.</a:t>
                      </a:r>
                      <a:r>
                        <a:rPr lang="en-US" sz="1800" i="1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nextlist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=</a:t>
                      </a:r>
                      <a:r>
                        <a:rPr lang="en-US" sz="1800" i="1">
                          <a:solidFill>
                            <a:srgbClr val="323F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-US" sz="1800" i="1"/>
                        <a:t>.</a:t>
                      </a:r>
                      <a:r>
                        <a:rPr lang="en-US" sz="1800" i="1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nextlist</a:t>
                      </a:r>
                      <a:r>
                        <a:rPr lang="en-US" sz="1800" i="0">
                          <a:solidFill>
                            <a:schemeClr val="dk1"/>
                          </a:solidFill>
                        </a:rPr>
                        <a:t>;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 </a:t>
                      </a:r>
                      <a:r>
                        <a:rPr lang="en-US" sz="1800" i="0">
                          <a:solidFill>
                            <a:schemeClr val="dk1"/>
                          </a:solidFill>
                        </a:rPr>
                        <a:t>}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i="1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S 🡪 </a:t>
                      </a:r>
                      <a:r>
                        <a:rPr lang="en-US" sz="1800" b="1" i="1"/>
                        <a:t>if </a:t>
                      </a:r>
                      <a:r>
                        <a:rPr lang="en-US" sz="1800" i="1"/>
                        <a:t>(   </a:t>
                      </a:r>
                      <a:r>
                        <a:rPr lang="en-US" sz="1800" i="0"/>
                        <a:t>{ </a:t>
                      </a:r>
                      <a:r>
                        <a:rPr lang="en-US" sz="1800" i="1"/>
                        <a:t>B.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true</a:t>
                      </a:r>
                      <a:r>
                        <a:rPr lang="en-US" sz="1800" i="1"/>
                        <a:t>=</a:t>
                      </a:r>
                      <a:r>
                        <a:rPr lang="en-US" sz="1800" i="1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newlabel</a:t>
                      </a:r>
                      <a:r>
                        <a:rPr lang="en-US" sz="1800" i="1"/>
                        <a:t>(); B.</a:t>
                      </a:r>
                      <a:r>
                        <a:rPr lang="en-US" sz="1800" i="1" baseline="-25000"/>
                        <a:t> 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false</a:t>
                      </a:r>
                      <a:r>
                        <a:rPr lang="en-US" sz="1800" i="1"/>
                        <a:t>=S</a:t>
                      </a:r>
                      <a:r>
                        <a:rPr lang="en-US" sz="1800" i="1" baseline="-25000"/>
                        <a:t>1</a:t>
                      </a:r>
                      <a:r>
                        <a:rPr lang="en-US" sz="1800" i="1"/>
                        <a:t>.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next</a:t>
                      </a:r>
                      <a:r>
                        <a:rPr lang="en-US" sz="1800" i="1"/>
                        <a:t>=S.</a:t>
                      </a:r>
                      <a:r>
                        <a:rPr lang="en-US" sz="1800" i="1" baseline="-25000"/>
                        <a:t> 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next</a:t>
                      </a:r>
                      <a:r>
                        <a:rPr lang="en-US" sz="1800" i="1"/>
                        <a:t>; </a:t>
                      </a:r>
                      <a:r>
                        <a:rPr lang="en-US" sz="1800" i="0"/>
                        <a:t>}</a:t>
                      </a:r>
                      <a:endParaRPr sz="1800" i="1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        B)    </a:t>
                      </a:r>
                      <a:r>
                        <a:rPr lang="en-US" sz="1800" i="0"/>
                        <a:t>{ </a:t>
                      </a:r>
                      <a:r>
                        <a:rPr lang="en-US" sz="1800" i="1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label</a:t>
                      </a:r>
                      <a:r>
                        <a:rPr lang="en-US" sz="1800" i="1"/>
                        <a:t>(B.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true</a:t>
                      </a:r>
                      <a:r>
                        <a:rPr lang="en-US" sz="1800" i="1"/>
                        <a:t>);</a:t>
                      </a:r>
                      <a:r>
                        <a:rPr lang="en-US" sz="1800" i="0"/>
                        <a:t>}</a:t>
                      </a:r>
                      <a:endParaRPr sz="1800" i="1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        S</a:t>
                      </a:r>
                      <a:r>
                        <a:rPr lang="en-US" sz="1800" i="1" baseline="-25000"/>
                        <a:t>1</a:t>
                      </a:r>
                      <a:r>
                        <a:rPr lang="en-US" sz="1800" i="1"/>
                        <a:t> </a:t>
                      </a:r>
                      <a:endParaRPr sz="1800" i="1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S 🡪 </a:t>
                      </a:r>
                      <a:r>
                        <a:rPr lang="en-US" sz="1800" b="1" i="1"/>
                        <a:t>if </a:t>
                      </a:r>
                      <a:r>
                        <a:rPr lang="en-US" sz="1800" i="1"/>
                        <a:t>(B) </a:t>
                      </a:r>
                      <a:r>
                        <a:rPr lang="en-US" sz="1800" i="1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sz="1800" i="1"/>
                        <a:t> S</a:t>
                      </a:r>
                      <a:r>
                        <a:rPr lang="en-US" sz="1800" i="1" baseline="-25000"/>
                        <a:t>1</a:t>
                      </a:r>
                      <a:r>
                        <a:rPr lang="en-US" sz="1800" i="1"/>
                        <a:t> </a:t>
                      </a:r>
                      <a:endParaRPr sz="1800" i="1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0"/>
                        <a:t>{</a:t>
                      </a:r>
                      <a:r>
                        <a:rPr lang="en-US" sz="1800" i="1"/>
                        <a:t> S.</a:t>
                      </a:r>
                      <a:r>
                        <a:rPr lang="en-US" sz="1800" i="1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nextlist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=</a:t>
                      </a:r>
                      <a:r>
                        <a:rPr lang="en-US" sz="1800" i="1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merge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(</a:t>
                      </a:r>
                      <a:r>
                        <a:rPr lang="en-US" sz="1800" i="1"/>
                        <a:t>B.</a:t>
                      </a:r>
                      <a:r>
                        <a:rPr lang="en-US" sz="1800" i="1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falselist</a:t>
                      </a:r>
                      <a:r>
                        <a:rPr lang="en-US" sz="1800" i="1">
                          <a:solidFill>
                            <a:srgbClr val="323F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S</a:t>
                      </a:r>
                      <a:r>
                        <a:rPr lang="en-US" sz="1800" i="1" baseline="-25000">
                          <a:solidFill>
                            <a:srgbClr val="323F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800" i="1"/>
                        <a:t>.</a:t>
                      </a:r>
                      <a:r>
                        <a:rPr lang="en-US" sz="1800" i="1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nextlist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Backpatch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(</a:t>
                      </a:r>
                      <a:r>
                        <a:rPr lang="en-US" sz="1800" i="1"/>
                        <a:t>B.</a:t>
                      </a:r>
                      <a:r>
                        <a:rPr lang="en-US" sz="1800" i="1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truelist, </a:t>
                      </a:r>
                      <a:r>
                        <a:rPr lang="en-US" sz="1800" i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M.</a:t>
                      </a:r>
                      <a:r>
                        <a:rPr lang="en-US" sz="1800" i="1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); </a:t>
                      </a:r>
                      <a:r>
                        <a:rPr lang="en-US" sz="1800" i="0">
                          <a:solidFill>
                            <a:schemeClr val="dk1"/>
                          </a:solidFill>
                        </a:rPr>
                        <a:t>}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i="1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B 🡪            </a:t>
                      </a:r>
                      <a:r>
                        <a:rPr lang="en-US" sz="1800" i="0"/>
                        <a:t>{ </a:t>
                      </a:r>
                      <a:r>
                        <a:rPr lang="en-US" sz="1800" i="1"/>
                        <a:t>B</a:t>
                      </a:r>
                      <a:r>
                        <a:rPr lang="en-US" sz="1800" i="1" baseline="-25000"/>
                        <a:t>1</a:t>
                      </a:r>
                      <a:r>
                        <a:rPr lang="en-US" sz="1800" i="1"/>
                        <a:t>.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true</a:t>
                      </a:r>
                      <a:r>
                        <a:rPr lang="en-US" sz="1800" i="1"/>
                        <a:t>=B.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true</a:t>
                      </a:r>
                      <a:r>
                        <a:rPr lang="en-US" sz="1800" i="1"/>
                        <a:t>; B</a:t>
                      </a:r>
                      <a:r>
                        <a:rPr lang="en-US" sz="1800" i="1" baseline="-25000"/>
                        <a:t>1</a:t>
                      </a:r>
                      <a:r>
                        <a:rPr lang="en-US" sz="1800" i="1"/>
                        <a:t>.</a:t>
                      </a:r>
                      <a:r>
                        <a:rPr lang="en-US" sz="1800" i="1" baseline="-25000"/>
                        <a:t> 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false</a:t>
                      </a:r>
                      <a:r>
                        <a:rPr lang="en-US" sz="1800" i="1"/>
                        <a:t>=</a:t>
                      </a:r>
                      <a:r>
                        <a:rPr lang="en-US" sz="1800" i="1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newlabel</a:t>
                      </a:r>
                      <a:r>
                        <a:rPr lang="en-US" sz="1800" i="1"/>
                        <a:t>(); </a:t>
                      </a:r>
                      <a:r>
                        <a:rPr lang="en-US" sz="1800" i="0"/>
                        <a:t>}</a:t>
                      </a:r>
                      <a:endParaRPr sz="1800" i="1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         B</a:t>
                      </a:r>
                      <a:r>
                        <a:rPr lang="en-US" sz="1800" i="1" baseline="-25000"/>
                        <a:t>1</a:t>
                      </a:r>
                      <a:r>
                        <a:rPr lang="en-US" sz="1800" i="1"/>
                        <a:t> </a:t>
                      </a:r>
                      <a:r>
                        <a:rPr lang="en-US" sz="1800" i="0"/>
                        <a:t>||</a:t>
                      </a:r>
                      <a:r>
                        <a:rPr lang="en-US" sz="1800" i="1"/>
                        <a:t>  </a:t>
                      </a:r>
                      <a:r>
                        <a:rPr lang="en-US" sz="1800" i="0"/>
                        <a:t>{ </a:t>
                      </a:r>
                      <a:r>
                        <a:rPr lang="en-US" sz="1800" i="1"/>
                        <a:t>B</a:t>
                      </a:r>
                      <a:r>
                        <a:rPr lang="en-US" sz="1800" i="1" baseline="-25000"/>
                        <a:t>2</a:t>
                      </a:r>
                      <a:r>
                        <a:rPr lang="en-US" sz="1800" i="1"/>
                        <a:t>.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true</a:t>
                      </a:r>
                      <a:r>
                        <a:rPr lang="en-US" sz="1800" i="1"/>
                        <a:t>=B.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true</a:t>
                      </a:r>
                      <a:r>
                        <a:rPr lang="en-US" sz="1800" i="1"/>
                        <a:t>; B</a:t>
                      </a:r>
                      <a:r>
                        <a:rPr lang="en-US" sz="1800" i="1" baseline="-25000"/>
                        <a:t>2</a:t>
                      </a:r>
                      <a:r>
                        <a:rPr lang="en-US" sz="1800" i="1"/>
                        <a:t>.</a:t>
                      </a:r>
                      <a:r>
                        <a:rPr lang="en-US" sz="1800" i="1" baseline="-25000"/>
                        <a:t> 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false</a:t>
                      </a:r>
                      <a:r>
                        <a:rPr lang="en-US" sz="1800" i="1"/>
                        <a:t>=B.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false</a:t>
                      </a:r>
                      <a:r>
                        <a:rPr lang="en-US" sz="1800" i="1"/>
                        <a:t>; </a:t>
                      </a:r>
                      <a:r>
                        <a:rPr lang="en-US" sz="1800" i="1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label</a:t>
                      </a:r>
                      <a:r>
                        <a:rPr lang="en-US" sz="1800" i="1"/>
                        <a:t>(B</a:t>
                      </a:r>
                      <a:r>
                        <a:rPr lang="en-US" sz="1800" i="1" baseline="-25000"/>
                        <a:t>1</a:t>
                      </a:r>
                      <a:r>
                        <a:rPr lang="en-US" sz="1800" i="1"/>
                        <a:t>.</a:t>
                      </a:r>
                      <a:r>
                        <a:rPr lang="en-US" sz="1800" i="1" baseline="-25000"/>
                        <a:t> 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false</a:t>
                      </a:r>
                      <a:r>
                        <a:rPr lang="en-US" sz="1800" i="1"/>
                        <a:t>); </a:t>
                      </a:r>
                      <a:r>
                        <a:rPr lang="en-US" sz="1800" i="0"/>
                        <a:t>}</a:t>
                      </a:r>
                      <a:endParaRPr sz="1800" i="1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         B</a:t>
                      </a:r>
                      <a:r>
                        <a:rPr lang="en-US" sz="1800" i="1" baseline="-25000"/>
                        <a:t>2</a:t>
                      </a:r>
                      <a:endParaRPr sz="1800" i="1" baseline="-250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B 🡪 B</a:t>
                      </a:r>
                      <a:r>
                        <a:rPr lang="en-US" sz="1800" i="1" baseline="-25000"/>
                        <a:t>1</a:t>
                      </a:r>
                      <a:r>
                        <a:rPr lang="en-US" sz="1800" i="1"/>
                        <a:t> </a:t>
                      </a:r>
                      <a:r>
                        <a:rPr lang="en-US" sz="1800" i="0"/>
                        <a:t>||</a:t>
                      </a:r>
                      <a:r>
                        <a:rPr lang="en-US" sz="1800" i="1"/>
                        <a:t> </a:t>
                      </a:r>
                      <a:r>
                        <a:rPr lang="en-US" sz="1800" i="1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sz="1800" i="1"/>
                        <a:t> B</a:t>
                      </a:r>
                      <a:r>
                        <a:rPr lang="en-US" sz="1800" i="1" baseline="-25000"/>
                        <a:t>2</a:t>
                      </a:r>
                      <a:endParaRPr sz="1800" i="1" baseline="-250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0"/>
                        <a:t>{ </a:t>
                      </a:r>
                      <a:r>
                        <a:rPr lang="en-US" sz="1800" i="1"/>
                        <a:t>B.</a:t>
                      </a:r>
                      <a:r>
                        <a:rPr lang="en-US" sz="1800" i="1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truelist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=</a:t>
                      </a:r>
                      <a:r>
                        <a:rPr lang="en-US" sz="1800" i="1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merge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(</a:t>
                      </a:r>
                      <a:r>
                        <a:rPr lang="en-US" sz="1800" i="1"/>
                        <a:t>B</a:t>
                      </a:r>
                      <a:r>
                        <a:rPr lang="en-US" sz="1800" i="1" baseline="-25000"/>
                        <a:t>1</a:t>
                      </a:r>
                      <a:r>
                        <a:rPr lang="en-US" sz="1800" i="1"/>
                        <a:t>.</a:t>
                      </a:r>
                      <a:r>
                        <a:rPr lang="en-US" sz="1800" i="1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truelist</a:t>
                      </a:r>
                      <a:r>
                        <a:rPr lang="en-US" sz="1800" i="1">
                          <a:solidFill>
                            <a:srgbClr val="323F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</a:t>
                      </a:r>
                      <a:r>
                        <a:rPr lang="en-US" sz="1800" i="1"/>
                        <a:t>B</a:t>
                      </a:r>
                      <a:r>
                        <a:rPr lang="en-US" sz="1800" i="1" baseline="-25000"/>
                        <a:t>2</a:t>
                      </a:r>
                      <a:r>
                        <a:rPr lang="en-US" sz="1800" i="1"/>
                        <a:t>.</a:t>
                      </a:r>
                      <a:r>
                        <a:rPr lang="en-US" sz="1800" i="1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truelist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B.</a:t>
                      </a:r>
                      <a:r>
                        <a:rPr lang="en-US" sz="1800" i="1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falselist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=</a:t>
                      </a:r>
                      <a:r>
                        <a:rPr lang="en-US" sz="1800" i="1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merge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(</a:t>
                      </a:r>
                      <a:r>
                        <a:rPr lang="en-US" sz="1800" i="1"/>
                        <a:t>B</a:t>
                      </a:r>
                      <a:r>
                        <a:rPr lang="en-US" sz="1800" i="1" baseline="-25000"/>
                        <a:t>2</a:t>
                      </a:r>
                      <a:r>
                        <a:rPr lang="en-US" sz="1800" i="1"/>
                        <a:t>.</a:t>
                      </a:r>
                      <a:r>
                        <a:rPr lang="en-US" sz="1800" i="1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falselist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Backpatch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(</a:t>
                      </a:r>
                      <a:r>
                        <a:rPr lang="en-US" sz="1800" i="1"/>
                        <a:t>B</a:t>
                      </a:r>
                      <a:r>
                        <a:rPr lang="en-US" sz="1800" i="1" baseline="-25000"/>
                        <a:t>1</a:t>
                      </a:r>
                      <a:r>
                        <a:rPr lang="en-US" sz="1800" i="1"/>
                        <a:t>.</a:t>
                      </a:r>
                      <a:r>
                        <a:rPr lang="en-US" sz="1800" i="1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falselist, </a:t>
                      </a:r>
                      <a:r>
                        <a:rPr lang="en-US" sz="1800" i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M.</a:t>
                      </a:r>
                      <a:r>
                        <a:rPr lang="en-US" sz="1800" i="1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); </a:t>
                      </a:r>
                      <a:r>
                        <a:rPr lang="en-US" sz="1800" i="0">
                          <a:solidFill>
                            <a:schemeClr val="dk1"/>
                          </a:solidFill>
                        </a:rPr>
                        <a:t>}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i="1" baseline="-250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B 🡪 E</a:t>
                      </a:r>
                      <a:r>
                        <a:rPr lang="en-US" sz="1800" i="1" baseline="-25000"/>
                        <a:t>1</a:t>
                      </a:r>
                      <a:r>
                        <a:rPr lang="en-US" sz="1800" i="1"/>
                        <a:t> </a:t>
                      </a:r>
                      <a:r>
                        <a:rPr lang="en-US" sz="1800" b="1" i="0"/>
                        <a:t>rel</a:t>
                      </a:r>
                      <a:r>
                        <a:rPr lang="en-US" sz="1800" i="1"/>
                        <a:t> E</a:t>
                      </a:r>
                      <a:r>
                        <a:rPr lang="en-US" sz="1800" i="1" baseline="-25000"/>
                        <a:t>2</a:t>
                      </a:r>
                      <a:r>
                        <a:rPr lang="en-US" sz="1800" i="1"/>
                        <a:t>   </a:t>
                      </a:r>
                      <a:r>
                        <a:rPr lang="en-US" sz="1800" i="0"/>
                        <a:t>{ </a:t>
                      </a:r>
                      <a:r>
                        <a:rPr lang="en-US" sz="1800" i="1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</a:t>
                      </a:r>
                      <a:r>
                        <a:rPr lang="en-US" sz="1800" i="0"/>
                        <a:t>(‘if’ </a:t>
                      </a:r>
                      <a:r>
                        <a:rPr lang="en-US" sz="1800" i="1"/>
                        <a:t>E</a:t>
                      </a:r>
                      <a:r>
                        <a:rPr lang="en-US" sz="1800" i="1" baseline="-25000"/>
                        <a:t>1</a:t>
                      </a:r>
                      <a:r>
                        <a:rPr lang="en-US" sz="1800" i="1"/>
                        <a:t>.</a:t>
                      </a:r>
                      <a:r>
                        <a:rPr lang="en-US" sz="1800" i="1">
                          <a:solidFill>
                            <a:srgbClr val="0070C0"/>
                          </a:solidFill>
                        </a:rPr>
                        <a:t>addr</a:t>
                      </a:r>
                      <a:r>
                        <a:rPr lang="en-US" sz="1800" i="1"/>
                        <a:t> </a:t>
                      </a:r>
                      <a:r>
                        <a:rPr lang="en-US" sz="1800" b="1" i="0"/>
                        <a:t>rel</a:t>
                      </a:r>
                      <a:r>
                        <a:rPr lang="en-US" sz="1800" i="1"/>
                        <a:t> E</a:t>
                      </a:r>
                      <a:r>
                        <a:rPr lang="en-US" sz="1800" i="1" baseline="-25000"/>
                        <a:t>2</a:t>
                      </a:r>
                      <a:r>
                        <a:rPr lang="en-US" sz="1800" i="0"/>
                        <a:t>.</a:t>
                      </a:r>
                      <a:r>
                        <a:rPr lang="en-US" sz="1800" i="1">
                          <a:solidFill>
                            <a:srgbClr val="0070C0"/>
                          </a:solidFill>
                        </a:rPr>
                        <a:t>addr</a:t>
                      </a:r>
                      <a:r>
                        <a:rPr lang="en-US" sz="1800" i="0"/>
                        <a:t> ‘ goto  </a:t>
                      </a:r>
                      <a:r>
                        <a:rPr lang="en-US" sz="1800" i="1"/>
                        <a:t>B.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</a:t>
                      </a:r>
                      <a:r>
                        <a:rPr lang="en-US" sz="1800" i="0"/>
                        <a:t>’);</a:t>
                      </a:r>
                      <a:r>
                        <a:rPr lang="en-US" sz="1800" i="1" baseline="-25000"/>
                        <a:t>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                            </a:t>
                      </a:r>
                      <a:r>
                        <a:rPr lang="en-US" sz="1800" i="1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</a:t>
                      </a:r>
                      <a:r>
                        <a:rPr lang="en-US" sz="1800" i="0"/>
                        <a:t>(‘ goto </a:t>
                      </a:r>
                      <a:r>
                        <a:rPr lang="en-US" sz="1800" i="1"/>
                        <a:t>B.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false</a:t>
                      </a:r>
                      <a:r>
                        <a:rPr lang="en-US" sz="1800" i="0"/>
                        <a:t>’);</a:t>
                      </a:r>
                      <a:r>
                        <a:rPr lang="en-US" sz="1800" i="1"/>
                        <a:t> </a:t>
                      </a:r>
                      <a:r>
                        <a:rPr lang="en-US" sz="1800" i="0"/>
                        <a:t>}</a:t>
                      </a:r>
                      <a:endParaRPr sz="1800" i="0" baseline="-250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B 🡪 E</a:t>
                      </a:r>
                      <a:r>
                        <a:rPr lang="en-US" sz="1800" i="1" baseline="-25000"/>
                        <a:t>1</a:t>
                      </a:r>
                      <a:r>
                        <a:rPr lang="en-US" sz="1800" i="1"/>
                        <a:t> </a:t>
                      </a:r>
                      <a:r>
                        <a:rPr lang="en-US" sz="1800" b="1" i="0"/>
                        <a:t>rel</a:t>
                      </a:r>
                      <a:r>
                        <a:rPr lang="en-US" sz="1800" i="1"/>
                        <a:t> E</a:t>
                      </a:r>
                      <a:r>
                        <a:rPr lang="en-US" sz="1800" i="1" baseline="-25000"/>
                        <a:t>2 </a:t>
                      </a:r>
                      <a:endParaRPr sz="1800" i="0" baseline="-250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0"/>
                        <a:t>{ </a:t>
                      </a:r>
                      <a:r>
                        <a:rPr lang="en-US" sz="1800" i="1"/>
                        <a:t>B.</a:t>
                      </a:r>
                      <a:r>
                        <a:rPr lang="en-US" sz="1800" i="1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truelist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=</a:t>
                      </a:r>
                      <a:r>
                        <a:rPr lang="en-US" sz="1800" i="1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makelist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(</a:t>
                      </a:r>
                      <a:r>
                        <a:rPr lang="en-US" sz="1800" i="1">
                          <a:solidFill>
                            <a:srgbClr val="FF0000"/>
                          </a:solidFill>
                        </a:rPr>
                        <a:t>nextinstr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  B.</a:t>
                      </a:r>
                      <a:r>
                        <a:rPr lang="en-US" sz="1800" i="1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falselist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=</a:t>
                      </a:r>
                      <a:r>
                        <a:rPr lang="en-US" sz="1800" i="1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makelist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(</a:t>
                      </a:r>
                      <a:r>
                        <a:rPr lang="en-US" sz="1800" i="1">
                          <a:solidFill>
                            <a:srgbClr val="FF0000"/>
                          </a:solidFill>
                        </a:rPr>
                        <a:t>nextinstr</a:t>
                      </a:r>
                      <a:r>
                        <a:rPr lang="en-US" sz="1800" i="1">
                          <a:solidFill>
                            <a:srgbClr val="323F4F"/>
                          </a:solidFill>
                        </a:rPr>
                        <a:t>+1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);</a:t>
                      </a:r>
                      <a:endParaRPr sz="1800" i="1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gen</a:t>
                      </a:r>
                      <a:r>
                        <a:rPr lang="en-US" sz="1800" i="0"/>
                        <a:t>(‘if’ </a:t>
                      </a:r>
                      <a:r>
                        <a:rPr lang="en-US" sz="1800" i="1"/>
                        <a:t>E</a:t>
                      </a:r>
                      <a:r>
                        <a:rPr lang="en-US" sz="1800" i="1" baseline="-25000"/>
                        <a:t>1</a:t>
                      </a:r>
                      <a:r>
                        <a:rPr lang="en-US" sz="1800" i="1"/>
                        <a:t>.</a:t>
                      </a:r>
                      <a:r>
                        <a:rPr lang="en-US" sz="1800" i="1">
                          <a:solidFill>
                            <a:srgbClr val="0070C0"/>
                          </a:solidFill>
                        </a:rPr>
                        <a:t>addr</a:t>
                      </a:r>
                      <a:r>
                        <a:rPr lang="en-US" sz="1800" i="1"/>
                        <a:t> </a:t>
                      </a:r>
                      <a:r>
                        <a:rPr lang="en-US" sz="1800" b="1" i="0"/>
                        <a:t>rel</a:t>
                      </a:r>
                      <a:r>
                        <a:rPr lang="en-US" sz="1800" i="1"/>
                        <a:t> E</a:t>
                      </a:r>
                      <a:r>
                        <a:rPr lang="en-US" sz="1800" i="1" baseline="-25000"/>
                        <a:t>2</a:t>
                      </a:r>
                      <a:r>
                        <a:rPr lang="en-US" sz="1800" i="0"/>
                        <a:t>.</a:t>
                      </a:r>
                      <a:r>
                        <a:rPr lang="en-US" sz="1800" i="1">
                          <a:solidFill>
                            <a:srgbClr val="0070C0"/>
                          </a:solidFill>
                        </a:rPr>
                        <a:t>addr</a:t>
                      </a:r>
                      <a:r>
                        <a:rPr lang="en-US" sz="1800" i="0"/>
                        <a:t> ‘ goto  </a:t>
                      </a:r>
                      <a:r>
                        <a:rPr lang="en-US" sz="1800" i="1"/>
                        <a:t>__</a:t>
                      </a:r>
                      <a:r>
                        <a:rPr lang="en-US" sz="1800" i="0"/>
                        <a:t>’);</a:t>
                      </a:r>
                      <a:r>
                        <a:rPr lang="en-US" sz="1800" i="1" baseline="-25000"/>
                        <a:t> 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gen</a:t>
                      </a:r>
                      <a:r>
                        <a:rPr lang="en-US" sz="1800" i="0"/>
                        <a:t>(‘ goto </a:t>
                      </a:r>
                      <a:r>
                        <a:rPr lang="en-US" sz="1800" i="1"/>
                        <a:t>__</a:t>
                      </a:r>
                      <a:r>
                        <a:rPr lang="en-US" sz="1800" i="0"/>
                        <a:t>’); }</a:t>
                      </a:r>
                      <a:endParaRPr sz="1800" i="0" baseline="-250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i="0" baseline="-250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sz="1800" i="1"/>
                        <a:t> 🡪 Ɛ</a:t>
                      </a:r>
                      <a:endParaRPr sz="1800" i="0" baseline="-250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0"/>
                        <a:t>{ </a:t>
                      </a:r>
                      <a:r>
                        <a:rPr lang="en-US" sz="1800" i="1"/>
                        <a:t>M.</a:t>
                      </a:r>
                      <a:r>
                        <a:rPr lang="en-US" sz="1800" i="1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=</a:t>
                      </a:r>
                      <a:r>
                        <a:rPr lang="en-US" sz="1800" i="1">
                          <a:solidFill>
                            <a:srgbClr val="FF0000"/>
                          </a:solidFill>
                        </a:rPr>
                        <a:t>nextinstr</a:t>
                      </a:r>
                      <a:r>
                        <a:rPr lang="en-US" sz="1800" i="1">
                          <a:solidFill>
                            <a:srgbClr val="7D4F07"/>
                          </a:solidFill>
                        </a:rPr>
                        <a:t>; </a:t>
                      </a:r>
                      <a:r>
                        <a:rPr lang="en-US" sz="1800" i="0"/>
                        <a:t>}</a:t>
                      </a:r>
                      <a:endParaRPr sz="1800" i="1">
                        <a:solidFill>
                          <a:srgbClr val="7D4F07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98" name="Google Shape;2298;p109"/>
          <p:cNvSpPr txBox="1">
            <a:spLocks noGrp="1"/>
          </p:cNvSpPr>
          <p:nvPr>
            <p:ph type="sldNum" idx="12"/>
          </p:nvPr>
        </p:nvSpPr>
        <p:spPr>
          <a:xfrm>
            <a:off x="9292433" y="650526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108</a:t>
            </a:fld>
            <a:endParaRPr/>
          </a:p>
        </p:txBody>
      </p:sp>
      <p:sp>
        <p:nvSpPr>
          <p:cNvPr id="2299" name="Google Shape;2299;p109"/>
          <p:cNvSpPr txBox="1"/>
          <p:nvPr/>
        </p:nvSpPr>
        <p:spPr>
          <a:xfrm>
            <a:off x="838200" y="-8452"/>
            <a:ext cx="10515600" cy="89047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4400"/>
              <a:buFont typeface="Candara"/>
              <a:buNone/>
            </a:pPr>
            <a:r>
              <a:rPr lang="en-US" sz="44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Code Generation Using Backpatching</a:t>
            </a:r>
            <a:endParaRPr/>
          </a:p>
        </p:txBody>
      </p:sp>
      <p:sp>
        <p:nvSpPr>
          <p:cNvPr id="2300" name="Google Shape;2300;p109"/>
          <p:cNvSpPr/>
          <p:nvPr/>
        </p:nvSpPr>
        <p:spPr>
          <a:xfrm>
            <a:off x="8138159" y="5618050"/>
            <a:ext cx="3944985" cy="5859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1" name="Google Shape;2301;p109"/>
          <p:cNvSpPr/>
          <p:nvPr/>
        </p:nvSpPr>
        <p:spPr>
          <a:xfrm>
            <a:off x="8159929" y="5065058"/>
            <a:ext cx="3944985" cy="4953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2" name="Google Shape;2302;p109"/>
          <p:cNvSpPr/>
          <p:nvPr/>
        </p:nvSpPr>
        <p:spPr>
          <a:xfrm>
            <a:off x="8138159" y="3972129"/>
            <a:ext cx="3944985" cy="4953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3" name="Google Shape;2303;p109"/>
          <p:cNvSpPr/>
          <p:nvPr/>
        </p:nvSpPr>
        <p:spPr>
          <a:xfrm>
            <a:off x="8138159" y="4468520"/>
            <a:ext cx="3944985" cy="4953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4" name="Google Shape;2304;p109"/>
          <p:cNvSpPr/>
          <p:nvPr/>
        </p:nvSpPr>
        <p:spPr>
          <a:xfrm>
            <a:off x="8138159" y="6203962"/>
            <a:ext cx="2281647" cy="3368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5" name="Google Shape;2305;p109"/>
          <p:cNvSpPr/>
          <p:nvPr/>
        </p:nvSpPr>
        <p:spPr>
          <a:xfrm>
            <a:off x="8001748" y="2975405"/>
            <a:ext cx="3944985" cy="3479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6" name="Google Shape;2306;p109"/>
          <p:cNvSpPr/>
          <p:nvPr/>
        </p:nvSpPr>
        <p:spPr>
          <a:xfrm>
            <a:off x="8001748" y="3301571"/>
            <a:ext cx="3944985" cy="3479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7" name="Google Shape;2307;p109"/>
          <p:cNvSpPr/>
          <p:nvPr/>
        </p:nvSpPr>
        <p:spPr>
          <a:xfrm>
            <a:off x="7924796" y="2301517"/>
            <a:ext cx="3944985" cy="3370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8" name="Google Shape;2308;p109"/>
          <p:cNvSpPr/>
          <p:nvPr/>
        </p:nvSpPr>
        <p:spPr>
          <a:xfrm>
            <a:off x="7907377" y="1513389"/>
            <a:ext cx="3944985" cy="5122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9" name="Google Shape;2309;p109"/>
          <p:cNvSpPr/>
          <p:nvPr/>
        </p:nvSpPr>
        <p:spPr>
          <a:xfrm>
            <a:off x="6296297" y="1459255"/>
            <a:ext cx="1841862" cy="50206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4" name="Google Shape;2314;p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95525" y="782693"/>
            <a:ext cx="7600950" cy="5962650"/>
          </a:xfrm>
          <a:prstGeom prst="rect">
            <a:avLst/>
          </a:prstGeom>
          <a:noFill/>
          <a:ln w="9525" cap="flat" cmpd="sng">
            <a:solidFill>
              <a:srgbClr val="BC770B"/>
            </a:solidFill>
            <a:prstDash val="dash"/>
            <a:round/>
            <a:headEnd type="none" w="sm" len="sm"/>
            <a:tailEnd type="none" w="sm" len="sm"/>
          </a:ln>
        </p:spPr>
      </p:pic>
      <p:sp>
        <p:nvSpPr>
          <p:cNvPr id="2315" name="Google Shape;2315;p110"/>
          <p:cNvSpPr txBox="1">
            <a:spLocks noGrp="1"/>
          </p:cNvSpPr>
          <p:nvPr>
            <p:ph type="title"/>
          </p:nvPr>
        </p:nvSpPr>
        <p:spPr>
          <a:xfrm>
            <a:off x="838200" y="-99704"/>
            <a:ext cx="10515600" cy="89047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4000"/>
              <a:buFont typeface="Candara"/>
              <a:buNone/>
            </a:pPr>
            <a:r>
              <a:rPr lang="en-US" sz="4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Backpatching for Boolean Expression</a:t>
            </a:r>
            <a:endParaRPr/>
          </a:p>
        </p:txBody>
      </p:sp>
      <p:sp>
        <p:nvSpPr>
          <p:cNvPr id="2316" name="Google Shape;2316;p1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109</a:t>
            </a:fld>
            <a:endParaRPr/>
          </a:p>
        </p:txBody>
      </p:sp>
      <p:sp>
        <p:nvSpPr>
          <p:cNvPr id="2317" name="Google Shape;2317;p110"/>
          <p:cNvSpPr/>
          <p:nvPr/>
        </p:nvSpPr>
        <p:spPr>
          <a:xfrm>
            <a:off x="4973678" y="2557085"/>
            <a:ext cx="4740731" cy="669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8" name="Google Shape;2318;p110"/>
          <p:cNvSpPr/>
          <p:nvPr/>
        </p:nvSpPr>
        <p:spPr>
          <a:xfrm>
            <a:off x="4982387" y="1666612"/>
            <a:ext cx="4740731" cy="8904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9" name="Google Shape;2319;p110"/>
          <p:cNvSpPr/>
          <p:nvPr/>
        </p:nvSpPr>
        <p:spPr>
          <a:xfrm>
            <a:off x="4825630" y="3218936"/>
            <a:ext cx="4740731" cy="669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0" name="Google Shape;2320;p110"/>
          <p:cNvSpPr/>
          <p:nvPr/>
        </p:nvSpPr>
        <p:spPr>
          <a:xfrm>
            <a:off x="4956259" y="5034677"/>
            <a:ext cx="4740731" cy="669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1" name="Google Shape;2321;p110"/>
          <p:cNvSpPr/>
          <p:nvPr/>
        </p:nvSpPr>
        <p:spPr>
          <a:xfrm>
            <a:off x="4943197" y="5687820"/>
            <a:ext cx="4740731" cy="669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Directed Acyclic Graphs (DAG)</a:t>
            </a:r>
            <a:endParaRPr/>
          </a:p>
        </p:txBody>
      </p:sp>
      <p:sp>
        <p:nvSpPr>
          <p:cNvPr id="200" name="Google Shape;200;p12"/>
          <p:cNvSpPr txBox="1">
            <a:spLocks noGrp="1"/>
          </p:cNvSpPr>
          <p:nvPr>
            <p:ph type="body" idx="1"/>
          </p:nvPr>
        </p:nvSpPr>
        <p:spPr>
          <a:xfrm>
            <a:off x="838200" y="1349490"/>
            <a:ext cx="10515600" cy="48274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grpSp>
        <p:nvGrpSpPr>
          <p:cNvPr id="201" name="Google Shape;201;p12"/>
          <p:cNvGrpSpPr/>
          <p:nvPr/>
        </p:nvGrpSpPr>
        <p:grpSpPr>
          <a:xfrm>
            <a:off x="2957526" y="3560318"/>
            <a:ext cx="1781175" cy="1177925"/>
            <a:chOff x="1191" y="2618"/>
            <a:chExt cx="1122" cy="742"/>
          </a:xfrm>
        </p:grpSpPr>
        <p:sp>
          <p:nvSpPr>
            <p:cNvPr id="202" name="Google Shape;202;p12"/>
            <p:cNvSpPr txBox="1"/>
            <p:nvPr/>
          </p:nvSpPr>
          <p:spPr>
            <a:xfrm>
              <a:off x="1670" y="2618"/>
              <a:ext cx="224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</a:t>
              </a:r>
              <a:endParaRPr/>
            </a:p>
          </p:txBody>
        </p:sp>
        <p:cxnSp>
          <p:nvCxnSpPr>
            <p:cNvPr id="203" name="Google Shape;203;p12"/>
            <p:cNvCxnSpPr/>
            <p:nvPr/>
          </p:nvCxnSpPr>
          <p:spPr>
            <a:xfrm flipH="1">
              <a:off x="1296" y="2832"/>
              <a:ext cx="384" cy="28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12"/>
            <p:cNvCxnSpPr/>
            <p:nvPr/>
          </p:nvCxnSpPr>
          <p:spPr>
            <a:xfrm>
              <a:off x="1824" y="2832"/>
              <a:ext cx="384" cy="28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5" name="Google Shape;205;p12"/>
            <p:cNvSpPr txBox="1"/>
            <p:nvPr/>
          </p:nvSpPr>
          <p:spPr>
            <a:xfrm>
              <a:off x="1191" y="3072"/>
              <a:ext cx="201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206" name="Google Shape;206;p12"/>
            <p:cNvSpPr txBox="1"/>
            <p:nvPr/>
          </p:nvSpPr>
          <p:spPr>
            <a:xfrm>
              <a:off x="2112" y="3072"/>
              <a:ext cx="201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</p:grpSp>
      <p:sp>
        <p:nvSpPr>
          <p:cNvPr id="207" name="Google Shape;207;p12"/>
          <p:cNvSpPr txBox="1"/>
          <p:nvPr/>
        </p:nvSpPr>
        <p:spPr>
          <a:xfrm>
            <a:off x="3089570" y="5583377"/>
            <a:ext cx="147950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Syntax Tree</a:t>
            </a:r>
            <a:endParaRPr/>
          </a:p>
        </p:txBody>
      </p:sp>
      <p:cxnSp>
        <p:nvCxnSpPr>
          <p:cNvPr id="208" name="Google Shape;208;p12"/>
          <p:cNvCxnSpPr/>
          <p:nvPr/>
        </p:nvCxnSpPr>
        <p:spPr>
          <a:xfrm rot="10800000" flipH="1">
            <a:off x="2673935" y="4738243"/>
            <a:ext cx="283591" cy="318666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9" name="Google Shape;209;p12"/>
          <p:cNvCxnSpPr/>
          <p:nvPr/>
        </p:nvCxnSpPr>
        <p:spPr>
          <a:xfrm rot="10800000" flipH="1">
            <a:off x="2957526" y="4738243"/>
            <a:ext cx="1462088" cy="318666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0" name="Google Shape;210;p12"/>
          <p:cNvSpPr txBox="1"/>
          <p:nvPr/>
        </p:nvSpPr>
        <p:spPr>
          <a:xfrm>
            <a:off x="1149932" y="5126178"/>
            <a:ext cx="25506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Common Subexpression</a:t>
            </a:r>
            <a:endParaRPr/>
          </a:p>
        </p:txBody>
      </p:sp>
      <p:sp>
        <p:nvSpPr>
          <p:cNvPr id="211" name="Google Shape;211;p12"/>
          <p:cNvSpPr/>
          <p:nvPr/>
        </p:nvSpPr>
        <p:spPr>
          <a:xfrm>
            <a:off x="5624952" y="4100932"/>
            <a:ext cx="978408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2" name="Google Shape;212;p12"/>
          <p:cNvGrpSpPr/>
          <p:nvPr/>
        </p:nvGrpSpPr>
        <p:grpSpPr>
          <a:xfrm>
            <a:off x="8063350" y="3706090"/>
            <a:ext cx="914400" cy="1295400"/>
            <a:chOff x="3744" y="2640"/>
            <a:chExt cx="576" cy="816"/>
          </a:xfrm>
        </p:grpSpPr>
        <p:sp>
          <p:nvSpPr>
            <p:cNvPr id="213" name="Google Shape;213;p12"/>
            <p:cNvSpPr txBox="1"/>
            <p:nvPr/>
          </p:nvSpPr>
          <p:spPr>
            <a:xfrm>
              <a:off x="3904" y="2640"/>
              <a:ext cx="224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</a:t>
              </a:r>
              <a:endParaRPr/>
            </a:p>
          </p:txBody>
        </p:sp>
        <p:sp>
          <p:nvSpPr>
            <p:cNvPr id="214" name="Google Shape;214;p12"/>
            <p:cNvSpPr txBox="1"/>
            <p:nvPr/>
          </p:nvSpPr>
          <p:spPr>
            <a:xfrm>
              <a:off x="3927" y="3168"/>
              <a:ext cx="201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215" name="Google Shape;215;p12"/>
            <p:cNvSpPr/>
            <p:nvPr/>
          </p:nvSpPr>
          <p:spPr>
            <a:xfrm flipH="1">
              <a:off x="3744" y="2832"/>
              <a:ext cx="192" cy="479"/>
            </a:xfrm>
            <a:custGeom>
              <a:avLst/>
              <a:gdLst/>
              <a:ahLst/>
              <a:cxnLst/>
              <a:rect l="l" t="t" r="r" b="b"/>
              <a:pathLst>
                <a:path w="21600" h="4309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710"/>
                    <a:pt x="13171" y="42008"/>
                    <a:pt x="2114" y="43096"/>
                  </a:cubicBezTo>
                </a:path>
                <a:path w="21600" h="43096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710"/>
                    <a:pt x="13171" y="42008"/>
                    <a:pt x="2114" y="430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4128" y="2833"/>
              <a:ext cx="192" cy="479"/>
            </a:xfrm>
            <a:custGeom>
              <a:avLst/>
              <a:gdLst/>
              <a:ahLst/>
              <a:cxnLst/>
              <a:rect l="l" t="t" r="r" b="b"/>
              <a:pathLst>
                <a:path w="21600" h="43096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710"/>
                    <a:pt x="13171" y="42008"/>
                    <a:pt x="2114" y="43096"/>
                  </a:cubicBezTo>
                </a:path>
                <a:path w="21600" h="43096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710"/>
                    <a:pt x="13171" y="42008"/>
                    <a:pt x="2114" y="4309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17" name="Google Shape;217;p12"/>
          <p:cNvSpPr txBox="1"/>
          <p:nvPr/>
        </p:nvSpPr>
        <p:spPr>
          <a:xfrm>
            <a:off x="8215745" y="5514100"/>
            <a:ext cx="66717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DAG</a:t>
            </a:r>
            <a:endParaRPr/>
          </a:p>
        </p:txBody>
      </p:sp>
      <p:cxnSp>
        <p:nvCxnSpPr>
          <p:cNvPr id="218" name="Google Shape;218;p12"/>
          <p:cNvCxnSpPr/>
          <p:nvPr/>
        </p:nvCxnSpPr>
        <p:spPr>
          <a:xfrm rot="10800000">
            <a:off x="8672950" y="5001490"/>
            <a:ext cx="471051" cy="124688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9" name="Google Shape;219;p12"/>
          <p:cNvSpPr txBox="1"/>
          <p:nvPr/>
        </p:nvSpPr>
        <p:spPr>
          <a:xfrm>
            <a:off x="8672950" y="5153891"/>
            <a:ext cx="29338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Single node for expression a</a:t>
            </a:r>
            <a:endParaRPr/>
          </a:p>
        </p:txBody>
      </p:sp>
      <p:sp>
        <p:nvSpPr>
          <p:cNvPr id="221" name="Google Shape;22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p111"/>
          <p:cNvSpPr/>
          <p:nvPr/>
        </p:nvSpPr>
        <p:spPr>
          <a:xfrm>
            <a:off x="6452718" y="305794"/>
            <a:ext cx="584496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20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27" name="Google Shape;2327;p111"/>
          <p:cNvCxnSpPr>
            <a:stCxn id="2326" idx="4"/>
            <a:endCxn id="2328" idx="0"/>
          </p:cNvCxnSpPr>
          <p:nvPr/>
        </p:nvCxnSpPr>
        <p:spPr>
          <a:xfrm flipH="1">
            <a:off x="4363866" y="714301"/>
            <a:ext cx="2381100" cy="880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29" name="Google Shape;2329;p111"/>
          <p:cNvSpPr/>
          <p:nvPr/>
        </p:nvSpPr>
        <p:spPr>
          <a:xfrm>
            <a:off x="8706529" y="1611840"/>
            <a:ext cx="584496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328" name="Google Shape;2328;p111"/>
          <p:cNvSpPr/>
          <p:nvPr/>
        </p:nvSpPr>
        <p:spPr>
          <a:xfrm>
            <a:off x="4071616" y="1595065"/>
            <a:ext cx="584496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330" name="Google Shape;2330;p111"/>
          <p:cNvSpPr/>
          <p:nvPr/>
        </p:nvSpPr>
        <p:spPr>
          <a:xfrm>
            <a:off x="7732168" y="1611840"/>
            <a:ext cx="584496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1" name="Google Shape;2331;p111"/>
          <p:cNvCxnSpPr>
            <a:stCxn id="2326" idx="4"/>
            <a:endCxn id="2329" idx="0"/>
          </p:cNvCxnSpPr>
          <p:nvPr/>
        </p:nvCxnSpPr>
        <p:spPr>
          <a:xfrm>
            <a:off x="6744966" y="714301"/>
            <a:ext cx="2253900" cy="897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32" name="Google Shape;2332;p111"/>
          <p:cNvSpPr/>
          <p:nvPr/>
        </p:nvSpPr>
        <p:spPr>
          <a:xfrm>
            <a:off x="6284825" y="1610710"/>
            <a:ext cx="792990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||</a:t>
            </a:r>
            <a:endParaRPr sz="20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3" name="Google Shape;2333;p111"/>
          <p:cNvCxnSpPr>
            <a:stCxn id="2326" idx="4"/>
            <a:endCxn id="2332" idx="0"/>
          </p:cNvCxnSpPr>
          <p:nvPr/>
        </p:nvCxnSpPr>
        <p:spPr>
          <a:xfrm flipH="1">
            <a:off x="6681366" y="714301"/>
            <a:ext cx="63600" cy="896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34" name="Google Shape;2334;p111"/>
          <p:cNvCxnSpPr>
            <a:stCxn id="2329" idx="4"/>
            <a:endCxn id="2335" idx="0"/>
          </p:cNvCxnSpPr>
          <p:nvPr/>
        </p:nvCxnSpPr>
        <p:spPr>
          <a:xfrm flipH="1">
            <a:off x="7620877" y="2020347"/>
            <a:ext cx="1377900" cy="491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36" name="Google Shape;2336;p111"/>
          <p:cNvSpPr/>
          <p:nvPr/>
        </p:nvSpPr>
        <p:spPr>
          <a:xfrm>
            <a:off x="10642862" y="2503524"/>
            <a:ext cx="769654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335" name="Google Shape;2335;p111"/>
          <p:cNvSpPr/>
          <p:nvPr/>
        </p:nvSpPr>
        <p:spPr>
          <a:xfrm>
            <a:off x="7243839" y="2511730"/>
            <a:ext cx="753879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cxnSp>
        <p:nvCxnSpPr>
          <p:cNvPr id="2337" name="Google Shape;2337;p111"/>
          <p:cNvCxnSpPr>
            <a:stCxn id="2329" idx="4"/>
            <a:endCxn id="2336" idx="0"/>
          </p:cNvCxnSpPr>
          <p:nvPr/>
        </p:nvCxnSpPr>
        <p:spPr>
          <a:xfrm>
            <a:off x="8998777" y="2020347"/>
            <a:ext cx="2028900" cy="483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38" name="Google Shape;2338;p111"/>
          <p:cNvSpPr/>
          <p:nvPr/>
        </p:nvSpPr>
        <p:spPr>
          <a:xfrm>
            <a:off x="8623995" y="2534634"/>
            <a:ext cx="792990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&amp;&amp;</a:t>
            </a:r>
            <a:endParaRPr sz="20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39" name="Google Shape;2339;p111"/>
          <p:cNvCxnSpPr>
            <a:stCxn id="2329" idx="4"/>
            <a:endCxn id="2338" idx="0"/>
          </p:cNvCxnSpPr>
          <p:nvPr/>
        </p:nvCxnSpPr>
        <p:spPr>
          <a:xfrm>
            <a:off x="8998777" y="2020347"/>
            <a:ext cx="21600" cy="514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40" name="Google Shape;2340;p111"/>
          <p:cNvCxnSpPr>
            <a:stCxn id="2335" idx="4"/>
            <a:endCxn id="2341" idx="0"/>
          </p:cNvCxnSpPr>
          <p:nvPr/>
        </p:nvCxnSpPr>
        <p:spPr>
          <a:xfrm flipH="1">
            <a:off x="6654179" y="2920237"/>
            <a:ext cx="966600" cy="49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42" name="Google Shape;2342;p111"/>
          <p:cNvSpPr/>
          <p:nvPr/>
        </p:nvSpPr>
        <p:spPr>
          <a:xfrm>
            <a:off x="8825030" y="3440635"/>
            <a:ext cx="692377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341" name="Google Shape;2341;p111"/>
          <p:cNvSpPr/>
          <p:nvPr/>
        </p:nvSpPr>
        <p:spPr>
          <a:xfrm>
            <a:off x="6300114" y="3418861"/>
            <a:ext cx="708037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cxnSp>
        <p:nvCxnSpPr>
          <p:cNvPr id="2343" name="Google Shape;2343;p111"/>
          <p:cNvCxnSpPr>
            <a:stCxn id="2335" idx="4"/>
            <a:endCxn id="2342" idx="0"/>
          </p:cNvCxnSpPr>
          <p:nvPr/>
        </p:nvCxnSpPr>
        <p:spPr>
          <a:xfrm>
            <a:off x="7620779" y="2920237"/>
            <a:ext cx="1550400" cy="520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44" name="Google Shape;2344;p111"/>
          <p:cNvSpPr/>
          <p:nvPr/>
        </p:nvSpPr>
        <p:spPr>
          <a:xfrm>
            <a:off x="7485714" y="3441765"/>
            <a:ext cx="792990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45" name="Google Shape;2345;p111"/>
          <p:cNvCxnSpPr>
            <a:stCxn id="2335" idx="4"/>
            <a:endCxn id="2344" idx="0"/>
          </p:cNvCxnSpPr>
          <p:nvPr/>
        </p:nvCxnSpPr>
        <p:spPr>
          <a:xfrm>
            <a:off x="7620779" y="2920237"/>
            <a:ext cx="261300" cy="521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46" name="Google Shape;2346;p111"/>
          <p:cNvCxnSpPr>
            <a:endCxn id="2347" idx="0"/>
          </p:cNvCxnSpPr>
          <p:nvPr/>
        </p:nvCxnSpPr>
        <p:spPr>
          <a:xfrm flipH="1">
            <a:off x="10289343" y="2913108"/>
            <a:ext cx="738300" cy="455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48" name="Google Shape;2348;p111"/>
          <p:cNvSpPr/>
          <p:nvPr/>
        </p:nvSpPr>
        <p:spPr>
          <a:xfrm>
            <a:off x="11396596" y="3351998"/>
            <a:ext cx="692377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347" name="Google Shape;2347;p111"/>
          <p:cNvSpPr/>
          <p:nvPr/>
        </p:nvSpPr>
        <p:spPr>
          <a:xfrm>
            <a:off x="9943154" y="3368208"/>
            <a:ext cx="692377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2349" name="Google Shape;2349;p111"/>
          <p:cNvCxnSpPr>
            <a:stCxn id="2336" idx="4"/>
            <a:endCxn id="2348" idx="0"/>
          </p:cNvCxnSpPr>
          <p:nvPr/>
        </p:nvCxnSpPr>
        <p:spPr>
          <a:xfrm>
            <a:off x="11027689" y="2912031"/>
            <a:ext cx="715200" cy="440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50" name="Google Shape;2350;p111"/>
          <p:cNvSpPr/>
          <p:nvPr/>
        </p:nvSpPr>
        <p:spPr>
          <a:xfrm>
            <a:off x="10615473" y="3391111"/>
            <a:ext cx="792990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1" name="Google Shape;2351;p111"/>
          <p:cNvCxnSpPr>
            <a:endCxn id="2350" idx="0"/>
          </p:cNvCxnSpPr>
          <p:nvPr/>
        </p:nvCxnSpPr>
        <p:spPr>
          <a:xfrm flipH="1">
            <a:off x="11011968" y="2913211"/>
            <a:ext cx="15600" cy="477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52" name="Google Shape;2352;p111"/>
          <p:cNvCxnSpPr>
            <a:endCxn id="2353" idx="0"/>
          </p:cNvCxnSpPr>
          <p:nvPr/>
        </p:nvCxnSpPr>
        <p:spPr>
          <a:xfrm flipH="1">
            <a:off x="3006565" y="1998386"/>
            <a:ext cx="1357200" cy="379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54" name="Google Shape;2354;p111"/>
          <p:cNvSpPr/>
          <p:nvPr/>
        </p:nvSpPr>
        <p:spPr>
          <a:xfrm>
            <a:off x="5657924" y="2399411"/>
            <a:ext cx="680042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353" name="Google Shape;2353;p111"/>
          <p:cNvSpPr/>
          <p:nvPr/>
        </p:nvSpPr>
        <p:spPr>
          <a:xfrm>
            <a:off x="2661160" y="2377586"/>
            <a:ext cx="690810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2355" name="Google Shape;2355;p111"/>
          <p:cNvCxnSpPr>
            <a:stCxn id="2328" idx="4"/>
            <a:endCxn id="2354" idx="0"/>
          </p:cNvCxnSpPr>
          <p:nvPr/>
        </p:nvCxnSpPr>
        <p:spPr>
          <a:xfrm>
            <a:off x="4363864" y="2003572"/>
            <a:ext cx="1634100" cy="395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56" name="Google Shape;2356;p111"/>
          <p:cNvSpPr/>
          <p:nvPr/>
        </p:nvSpPr>
        <p:spPr>
          <a:xfrm>
            <a:off x="3994427" y="2400490"/>
            <a:ext cx="792990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57" name="Google Shape;2357;p111"/>
          <p:cNvCxnSpPr>
            <a:stCxn id="2328" idx="4"/>
            <a:endCxn id="2356" idx="0"/>
          </p:cNvCxnSpPr>
          <p:nvPr/>
        </p:nvCxnSpPr>
        <p:spPr>
          <a:xfrm>
            <a:off x="4363864" y="2003572"/>
            <a:ext cx="27000" cy="396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58" name="Google Shape;2358;p111"/>
          <p:cNvSpPr/>
          <p:nvPr/>
        </p:nvSpPr>
        <p:spPr>
          <a:xfrm>
            <a:off x="2667540" y="2778251"/>
            <a:ext cx="595254" cy="512484"/>
          </a:xfrm>
          <a:prstGeom prst="triangle">
            <a:avLst>
              <a:gd name="adj" fmla="val 52518"/>
            </a:avLst>
          </a:prstGeom>
          <a:noFill/>
          <a:ln w="12700" cap="flat" cmpd="sng">
            <a:solidFill>
              <a:srgbClr val="157057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2359" name="Google Shape;2359;p111"/>
          <p:cNvSpPr/>
          <p:nvPr/>
        </p:nvSpPr>
        <p:spPr>
          <a:xfrm>
            <a:off x="5689571" y="2768174"/>
            <a:ext cx="595254" cy="520758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rgbClr val="157057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2360" name="Google Shape;2360;p111"/>
          <p:cNvSpPr/>
          <p:nvPr/>
        </p:nvSpPr>
        <p:spPr>
          <a:xfrm>
            <a:off x="6336644" y="3834973"/>
            <a:ext cx="595254" cy="520758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rgbClr val="157057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2361" name="Google Shape;2361;p111"/>
          <p:cNvSpPr/>
          <p:nvPr/>
        </p:nvSpPr>
        <p:spPr>
          <a:xfrm>
            <a:off x="8888434" y="3849142"/>
            <a:ext cx="595254" cy="520758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rgbClr val="157057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2362" name="Google Shape;2362;p111"/>
          <p:cNvSpPr/>
          <p:nvPr/>
        </p:nvSpPr>
        <p:spPr>
          <a:xfrm>
            <a:off x="9981758" y="3838693"/>
            <a:ext cx="595254" cy="520758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rgbClr val="157057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2363" name="Google Shape;2363;p111"/>
          <p:cNvSpPr/>
          <p:nvPr/>
        </p:nvSpPr>
        <p:spPr>
          <a:xfrm>
            <a:off x="11435796" y="3852463"/>
            <a:ext cx="595254" cy="520758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rgbClr val="157057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grpSp>
        <p:nvGrpSpPr>
          <p:cNvPr id="2364" name="Google Shape;2364;p111"/>
          <p:cNvGrpSpPr/>
          <p:nvPr/>
        </p:nvGrpSpPr>
        <p:grpSpPr>
          <a:xfrm>
            <a:off x="74290" y="0"/>
            <a:ext cx="5277052" cy="656378"/>
            <a:chOff x="27818" y="5318"/>
            <a:chExt cx="5593627" cy="656378"/>
          </a:xfrm>
        </p:grpSpPr>
        <p:sp>
          <p:nvSpPr>
            <p:cNvPr id="2365" name="Google Shape;2365;p111"/>
            <p:cNvSpPr txBox="1"/>
            <p:nvPr/>
          </p:nvSpPr>
          <p:spPr>
            <a:xfrm>
              <a:off x="69990" y="323142"/>
              <a:ext cx="5551455" cy="33855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 </a:t>
              </a:r>
              <a:r>
                <a:rPr lang="en-US" sz="16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lang="en-US" sz="16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600" b="0">
                  <a:solidFill>
                    <a:srgbClr val="FF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100</a:t>
              </a:r>
              <a:r>
                <a:rPr lang="en-US" sz="16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6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||</a:t>
              </a:r>
              <a:r>
                <a:rPr lang="en-US" sz="16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x </a:t>
              </a:r>
              <a:r>
                <a:rPr lang="en-US" sz="16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r>
                <a:rPr lang="en-US" sz="16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600" b="0">
                  <a:solidFill>
                    <a:srgbClr val="FF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200</a:t>
              </a:r>
              <a:r>
                <a:rPr lang="en-US" sz="16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6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&amp;&amp;</a:t>
              </a:r>
              <a:r>
                <a:rPr lang="en-US" sz="16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x </a:t>
              </a:r>
              <a:r>
                <a:rPr lang="en-US" sz="16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!=</a:t>
              </a:r>
              <a:r>
                <a:rPr lang="en-US" sz="16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y</a:t>
              </a:r>
              <a:endParaRPr/>
            </a:p>
          </p:txBody>
        </p:sp>
        <p:sp>
          <p:nvSpPr>
            <p:cNvPr id="2366" name="Google Shape;2366;p111"/>
            <p:cNvSpPr txBox="1"/>
            <p:nvPr/>
          </p:nvSpPr>
          <p:spPr>
            <a:xfrm>
              <a:off x="27818" y="5318"/>
              <a:ext cx="5233047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i="1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Translation of a boolean expression using backpatching</a:t>
              </a:r>
              <a:endParaRPr/>
            </a:p>
          </p:txBody>
        </p:sp>
      </p:grpSp>
      <p:sp>
        <p:nvSpPr>
          <p:cNvPr id="2367" name="Google Shape;2367;p111"/>
          <p:cNvSpPr txBox="1"/>
          <p:nvPr/>
        </p:nvSpPr>
        <p:spPr>
          <a:xfrm>
            <a:off x="4844256" y="1360720"/>
            <a:ext cx="13451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>
                <a:solidFill>
                  <a:srgbClr val="FF8000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8" name="Google Shape;2368;p111"/>
          <p:cNvSpPr txBox="1"/>
          <p:nvPr/>
        </p:nvSpPr>
        <p:spPr>
          <a:xfrm>
            <a:off x="7686251" y="1955624"/>
            <a:ext cx="17295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>
                <a:solidFill>
                  <a:srgbClr val="FF8000"/>
                </a:solidFill>
                <a:latin typeface="Calibri"/>
                <a:ea typeface="Calibri"/>
                <a:cs typeface="Calibri"/>
                <a:sym typeface="Calibri"/>
              </a:rPr>
              <a:t>200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9" name="Google Shape;2369;p111"/>
          <p:cNvSpPr txBox="1"/>
          <p:nvPr/>
        </p:nvSpPr>
        <p:spPr>
          <a:xfrm>
            <a:off x="6972722" y="1378945"/>
            <a:ext cx="159321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>
                <a:solidFill>
                  <a:srgbClr val="FF8000"/>
                </a:solidFill>
                <a:latin typeface="Calibri"/>
                <a:ea typeface="Calibri"/>
                <a:cs typeface="Calibri"/>
                <a:sym typeface="Calibri"/>
              </a:rPr>
              <a:t>200</a:t>
            </a: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&amp;&amp;</a:t>
            </a: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x 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!=</a:t>
            </a: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0" name="Google Shape;2370;p111"/>
          <p:cNvSpPr txBox="1"/>
          <p:nvPr/>
        </p:nvSpPr>
        <p:spPr>
          <a:xfrm>
            <a:off x="3283971" y="1905006"/>
            <a:ext cx="5844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1" name="Google Shape;2371;p111"/>
          <p:cNvSpPr txBox="1"/>
          <p:nvPr/>
        </p:nvSpPr>
        <p:spPr>
          <a:xfrm>
            <a:off x="5011170" y="1919469"/>
            <a:ext cx="13451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FF8000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2" name="Google Shape;2372;p111"/>
          <p:cNvSpPr txBox="1"/>
          <p:nvPr/>
        </p:nvSpPr>
        <p:spPr>
          <a:xfrm>
            <a:off x="4082255" y="2050099"/>
            <a:ext cx="4396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3" name="Google Shape;2373;p111"/>
          <p:cNvSpPr txBox="1"/>
          <p:nvPr/>
        </p:nvSpPr>
        <p:spPr>
          <a:xfrm>
            <a:off x="6857279" y="2913746"/>
            <a:ext cx="5844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4" name="Google Shape;2374;p111"/>
          <p:cNvSpPr txBox="1"/>
          <p:nvPr/>
        </p:nvSpPr>
        <p:spPr>
          <a:xfrm>
            <a:off x="8316664" y="2913746"/>
            <a:ext cx="13451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8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400" b="0">
                <a:solidFill>
                  <a:srgbClr val="FF8000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5" name="Google Shape;2375;p111"/>
          <p:cNvSpPr txBox="1"/>
          <p:nvPr/>
        </p:nvSpPr>
        <p:spPr>
          <a:xfrm>
            <a:off x="7468712" y="3031403"/>
            <a:ext cx="4396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sp>
        <p:nvSpPr>
          <p:cNvPr id="2376" name="Google Shape;2376;p111"/>
          <p:cNvSpPr txBox="1"/>
          <p:nvPr/>
        </p:nvSpPr>
        <p:spPr>
          <a:xfrm>
            <a:off x="10347432" y="2861772"/>
            <a:ext cx="4073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7" name="Google Shape;2377;p111"/>
          <p:cNvSpPr txBox="1"/>
          <p:nvPr/>
        </p:nvSpPr>
        <p:spPr>
          <a:xfrm>
            <a:off x="11315068" y="2854475"/>
            <a:ext cx="456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8" name="Google Shape;2378;p111"/>
          <p:cNvSpPr txBox="1"/>
          <p:nvPr/>
        </p:nvSpPr>
        <p:spPr>
          <a:xfrm>
            <a:off x="10712723" y="3079445"/>
            <a:ext cx="815919" cy="305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!=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79" name="Google Shape;2379;p111"/>
          <p:cNvGraphicFramePr/>
          <p:nvPr/>
        </p:nvGraphicFramePr>
        <p:xfrm>
          <a:off x="122175" y="801726"/>
          <a:ext cx="1601575" cy="1795200"/>
        </p:xfrm>
        <a:graphic>
          <a:graphicData uri="http://schemas.openxmlformats.org/drawingml/2006/table">
            <a:tbl>
              <a:tblPr firstRow="1" bandRow="1">
                <a:noFill/>
                <a:tableStyleId>{8153B0A3-9D21-4DBB-80EF-F707A088C42A}</a:tableStyleId>
              </a:tblPr>
              <a:tblGrid>
                <a:gridCol w="160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8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B 🡪 B</a:t>
                      </a:r>
                      <a:r>
                        <a:rPr lang="en-US" sz="1800" i="1" baseline="-25000"/>
                        <a:t>1</a:t>
                      </a:r>
                      <a:r>
                        <a:rPr lang="en-US" sz="1800" i="1"/>
                        <a:t> </a:t>
                      </a:r>
                      <a:r>
                        <a:rPr lang="en-US" sz="1800" i="0"/>
                        <a:t>&amp;&amp;</a:t>
                      </a:r>
                      <a:r>
                        <a:rPr lang="en-US" sz="1800" i="1"/>
                        <a:t> B</a:t>
                      </a:r>
                      <a:r>
                        <a:rPr lang="en-US" sz="1800" i="1" baseline="-25000"/>
                        <a:t>2</a:t>
                      </a:r>
                      <a:endParaRPr sz="1800" i="1" baseline="-25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B 🡪 B</a:t>
                      </a:r>
                      <a:r>
                        <a:rPr lang="en-US" sz="1800" i="1" baseline="-25000"/>
                        <a:t>1</a:t>
                      </a:r>
                      <a:r>
                        <a:rPr lang="en-US" sz="1800" i="1"/>
                        <a:t> </a:t>
                      </a:r>
                      <a:r>
                        <a:rPr lang="en-US" sz="1800" i="0"/>
                        <a:t>||</a:t>
                      </a:r>
                      <a:r>
                        <a:rPr lang="en-US" sz="1800" i="1"/>
                        <a:t> B</a:t>
                      </a:r>
                      <a:r>
                        <a:rPr lang="en-US" sz="1800" i="1" baseline="-25000"/>
                        <a:t>2</a:t>
                      </a:r>
                      <a:endParaRPr sz="1800" i="1" baseline="-25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i="1"/>
                        <a:t>B 🡪 E</a:t>
                      </a:r>
                      <a:r>
                        <a:rPr lang="en-US" sz="1800" i="1" baseline="-25000"/>
                        <a:t>1</a:t>
                      </a:r>
                      <a:r>
                        <a:rPr lang="en-US" sz="1800" i="1"/>
                        <a:t> </a:t>
                      </a:r>
                      <a:r>
                        <a:rPr lang="en-US" sz="1800" b="1" i="0"/>
                        <a:t>rel</a:t>
                      </a:r>
                      <a:r>
                        <a:rPr lang="en-US" sz="1800" i="1"/>
                        <a:t> E</a:t>
                      </a:r>
                      <a:r>
                        <a:rPr lang="en-US" sz="1800" i="1" baseline="-25000"/>
                        <a:t>2 </a:t>
                      </a:r>
                      <a:endParaRPr sz="1800" i="0" baseline="-25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80" name="Google Shape;2380;p111"/>
          <p:cNvSpPr txBox="1"/>
          <p:nvPr/>
        </p:nvSpPr>
        <p:spPr>
          <a:xfrm>
            <a:off x="9805704" y="1864514"/>
            <a:ext cx="815919" cy="305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!=</a:t>
            </a: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2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5" name="Google Shape;2385;p112"/>
          <p:cNvGraphicFramePr/>
          <p:nvPr/>
        </p:nvGraphicFramePr>
        <p:xfrm>
          <a:off x="47581" y="3784705"/>
          <a:ext cx="2479725" cy="2275910"/>
        </p:xfrm>
        <a:graphic>
          <a:graphicData uri="http://schemas.openxmlformats.org/drawingml/2006/table">
            <a:tbl>
              <a:tblPr firstRow="1" bandRow="1">
                <a:noFill/>
                <a:tableStyleId>{8153B0A3-9D21-4DBB-80EF-F707A088C42A}</a:tableStyleId>
              </a:tblPr>
              <a:tblGrid>
                <a:gridCol w="7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Instr. #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Instructions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i="0"/>
                        <a:t>100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1"/>
                        <a:t>if x </a:t>
                      </a:r>
                      <a:r>
                        <a:rPr lang="en-US" sz="1400" b="1" i="1"/>
                        <a:t>&lt; </a:t>
                      </a:r>
                      <a:r>
                        <a:rPr lang="en-US" sz="1400" i="1"/>
                        <a:t>100  go to </a:t>
                      </a:r>
                      <a:r>
                        <a:rPr lang="en-US" sz="1400" i="1" u="sng"/>
                        <a:t>___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i="0"/>
                        <a:t>101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i="1" baseline="-25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1"/>
                        <a:t>go to </a:t>
                      </a:r>
                      <a:r>
                        <a:rPr lang="en-US" sz="1400" i="1" u="sng"/>
                        <a:t>___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i="0"/>
                        <a:t>102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1"/>
                        <a:t>if x </a:t>
                      </a:r>
                      <a:r>
                        <a:rPr lang="en-US" sz="1400" b="1" i="1"/>
                        <a:t>&gt; </a:t>
                      </a:r>
                      <a:r>
                        <a:rPr lang="en-US" sz="1400" b="0" i="1"/>
                        <a:t>2</a:t>
                      </a:r>
                      <a:r>
                        <a:rPr lang="en-US" sz="1400" i="1"/>
                        <a:t>00  go to </a:t>
                      </a:r>
                      <a:r>
                        <a:rPr lang="en-US" sz="1400" i="1" u="sng"/>
                        <a:t>___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i="0"/>
                        <a:t>103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1"/>
                        <a:t>go to </a:t>
                      </a:r>
                      <a:r>
                        <a:rPr lang="en-US" sz="1400" i="1" u="sng"/>
                        <a:t>___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i="0"/>
                        <a:t>104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1"/>
                        <a:t>if x </a:t>
                      </a:r>
                      <a:r>
                        <a:rPr lang="en-US" sz="1400" b="1" i="1"/>
                        <a:t>!= </a:t>
                      </a:r>
                      <a:r>
                        <a:rPr lang="en-US" sz="1400" b="0" i="1"/>
                        <a:t>y</a:t>
                      </a:r>
                      <a:r>
                        <a:rPr lang="en-US" sz="1400" i="1"/>
                        <a:t>  go to </a:t>
                      </a:r>
                      <a:r>
                        <a:rPr lang="en-US" sz="1400" i="1" u="sng"/>
                        <a:t>___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i="0"/>
                        <a:t>105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1"/>
                        <a:t>go to </a:t>
                      </a:r>
                      <a:r>
                        <a:rPr lang="en-US" sz="1400" i="1" u="sng"/>
                        <a:t>___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86" name="Google Shape;2386;p112"/>
          <p:cNvSpPr txBox="1"/>
          <p:nvPr/>
        </p:nvSpPr>
        <p:spPr>
          <a:xfrm>
            <a:off x="4993864" y="2835169"/>
            <a:ext cx="2845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B3.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truelist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4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makelist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nextinstr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B3.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falselist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4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makelist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nextinstr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+1)</a:t>
            </a:r>
            <a:endParaRPr sz="1400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7" name="Google Shape;2387;p112"/>
          <p:cNvSpPr txBox="1"/>
          <p:nvPr/>
        </p:nvSpPr>
        <p:spPr>
          <a:xfrm>
            <a:off x="8807394" y="3443005"/>
            <a:ext cx="263004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B4.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truelist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4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makelist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nextinstr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B4.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falselist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4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makelist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nextinstr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+1)</a:t>
            </a:r>
            <a:endParaRPr sz="1400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8" name="Google Shape;2388;p112"/>
          <p:cNvSpPr txBox="1"/>
          <p:nvPr/>
        </p:nvSpPr>
        <p:spPr>
          <a:xfrm>
            <a:off x="8802299" y="3858318"/>
            <a:ext cx="181530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B4.Code: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E5.addr </a:t>
            </a:r>
            <a:r>
              <a:rPr lang="en-US" sz="1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 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E6.addr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go to </a:t>
            </a:r>
            <a:r>
              <a:rPr lang="en-US" sz="1400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</a:t>
            </a:r>
            <a:r>
              <a:rPr lang="en-US" sz="1400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</a:t>
            </a:r>
            <a:endParaRPr/>
          </a:p>
        </p:txBody>
      </p:sp>
      <p:sp>
        <p:nvSpPr>
          <p:cNvPr id="2389" name="Google Shape;2389;p112"/>
          <p:cNvSpPr txBox="1"/>
          <p:nvPr/>
        </p:nvSpPr>
        <p:spPr>
          <a:xfrm>
            <a:off x="4993864" y="3273054"/>
            <a:ext cx="181530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B3.Code: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E3.addr </a:t>
            </a:r>
            <a:r>
              <a:rPr lang="en-US" sz="1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 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E4.addr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go to </a:t>
            </a:r>
            <a:r>
              <a:rPr lang="en-US" sz="1400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</a:t>
            </a:r>
            <a:r>
              <a:rPr lang="en-US" sz="1400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</a:t>
            </a:r>
            <a:endParaRPr/>
          </a:p>
        </p:txBody>
      </p:sp>
      <p:grpSp>
        <p:nvGrpSpPr>
          <p:cNvPr id="2390" name="Google Shape;2390;p112"/>
          <p:cNvGrpSpPr/>
          <p:nvPr/>
        </p:nvGrpSpPr>
        <p:grpSpPr>
          <a:xfrm>
            <a:off x="39810" y="0"/>
            <a:ext cx="4778032" cy="656378"/>
            <a:chOff x="-19962" y="5318"/>
            <a:chExt cx="5243265" cy="656378"/>
          </a:xfrm>
        </p:grpSpPr>
        <p:sp>
          <p:nvSpPr>
            <p:cNvPr id="2391" name="Google Shape;2391;p112"/>
            <p:cNvSpPr txBox="1"/>
            <p:nvPr/>
          </p:nvSpPr>
          <p:spPr>
            <a:xfrm>
              <a:off x="69990" y="323142"/>
              <a:ext cx="4117753" cy="33855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 </a:t>
              </a:r>
              <a:r>
                <a:rPr lang="en-US" sz="16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lang="en-US" sz="16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600" b="0">
                  <a:solidFill>
                    <a:srgbClr val="FF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100</a:t>
              </a:r>
              <a:r>
                <a:rPr lang="en-US" sz="16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6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||</a:t>
              </a:r>
              <a:r>
                <a:rPr lang="en-US" sz="16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x </a:t>
              </a:r>
              <a:r>
                <a:rPr lang="en-US" sz="16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r>
                <a:rPr lang="en-US" sz="16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600" b="0">
                  <a:solidFill>
                    <a:srgbClr val="FF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200</a:t>
              </a:r>
              <a:r>
                <a:rPr lang="en-US" sz="16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6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&amp;&amp;</a:t>
              </a:r>
              <a:r>
                <a:rPr lang="en-US" sz="16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x </a:t>
              </a:r>
              <a:r>
                <a:rPr lang="en-US" sz="16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!=</a:t>
              </a:r>
              <a:r>
                <a:rPr lang="en-US" sz="16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y</a:t>
              </a:r>
              <a:endParaRPr/>
            </a:p>
          </p:txBody>
        </p:sp>
        <p:sp>
          <p:nvSpPr>
            <p:cNvPr id="2392" name="Google Shape;2392;p112"/>
            <p:cNvSpPr txBox="1"/>
            <p:nvPr/>
          </p:nvSpPr>
          <p:spPr>
            <a:xfrm>
              <a:off x="-19962" y="5318"/>
              <a:ext cx="5243265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i="1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Translation of a boolean expression using backpatching</a:t>
              </a:r>
              <a:endParaRPr/>
            </a:p>
          </p:txBody>
        </p:sp>
      </p:grpSp>
      <p:graphicFrame>
        <p:nvGraphicFramePr>
          <p:cNvPr id="2393" name="Google Shape;2393;p112"/>
          <p:cNvGraphicFramePr/>
          <p:nvPr/>
        </p:nvGraphicFramePr>
        <p:xfrm>
          <a:off x="121009" y="803768"/>
          <a:ext cx="1755975" cy="2031375"/>
        </p:xfrm>
        <a:graphic>
          <a:graphicData uri="http://schemas.openxmlformats.org/drawingml/2006/table">
            <a:tbl>
              <a:tblPr firstRow="1" bandRow="1">
                <a:noFill/>
                <a:tableStyleId>{8153B0A3-9D21-4DBB-80EF-F707A088C42A}</a:tableStyleId>
              </a:tblPr>
              <a:tblGrid>
                <a:gridCol w="175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Prod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1"/>
                        <a:t>B 🡪 B</a:t>
                      </a:r>
                      <a:r>
                        <a:rPr lang="en-US" sz="1600" i="1" baseline="-25000"/>
                        <a:t>1</a:t>
                      </a:r>
                      <a:r>
                        <a:rPr lang="en-US" sz="1600" i="1"/>
                        <a:t> </a:t>
                      </a:r>
                      <a:r>
                        <a:rPr lang="en-US" sz="1600" i="0"/>
                        <a:t>&amp;&amp;</a:t>
                      </a:r>
                      <a:r>
                        <a:rPr lang="en-US" sz="1600" i="1"/>
                        <a:t> </a:t>
                      </a:r>
                      <a:r>
                        <a:rPr lang="en-US" sz="1600" i="1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sz="1600" i="1"/>
                        <a:t> B</a:t>
                      </a:r>
                      <a:r>
                        <a:rPr lang="en-US" sz="1600" i="1" baseline="-25000"/>
                        <a:t>2</a:t>
                      </a:r>
                      <a:endParaRPr sz="1600" i="1" baseline="-25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1"/>
                        <a:t>B 🡪 B</a:t>
                      </a:r>
                      <a:r>
                        <a:rPr lang="en-US" sz="1600" i="1" baseline="-25000"/>
                        <a:t>1</a:t>
                      </a:r>
                      <a:r>
                        <a:rPr lang="en-US" sz="1600" i="1"/>
                        <a:t> </a:t>
                      </a:r>
                      <a:r>
                        <a:rPr lang="en-US" sz="1600" i="0"/>
                        <a:t>||</a:t>
                      </a:r>
                      <a:r>
                        <a:rPr lang="en-US" sz="1600" i="1"/>
                        <a:t> </a:t>
                      </a:r>
                      <a:r>
                        <a:rPr lang="en-US" sz="1600" i="1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sz="1600" i="1"/>
                        <a:t> B</a:t>
                      </a:r>
                      <a:r>
                        <a:rPr lang="en-US" sz="1600" i="1" baseline="-25000"/>
                        <a:t>2</a:t>
                      </a:r>
                      <a:endParaRPr sz="1600" i="1" baseline="-25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1"/>
                        <a:t>B 🡪 E</a:t>
                      </a:r>
                      <a:r>
                        <a:rPr lang="en-US" sz="1600" i="1" baseline="-25000"/>
                        <a:t>1</a:t>
                      </a:r>
                      <a:r>
                        <a:rPr lang="en-US" sz="1600" i="1"/>
                        <a:t> </a:t>
                      </a:r>
                      <a:r>
                        <a:rPr lang="en-US" sz="1600" b="1" i="0"/>
                        <a:t>rel</a:t>
                      </a:r>
                      <a:r>
                        <a:rPr lang="en-US" sz="1600" i="1"/>
                        <a:t> E</a:t>
                      </a:r>
                      <a:r>
                        <a:rPr lang="en-US" sz="1600" i="1" baseline="-25000"/>
                        <a:t>2 </a:t>
                      </a:r>
                      <a:endParaRPr sz="1600" i="0" baseline="-25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1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sz="1600" i="1"/>
                        <a:t> 🡪 Ɛ</a:t>
                      </a:r>
                      <a:endParaRPr sz="1600" i="0" baseline="-25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94" name="Google Shape;2394;p112"/>
          <p:cNvSpPr/>
          <p:nvPr/>
        </p:nvSpPr>
        <p:spPr>
          <a:xfrm>
            <a:off x="6455631" y="341884"/>
            <a:ext cx="584496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20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5" name="Google Shape;2395;p112"/>
          <p:cNvCxnSpPr>
            <a:stCxn id="2394" idx="4"/>
            <a:endCxn id="2396" idx="0"/>
          </p:cNvCxnSpPr>
          <p:nvPr/>
        </p:nvCxnSpPr>
        <p:spPr>
          <a:xfrm flipH="1">
            <a:off x="4557279" y="750391"/>
            <a:ext cx="2190600" cy="90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97" name="Google Shape;2397;p112"/>
          <p:cNvSpPr/>
          <p:nvPr/>
        </p:nvSpPr>
        <p:spPr>
          <a:xfrm>
            <a:off x="8586209" y="1646833"/>
            <a:ext cx="584496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396" name="Google Shape;2396;p112"/>
          <p:cNvSpPr/>
          <p:nvPr/>
        </p:nvSpPr>
        <p:spPr>
          <a:xfrm>
            <a:off x="4265029" y="1651556"/>
            <a:ext cx="584496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398" name="Google Shape;2398;p112"/>
          <p:cNvSpPr/>
          <p:nvPr/>
        </p:nvSpPr>
        <p:spPr>
          <a:xfrm>
            <a:off x="7732168" y="1647934"/>
            <a:ext cx="584496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9" name="Google Shape;2399;p112"/>
          <p:cNvCxnSpPr>
            <a:stCxn id="2394" idx="4"/>
          </p:cNvCxnSpPr>
          <p:nvPr/>
        </p:nvCxnSpPr>
        <p:spPr>
          <a:xfrm>
            <a:off x="6747879" y="750391"/>
            <a:ext cx="2130600" cy="897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00" name="Google Shape;2400;p112"/>
          <p:cNvSpPr/>
          <p:nvPr/>
        </p:nvSpPr>
        <p:spPr>
          <a:xfrm>
            <a:off x="5534301" y="1249130"/>
            <a:ext cx="792990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||</a:t>
            </a:r>
            <a:endParaRPr sz="20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01" name="Google Shape;2401;p112"/>
          <p:cNvCxnSpPr>
            <a:stCxn id="2394" idx="4"/>
            <a:endCxn id="2400" idx="0"/>
          </p:cNvCxnSpPr>
          <p:nvPr/>
        </p:nvCxnSpPr>
        <p:spPr>
          <a:xfrm flipH="1">
            <a:off x="5930679" y="750391"/>
            <a:ext cx="817200" cy="49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02" name="Google Shape;2402;p112"/>
          <p:cNvCxnSpPr>
            <a:stCxn id="2397" idx="4"/>
            <a:endCxn id="2403" idx="0"/>
          </p:cNvCxnSpPr>
          <p:nvPr/>
        </p:nvCxnSpPr>
        <p:spPr>
          <a:xfrm flipH="1">
            <a:off x="7340057" y="2055340"/>
            <a:ext cx="1538400" cy="1353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04" name="Google Shape;2404;p112"/>
          <p:cNvSpPr/>
          <p:nvPr/>
        </p:nvSpPr>
        <p:spPr>
          <a:xfrm>
            <a:off x="11124130" y="3273552"/>
            <a:ext cx="769654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403" name="Google Shape;2403;p112"/>
          <p:cNvSpPr/>
          <p:nvPr/>
        </p:nvSpPr>
        <p:spPr>
          <a:xfrm>
            <a:off x="6963105" y="3408758"/>
            <a:ext cx="753879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cxnSp>
        <p:nvCxnSpPr>
          <p:cNvPr id="2405" name="Google Shape;2405;p112"/>
          <p:cNvCxnSpPr>
            <a:stCxn id="2397" idx="4"/>
            <a:endCxn id="2404" idx="0"/>
          </p:cNvCxnSpPr>
          <p:nvPr/>
        </p:nvCxnSpPr>
        <p:spPr>
          <a:xfrm>
            <a:off x="8878457" y="2055340"/>
            <a:ext cx="2630400" cy="121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06" name="Google Shape;2406;p112"/>
          <p:cNvSpPr/>
          <p:nvPr/>
        </p:nvSpPr>
        <p:spPr>
          <a:xfrm>
            <a:off x="8319187" y="2682362"/>
            <a:ext cx="792990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&amp;&amp;</a:t>
            </a:r>
            <a:endParaRPr sz="18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07" name="Google Shape;2407;p112"/>
          <p:cNvCxnSpPr>
            <a:stCxn id="2397" idx="4"/>
            <a:endCxn id="2406" idx="0"/>
          </p:cNvCxnSpPr>
          <p:nvPr/>
        </p:nvCxnSpPr>
        <p:spPr>
          <a:xfrm flipH="1">
            <a:off x="8715557" y="2055340"/>
            <a:ext cx="162900" cy="627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08" name="Google Shape;2408;p112"/>
          <p:cNvCxnSpPr>
            <a:stCxn id="2403" idx="4"/>
            <a:endCxn id="2409" idx="0"/>
          </p:cNvCxnSpPr>
          <p:nvPr/>
        </p:nvCxnSpPr>
        <p:spPr>
          <a:xfrm flipH="1">
            <a:off x="6047345" y="3817265"/>
            <a:ext cx="1292700" cy="997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10" name="Google Shape;2410;p112"/>
          <p:cNvSpPr/>
          <p:nvPr/>
        </p:nvSpPr>
        <p:spPr>
          <a:xfrm>
            <a:off x="8218184" y="4836318"/>
            <a:ext cx="692377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409" name="Google Shape;2409;p112"/>
          <p:cNvSpPr/>
          <p:nvPr/>
        </p:nvSpPr>
        <p:spPr>
          <a:xfrm>
            <a:off x="5693268" y="4814544"/>
            <a:ext cx="708037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cxnSp>
        <p:nvCxnSpPr>
          <p:cNvPr id="2411" name="Google Shape;2411;p112"/>
          <p:cNvCxnSpPr>
            <a:stCxn id="2403" idx="4"/>
            <a:endCxn id="2410" idx="0"/>
          </p:cNvCxnSpPr>
          <p:nvPr/>
        </p:nvCxnSpPr>
        <p:spPr>
          <a:xfrm>
            <a:off x="7340045" y="3817265"/>
            <a:ext cx="1224300" cy="1019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12" name="Google Shape;2412;p112"/>
          <p:cNvSpPr/>
          <p:nvPr/>
        </p:nvSpPr>
        <p:spPr>
          <a:xfrm>
            <a:off x="6878868" y="4693064"/>
            <a:ext cx="792990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</a:t>
            </a:r>
            <a:endParaRPr sz="18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3" name="Google Shape;2413;p112"/>
          <p:cNvCxnSpPr>
            <a:stCxn id="2403" idx="4"/>
            <a:endCxn id="2412" idx="0"/>
          </p:cNvCxnSpPr>
          <p:nvPr/>
        </p:nvCxnSpPr>
        <p:spPr>
          <a:xfrm flipH="1">
            <a:off x="7275245" y="3817265"/>
            <a:ext cx="64800" cy="875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14" name="Google Shape;2414;p112"/>
          <p:cNvCxnSpPr>
            <a:stCxn id="2404" idx="4"/>
            <a:endCxn id="2415" idx="0"/>
          </p:cNvCxnSpPr>
          <p:nvPr/>
        </p:nvCxnSpPr>
        <p:spPr>
          <a:xfrm flipH="1">
            <a:off x="10337457" y="3682059"/>
            <a:ext cx="1171500" cy="1093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16" name="Google Shape;2416;p112"/>
          <p:cNvSpPr/>
          <p:nvPr/>
        </p:nvSpPr>
        <p:spPr>
          <a:xfrm>
            <a:off x="11372532" y="4759701"/>
            <a:ext cx="692377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415" name="Google Shape;2415;p112"/>
          <p:cNvSpPr/>
          <p:nvPr/>
        </p:nvSpPr>
        <p:spPr>
          <a:xfrm>
            <a:off x="9991282" y="4775923"/>
            <a:ext cx="692377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2417" name="Google Shape;2417;p112"/>
          <p:cNvCxnSpPr>
            <a:stCxn id="2404" idx="4"/>
            <a:endCxn id="2416" idx="0"/>
          </p:cNvCxnSpPr>
          <p:nvPr/>
        </p:nvCxnSpPr>
        <p:spPr>
          <a:xfrm>
            <a:off x="11508957" y="3682059"/>
            <a:ext cx="209700" cy="1077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18" name="Google Shape;2418;p112"/>
          <p:cNvSpPr/>
          <p:nvPr/>
        </p:nvSpPr>
        <p:spPr>
          <a:xfrm>
            <a:off x="10727029" y="4570256"/>
            <a:ext cx="792990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</a:t>
            </a:r>
            <a:endParaRPr sz="18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9" name="Google Shape;2419;p112"/>
          <p:cNvCxnSpPr>
            <a:stCxn id="2404" idx="4"/>
            <a:endCxn id="2418" idx="0"/>
          </p:cNvCxnSpPr>
          <p:nvPr/>
        </p:nvCxnSpPr>
        <p:spPr>
          <a:xfrm flipH="1">
            <a:off x="11123457" y="3682059"/>
            <a:ext cx="385500" cy="88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20" name="Google Shape;2420;p112"/>
          <p:cNvCxnSpPr>
            <a:stCxn id="2396" idx="4"/>
            <a:endCxn id="2421" idx="0"/>
          </p:cNvCxnSpPr>
          <p:nvPr/>
        </p:nvCxnSpPr>
        <p:spPr>
          <a:xfrm flipH="1">
            <a:off x="3006577" y="2060063"/>
            <a:ext cx="1550700" cy="979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22" name="Google Shape;2422;p112"/>
          <p:cNvSpPr/>
          <p:nvPr/>
        </p:nvSpPr>
        <p:spPr>
          <a:xfrm>
            <a:off x="4387976" y="3169439"/>
            <a:ext cx="680042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421" name="Google Shape;2421;p112"/>
          <p:cNvSpPr/>
          <p:nvPr/>
        </p:nvSpPr>
        <p:spPr>
          <a:xfrm>
            <a:off x="2661160" y="3039377"/>
            <a:ext cx="690810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2423" name="Google Shape;2423;p112"/>
          <p:cNvCxnSpPr>
            <a:stCxn id="2396" idx="4"/>
            <a:endCxn id="2422" idx="0"/>
          </p:cNvCxnSpPr>
          <p:nvPr/>
        </p:nvCxnSpPr>
        <p:spPr>
          <a:xfrm>
            <a:off x="4557277" y="2060063"/>
            <a:ext cx="170700" cy="1109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24" name="Google Shape;2424;p112"/>
          <p:cNvSpPr/>
          <p:nvPr/>
        </p:nvSpPr>
        <p:spPr>
          <a:xfrm>
            <a:off x="3434959" y="2917906"/>
            <a:ext cx="792990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</a:t>
            </a:r>
            <a:endParaRPr sz="18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25" name="Google Shape;2425;p112"/>
          <p:cNvCxnSpPr>
            <a:stCxn id="2396" idx="4"/>
            <a:endCxn id="2424" idx="0"/>
          </p:cNvCxnSpPr>
          <p:nvPr/>
        </p:nvCxnSpPr>
        <p:spPr>
          <a:xfrm flipH="1">
            <a:off x="3831577" y="2060063"/>
            <a:ext cx="725700" cy="857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26" name="Google Shape;2426;p112"/>
          <p:cNvSpPr/>
          <p:nvPr/>
        </p:nvSpPr>
        <p:spPr>
          <a:xfrm>
            <a:off x="2667540" y="3439991"/>
            <a:ext cx="595254" cy="512484"/>
          </a:xfrm>
          <a:prstGeom prst="triangle">
            <a:avLst>
              <a:gd name="adj" fmla="val 52518"/>
            </a:avLst>
          </a:prstGeom>
          <a:noFill/>
          <a:ln w="12700" cap="flat" cmpd="sng">
            <a:solidFill>
              <a:srgbClr val="157057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2427" name="Google Shape;2427;p112"/>
          <p:cNvSpPr/>
          <p:nvPr/>
        </p:nvSpPr>
        <p:spPr>
          <a:xfrm>
            <a:off x="4419623" y="3543300"/>
            <a:ext cx="595254" cy="591860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rgbClr val="157057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2428" name="Google Shape;2428;p112"/>
          <p:cNvSpPr/>
          <p:nvPr/>
        </p:nvSpPr>
        <p:spPr>
          <a:xfrm>
            <a:off x="5732037" y="5231933"/>
            <a:ext cx="595254" cy="520758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rgbClr val="157057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2429" name="Google Shape;2429;p112"/>
          <p:cNvSpPr/>
          <p:nvPr/>
        </p:nvSpPr>
        <p:spPr>
          <a:xfrm>
            <a:off x="8281588" y="5244825"/>
            <a:ext cx="595254" cy="520758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rgbClr val="157057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2430" name="Google Shape;2430;p112"/>
          <p:cNvSpPr/>
          <p:nvPr/>
        </p:nvSpPr>
        <p:spPr>
          <a:xfrm>
            <a:off x="9981758" y="5234376"/>
            <a:ext cx="595254" cy="520758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rgbClr val="157057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2431" name="Google Shape;2431;p112"/>
          <p:cNvSpPr/>
          <p:nvPr/>
        </p:nvSpPr>
        <p:spPr>
          <a:xfrm>
            <a:off x="11435796" y="5248146"/>
            <a:ext cx="595254" cy="520758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rgbClr val="157057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2432" name="Google Shape;2432;p112"/>
          <p:cNvSpPr txBox="1"/>
          <p:nvPr/>
        </p:nvSpPr>
        <p:spPr>
          <a:xfrm>
            <a:off x="3142264" y="2532771"/>
            <a:ext cx="5844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3" name="Google Shape;2433;p112"/>
          <p:cNvSpPr txBox="1"/>
          <p:nvPr/>
        </p:nvSpPr>
        <p:spPr>
          <a:xfrm>
            <a:off x="4615068" y="2491695"/>
            <a:ext cx="61813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FF8000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4" name="Google Shape;2434;p112"/>
          <p:cNvSpPr txBox="1"/>
          <p:nvPr/>
        </p:nvSpPr>
        <p:spPr>
          <a:xfrm>
            <a:off x="3697866" y="2459546"/>
            <a:ext cx="4396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5" name="Google Shape;2435;p112"/>
          <p:cNvSpPr txBox="1"/>
          <p:nvPr/>
        </p:nvSpPr>
        <p:spPr>
          <a:xfrm>
            <a:off x="6755148" y="4146069"/>
            <a:ext cx="53723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6" name="Google Shape;2436;p112"/>
          <p:cNvSpPr txBox="1"/>
          <p:nvPr/>
        </p:nvSpPr>
        <p:spPr>
          <a:xfrm>
            <a:off x="8033893" y="4175553"/>
            <a:ext cx="13451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8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400" b="0">
                <a:solidFill>
                  <a:srgbClr val="FF8000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7" name="Google Shape;2437;p112"/>
          <p:cNvSpPr txBox="1"/>
          <p:nvPr/>
        </p:nvSpPr>
        <p:spPr>
          <a:xfrm>
            <a:off x="7323093" y="4174541"/>
            <a:ext cx="4396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sp>
        <p:nvSpPr>
          <p:cNvPr id="2438" name="Google Shape;2438;p112"/>
          <p:cNvSpPr txBox="1"/>
          <p:nvPr/>
        </p:nvSpPr>
        <p:spPr>
          <a:xfrm>
            <a:off x="10396088" y="4187324"/>
            <a:ext cx="4073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9" name="Google Shape;2439;p112"/>
          <p:cNvSpPr txBox="1"/>
          <p:nvPr/>
        </p:nvSpPr>
        <p:spPr>
          <a:xfrm>
            <a:off x="11630474" y="4079780"/>
            <a:ext cx="456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0" name="Google Shape;2440;p112"/>
          <p:cNvSpPr txBox="1"/>
          <p:nvPr/>
        </p:nvSpPr>
        <p:spPr>
          <a:xfrm>
            <a:off x="10929291" y="4162297"/>
            <a:ext cx="815919" cy="305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!=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1" name="Google Shape;2441;p112"/>
          <p:cNvSpPr txBox="1"/>
          <p:nvPr/>
        </p:nvSpPr>
        <p:spPr>
          <a:xfrm>
            <a:off x="1929983" y="2903654"/>
            <a:ext cx="107822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E1.code: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‘’</a:t>
            </a:r>
            <a:endParaRPr sz="14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E1.Addr: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x</a:t>
            </a:r>
            <a:endParaRPr/>
          </a:p>
        </p:txBody>
      </p:sp>
      <p:sp>
        <p:nvSpPr>
          <p:cNvPr id="2442" name="Google Shape;2442;p112"/>
          <p:cNvSpPr txBox="1"/>
          <p:nvPr/>
        </p:nvSpPr>
        <p:spPr>
          <a:xfrm>
            <a:off x="3229113" y="3351744"/>
            <a:ext cx="153018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E2.code: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t1=100</a:t>
            </a:r>
            <a:endParaRPr sz="14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E2.Addr: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t1</a:t>
            </a:r>
            <a:endParaRPr/>
          </a:p>
        </p:txBody>
      </p:sp>
      <p:sp>
        <p:nvSpPr>
          <p:cNvPr id="2443" name="Google Shape;2443;p112"/>
          <p:cNvSpPr txBox="1"/>
          <p:nvPr/>
        </p:nvSpPr>
        <p:spPr>
          <a:xfrm>
            <a:off x="1974338" y="1661584"/>
            <a:ext cx="181530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B1.Code: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E1.addr </a:t>
            </a:r>
            <a:r>
              <a:rPr lang="en-US" sz="14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 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E2.addr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go to </a:t>
            </a:r>
            <a:r>
              <a:rPr lang="en-US" sz="1400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to </a:t>
            </a:r>
            <a:r>
              <a:rPr lang="en-US" sz="1400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__</a:t>
            </a:r>
            <a:endParaRPr/>
          </a:p>
        </p:txBody>
      </p:sp>
      <p:sp>
        <p:nvSpPr>
          <p:cNvPr id="2444" name="Google Shape;2444;p112"/>
          <p:cNvSpPr txBox="1"/>
          <p:nvPr/>
        </p:nvSpPr>
        <p:spPr>
          <a:xfrm>
            <a:off x="2009054" y="1223801"/>
            <a:ext cx="28455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B1.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truelist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4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makelist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nextinstr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B1.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falselist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4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makelist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nextinstr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+1)</a:t>
            </a:r>
            <a:endParaRPr sz="1400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5" name="Google Shape;2445;p112"/>
          <p:cNvSpPr txBox="1"/>
          <p:nvPr/>
        </p:nvSpPr>
        <p:spPr>
          <a:xfrm>
            <a:off x="4916575" y="4812678"/>
            <a:ext cx="107822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E3.code: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‘’</a:t>
            </a:r>
            <a:endParaRPr sz="14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E3.Addr: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x</a:t>
            </a:r>
            <a:endParaRPr/>
          </a:p>
        </p:txBody>
      </p:sp>
      <p:sp>
        <p:nvSpPr>
          <p:cNvPr id="2446" name="Google Shape;2446;p112"/>
          <p:cNvSpPr txBox="1"/>
          <p:nvPr/>
        </p:nvSpPr>
        <p:spPr>
          <a:xfrm>
            <a:off x="7114346" y="5169616"/>
            <a:ext cx="153018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E4.code: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t2=200</a:t>
            </a:r>
            <a:endParaRPr sz="14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E4.Addr: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t2</a:t>
            </a:r>
            <a:endParaRPr/>
          </a:p>
        </p:txBody>
      </p:sp>
      <p:sp>
        <p:nvSpPr>
          <p:cNvPr id="2447" name="Google Shape;2447;p112"/>
          <p:cNvSpPr txBox="1"/>
          <p:nvPr/>
        </p:nvSpPr>
        <p:spPr>
          <a:xfrm>
            <a:off x="9289306" y="4969092"/>
            <a:ext cx="107822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E1.code: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‘’</a:t>
            </a:r>
            <a:endParaRPr sz="14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E1.Addr: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x</a:t>
            </a:r>
            <a:endParaRPr/>
          </a:p>
        </p:txBody>
      </p:sp>
      <p:sp>
        <p:nvSpPr>
          <p:cNvPr id="2448" name="Google Shape;2448;p112"/>
          <p:cNvSpPr txBox="1"/>
          <p:nvPr/>
        </p:nvSpPr>
        <p:spPr>
          <a:xfrm>
            <a:off x="10680566" y="5084324"/>
            <a:ext cx="107822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E6.code: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‘’</a:t>
            </a:r>
            <a:endParaRPr sz="14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E6.Addr: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y</a:t>
            </a:r>
            <a:endParaRPr/>
          </a:p>
        </p:txBody>
      </p:sp>
      <p:sp>
        <p:nvSpPr>
          <p:cNvPr id="2449" name="Google Shape;2449;p112"/>
          <p:cNvSpPr txBox="1"/>
          <p:nvPr/>
        </p:nvSpPr>
        <p:spPr>
          <a:xfrm>
            <a:off x="8955112" y="1247231"/>
            <a:ext cx="329570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truelist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B4.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truelist</a:t>
            </a:r>
            <a:endParaRPr sz="1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falselist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4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(B3.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falselist,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B4.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falselist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2450" name="Google Shape;2450;p112"/>
          <p:cNvSpPr txBox="1"/>
          <p:nvPr/>
        </p:nvSpPr>
        <p:spPr>
          <a:xfrm>
            <a:off x="6265407" y="1072554"/>
            <a:ext cx="49012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cxnSp>
        <p:nvCxnSpPr>
          <p:cNvPr id="2451" name="Google Shape;2451;p112"/>
          <p:cNvCxnSpPr>
            <a:endCxn id="2450" idx="0"/>
          </p:cNvCxnSpPr>
          <p:nvPr/>
        </p:nvCxnSpPr>
        <p:spPr>
          <a:xfrm flipH="1">
            <a:off x="6510471" y="749754"/>
            <a:ext cx="232500" cy="322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452" name="Google Shape;2452;p112"/>
          <p:cNvSpPr txBox="1"/>
          <p:nvPr/>
        </p:nvSpPr>
        <p:spPr>
          <a:xfrm>
            <a:off x="8904312" y="2476600"/>
            <a:ext cx="49012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cxnSp>
        <p:nvCxnSpPr>
          <p:cNvPr id="2453" name="Google Shape;2453;p112"/>
          <p:cNvCxnSpPr/>
          <p:nvPr/>
        </p:nvCxnSpPr>
        <p:spPr>
          <a:xfrm>
            <a:off x="8870284" y="2056441"/>
            <a:ext cx="275809" cy="420159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454" name="Google Shape;2454;p112"/>
          <p:cNvSpPr txBox="1"/>
          <p:nvPr/>
        </p:nvSpPr>
        <p:spPr>
          <a:xfrm>
            <a:off x="6265407" y="1566235"/>
            <a:ext cx="49012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Ɛ</a:t>
            </a:r>
            <a:endParaRPr/>
          </a:p>
        </p:txBody>
      </p:sp>
      <p:cxnSp>
        <p:nvCxnSpPr>
          <p:cNvPr id="2455" name="Google Shape;2455;p112"/>
          <p:cNvCxnSpPr/>
          <p:nvPr/>
        </p:nvCxnSpPr>
        <p:spPr>
          <a:xfrm>
            <a:off x="6510470" y="1411108"/>
            <a:ext cx="0" cy="15512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456" name="Google Shape;2456;p112"/>
          <p:cNvSpPr txBox="1"/>
          <p:nvPr/>
        </p:nvSpPr>
        <p:spPr>
          <a:xfrm>
            <a:off x="8925427" y="3017473"/>
            <a:ext cx="49012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Ɛ</a:t>
            </a:r>
            <a:endParaRPr/>
          </a:p>
        </p:txBody>
      </p:sp>
      <p:cxnSp>
        <p:nvCxnSpPr>
          <p:cNvPr id="2457" name="Google Shape;2457;p112"/>
          <p:cNvCxnSpPr/>
          <p:nvPr/>
        </p:nvCxnSpPr>
        <p:spPr>
          <a:xfrm>
            <a:off x="9149375" y="2815154"/>
            <a:ext cx="16225" cy="202319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458" name="Google Shape;2458;p112"/>
          <p:cNvSpPr txBox="1"/>
          <p:nvPr/>
        </p:nvSpPr>
        <p:spPr>
          <a:xfrm>
            <a:off x="6898000" y="73292"/>
            <a:ext cx="329570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falselist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B2.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falselist</a:t>
            </a:r>
            <a:endParaRPr sz="1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truelist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4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(B1.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truelist,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B2.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truelist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2459" name="Google Shape;2459;p112"/>
          <p:cNvSpPr txBox="1"/>
          <p:nvPr/>
        </p:nvSpPr>
        <p:spPr>
          <a:xfrm>
            <a:off x="-5710" y="3382483"/>
            <a:ext cx="116236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nextinstr </a:t>
            </a: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6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460" name="Google Shape;2460;p112"/>
          <p:cNvSpPr/>
          <p:nvPr/>
        </p:nvSpPr>
        <p:spPr>
          <a:xfrm>
            <a:off x="1037653" y="3345526"/>
            <a:ext cx="641548" cy="408623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1" name="Google Shape;2461;p112"/>
          <p:cNvSpPr txBox="1"/>
          <p:nvPr/>
        </p:nvSpPr>
        <p:spPr>
          <a:xfrm>
            <a:off x="2441307" y="751939"/>
            <a:ext cx="1545964" cy="52322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B1.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truelist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{100}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B1.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falselist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{101}</a:t>
            </a:r>
            <a:endParaRPr sz="1400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2" name="Google Shape;2462;p112"/>
          <p:cNvSpPr txBox="1"/>
          <p:nvPr/>
        </p:nvSpPr>
        <p:spPr>
          <a:xfrm>
            <a:off x="5331242" y="2303980"/>
            <a:ext cx="1473612" cy="52322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B3.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truelist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{102}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B3.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falselist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{103}</a:t>
            </a:r>
            <a:endParaRPr sz="1400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3" name="Google Shape;2463;p112"/>
          <p:cNvSpPr txBox="1"/>
          <p:nvPr/>
        </p:nvSpPr>
        <p:spPr>
          <a:xfrm>
            <a:off x="9326632" y="2986718"/>
            <a:ext cx="1463299" cy="52322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B4.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truelist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{104}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B4.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falselist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{105}</a:t>
            </a:r>
            <a:endParaRPr sz="1400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4" name="Google Shape;2464;p112"/>
          <p:cNvSpPr txBox="1"/>
          <p:nvPr/>
        </p:nvSpPr>
        <p:spPr>
          <a:xfrm>
            <a:off x="9128481" y="766511"/>
            <a:ext cx="1757354" cy="52322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truelist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{104}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falselist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{103,105}</a:t>
            </a:r>
            <a:endParaRPr sz="1400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5" name="Google Shape;2465;p112"/>
          <p:cNvSpPr txBox="1"/>
          <p:nvPr/>
        </p:nvSpPr>
        <p:spPr>
          <a:xfrm>
            <a:off x="6618738" y="1227639"/>
            <a:ext cx="19292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instr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nextinstr</a:t>
            </a:r>
            <a:endParaRPr sz="1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🡪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102</a:t>
            </a:r>
            <a:endParaRPr sz="1400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6" name="Google Shape;2466;p112"/>
          <p:cNvSpPr txBox="1"/>
          <p:nvPr/>
        </p:nvSpPr>
        <p:spPr>
          <a:xfrm>
            <a:off x="4861384" y="65192"/>
            <a:ext cx="1757354" cy="52322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truelist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{100, 104}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falselist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{103,105}</a:t>
            </a:r>
            <a:endParaRPr sz="1400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7" name="Google Shape;2467;p112"/>
          <p:cNvSpPr/>
          <p:nvPr/>
        </p:nvSpPr>
        <p:spPr>
          <a:xfrm>
            <a:off x="1036263" y="3341730"/>
            <a:ext cx="641548" cy="408623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102</a:t>
            </a:r>
            <a:endParaRPr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8" name="Google Shape;2468;p112"/>
          <p:cNvSpPr/>
          <p:nvPr/>
        </p:nvSpPr>
        <p:spPr>
          <a:xfrm>
            <a:off x="1043184" y="3321530"/>
            <a:ext cx="641548" cy="408623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104</a:t>
            </a:r>
            <a:endParaRPr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9" name="Google Shape;2469;p112"/>
          <p:cNvSpPr/>
          <p:nvPr/>
        </p:nvSpPr>
        <p:spPr>
          <a:xfrm>
            <a:off x="102043" y="4111758"/>
            <a:ext cx="2234758" cy="5842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0" name="Google Shape;2470;p112"/>
          <p:cNvSpPr/>
          <p:nvPr/>
        </p:nvSpPr>
        <p:spPr>
          <a:xfrm>
            <a:off x="127443" y="4708658"/>
            <a:ext cx="2234758" cy="7836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1" name="Google Shape;2471;p112"/>
          <p:cNvSpPr/>
          <p:nvPr/>
        </p:nvSpPr>
        <p:spPr>
          <a:xfrm>
            <a:off x="144303" y="5431226"/>
            <a:ext cx="2234758" cy="6230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2" name="Google Shape;2472;p112"/>
          <p:cNvSpPr txBox="1"/>
          <p:nvPr/>
        </p:nvSpPr>
        <p:spPr>
          <a:xfrm>
            <a:off x="9220514" y="2365012"/>
            <a:ext cx="152610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instr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nextinstr</a:t>
            </a:r>
            <a:endParaRPr sz="1400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🡪 104</a:t>
            </a:r>
            <a:endParaRPr/>
          </a:p>
        </p:txBody>
      </p:sp>
      <p:sp>
        <p:nvSpPr>
          <p:cNvPr id="2473" name="Google Shape;2473;p112"/>
          <p:cNvSpPr txBox="1"/>
          <p:nvPr/>
        </p:nvSpPr>
        <p:spPr>
          <a:xfrm>
            <a:off x="8953770" y="1656407"/>
            <a:ext cx="301585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backpatch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(B3.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truelist, 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.instr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2474" name="Google Shape;2474;p112"/>
          <p:cNvSpPr txBox="1"/>
          <p:nvPr/>
        </p:nvSpPr>
        <p:spPr>
          <a:xfrm>
            <a:off x="6881632" y="487458"/>
            <a:ext cx="292871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backpatch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(B1.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falselist, 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.instr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2475" name="Google Shape;2475;p112"/>
          <p:cNvSpPr txBox="1"/>
          <p:nvPr/>
        </p:nvSpPr>
        <p:spPr>
          <a:xfrm>
            <a:off x="1955567" y="4836318"/>
            <a:ext cx="5596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104</a:t>
            </a:r>
            <a:endParaRPr sz="1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6" name="Google Shape;2476;p112"/>
          <p:cNvSpPr txBox="1"/>
          <p:nvPr/>
        </p:nvSpPr>
        <p:spPr>
          <a:xfrm>
            <a:off x="1218967" y="4379118"/>
            <a:ext cx="5596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102</a:t>
            </a:r>
            <a:endParaRPr sz="1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7" name="Google Shape;2477;p112"/>
          <p:cNvSpPr/>
          <p:nvPr/>
        </p:nvSpPr>
        <p:spPr>
          <a:xfrm>
            <a:off x="1055884" y="3334230"/>
            <a:ext cx="641548" cy="408623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106</a:t>
            </a:r>
            <a:endParaRPr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4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24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2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1000"/>
                                        <p:tgtEl>
                                          <p:spTgt spid="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82" name="Google Shape;2482;p113"/>
          <p:cNvGraphicFramePr/>
          <p:nvPr/>
        </p:nvGraphicFramePr>
        <p:xfrm>
          <a:off x="50643" y="3947010"/>
          <a:ext cx="2479725" cy="2885530"/>
        </p:xfrm>
        <a:graphic>
          <a:graphicData uri="http://schemas.openxmlformats.org/drawingml/2006/table">
            <a:tbl>
              <a:tblPr firstRow="1" bandRow="1">
                <a:noFill/>
                <a:tableStyleId>{8153B0A3-9D21-4DBB-80EF-F707A088C42A}</a:tableStyleId>
              </a:tblPr>
              <a:tblGrid>
                <a:gridCol w="76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Instr. #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Instructions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i="0"/>
                        <a:t>100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1"/>
                        <a:t>if x </a:t>
                      </a:r>
                      <a:r>
                        <a:rPr lang="en-US" sz="1400" b="1" i="1"/>
                        <a:t>&lt; </a:t>
                      </a:r>
                      <a:r>
                        <a:rPr lang="en-US" sz="1400" i="1"/>
                        <a:t>100  go to </a:t>
                      </a:r>
                      <a:r>
                        <a:rPr lang="en-US" sz="1400" i="1" u="sng"/>
                        <a:t>___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i="0"/>
                        <a:t>101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i="1" baseline="-25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1"/>
                        <a:t>go to </a:t>
                      </a:r>
                      <a:r>
                        <a:rPr lang="en-US" sz="1400" i="1" u="sng"/>
                        <a:t>___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i="0"/>
                        <a:t>102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1"/>
                        <a:t>if x </a:t>
                      </a:r>
                      <a:r>
                        <a:rPr lang="en-US" sz="1400" b="1" i="1"/>
                        <a:t>&gt; </a:t>
                      </a:r>
                      <a:r>
                        <a:rPr lang="en-US" sz="1400" b="0" i="1"/>
                        <a:t>2</a:t>
                      </a:r>
                      <a:r>
                        <a:rPr lang="en-US" sz="1400" i="1"/>
                        <a:t>00  go to </a:t>
                      </a:r>
                      <a:r>
                        <a:rPr lang="en-US" sz="1400" i="1" u="sng"/>
                        <a:t>___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i="0"/>
                        <a:t>103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1"/>
                        <a:t>go to </a:t>
                      </a:r>
                      <a:r>
                        <a:rPr lang="en-US" sz="1400" i="1" u="sng"/>
                        <a:t>___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i="0"/>
                        <a:t>104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1"/>
                        <a:t>if x </a:t>
                      </a:r>
                      <a:r>
                        <a:rPr lang="en-US" sz="1400" b="1" i="1"/>
                        <a:t>!= </a:t>
                      </a:r>
                      <a:r>
                        <a:rPr lang="en-US" sz="1400" b="0" i="1"/>
                        <a:t>y</a:t>
                      </a:r>
                      <a:r>
                        <a:rPr lang="en-US" sz="1400" i="1"/>
                        <a:t>  go to </a:t>
                      </a:r>
                      <a:r>
                        <a:rPr lang="en-US" sz="1400" i="1" u="sng"/>
                        <a:t>___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i="0"/>
                        <a:t>105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1"/>
                        <a:t>go to </a:t>
                      </a:r>
                      <a:r>
                        <a:rPr lang="en-US" sz="1400" i="1" u="sng"/>
                        <a:t>___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i="0"/>
                        <a:t>106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1"/>
                        <a:t>x </a:t>
                      </a:r>
                      <a:r>
                        <a:rPr lang="en-US" sz="1400" b="1" i="1"/>
                        <a:t>= </a:t>
                      </a:r>
                      <a:r>
                        <a:rPr lang="en-US" sz="1400" b="0" i="1"/>
                        <a:t>0</a:t>
                      </a:r>
                      <a:endParaRPr sz="1400" b="0" i="1" u="sng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8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i="0"/>
                        <a:t>107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i="1"/>
                        <a:t>y </a:t>
                      </a:r>
                      <a:r>
                        <a:rPr lang="en-US" sz="1400" b="1" i="1"/>
                        <a:t>= </a:t>
                      </a:r>
                      <a:r>
                        <a:rPr lang="en-US" sz="1400" b="0" i="1"/>
                        <a:t>x + 10</a:t>
                      </a:r>
                      <a:endParaRPr sz="1400" b="0" i="1" u="sng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483" name="Google Shape;2483;p113"/>
          <p:cNvGrpSpPr/>
          <p:nvPr/>
        </p:nvGrpSpPr>
        <p:grpSpPr>
          <a:xfrm>
            <a:off x="36858" y="-15498"/>
            <a:ext cx="5640880" cy="1148821"/>
            <a:chOff x="27819" y="5318"/>
            <a:chExt cx="6190126" cy="1148821"/>
          </a:xfrm>
        </p:grpSpPr>
        <p:sp>
          <p:nvSpPr>
            <p:cNvPr id="2484" name="Google Shape;2484;p113"/>
            <p:cNvSpPr txBox="1"/>
            <p:nvPr/>
          </p:nvSpPr>
          <p:spPr>
            <a:xfrm>
              <a:off x="69990" y="323142"/>
              <a:ext cx="5510679" cy="830997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r>
                <a:rPr lang="en-US" sz="16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6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6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600" b="0">
                  <a:solidFill>
                    <a:srgbClr val="000000"/>
                  </a:solidFill>
                  <a:highlight>
                    <a:srgbClr val="FFFF0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x </a:t>
              </a:r>
              <a:r>
                <a:rPr lang="en-US" sz="1600" b="1">
                  <a:solidFill>
                    <a:srgbClr val="000080"/>
                  </a:solidFill>
                  <a:highlight>
                    <a:srgbClr val="FFFF0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lang="en-US" sz="1600" b="0">
                  <a:solidFill>
                    <a:srgbClr val="000000"/>
                  </a:solidFill>
                  <a:highlight>
                    <a:srgbClr val="FFFF0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600" b="0">
                  <a:solidFill>
                    <a:srgbClr val="FF8000"/>
                  </a:solidFill>
                  <a:highlight>
                    <a:srgbClr val="FFFF0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100</a:t>
              </a:r>
              <a:r>
                <a:rPr lang="en-US" sz="1600" b="0">
                  <a:solidFill>
                    <a:srgbClr val="000000"/>
                  </a:solidFill>
                  <a:highlight>
                    <a:srgbClr val="FFFF0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600" b="1">
                  <a:solidFill>
                    <a:srgbClr val="000080"/>
                  </a:solidFill>
                  <a:highlight>
                    <a:srgbClr val="FFFF0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||</a:t>
              </a:r>
              <a:r>
                <a:rPr lang="en-US" sz="1600" b="0">
                  <a:solidFill>
                    <a:srgbClr val="000000"/>
                  </a:solidFill>
                  <a:highlight>
                    <a:srgbClr val="FFFF0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x </a:t>
              </a:r>
              <a:r>
                <a:rPr lang="en-US" sz="1600" b="1">
                  <a:solidFill>
                    <a:srgbClr val="000080"/>
                  </a:solidFill>
                  <a:highlight>
                    <a:srgbClr val="FFFF0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r>
                <a:rPr lang="en-US" sz="1600" b="0">
                  <a:solidFill>
                    <a:srgbClr val="000000"/>
                  </a:solidFill>
                  <a:highlight>
                    <a:srgbClr val="FFFF0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600" b="0">
                  <a:solidFill>
                    <a:srgbClr val="FF8000"/>
                  </a:solidFill>
                  <a:highlight>
                    <a:srgbClr val="FFFF0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200</a:t>
              </a:r>
              <a:r>
                <a:rPr lang="en-US" sz="1600" b="0">
                  <a:solidFill>
                    <a:srgbClr val="000000"/>
                  </a:solidFill>
                  <a:highlight>
                    <a:srgbClr val="FFFF0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600" b="1">
                  <a:solidFill>
                    <a:srgbClr val="000080"/>
                  </a:solidFill>
                  <a:highlight>
                    <a:srgbClr val="FFFF0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&amp;&amp;</a:t>
              </a:r>
              <a:r>
                <a:rPr lang="en-US" sz="1600" b="0">
                  <a:solidFill>
                    <a:srgbClr val="000000"/>
                  </a:solidFill>
                  <a:highlight>
                    <a:srgbClr val="FFFF0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x </a:t>
              </a:r>
              <a:r>
                <a:rPr lang="en-US" sz="1600" b="1">
                  <a:solidFill>
                    <a:srgbClr val="000080"/>
                  </a:solidFill>
                  <a:highlight>
                    <a:srgbClr val="FFFF0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!=</a:t>
              </a:r>
              <a:r>
                <a:rPr lang="en-US" sz="1600" b="0">
                  <a:solidFill>
                    <a:srgbClr val="000000"/>
                  </a:solidFill>
                  <a:highlight>
                    <a:srgbClr val="FFFF00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y</a:t>
              </a:r>
              <a:r>
                <a:rPr lang="en-US" sz="16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6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sz="16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x </a:t>
              </a:r>
              <a:r>
                <a:rPr lang="en-US" sz="16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 </a:t>
              </a:r>
              <a:r>
                <a:rPr lang="en-US" sz="1600" b="0">
                  <a:solidFill>
                    <a:srgbClr val="FF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sz="16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6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y</a:t>
              </a:r>
              <a:r>
                <a:rPr lang="en-US" sz="16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6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 </a:t>
              </a:r>
              <a:r>
                <a:rPr lang="en-US" sz="16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 </a:t>
              </a:r>
              <a:r>
                <a:rPr lang="en-US" sz="16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</a:t>
              </a:r>
              <a:r>
                <a:rPr lang="en-US" sz="1600" b="0">
                  <a:solidFill>
                    <a:srgbClr val="FF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r>
                <a:rPr lang="en-US" sz="16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6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485" name="Google Shape;2485;p113"/>
            <p:cNvSpPr txBox="1"/>
            <p:nvPr/>
          </p:nvSpPr>
          <p:spPr>
            <a:xfrm>
              <a:off x="27819" y="5318"/>
              <a:ext cx="6190126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i="1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Translation of Flow-of-Control statements using backpatching</a:t>
              </a:r>
              <a:endParaRPr/>
            </a:p>
          </p:txBody>
        </p:sp>
      </p:grpSp>
      <p:graphicFrame>
        <p:nvGraphicFramePr>
          <p:cNvPr id="2486" name="Google Shape;2486;p113"/>
          <p:cNvGraphicFramePr/>
          <p:nvPr/>
        </p:nvGraphicFramePr>
        <p:xfrm>
          <a:off x="73777" y="1192892"/>
          <a:ext cx="4414450" cy="2255165"/>
        </p:xfrm>
        <a:graphic>
          <a:graphicData uri="http://schemas.openxmlformats.org/drawingml/2006/table">
            <a:tbl>
              <a:tblPr firstRow="1" bandRow="1">
                <a:noFill/>
                <a:tableStyleId>{8153B0A3-9D21-4DBB-80EF-F707A088C42A}</a:tableStyleId>
              </a:tblPr>
              <a:tblGrid>
                <a:gridCol w="126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1">
                          <a:solidFill>
                            <a:schemeClr val="dk1"/>
                          </a:solidFill>
                        </a:rPr>
                        <a:t>L 🡪 L</a:t>
                      </a:r>
                      <a:r>
                        <a:rPr lang="en-US" sz="1400" b="0" i="1" baseline="-2500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US" sz="1400" b="0" i="1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400" b="0" i="1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sz="1400" b="0" i="1">
                          <a:solidFill>
                            <a:schemeClr val="dk1"/>
                          </a:solidFill>
                        </a:rPr>
                        <a:t> S</a:t>
                      </a:r>
                      <a:r>
                        <a:rPr lang="en-US" sz="1400" i="1"/>
                        <a:t> S</a:t>
                      </a:r>
                      <a:endParaRPr sz="1400" i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i="0">
                          <a:solidFill>
                            <a:schemeClr val="dk1"/>
                          </a:solidFill>
                        </a:rPr>
                        <a:t>{</a:t>
                      </a:r>
                      <a:r>
                        <a:rPr lang="en-US" sz="1400" i="1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400" b="0" i="1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Backpatch</a:t>
                      </a:r>
                      <a:r>
                        <a:rPr lang="en-US" sz="1400" b="0" i="1">
                          <a:solidFill>
                            <a:srgbClr val="7D4F07"/>
                          </a:solidFill>
                        </a:rPr>
                        <a:t>(</a:t>
                      </a:r>
                      <a:r>
                        <a:rPr lang="en-US" sz="1400" b="0" i="1">
                          <a:solidFill>
                            <a:srgbClr val="323F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</a:t>
                      </a:r>
                      <a:r>
                        <a:rPr lang="en-US" sz="1400" b="0" i="1" baseline="-25000">
                          <a:solidFill>
                            <a:srgbClr val="323F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400" b="0" i="1"/>
                        <a:t>.</a:t>
                      </a:r>
                      <a:r>
                        <a:rPr lang="en-US" sz="1400" b="0" i="1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nextlist, </a:t>
                      </a:r>
                      <a:r>
                        <a:rPr lang="en-US" sz="1400" b="0" i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M.</a:t>
                      </a:r>
                      <a:r>
                        <a:rPr lang="en-US" sz="1400" b="0" i="1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</a:t>
                      </a:r>
                      <a:r>
                        <a:rPr lang="en-US" sz="1400" b="0" i="1">
                          <a:solidFill>
                            <a:srgbClr val="7D4F07"/>
                          </a:solidFill>
                        </a:rPr>
                        <a:t>); </a:t>
                      </a:r>
                      <a:r>
                        <a:rPr lang="en-US" sz="1400" b="0" i="0">
                          <a:solidFill>
                            <a:schemeClr val="dk1"/>
                          </a:solidFill>
                        </a:rPr>
                        <a:t>}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1">
                          <a:solidFill>
                            <a:schemeClr val="dk1"/>
                          </a:solidFill>
                        </a:rPr>
                        <a:t>L.</a:t>
                      </a:r>
                      <a:r>
                        <a:rPr lang="en-US" sz="1400" b="0" i="1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nextlist</a:t>
                      </a:r>
                      <a:r>
                        <a:rPr lang="en-US" sz="1400" b="0" i="1">
                          <a:solidFill>
                            <a:srgbClr val="7D4F07"/>
                          </a:solidFill>
                        </a:rPr>
                        <a:t>=</a:t>
                      </a:r>
                      <a:r>
                        <a:rPr lang="en-US" sz="1400" b="0" i="1">
                          <a:solidFill>
                            <a:srgbClr val="323F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-US" sz="1400" b="0" i="1"/>
                        <a:t>.</a:t>
                      </a:r>
                      <a:r>
                        <a:rPr lang="en-US" sz="1400" b="0" i="1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nextlist</a:t>
                      </a:r>
                      <a:r>
                        <a:rPr lang="en-US" sz="1400" b="0" i="0">
                          <a:solidFill>
                            <a:schemeClr val="dk1"/>
                          </a:solidFill>
                        </a:rPr>
                        <a:t>;</a:t>
                      </a:r>
                      <a:r>
                        <a:rPr lang="en-US" sz="1400" b="0" i="1">
                          <a:solidFill>
                            <a:srgbClr val="7D4F07"/>
                          </a:solidFill>
                        </a:rPr>
                        <a:t> </a:t>
                      </a:r>
                      <a:r>
                        <a:rPr lang="en-US" sz="1400" b="0" i="0">
                          <a:solidFill>
                            <a:schemeClr val="dk1"/>
                          </a:solidFill>
                        </a:rPr>
                        <a:t>}</a:t>
                      </a:r>
                      <a:endParaRPr sz="1400" b="0" i="1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i="1"/>
                        <a:t>L 🡪 S</a:t>
                      </a:r>
                      <a:endParaRPr sz="1400" i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i="0"/>
                        <a:t>{</a:t>
                      </a:r>
                      <a:r>
                        <a:rPr lang="en-US" sz="1400" i="1"/>
                        <a:t> L.</a:t>
                      </a:r>
                      <a:r>
                        <a:rPr lang="en-US" sz="1400" i="1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nextlist</a:t>
                      </a:r>
                      <a:r>
                        <a:rPr lang="en-US" sz="1400" i="1">
                          <a:solidFill>
                            <a:srgbClr val="7D4F07"/>
                          </a:solidFill>
                        </a:rPr>
                        <a:t>=</a:t>
                      </a:r>
                      <a:r>
                        <a:rPr lang="en-US" sz="1400" i="1">
                          <a:solidFill>
                            <a:srgbClr val="323F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-US" sz="1400" i="1"/>
                        <a:t>.</a:t>
                      </a:r>
                      <a:r>
                        <a:rPr lang="en-US" sz="1400" i="1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nextlist</a:t>
                      </a:r>
                      <a:r>
                        <a:rPr lang="en-US" sz="1400" i="0">
                          <a:solidFill>
                            <a:schemeClr val="dk1"/>
                          </a:solidFill>
                        </a:rPr>
                        <a:t>;</a:t>
                      </a:r>
                      <a:r>
                        <a:rPr lang="en-US" sz="1400" i="1">
                          <a:solidFill>
                            <a:srgbClr val="7D4F07"/>
                          </a:solidFill>
                        </a:rPr>
                        <a:t> </a:t>
                      </a:r>
                      <a:r>
                        <a:rPr lang="en-US" sz="1400" i="0">
                          <a:solidFill>
                            <a:schemeClr val="dk1"/>
                          </a:solidFill>
                        </a:rPr>
                        <a:t>}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i="1"/>
                        <a:t>S 🡪 A</a:t>
                      </a:r>
                      <a:endParaRPr sz="1400" i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i="0"/>
                        <a:t>{</a:t>
                      </a:r>
                      <a:r>
                        <a:rPr lang="en-US" sz="1400" i="1"/>
                        <a:t> S.</a:t>
                      </a:r>
                      <a:r>
                        <a:rPr lang="en-US" sz="1400" i="1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nextlist</a:t>
                      </a:r>
                      <a:r>
                        <a:rPr lang="en-US" sz="1400" i="1">
                          <a:solidFill>
                            <a:srgbClr val="7D4F07"/>
                          </a:solidFill>
                        </a:rPr>
                        <a:t>=</a:t>
                      </a:r>
                      <a:r>
                        <a:rPr lang="en-US" sz="1400" i="1">
                          <a:solidFill>
                            <a:srgbClr val="323F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null</a:t>
                      </a:r>
                      <a:r>
                        <a:rPr lang="en-US" sz="1400" i="0">
                          <a:solidFill>
                            <a:schemeClr val="dk1"/>
                          </a:solidFill>
                        </a:rPr>
                        <a:t>}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i="1"/>
                        <a:t>S 🡪 </a:t>
                      </a:r>
                      <a:r>
                        <a:rPr lang="en-US" sz="1400" b="1" i="1"/>
                        <a:t>if </a:t>
                      </a:r>
                      <a:r>
                        <a:rPr lang="en-US" sz="1400" i="1"/>
                        <a:t>(B) </a:t>
                      </a:r>
                      <a:r>
                        <a:rPr lang="en-US" sz="1400" i="1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sz="1400" i="1"/>
                        <a:t> S</a:t>
                      </a:r>
                      <a:r>
                        <a:rPr lang="en-US" sz="1400" i="1" baseline="-25000"/>
                        <a:t>1</a:t>
                      </a:r>
                      <a:r>
                        <a:rPr lang="en-US" sz="1400" i="1"/>
                        <a:t> </a:t>
                      </a:r>
                      <a:endParaRPr sz="1400" i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i="0"/>
                        <a:t>{</a:t>
                      </a:r>
                      <a:r>
                        <a:rPr lang="en-US" sz="1400" i="1"/>
                        <a:t> S.</a:t>
                      </a:r>
                      <a:r>
                        <a:rPr lang="en-US" sz="1400" i="1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nextlist</a:t>
                      </a:r>
                      <a:r>
                        <a:rPr lang="en-US" sz="1400" i="1">
                          <a:solidFill>
                            <a:srgbClr val="7D4F07"/>
                          </a:solidFill>
                        </a:rPr>
                        <a:t>=</a:t>
                      </a:r>
                      <a:r>
                        <a:rPr lang="en-US" sz="1400" i="1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merge</a:t>
                      </a:r>
                      <a:r>
                        <a:rPr lang="en-US" sz="1400" i="1">
                          <a:solidFill>
                            <a:srgbClr val="7D4F07"/>
                          </a:solidFill>
                        </a:rPr>
                        <a:t>(</a:t>
                      </a:r>
                      <a:r>
                        <a:rPr lang="en-US" sz="1400" i="1"/>
                        <a:t>B.</a:t>
                      </a:r>
                      <a:r>
                        <a:rPr lang="en-US" sz="1400" i="1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falselist</a:t>
                      </a:r>
                      <a:r>
                        <a:rPr lang="en-US" sz="1400" i="1">
                          <a:solidFill>
                            <a:srgbClr val="323F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S</a:t>
                      </a:r>
                      <a:r>
                        <a:rPr lang="en-US" sz="1400" i="1" baseline="-25000">
                          <a:solidFill>
                            <a:srgbClr val="323F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-US" sz="1400" i="1"/>
                        <a:t>.</a:t>
                      </a:r>
                      <a:r>
                        <a:rPr lang="en-US" sz="1400" i="1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nextlist</a:t>
                      </a:r>
                      <a:r>
                        <a:rPr lang="en-US" sz="1400" i="1">
                          <a:solidFill>
                            <a:srgbClr val="7D4F07"/>
                          </a:solidFill>
                        </a:rPr>
                        <a:t>);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B05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i="1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Backpatch</a:t>
                      </a:r>
                      <a:r>
                        <a:rPr lang="en-US" sz="1400" i="1">
                          <a:solidFill>
                            <a:srgbClr val="7D4F07"/>
                          </a:solidFill>
                        </a:rPr>
                        <a:t>(</a:t>
                      </a:r>
                      <a:r>
                        <a:rPr lang="en-US" sz="1400" i="1"/>
                        <a:t>B.</a:t>
                      </a:r>
                      <a:r>
                        <a:rPr lang="en-US" sz="1400" i="1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truelist, </a:t>
                      </a:r>
                      <a:r>
                        <a:rPr lang="en-US" sz="1400" i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M.</a:t>
                      </a:r>
                      <a:r>
                        <a:rPr lang="en-US" sz="1400" i="1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</a:t>
                      </a:r>
                      <a:r>
                        <a:rPr lang="en-US" sz="1400" i="1">
                          <a:solidFill>
                            <a:srgbClr val="7D4F07"/>
                          </a:solidFill>
                        </a:rPr>
                        <a:t>); </a:t>
                      </a:r>
                      <a:r>
                        <a:rPr lang="en-US" sz="1400" i="0">
                          <a:solidFill>
                            <a:schemeClr val="dk1"/>
                          </a:solidFill>
                        </a:rPr>
                        <a:t>}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i="1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sz="1200" i="1"/>
                        <a:t> 🡪 Ɛ</a:t>
                      </a:r>
                      <a:endParaRPr sz="1200" i="0" baseline="-25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i="0"/>
                        <a:t>{ </a:t>
                      </a:r>
                      <a:r>
                        <a:rPr lang="en-US" sz="1400" i="1"/>
                        <a:t>M.</a:t>
                      </a:r>
                      <a:r>
                        <a:rPr lang="en-US" sz="1400" i="1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</a:t>
                      </a:r>
                      <a:r>
                        <a:rPr lang="en-US" sz="1400" i="1">
                          <a:solidFill>
                            <a:srgbClr val="7D4F07"/>
                          </a:solidFill>
                        </a:rPr>
                        <a:t>=</a:t>
                      </a:r>
                      <a:r>
                        <a:rPr lang="en-US" sz="1400" i="1">
                          <a:solidFill>
                            <a:srgbClr val="FF0000"/>
                          </a:solidFill>
                        </a:rPr>
                        <a:t>nextinstr</a:t>
                      </a:r>
                      <a:r>
                        <a:rPr lang="en-US" sz="1400" i="1">
                          <a:solidFill>
                            <a:srgbClr val="7D4F07"/>
                          </a:solidFill>
                        </a:rPr>
                        <a:t>; </a:t>
                      </a:r>
                      <a:r>
                        <a:rPr lang="en-US" sz="1400" i="0"/>
                        <a:t>}</a:t>
                      </a:r>
                      <a:endParaRPr sz="1400" i="1">
                        <a:solidFill>
                          <a:srgbClr val="7D4F07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87" name="Google Shape;2487;p113"/>
          <p:cNvSpPr txBox="1"/>
          <p:nvPr/>
        </p:nvSpPr>
        <p:spPr>
          <a:xfrm>
            <a:off x="-5710" y="3551892"/>
            <a:ext cx="116236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nextinstr </a:t>
            </a: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6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488" name="Google Shape;2488;p113"/>
          <p:cNvSpPr txBox="1"/>
          <p:nvPr/>
        </p:nvSpPr>
        <p:spPr>
          <a:xfrm>
            <a:off x="5677738" y="4838248"/>
            <a:ext cx="1757354" cy="523220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truelist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{100, 104}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falselist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{103,105}</a:t>
            </a:r>
            <a:endParaRPr sz="1400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9" name="Google Shape;2489;p113"/>
          <p:cNvSpPr txBox="1"/>
          <p:nvPr/>
        </p:nvSpPr>
        <p:spPr>
          <a:xfrm>
            <a:off x="1958629" y="4967627"/>
            <a:ext cx="5596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104</a:t>
            </a:r>
            <a:endParaRPr sz="1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0" name="Google Shape;2490;p113"/>
          <p:cNvSpPr txBox="1"/>
          <p:nvPr/>
        </p:nvSpPr>
        <p:spPr>
          <a:xfrm>
            <a:off x="1222029" y="4510427"/>
            <a:ext cx="5596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102</a:t>
            </a:r>
            <a:endParaRPr sz="1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1" name="Google Shape;2491;p113"/>
          <p:cNvSpPr/>
          <p:nvPr/>
        </p:nvSpPr>
        <p:spPr>
          <a:xfrm>
            <a:off x="1066340" y="3477969"/>
            <a:ext cx="641548" cy="408623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106</a:t>
            </a:r>
            <a:endParaRPr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2" name="Google Shape;2492;p113"/>
          <p:cNvSpPr/>
          <p:nvPr/>
        </p:nvSpPr>
        <p:spPr>
          <a:xfrm>
            <a:off x="9090555" y="1708749"/>
            <a:ext cx="584496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 sz="20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93" name="Google Shape;2493;p113"/>
          <p:cNvCxnSpPr>
            <a:stCxn id="2492" idx="4"/>
            <a:endCxn id="2494" idx="0"/>
          </p:cNvCxnSpPr>
          <p:nvPr/>
        </p:nvCxnSpPr>
        <p:spPr>
          <a:xfrm flipH="1">
            <a:off x="7250403" y="2117256"/>
            <a:ext cx="2132400" cy="90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95" name="Google Shape;2495;p113"/>
          <p:cNvSpPr/>
          <p:nvPr/>
        </p:nvSpPr>
        <p:spPr>
          <a:xfrm>
            <a:off x="11221133" y="3013698"/>
            <a:ext cx="584496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0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4" name="Google Shape;2494;p113"/>
          <p:cNvSpPr/>
          <p:nvPr/>
        </p:nvSpPr>
        <p:spPr>
          <a:xfrm>
            <a:off x="6899952" y="3018422"/>
            <a:ext cx="700671" cy="403784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96" name="Google Shape;2496;p113"/>
          <p:cNvCxnSpPr>
            <a:stCxn id="2492" idx="4"/>
          </p:cNvCxnSpPr>
          <p:nvPr/>
        </p:nvCxnSpPr>
        <p:spPr>
          <a:xfrm>
            <a:off x="9382803" y="2117256"/>
            <a:ext cx="2130600" cy="897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97" name="Google Shape;2497;p113"/>
          <p:cNvSpPr txBox="1"/>
          <p:nvPr/>
        </p:nvSpPr>
        <p:spPr>
          <a:xfrm>
            <a:off x="8896503" y="2466841"/>
            <a:ext cx="49012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cxnSp>
        <p:nvCxnSpPr>
          <p:cNvPr id="2498" name="Google Shape;2498;p113"/>
          <p:cNvCxnSpPr>
            <a:endCxn id="2497" idx="0"/>
          </p:cNvCxnSpPr>
          <p:nvPr/>
        </p:nvCxnSpPr>
        <p:spPr>
          <a:xfrm flipH="1">
            <a:off x="9141567" y="2144041"/>
            <a:ext cx="232500" cy="322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499" name="Google Shape;2499;p113"/>
          <p:cNvSpPr txBox="1"/>
          <p:nvPr/>
        </p:nvSpPr>
        <p:spPr>
          <a:xfrm>
            <a:off x="8900331" y="2996600"/>
            <a:ext cx="49012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Ɛ</a:t>
            </a:r>
            <a:endParaRPr/>
          </a:p>
        </p:txBody>
      </p:sp>
      <p:cxnSp>
        <p:nvCxnSpPr>
          <p:cNvPr id="2500" name="Google Shape;2500;p113"/>
          <p:cNvCxnSpPr>
            <a:stCxn id="2497" idx="2"/>
          </p:cNvCxnSpPr>
          <p:nvPr/>
        </p:nvCxnSpPr>
        <p:spPr>
          <a:xfrm>
            <a:off x="9141567" y="2805395"/>
            <a:ext cx="0" cy="191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501" name="Google Shape;2501;p113"/>
          <p:cNvCxnSpPr>
            <a:stCxn id="2494" idx="4"/>
          </p:cNvCxnSpPr>
          <p:nvPr/>
        </p:nvCxnSpPr>
        <p:spPr>
          <a:xfrm>
            <a:off x="7250288" y="3422206"/>
            <a:ext cx="20100" cy="467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02" name="Google Shape;2502;p113"/>
          <p:cNvSpPr/>
          <p:nvPr/>
        </p:nvSpPr>
        <p:spPr>
          <a:xfrm>
            <a:off x="6925352" y="3889999"/>
            <a:ext cx="700671" cy="403784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3" name="Google Shape;2503;p113"/>
          <p:cNvCxnSpPr>
            <a:stCxn id="2504" idx="0"/>
            <a:endCxn id="2502" idx="4"/>
          </p:cNvCxnSpPr>
          <p:nvPr/>
        </p:nvCxnSpPr>
        <p:spPr>
          <a:xfrm rot="10800000">
            <a:off x="7275718" y="4293788"/>
            <a:ext cx="892200" cy="580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04" name="Google Shape;2504;p113"/>
          <p:cNvSpPr/>
          <p:nvPr/>
        </p:nvSpPr>
        <p:spPr>
          <a:xfrm>
            <a:off x="7476375" y="4873988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5" name="Google Shape;2505;p113"/>
          <p:cNvSpPr/>
          <p:nvPr/>
        </p:nvSpPr>
        <p:spPr>
          <a:xfrm>
            <a:off x="7311506" y="4952113"/>
            <a:ext cx="584496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20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6" name="Google Shape;2506;p113"/>
          <p:cNvCxnSpPr>
            <a:stCxn id="2502" idx="4"/>
            <a:endCxn id="2505" idx="0"/>
          </p:cNvCxnSpPr>
          <p:nvPr/>
        </p:nvCxnSpPr>
        <p:spPr>
          <a:xfrm>
            <a:off x="7275688" y="4293783"/>
            <a:ext cx="328200" cy="65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07" name="Google Shape;2507;p113"/>
          <p:cNvCxnSpPr>
            <a:stCxn id="2502" idx="4"/>
            <a:endCxn id="2508" idx="0"/>
          </p:cNvCxnSpPr>
          <p:nvPr/>
        </p:nvCxnSpPr>
        <p:spPr>
          <a:xfrm flipH="1">
            <a:off x="4308388" y="4293783"/>
            <a:ext cx="2967300" cy="696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09" name="Google Shape;2509;p113"/>
          <p:cNvCxnSpPr>
            <a:stCxn id="2510" idx="0"/>
          </p:cNvCxnSpPr>
          <p:nvPr/>
        </p:nvCxnSpPr>
        <p:spPr>
          <a:xfrm rot="10800000" flipH="1">
            <a:off x="5178480" y="4280351"/>
            <a:ext cx="2112900" cy="660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10" name="Google Shape;2510;p113"/>
          <p:cNvSpPr/>
          <p:nvPr/>
        </p:nvSpPr>
        <p:spPr>
          <a:xfrm>
            <a:off x="4486937" y="4940951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1" name="Google Shape;2511;p113"/>
          <p:cNvSpPr/>
          <p:nvPr/>
        </p:nvSpPr>
        <p:spPr>
          <a:xfrm>
            <a:off x="10036021" y="4866103"/>
            <a:ext cx="670423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2512" name="Google Shape;2512;p113"/>
          <p:cNvCxnSpPr>
            <a:stCxn id="2502" idx="4"/>
            <a:endCxn id="2511" idx="0"/>
          </p:cNvCxnSpPr>
          <p:nvPr/>
        </p:nvCxnSpPr>
        <p:spPr>
          <a:xfrm>
            <a:off x="7275688" y="4293783"/>
            <a:ext cx="3095400" cy="572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13" name="Google Shape;2513;p113"/>
          <p:cNvSpPr txBox="1"/>
          <p:nvPr/>
        </p:nvSpPr>
        <p:spPr>
          <a:xfrm>
            <a:off x="9356537" y="4361088"/>
            <a:ext cx="10359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400" b="0">
                <a:solidFill>
                  <a:srgbClr val="FF8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8" name="Google Shape;2508;p113"/>
          <p:cNvSpPr/>
          <p:nvPr/>
        </p:nvSpPr>
        <p:spPr>
          <a:xfrm>
            <a:off x="3851317" y="4990218"/>
            <a:ext cx="914144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4" name="Google Shape;2514;p113"/>
          <p:cNvSpPr txBox="1"/>
          <p:nvPr/>
        </p:nvSpPr>
        <p:spPr>
          <a:xfrm>
            <a:off x="10498414" y="2328341"/>
            <a:ext cx="101496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US" sz="1400">
                <a:solidFill>
                  <a:srgbClr val="FF8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5" name="Google Shape;2515;p113"/>
          <p:cNvSpPr txBox="1"/>
          <p:nvPr/>
        </p:nvSpPr>
        <p:spPr>
          <a:xfrm>
            <a:off x="8741702" y="5072099"/>
            <a:ext cx="49012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cxnSp>
        <p:nvCxnSpPr>
          <p:cNvPr id="2516" name="Google Shape;2516;p113"/>
          <p:cNvCxnSpPr>
            <a:stCxn id="2502" idx="4"/>
            <a:endCxn id="2515" idx="0"/>
          </p:cNvCxnSpPr>
          <p:nvPr/>
        </p:nvCxnSpPr>
        <p:spPr>
          <a:xfrm>
            <a:off x="7275688" y="4293783"/>
            <a:ext cx="1711200" cy="778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517" name="Google Shape;2517;p113"/>
          <p:cNvSpPr txBox="1"/>
          <p:nvPr/>
        </p:nvSpPr>
        <p:spPr>
          <a:xfrm>
            <a:off x="8747931" y="5600100"/>
            <a:ext cx="49012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Ɛ</a:t>
            </a:r>
            <a:endParaRPr/>
          </a:p>
        </p:txBody>
      </p:sp>
      <p:cxnSp>
        <p:nvCxnSpPr>
          <p:cNvPr id="2518" name="Google Shape;2518;p113"/>
          <p:cNvCxnSpPr>
            <a:stCxn id="2515" idx="2"/>
          </p:cNvCxnSpPr>
          <p:nvPr/>
        </p:nvCxnSpPr>
        <p:spPr>
          <a:xfrm>
            <a:off x="8986766" y="5410653"/>
            <a:ext cx="0" cy="191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519" name="Google Shape;2519;p113"/>
          <p:cNvSpPr txBox="1"/>
          <p:nvPr/>
        </p:nvSpPr>
        <p:spPr>
          <a:xfrm>
            <a:off x="9149931" y="5189133"/>
            <a:ext cx="152610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instr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nextinstr</a:t>
            </a:r>
            <a:endParaRPr sz="1400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🡪 106</a:t>
            </a:r>
            <a:endParaRPr/>
          </a:p>
        </p:txBody>
      </p:sp>
      <p:sp>
        <p:nvSpPr>
          <p:cNvPr id="2520" name="Google Shape;2520;p113"/>
          <p:cNvSpPr txBox="1"/>
          <p:nvPr/>
        </p:nvSpPr>
        <p:spPr>
          <a:xfrm>
            <a:off x="4238231" y="3744358"/>
            <a:ext cx="351867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nextlist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4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merge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falselist</a:t>
            </a:r>
            <a:r>
              <a:rPr lang="en-US" sz="1400" i="1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, S</a:t>
            </a:r>
            <a:r>
              <a:rPr lang="en-US" sz="1400" i="1" baseline="-250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nextlist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2521" name="Google Shape;2521;p113"/>
          <p:cNvSpPr txBox="1"/>
          <p:nvPr/>
        </p:nvSpPr>
        <p:spPr>
          <a:xfrm>
            <a:off x="4621851" y="3489471"/>
            <a:ext cx="1751722" cy="307777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nextlist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{103,105}</a:t>
            </a:r>
            <a:endParaRPr/>
          </a:p>
        </p:txBody>
      </p:sp>
      <p:sp>
        <p:nvSpPr>
          <p:cNvPr id="2522" name="Google Shape;2522;p113"/>
          <p:cNvSpPr txBox="1"/>
          <p:nvPr/>
        </p:nvSpPr>
        <p:spPr>
          <a:xfrm>
            <a:off x="4237470" y="4000949"/>
            <a:ext cx="25902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Calibri"/>
              <a:buNone/>
            </a:pPr>
            <a:r>
              <a:rPr lang="en-US" sz="14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Backpatch</a:t>
            </a:r>
            <a:r>
              <a:rPr lang="en-US" sz="1400" i="1">
                <a:solidFill>
                  <a:srgbClr val="7D4F07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truelist, 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instr</a:t>
            </a:r>
            <a:r>
              <a:rPr lang="en-US" sz="1400" i="1">
                <a:solidFill>
                  <a:srgbClr val="7D4F07"/>
                </a:solidFill>
                <a:latin typeface="Calibri"/>
                <a:ea typeface="Calibri"/>
                <a:cs typeface="Calibri"/>
                <a:sym typeface="Calibri"/>
              </a:rPr>
              <a:t>); </a:t>
            </a:r>
            <a:r>
              <a:rPr lang="en-US" sz="1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2523" name="Google Shape;2523;p113"/>
          <p:cNvSpPr txBox="1"/>
          <p:nvPr/>
        </p:nvSpPr>
        <p:spPr>
          <a:xfrm>
            <a:off x="1958629" y="4218327"/>
            <a:ext cx="5596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106</a:t>
            </a:r>
            <a:endParaRPr sz="1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4" name="Google Shape;2524;p113"/>
          <p:cNvSpPr txBox="1"/>
          <p:nvPr/>
        </p:nvSpPr>
        <p:spPr>
          <a:xfrm>
            <a:off x="1822649" y="5563038"/>
            <a:ext cx="5596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106</a:t>
            </a:r>
            <a:endParaRPr sz="1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5" name="Google Shape;2525;p113"/>
          <p:cNvSpPr txBox="1"/>
          <p:nvPr/>
        </p:nvSpPr>
        <p:spPr>
          <a:xfrm>
            <a:off x="10430761" y="4518339"/>
            <a:ext cx="13906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S2.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nextlist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2526" name="Google Shape;2526;p113"/>
          <p:cNvSpPr txBox="1"/>
          <p:nvPr/>
        </p:nvSpPr>
        <p:spPr>
          <a:xfrm>
            <a:off x="5274033" y="2966859"/>
            <a:ext cx="179438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L1.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nextlist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400" i="1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400" i="1" baseline="-250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nextlist</a:t>
            </a:r>
            <a:endParaRPr sz="1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7" name="Google Shape;2527;p113"/>
          <p:cNvSpPr txBox="1"/>
          <p:nvPr/>
        </p:nvSpPr>
        <p:spPr>
          <a:xfrm>
            <a:off x="5316691" y="2711972"/>
            <a:ext cx="1751722" cy="307777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L1.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nextlist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{103,105}</a:t>
            </a:r>
            <a:endParaRPr/>
          </a:p>
        </p:txBody>
      </p:sp>
      <p:sp>
        <p:nvSpPr>
          <p:cNvPr id="2528" name="Google Shape;2528;p113"/>
          <p:cNvSpPr txBox="1"/>
          <p:nvPr/>
        </p:nvSpPr>
        <p:spPr>
          <a:xfrm>
            <a:off x="9495324" y="1572143"/>
            <a:ext cx="179438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nextlist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400" i="1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nextlist</a:t>
            </a:r>
            <a:endParaRPr sz="1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9" name="Google Shape;2529;p113"/>
          <p:cNvSpPr txBox="1"/>
          <p:nvPr/>
        </p:nvSpPr>
        <p:spPr>
          <a:xfrm>
            <a:off x="9516932" y="1313523"/>
            <a:ext cx="1751722" cy="307777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nextlist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{}</a:t>
            </a:r>
            <a:endParaRPr/>
          </a:p>
        </p:txBody>
      </p:sp>
      <p:sp>
        <p:nvSpPr>
          <p:cNvPr id="2530" name="Google Shape;2530;p113"/>
          <p:cNvSpPr txBox="1"/>
          <p:nvPr/>
        </p:nvSpPr>
        <p:spPr>
          <a:xfrm>
            <a:off x="9237949" y="2606986"/>
            <a:ext cx="192920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instr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nextinstr</a:t>
            </a:r>
            <a:endParaRPr sz="14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🡪 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107</a:t>
            </a:r>
            <a:endParaRPr sz="1400" i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1" name="Google Shape;2531;p113"/>
          <p:cNvSpPr txBox="1"/>
          <p:nvPr/>
        </p:nvSpPr>
        <p:spPr>
          <a:xfrm>
            <a:off x="10155866" y="2995277"/>
            <a:ext cx="139064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nextlist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2532" name="Google Shape;2532;p113"/>
          <p:cNvSpPr txBox="1"/>
          <p:nvPr/>
        </p:nvSpPr>
        <p:spPr>
          <a:xfrm>
            <a:off x="9466154" y="1800320"/>
            <a:ext cx="25902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Calibri"/>
              <a:buNone/>
            </a:pPr>
            <a:r>
              <a:rPr lang="en-US" sz="14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Backpatch</a:t>
            </a:r>
            <a:r>
              <a:rPr lang="en-US" sz="1400" i="1">
                <a:solidFill>
                  <a:srgbClr val="7D4F07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L1.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nextlist, 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M.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instr</a:t>
            </a:r>
            <a:r>
              <a:rPr lang="en-US" sz="1400" i="1">
                <a:solidFill>
                  <a:srgbClr val="7D4F07"/>
                </a:solidFill>
                <a:latin typeface="Calibri"/>
                <a:ea typeface="Calibri"/>
                <a:cs typeface="Calibri"/>
                <a:sym typeface="Calibri"/>
              </a:rPr>
              <a:t>); </a:t>
            </a:r>
            <a:r>
              <a:rPr lang="en-US" sz="140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2533" name="Google Shape;2533;p113"/>
          <p:cNvSpPr txBox="1"/>
          <p:nvPr/>
        </p:nvSpPr>
        <p:spPr>
          <a:xfrm>
            <a:off x="1227626" y="5879446"/>
            <a:ext cx="5596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107</a:t>
            </a:r>
            <a:endParaRPr sz="1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4" name="Google Shape;2534;p113"/>
          <p:cNvSpPr txBox="1"/>
          <p:nvPr/>
        </p:nvSpPr>
        <p:spPr>
          <a:xfrm>
            <a:off x="1227624" y="5228516"/>
            <a:ext cx="5596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107</a:t>
            </a:r>
            <a:endParaRPr sz="14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35" name="Google Shape;2535;p113"/>
          <p:cNvGrpSpPr/>
          <p:nvPr/>
        </p:nvGrpSpPr>
        <p:grpSpPr>
          <a:xfrm>
            <a:off x="36858" y="-15498"/>
            <a:ext cx="4644645" cy="656378"/>
            <a:chOff x="27819" y="5318"/>
            <a:chExt cx="5096890" cy="656378"/>
          </a:xfrm>
        </p:grpSpPr>
        <p:sp>
          <p:nvSpPr>
            <p:cNvPr id="2536" name="Google Shape;2536;p113"/>
            <p:cNvSpPr txBox="1"/>
            <p:nvPr/>
          </p:nvSpPr>
          <p:spPr>
            <a:xfrm>
              <a:off x="69990" y="323142"/>
              <a:ext cx="4117753" cy="33855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 </a:t>
              </a:r>
              <a:r>
                <a:rPr lang="en-US" sz="16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lang="en-US" sz="16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600" b="0">
                  <a:solidFill>
                    <a:srgbClr val="FF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100</a:t>
              </a:r>
              <a:r>
                <a:rPr lang="en-US" sz="16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6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||</a:t>
              </a:r>
              <a:r>
                <a:rPr lang="en-US" sz="16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x </a:t>
              </a:r>
              <a:r>
                <a:rPr lang="en-US" sz="16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r>
                <a:rPr lang="en-US" sz="16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600" b="0">
                  <a:solidFill>
                    <a:srgbClr val="FF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200</a:t>
              </a:r>
              <a:r>
                <a:rPr lang="en-US" sz="16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6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&amp;&amp;</a:t>
              </a:r>
              <a:r>
                <a:rPr lang="en-US" sz="16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x </a:t>
              </a:r>
              <a:r>
                <a:rPr lang="en-US" sz="16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!=</a:t>
              </a:r>
              <a:r>
                <a:rPr lang="en-US" sz="16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y</a:t>
              </a:r>
              <a:endParaRPr/>
            </a:p>
          </p:txBody>
        </p:sp>
        <p:sp>
          <p:nvSpPr>
            <p:cNvPr id="2537" name="Google Shape;2537;p113"/>
            <p:cNvSpPr txBox="1"/>
            <p:nvPr/>
          </p:nvSpPr>
          <p:spPr>
            <a:xfrm>
              <a:off x="27819" y="5318"/>
              <a:ext cx="509689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i="1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Translation of boolean expression using backpatching</a:t>
              </a:r>
              <a:endParaRPr/>
            </a:p>
          </p:txBody>
        </p:sp>
      </p:grpSp>
      <p:sp>
        <p:nvSpPr>
          <p:cNvPr id="2538" name="Google Shape;2538;p113"/>
          <p:cNvSpPr/>
          <p:nvPr/>
        </p:nvSpPr>
        <p:spPr>
          <a:xfrm>
            <a:off x="144303" y="6206140"/>
            <a:ext cx="2234758" cy="3019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9" name="Google Shape;2539;p113"/>
          <p:cNvSpPr/>
          <p:nvPr/>
        </p:nvSpPr>
        <p:spPr>
          <a:xfrm>
            <a:off x="141721" y="6498023"/>
            <a:ext cx="2234758" cy="3019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0" name="Google Shape;2540;p113"/>
          <p:cNvSpPr/>
          <p:nvPr/>
        </p:nvSpPr>
        <p:spPr>
          <a:xfrm>
            <a:off x="1048262" y="3490885"/>
            <a:ext cx="641548" cy="408623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107</a:t>
            </a:r>
            <a:endParaRPr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1" name="Google Shape;2541;p113"/>
          <p:cNvSpPr/>
          <p:nvPr/>
        </p:nvSpPr>
        <p:spPr>
          <a:xfrm>
            <a:off x="1017266" y="3506385"/>
            <a:ext cx="641548" cy="408623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108</a:t>
            </a:r>
            <a:endParaRPr sz="16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2" name="Google Shape;2542;p113"/>
          <p:cNvSpPr txBox="1"/>
          <p:nvPr/>
        </p:nvSpPr>
        <p:spPr>
          <a:xfrm>
            <a:off x="10428014" y="4757157"/>
            <a:ext cx="16583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S2.code: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400">
                <a:solidFill>
                  <a:srgbClr val="FF8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3" name="Google Shape;2543;p113"/>
          <p:cNvSpPr txBox="1"/>
          <p:nvPr/>
        </p:nvSpPr>
        <p:spPr>
          <a:xfrm>
            <a:off x="10136602" y="3218145"/>
            <a:ext cx="16583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S.code: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 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US" sz="1400">
                <a:solidFill>
                  <a:srgbClr val="FF8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4" name="Google Shape;2544;p113"/>
          <p:cNvSpPr/>
          <p:nvPr/>
        </p:nvSpPr>
        <p:spPr>
          <a:xfrm>
            <a:off x="7326758" y="5356185"/>
            <a:ext cx="595254" cy="520758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rgbClr val="157057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5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2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500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" name="Google Shape;2549;p114"/>
          <p:cNvSpPr txBox="1">
            <a:spLocks noGrp="1"/>
          </p:cNvSpPr>
          <p:nvPr>
            <p:ph type="title"/>
          </p:nvPr>
        </p:nvSpPr>
        <p:spPr>
          <a:xfrm>
            <a:off x="248194" y="-39188"/>
            <a:ext cx="11756571" cy="89047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4000"/>
              <a:buFont typeface="Candara"/>
              <a:buNone/>
            </a:pPr>
            <a:r>
              <a:rPr lang="en-US" sz="4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Backpatching for Flow-of-Control Statements</a:t>
            </a:r>
            <a:endParaRPr/>
          </a:p>
        </p:txBody>
      </p:sp>
      <p:sp>
        <p:nvSpPr>
          <p:cNvPr id="2550" name="Google Shape;2550;p114"/>
          <p:cNvSpPr txBox="1">
            <a:spLocks noGrp="1"/>
          </p:cNvSpPr>
          <p:nvPr>
            <p:ph type="ftr" idx="11"/>
          </p:nvPr>
        </p:nvSpPr>
        <p:spPr>
          <a:xfrm>
            <a:off x="4611187" y="6212340"/>
            <a:ext cx="20138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51" name="Google Shape;2551;p114"/>
          <p:cNvSpPr txBox="1">
            <a:spLocks noGrp="1"/>
          </p:cNvSpPr>
          <p:nvPr>
            <p:ph type="sldNum" idx="12"/>
          </p:nvPr>
        </p:nvSpPr>
        <p:spPr>
          <a:xfrm>
            <a:off x="9041675" y="648697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113</a:t>
            </a:fld>
            <a:endParaRPr/>
          </a:p>
        </p:txBody>
      </p:sp>
      <p:pic>
        <p:nvPicPr>
          <p:cNvPr id="2552" name="Google Shape;2552;p114"/>
          <p:cNvPicPr preferRelativeResize="0"/>
          <p:nvPr/>
        </p:nvPicPr>
        <p:blipFill rotWithShape="1">
          <a:blip r:embed="rId3">
            <a:alphaModFix/>
          </a:blip>
          <a:srcRect b="48029"/>
          <a:stretch/>
        </p:blipFill>
        <p:spPr>
          <a:xfrm>
            <a:off x="2385059" y="1016725"/>
            <a:ext cx="7368778" cy="4208417"/>
          </a:xfrm>
          <a:prstGeom prst="rect">
            <a:avLst/>
          </a:prstGeom>
          <a:noFill/>
          <a:ln w="9525" cap="flat" cmpd="sng">
            <a:solidFill>
              <a:srgbClr val="BC770B"/>
            </a:solidFill>
            <a:prstDash val="dash"/>
            <a:round/>
            <a:headEnd type="none" w="sm" len="sm"/>
            <a:tailEnd type="none" w="sm" len="sm"/>
          </a:ln>
        </p:spPr>
      </p:pic>
      <p:sp>
        <p:nvSpPr>
          <p:cNvPr id="2553" name="Google Shape;2553;p114"/>
          <p:cNvSpPr/>
          <p:nvPr/>
        </p:nvSpPr>
        <p:spPr>
          <a:xfrm>
            <a:off x="4629688" y="2313815"/>
            <a:ext cx="4906199" cy="11321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4" name="Google Shape;2554;p114"/>
          <p:cNvSpPr/>
          <p:nvPr/>
        </p:nvSpPr>
        <p:spPr>
          <a:xfrm>
            <a:off x="4629688" y="3991305"/>
            <a:ext cx="4740731" cy="113213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5" name="Google Shape;2555;p114"/>
          <p:cNvPicPr preferRelativeResize="0"/>
          <p:nvPr/>
        </p:nvPicPr>
        <p:blipFill rotWithShape="1">
          <a:blip r:embed="rId3">
            <a:alphaModFix/>
          </a:blip>
          <a:srcRect t="66858" r="12586" b="16839"/>
          <a:stretch/>
        </p:blipFill>
        <p:spPr>
          <a:xfrm>
            <a:off x="2385059" y="5225142"/>
            <a:ext cx="7368778" cy="1353106"/>
          </a:xfrm>
          <a:prstGeom prst="rect">
            <a:avLst/>
          </a:prstGeom>
          <a:noFill/>
          <a:ln w="9525" cap="flat" cmpd="sng">
            <a:solidFill>
              <a:srgbClr val="BC770B"/>
            </a:solidFill>
            <a:prstDash val="dash"/>
            <a:round/>
            <a:headEnd type="none" w="sm" len="sm"/>
            <a:tailEnd type="none" w="sm" len="sm"/>
          </a:ln>
        </p:spPr>
      </p:pic>
      <p:sp>
        <p:nvSpPr>
          <p:cNvPr id="2556" name="Google Shape;2556;p114"/>
          <p:cNvSpPr/>
          <p:nvPr/>
        </p:nvSpPr>
        <p:spPr>
          <a:xfrm>
            <a:off x="4912718" y="5812491"/>
            <a:ext cx="4740731" cy="6907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5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" name="Google Shape;2561;p115"/>
          <p:cNvSpPr txBox="1">
            <a:spLocks noGrp="1"/>
          </p:cNvSpPr>
          <p:nvPr>
            <p:ph type="title"/>
          </p:nvPr>
        </p:nvSpPr>
        <p:spPr>
          <a:xfrm>
            <a:off x="217714" y="58465"/>
            <a:ext cx="11756571" cy="89047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4000"/>
              <a:buFont typeface="Candara"/>
              <a:buNone/>
            </a:pPr>
            <a:r>
              <a:rPr lang="en-US" sz="4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Backpatching for Flow-of-Control Statements</a:t>
            </a:r>
            <a:endParaRPr/>
          </a:p>
        </p:txBody>
      </p:sp>
      <p:sp>
        <p:nvSpPr>
          <p:cNvPr id="2562" name="Google Shape;2562;p115"/>
          <p:cNvSpPr txBox="1">
            <a:spLocks noGrp="1"/>
          </p:cNvSpPr>
          <p:nvPr>
            <p:ph type="ftr" idx="11"/>
          </p:nvPr>
        </p:nvSpPr>
        <p:spPr>
          <a:xfrm>
            <a:off x="4611187" y="6434410"/>
            <a:ext cx="20138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3" name="Google Shape;2563;p1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114</a:t>
            </a:fld>
            <a:endParaRPr/>
          </a:p>
        </p:txBody>
      </p:sp>
      <p:pic>
        <p:nvPicPr>
          <p:cNvPr id="2564" name="Google Shape;2564;p115"/>
          <p:cNvPicPr preferRelativeResize="0"/>
          <p:nvPr/>
        </p:nvPicPr>
        <p:blipFill rotWithShape="1">
          <a:blip r:embed="rId3">
            <a:alphaModFix/>
          </a:blip>
          <a:srcRect t="52314" r="12586" b="32735"/>
          <a:stretch/>
        </p:blipFill>
        <p:spPr>
          <a:xfrm>
            <a:off x="2794765" y="1449977"/>
            <a:ext cx="6606822" cy="1240972"/>
          </a:xfrm>
          <a:prstGeom prst="rect">
            <a:avLst/>
          </a:prstGeom>
          <a:noFill/>
          <a:ln w="9525" cap="flat" cmpd="sng">
            <a:solidFill>
              <a:srgbClr val="BC770B"/>
            </a:solidFill>
            <a:prstDash val="dash"/>
            <a:round/>
            <a:headEnd type="none" w="sm" len="sm"/>
            <a:tailEnd type="none" w="sm" len="sm"/>
          </a:ln>
        </p:spPr>
      </p:pic>
      <p:pic>
        <p:nvPicPr>
          <p:cNvPr id="2565" name="Google Shape;2565;p115"/>
          <p:cNvPicPr preferRelativeResize="0"/>
          <p:nvPr/>
        </p:nvPicPr>
        <p:blipFill rotWithShape="1">
          <a:blip r:embed="rId3">
            <a:alphaModFix/>
          </a:blip>
          <a:srcRect t="83213" r="12586"/>
          <a:stretch/>
        </p:blipFill>
        <p:spPr>
          <a:xfrm>
            <a:off x="2794766" y="2690949"/>
            <a:ext cx="6602469" cy="1393372"/>
          </a:xfrm>
          <a:prstGeom prst="rect">
            <a:avLst/>
          </a:prstGeom>
          <a:noFill/>
          <a:ln w="9525" cap="flat" cmpd="sng">
            <a:solidFill>
              <a:srgbClr val="BC770B"/>
            </a:solidFill>
            <a:prstDash val="dash"/>
            <a:round/>
            <a:headEnd type="none" w="sm" len="sm"/>
            <a:tailEnd type="none" w="sm" len="sm"/>
          </a:ln>
        </p:spPr>
      </p:pic>
      <p:sp>
        <p:nvSpPr>
          <p:cNvPr id="2566" name="Google Shape;2566;p115"/>
          <p:cNvSpPr/>
          <p:nvPr/>
        </p:nvSpPr>
        <p:spPr>
          <a:xfrm>
            <a:off x="4912718" y="1476103"/>
            <a:ext cx="4126779" cy="5230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7" name="Google Shape;2567;p115"/>
          <p:cNvSpPr/>
          <p:nvPr/>
        </p:nvSpPr>
        <p:spPr>
          <a:xfrm>
            <a:off x="5025929" y="2098770"/>
            <a:ext cx="4126779" cy="52300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" name="Google Shape;2572;p116"/>
          <p:cNvSpPr txBox="1">
            <a:spLocks noGrp="1"/>
          </p:cNvSpPr>
          <p:nvPr>
            <p:ph type="body" idx="1"/>
          </p:nvPr>
        </p:nvSpPr>
        <p:spPr>
          <a:xfrm>
            <a:off x="442716" y="2779002"/>
            <a:ext cx="11306566" cy="4323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</a:t>
            </a:r>
            <a:r>
              <a:rPr lang="en-US" i="1"/>
              <a:t>S</a:t>
            </a:r>
            <a:r>
              <a:rPr lang="en-US"/>
              <a:t> is the enclosing loop construct, then a </a:t>
            </a:r>
            <a:r>
              <a:rPr lang="en-US">
                <a:solidFill>
                  <a:srgbClr val="0070C0"/>
                </a:solidFill>
              </a:rPr>
              <a:t>break</a:t>
            </a:r>
            <a:r>
              <a:rPr lang="en-US"/>
              <a:t>-statement is a jump to the first instruction after the code for </a:t>
            </a:r>
            <a:r>
              <a:rPr lang="en-US" i="1"/>
              <a:t>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Code for </a:t>
            </a:r>
            <a:r>
              <a:rPr lang="en-US">
                <a:solidFill>
                  <a:srgbClr val="0070C0"/>
                </a:solidFill>
              </a:rPr>
              <a:t>break</a:t>
            </a:r>
            <a:r>
              <a:rPr lang="en-US"/>
              <a:t> can be generated by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/>
              <a:t>Keeping track of the enclosing loop statement </a:t>
            </a:r>
            <a:r>
              <a:rPr lang="en-US" i="1"/>
              <a:t>S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/>
              <a:t>generating an unfilled jump for the </a:t>
            </a:r>
            <a:r>
              <a:rPr lang="en-US">
                <a:solidFill>
                  <a:srgbClr val="0070C0"/>
                </a:solidFill>
              </a:rPr>
              <a:t>break</a:t>
            </a:r>
            <a:r>
              <a:rPr lang="en-US"/>
              <a:t>-statement, and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Both"/>
            </a:pPr>
            <a:r>
              <a:rPr lang="en-US"/>
              <a:t>putting this unfilled jump on </a:t>
            </a:r>
            <a:r>
              <a:rPr lang="en-US" i="1"/>
              <a:t>S</a:t>
            </a:r>
            <a:r>
              <a:rPr lang="en-US"/>
              <a:t>.</a:t>
            </a:r>
            <a:r>
              <a:rPr lang="en-US" i="1">
                <a:solidFill>
                  <a:srgbClr val="893612"/>
                </a:solidFill>
              </a:rPr>
              <a:t>nextlist</a:t>
            </a:r>
            <a:endParaRPr i="1">
              <a:solidFill>
                <a:srgbClr val="893612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a two-pass front end that builds syntax trees, </a:t>
            </a:r>
            <a:r>
              <a:rPr lang="en-US" i="1"/>
              <a:t>S</a:t>
            </a:r>
            <a:r>
              <a:rPr lang="en-US"/>
              <a:t>.</a:t>
            </a:r>
            <a:r>
              <a:rPr lang="en-US" i="1">
                <a:solidFill>
                  <a:srgbClr val="893612"/>
                </a:solidFill>
              </a:rPr>
              <a:t>nextlist</a:t>
            </a:r>
            <a:r>
              <a:rPr lang="en-US">
                <a:solidFill>
                  <a:srgbClr val="893612"/>
                </a:solidFill>
              </a:rPr>
              <a:t> </a:t>
            </a:r>
            <a:r>
              <a:rPr lang="en-US"/>
              <a:t>can be implemented as a field in the node for 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can keep track of S by using the symbol table to map a special identifier break to the node for the enclosing loop statement</a:t>
            </a:r>
            <a:endParaRPr/>
          </a:p>
        </p:txBody>
      </p:sp>
      <p:sp>
        <p:nvSpPr>
          <p:cNvPr id="2573" name="Google Shape;2573;p1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115</a:t>
            </a:fld>
            <a:endParaRPr/>
          </a:p>
        </p:txBody>
      </p:sp>
      <p:sp>
        <p:nvSpPr>
          <p:cNvPr id="2574" name="Google Shape;2574;p116"/>
          <p:cNvSpPr txBox="1">
            <a:spLocks noGrp="1"/>
          </p:cNvSpPr>
          <p:nvPr>
            <p:ph type="title"/>
          </p:nvPr>
        </p:nvSpPr>
        <p:spPr>
          <a:xfrm>
            <a:off x="279706" y="-3527"/>
            <a:ext cx="11756571" cy="89047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4000"/>
              <a:buFont typeface="Candara"/>
              <a:buNone/>
            </a:pPr>
            <a:r>
              <a:rPr lang="en-US" sz="4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Break-, Continue-, and Goto-Statements </a:t>
            </a:r>
            <a:endParaRPr/>
          </a:p>
        </p:txBody>
      </p:sp>
      <p:pic>
        <p:nvPicPr>
          <p:cNvPr id="2575" name="Google Shape;2575;p116"/>
          <p:cNvPicPr preferRelativeResize="0"/>
          <p:nvPr/>
        </p:nvPicPr>
        <p:blipFill rotWithShape="1">
          <a:blip r:embed="rId3">
            <a:alphaModFix/>
          </a:blip>
          <a:srcRect r="5439"/>
          <a:stretch/>
        </p:blipFill>
        <p:spPr>
          <a:xfrm>
            <a:off x="2652371" y="898199"/>
            <a:ext cx="7462858" cy="1760657"/>
          </a:xfrm>
          <a:prstGeom prst="rect">
            <a:avLst/>
          </a:prstGeom>
          <a:noFill/>
          <a:ln w="9525" cap="flat" cmpd="sng">
            <a:solidFill>
              <a:srgbClr val="BC770B"/>
            </a:solidFill>
            <a:prstDash val="dash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" name="Google Shape;2580;p117"/>
          <p:cNvSpPr txBox="1">
            <a:spLocks noGrp="1"/>
          </p:cNvSpPr>
          <p:nvPr>
            <p:ph type="body" idx="1"/>
          </p:nvPr>
        </p:nvSpPr>
        <p:spPr>
          <a:xfrm>
            <a:off x="838200" y="1193370"/>
            <a:ext cx="10515600" cy="4968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Alternatively,  a pointer to the </a:t>
            </a:r>
            <a:r>
              <a:rPr lang="en-US" i="1"/>
              <a:t>S</a:t>
            </a:r>
            <a:r>
              <a:rPr lang="en-US"/>
              <a:t>.</a:t>
            </a:r>
            <a:r>
              <a:rPr lang="en-US" i="1">
                <a:solidFill>
                  <a:srgbClr val="893612"/>
                </a:solidFill>
              </a:rPr>
              <a:t>nextlist</a:t>
            </a:r>
            <a:r>
              <a:rPr lang="en-US">
                <a:solidFill>
                  <a:srgbClr val="893612"/>
                </a:solidFill>
              </a:rPr>
              <a:t> </a:t>
            </a:r>
            <a:r>
              <a:rPr lang="en-US"/>
              <a:t>can be put in the symbol table.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a </a:t>
            </a:r>
            <a:r>
              <a:rPr lang="en-US">
                <a:solidFill>
                  <a:srgbClr val="0070C0"/>
                </a:solidFill>
              </a:rPr>
              <a:t>break</a:t>
            </a:r>
            <a:r>
              <a:rPr lang="en-US"/>
              <a:t>-statement is reached,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unfilled jump is generated,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 </a:t>
            </a:r>
            <a:r>
              <a:rPr lang="en-US" i="1">
                <a:solidFill>
                  <a:srgbClr val="7D4F07"/>
                </a:solidFill>
              </a:rPr>
              <a:t>nextlist</a:t>
            </a:r>
            <a:r>
              <a:rPr lang="en-US"/>
              <a:t> is looked up in the symbol table,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jump added to the list, and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finally, the list is backpatched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>
                <a:solidFill>
                  <a:srgbClr val="0070C0"/>
                </a:solidFill>
              </a:rPr>
              <a:t>Continue-</a:t>
            </a:r>
            <a:r>
              <a:rPr lang="en-US"/>
              <a:t>statement can be handled in a manner analogous to </a:t>
            </a:r>
            <a:r>
              <a:rPr lang="en-US">
                <a:solidFill>
                  <a:srgbClr val="0070C0"/>
                </a:solidFill>
              </a:rPr>
              <a:t>break-</a:t>
            </a:r>
            <a:r>
              <a:rPr lang="en-US"/>
              <a:t>statement.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However, the target of the generated jump is different.</a:t>
            </a:r>
            <a:endParaRPr/>
          </a:p>
        </p:txBody>
      </p:sp>
      <p:sp>
        <p:nvSpPr>
          <p:cNvPr id="2581" name="Google Shape;2581;p1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82" name="Google Shape;2582;p1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116</a:t>
            </a:fld>
            <a:endParaRPr/>
          </a:p>
        </p:txBody>
      </p:sp>
      <p:sp>
        <p:nvSpPr>
          <p:cNvPr id="2583" name="Google Shape;2583;p117"/>
          <p:cNvSpPr txBox="1">
            <a:spLocks noGrp="1"/>
          </p:cNvSpPr>
          <p:nvPr>
            <p:ph type="title"/>
          </p:nvPr>
        </p:nvSpPr>
        <p:spPr>
          <a:xfrm>
            <a:off x="217714" y="58465"/>
            <a:ext cx="11756571" cy="89047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4000"/>
              <a:buFont typeface="Candara"/>
              <a:buNone/>
            </a:pPr>
            <a:r>
              <a:rPr lang="en-US" sz="4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Break-, Continue-, and Goto-Statements </a:t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118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Reference</a:t>
            </a:r>
            <a:endParaRPr/>
          </a:p>
        </p:txBody>
      </p:sp>
      <p:sp>
        <p:nvSpPr>
          <p:cNvPr id="2589" name="Google Shape;2589;p118"/>
          <p:cNvSpPr txBox="1">
            <a:spLocks noGrp="1"/>
          </p:cNvSpPr>
          <p:nvPr>
            <p:ph type="body" idx="1"/>
          </p:nvPr>
        </p:nvSpPr>
        <p:spPr>
          <a:xfrm>
            <a:off x="838200" y="1349490"/>
            <a:ext cx="10515600" cy="482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Compilers: Principles, Techniques, &amp; Tools, by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Alfred B. Aho, Monica S. Lam, Ravi Sethi, Jeffrey D. Ullman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Chapter 6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6.1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6.2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6.3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6.4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6.6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6.7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6.8 (Self study)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6.9 (Self study)</a:t>
            </a:r>
            <a:endParaRPr/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590" name="Google Shape;2590;p1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1" name="Google Shape;2591;p1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117</a:t>
            </a:fld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119"/>
          <p:cNvSpPr txBox="1">
            <a:spLocks noGrp="1"/>
          </p:cNvSpPr>
          <p:nvPr>
            <p:ph type="title"/>
          </p:nvPr>
        </p:nvSpPr>
        <p:spPr>
          <a:xfrm>
            <a:off x="1004455" y="2498722"/>
            <a:ext cx="10515600" cy="122815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7200"/>
              <a:buFont typeface="Candara"/>
              <a:buNone/>
            </a:pPr>
            <a:r>
              <a:rPr lang="en-US" sz="72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Directed Acyclic Graphs (DAG)</a:t>
            </a:r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body" idx="1"/>
          </p:nvPr>
        </p:nvSpPr>
        <p:spPr>
          <a:xfrm>
            <a:off x="838200" y="1349490"/>
            <a:ext cx="10515600" cy="482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A Node N can have more than one parent</a:t>
            </a:r>
            <a:endParaRPr/>
          </a:p>
          <a:p>
            <a:pPr marL="685800" lvl="1" indent="-228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If it represent a common subexpression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Succinct Representation of Syntax Tree</a:t>
            </a:r>
            <a:endParaRPr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Provide clues for generating efficient code</a:t>
            </a:r>
            <a:endParaRPr/>
          </a:p>
          <a:p>
            <a:pPr marL="228600" lvl="0" indent="-508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29" name="Google Shape;22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Directed Acyclic Graphs (DAG)</a:t>
            </a:r>
            <a:endParaRPr/>
          </a:p>
        </p:txBody>
      </p:sp>
      <p:sp>
        <p:nvSpPr>
          <p:cNvPr id="235" name="Google Shape;235;p14"/>
          <p:cNvSpPr txBox="1">
            <a:spLocks noGrp="1"/>
          </p:cNvSpPr>
          <p:nvPr>
            <p:ph type="body" idx="1"/>
          </p:nvPr>
        </p:nvSpPr>
        <p:spPr>
          <a:xfrm>
            <a:off x="838200" y="1349490"/>
            <a:ext cx="10515600" cy="48274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113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36" name="Google Shape;236;p14"/>
          <p:cNvSpPr/>
          <p:nvPr/>
        </p:nvSpPr>
        <p:spPr>
          <a:xfrm>
            <a:off x="3325108" y="4045539"/>
            <a:ext cx="457200" cy="457200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7" name="Google Shape;237;p14"/>
          <p:cNvSpPr/>
          <p:nvPr/>
        </p:nvSpPr>
        <p:spPr>
          <a:xfrm>
            <a:off x="3920853" y="4765973"/>
            <a:ext cx="457200" cy="457200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8" name="Google Shape;238;p14"/>
          <p:cNvSpPr/>
          <p:nvPr/>
        </p:nvSpPr>
        <p:spPr>
          <a:xfrm>
            <a:off x="4461172" y="4017826"/>
            <a:ext cx="457200" cy="457200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9" name="Google Shape;239;p14"/>
          <p:cNvSpPr/>
          <p:nvPr/>
        </p:nvSpPr>
        <p:spPr>
          <a:xfrm>
            <a:off x="4585862" y="5527979"/>
            <a:ext cx="457200" cy="457200"/>
          </a:xfrm>
          <a:prstGeom prst="ellipse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0" name="Google Shape;240;p14"/>
          <p:cNvSpPr/>
          <p:nvPr/>
        </p:nvSpPr>
        <p:spPr>
          <a:xfrm>
            <a:off x="5029210" y="4724420"/>
            <a:ext cx="457200" cy="457200"/>
          </a:xfrm>
          <a:prstGeom prst="ellipse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1" name="Google Shape;241;p14"/>
          <p:cNvSpPr/>
          <p:nvPr/>
        </p:nvSpPr>
        <p:spPr>
          <a:xfrm>
            <a:off x="5486408" y="5514124"/>
            <a:ext cx="457200" cy="457200"/>
          </a:xfrm>
          <a:prstGeom prst="ellipse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2" name="Google Shape;242;p14"/>
          <p:cNvSpPr/>
          <p:nvPr/>
        </p:nvSpPr>
        <p:spPr>
          <a:xfrm>
            <a:off x="3879276" y="3186551"/>
            <a:ext cx="457200" cy="457200"/>
          </a:xfrm>
          <a:prstGeom prst="ellipse">
            <a:avLst/>
          </a:prstGeom>
          <a:blipFill rotWithShape="1">
            <a:blip r:embed="rId10">
              <a:alphaModFix/>
            </a:blip>
            <a:stretch>
              <a:fillRect l="-26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3" name="Google Shape;243;p14"/>
          <p:cNvSpPr/>
          <p:nvPr/>
        </p:nvSpPr>
        <p:spPr>
          <a:xfrm>
            <a:off x="6414670" y="4807546"/>
            <a:ext cx="457200" cy="457200"/>
          </a:xfrm>
          <a:prstGeom prst="ellipse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4" name="Google Shape;244;p14"/>
          <p:cNvSpPr/>
          <p:nvPr/>
        </p:nvSpPr>
        <p:spPr>
          <a:xfrm>
            <a:off x="6913438" y="4003987"/>
            <a:ext cx="457200" cy="457200"/>
          </a:xfrm>
          <a:prstGeom prst="ellipse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5" name="Google Shape;245;p14"/>
          <p:cNvSpPr/>
          <p:nvPr/>
        </p:nvSpPr>
        <p:spPr>
          <a:xfrm>
            <a:off x="7412201" y="4793691"/>
            <a:ext cx="457200" cy="457200"/>
          </a:xfrm>
          <a:prstGeom prst="ellipse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6" name="Google Shape;246;p14"/>
          <p:cNvSpPr/>
          <p:nvPr/>
        </p:nvSpPr>
        <p:spPr>
          <a:xfrm>
            <a:off x="7620007" y="3200399"/>
            <a:ext cx="457200" cy="457200"/>
          </a:xfrm>
          <a:prstGeom prst="ellipse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7" name="Google Shape;247;p14"/>
          <p:cNvSpPr/>
          <p:nvPr/>
        </p:nvSpPr>
        <p:spPr>
          <a:xfrm>
            <a:off x="8160347" y="3990108"/>
            <a:ext cx="457200" cy="457200"/>
          </a:xfrm>
          <a:prstGeom prst="ellipse">
            <a:avLst/>
          </a:prstGeom>
          <a:blipFill rotWithShape="1">
            <a:blip r:embed="rId15">
              <a:alphaModFix/>
            </a:blip>
            <a:stretch>
              <a:fillRect l="-26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8" name="Google Shape;248;p14"/>
          <p:cNvSpPr/>
          <p:nvPr/>
        </p:nvSpPr>
        <p:spPr>
          <a:xfrm>
            <a:off x="5832763" y="2286004"/>
            <a:ext cx="457200" cy="457200"/>
          </a:xfrm>
          <a:prstGeom prst="ellipse">
            <a:avLst/>
          </a:prstGeom>
          <a:blipFill rotWithShape="1">
            <a:blip r:embed="rId16">
              <a:alphaModFix/>
            </a:blip>
            <a:stretch>
              <a:fillRect l="-3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49" name="Google Shape;249;p14"/>
          <p:cNvCxnSpPr>
            <a:stCxn id="239" idx="0"/>
            <a:endCxn id="240" idx="3"/>
          </p:cNvCxnSpPr>
          <p:nvPr/>
        </p:nvCxnSpPr>
        <p:spPr>
          <a:xfrm rot="10800000" flipH="1">
            <a:off x="4814462" y="5114579"/>
            <a:ext cx="281700" cy="413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0" name="Google Shape;250;p14"/>
          <p:cNvCxnSpPr>
            <a:stCxn id="241" idx="0"/>
            <a:endCxn id="240" idx="5"/>
          </p:cNvCxnSpPr>
          <p:nvPr/>
        </p:nvCxnSpPr>
        <p:spPr>
          <a:xfrm rot="10800000">
            <a:off x="5419508" y="5114524"/>
            <a:ext cx="295500" cy="399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1" name="Google Shape;251;p14"/>
          <p:cNvCxnSpPr>
            <a:stCxn id="243" idx="0"/>
            <a:endCxn id="244" idx="3"/>
          </p:cNvCxnSpPr>
          <p:nvPr/>
        </p:nvCxnSpPr>
        <p:spPr>
          <a:xfrm rot="10800000" flipH="1">
            <a:off x="6643270" y="4394146"/>
            <a:ext cx="337200" cy="413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2" name="Google Shape;252;p14"/>
          <p:cNvCxnSpPr>
            <a:stCxn id="245" idx="0"/>
            <a:endCxn id="244" idx="5"/>
          </p:cNvCxnSpPr>
          <p:nvPr/>
        </p:nvCxnSpPr>
        <p:spPr>
          <a:xfrm rot="10800000">
            <a:off x="7303601" y="4394091"/>
            <a:ext cx="337200" cy="399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3" name="Google Shape;253;p14"/>
          <p:cNvCxnSpPr>
            <a:stCxn id="244" idx="0"/>
            <a:endCxn id="246" idx="3"/>
          </p:cNvCxnSpPr>
          <p:nvPr/>
        </p:nvCxnSpPr>
        <p:spPr>
          <a:xfrm rot="10800000" flipH="1">
            <a:off x="7142038" y="3590587"/>
            <a:ext cx="544800" cy="413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4" name="Google Shape;254;p14"/>
          <p:cNvCxnSpPr>
            <a:stCxn id="247" idx="0"/>
            <a:endCxn id="246" idx="5"/>
          </p:cNvCxnSpPr>
          <p:nvPr/>
        </p:nvCxnSpPr>
        <p:spPr>
          <a:xfrm rot="10800000">
            <a:off x="8010347" y="3590508"/>
            <a:ext cx="378600" cy="399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5" name="Google Shape;255;p14"/>
          <p:cNvCxnSpPr>
            <a:stCxn id="238" idx="0"/>
            <a:endCxn id="242" idx="5"/>
          </p:cNvCxnSpPr>
          <p:nvPr/>
        </p:nvCxnSpPr>
        <p:spPr>
          <a:xfrm rot="10800000">
            <a:off x="4269472" y="3576826"/>
            <a:ext cx="420300" cy="441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6" name="Google Shape;256;p14"/>
          <p:cNvCxnSpPr>
            <a:stCxn id="240" idx="0"/>
            <a:endCxn id="238" idx="5"/>
          </p:cNvCxnSpPr>
          <p:nvPr/>
        </p:nvCxnSpPr>
        <p:spPr>
          <a:xfrm rot="10800000">
            <a:off x="4851310" y="4408220"/>
            <a:ext cx="406500" cy="316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7" name="Google Shape;257;p14"/>
          <p:cNvCxnSpPr>
            <a:stCxn id="237" idx="0"/>
            <a:endCxn id="238" idx="3"/>
          </p:cNvCxnSpPr>
          <p:nvPr/>
        </p:nvCxnSpPr>
        <p:spPr>
          <a:xfrm rot="10800000" flipH="1">
            <a:off x="4149453" y="4408073"/>
            <a:ext cx="378600" cy="357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8" name="Google Shape;258;p14"/>
          <p:cNvCxnSpPr>
            <a:stCxn id="236" idx="0"/>
            <a:endCxn id="242" idx="3"/>
          </p:cNvCxnSpPr>
          <p:nvPr/>
        </p:nvCxnSpPr>
        <p:spPr>
          <a:xfrm rot="10800000" flipH="1">
            <a:off x="3553708" y="3576939"/>
            <a:ext cx="392400" cy="468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59" name="Google Shape;259;p14"/>
          <p:cNvCxnSpPr>
            <a:stCxn id="242" idx="7"/>
            <a:endCxn id="248" idx="3"/>
          </p:cNvCxnSpPr>
          <p:nvPr/>
        </p:nvCxnSpPr>
        <p:spPr>
          <a:xfrm rot="10800000" flipH="1">
            <a:off x="4269521" y="2676306"/>
            <a:ext cx="1630200" cy="57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0" name="Google Shape;260;p14"/>
          <p:cNvCxnSpPr>
            <a:stCxn id="246" idx="1"/>
            <a:endCxn id="248" idx="5"/>
          </p:cNvCxnSpPr>
          <p:nvPr/>
        </p:nvCxnSpPr>
        <p:spPr>
          <a:xfrm rot="10800000">
            <a:off x="6222962" y="2676354"/>
            <a:ext cx="1464000" cy="591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1" name="Google Shape;261;p14"/>
          <p:cNvSpPr/>
          <p:nvPr/>
        </p:nvSpPr>
        <p:spPr>
          <a:xfrm>
            <a:off x="3283529" y="4073249"/>
            <a:ext cx="457200" cy="4572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4"/>
          <p:cNvSpPr/>
          <p:nvPr/>
        </p:nvSpPr>
        <p:spPr>
          <a:xfrm>
            <a:off x="3879284" y="4779837"/>
            <a:ext cx="457200" cy="4572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4"/>
          <p:cNvSpPr/>
          <p:nvPr/>
        </p:nvSpPr>
        <p:spPr>
          <a:xfrm>
            <a:off x="4348021" y="4752126"/>
            <a:ext cx="1778002" cy="1177633"/>
          </a:xfrm>
          <a:prstGeom prst="triangle">
            <a:avLst>
              <a:gd name="adj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4"/>
          <p:cNvSpPr/>
          <p:nvPr/>
        </p:nvSpPr>
        <p:spPr>
          <a:xfrm>
            <a:off x="6246091" y="4045537"/>
            <a:ext cx="1778002" cy="1177633"/>
          </a:xfrm>
          <a:prstGeom prst="triangle">
            <a:avLst>
              <a:gd name="adj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4"/>
          <p:cNvSpPr txBox="1"/>
          <p:nvPr/>
        </p:nvSpPr>
        <p:spPr>
          <a:xfrm>
            <a:off x="5541825" y="6082143"/>
            <a:ext cx="147950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Syntax Tree</a:t>
            </a:r>
            <a:endParaRPr/>
          </a:p>
        </p:txBody>
      </p:sp>
      <p:sp>
        <p:nvSpPr>
          <p:cNvPr id="266" name="Google Shape;26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7" name="Google Shape;26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Directed Acyclic Graphs (DAG)</a:t>
            </a:r>
            <a:endParaRPr/>
          </a:p>
        </p:txBody>
      </p:sp>
      <p:sp>
        <p:nvSpPr>
          <p:cNvPr id="273" name="Google Shape;273;p15"/>
          <p:cNvSpPr txBox="1">
            <a:spLocks noGrp="1"/>
          </p:cNvSpPr>
          <p:nvPr>
            <p:ph type="body" idx="1"/>
          </p:nvPr>
        </p:nvSpPr>
        <p:spPr>
          <a:xfrm>
            <a:off x="838200" y="1349490"/>
            <a:ext cx="10515600" cy="48274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113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74" name="Google Shape;274;p15"/>
          <p:cNvSpPr/>
          <p:nvPr/>
        </p:nvSpPr>
        <p:spPr>
          <a:xfrm>
            <a:off x="775819" y="4045539"/>
            <a:ext cx="457200" cy="457200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5" name="Google Shape;275;p15"/>
          <p:cNvSpPr/>
          <p:nvPr/>
        </p:nvSpPr>
        <p:spPr>
          <a:xfrm>
            <a:off x="1371564" y="4765973"/>
            <a:ext cx="457200" cy="457200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6" name="Google Shape;276;p15"/>
          <p:cNvSpPr/>
          <p:nvPr/>
        </p:nvSpPr>
        <p:spPr>
          <a:xfrm>
            <a:off x="1911883" y="4017826"/>
            <a:ext cx="457200" cy="457200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7" name="Google Shape;277;p15"/>
          <p:cNvSpPr/>
          <p:nvPr/>
        </p:nvSpPr>
        <p:spPr>
          <a:xfrm>
            <a:off x="2036573" y="5527979"/>
            <a:ext cx="457200" cy="457200"/>
          </a:xfrm>
          <a:prstGeom prst="ellipse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8" name="Google Shape;278;p15"/>
          <p:cNvSpPr/>
          <p:nvPr/>
        </p:nvSpPr>
        <p:spPr>
          <a:xfrm>
            <a:off x="2479921" y="4724420"/>
            <a:ext cx="457200" cy="457200"/>
          </a:xfrm>
          <a:prstGeom prst="ellipse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9" name="Google Shape;279;p15"/>
          <p:cNvSpPr/>
          <p:nvPr/>
        </p:nvSpPr>
        <p:spPr>
          <a:xfrm>
            <a:off x="2937119" y="5514124"/>
            <a:ext cx="457200" cy="457200"/>
          </a:xfrm>
          <a:prstGeom prst="ellipse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0" name="Google Shape;280;p15"/>
          <p:cNvSpPr/>
          <p:nvPr/>
        </p:nvSpPr>
        <p:spPr>
          <a:xfrm>
            <a:off x="1329987" y="3186551"/>
            <a:ext cx="457200" cy="457200"/>
          </a:xfrm>
          <a:prstGeom prst="ellipse">
            <a:avLst/>
          </a:prstGeom>
          <a:blipFill rotWithShape="1">
            <a:blip r:embed="rId10">
              <a:alphaModFix/>
            </a:blip>
            <a:stretch>
              <a:fillRect l="-3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1" name="Google Shape;281;p15"/>
          <p:cNvSpPr/>
          <p:nvPr/>
        </p:nvSpPr>
        <p:spPr>
          <a:xfrm>
            <a:off x="3865381" y="4807546"/>
            <a:ext cx="457200" cy="457200"/>
          </a:xfrm>
          <a:prstGeom prst="ellipse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2" name="Google Shape;282;p15"/>
          <p:cNvSpPr/>
          <p:nvPr/>
        </p:nvSpPr>
        <p:spPr>
          <a:xfrm>
            <a:off x="4364149" y="4003987"/>
            <a:ext cx="457200" cy="457200"/>
          </a:xfrm>
          <a:prstGeom prst="ellipse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3" name="Google Shape;283;p15"/>
          <p:cNvSpPr/>
          <p:nvPr/>
        </p:nvSpPr>
        <p:spPr>
          <a:xfrm>
            <a:off x="4862912" y="4793691"/>
            <a:ext cx="457200" cy="457200"/>
          </a:xfrm>
          <a:prstGeom prst="ellipse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4" name="Google Shape;284;p15"/>
          <p:cNvSpPr/>
          <p:nvPr/>
        </p:nvSpPr>
        <p:spPr>
          <a:xfrm>
            <a:off x="5070718" y="3200399"/>
            <a:ext cx="457200" cy="457200"/>
          </a:xfrm>
          <a:prstGeom prst="ellipse">
            <a:avLst/>
          </a:prstGeom>
          <a:blipFill rotWithShape="1">
            <a:blip r:embed="rId1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5" name="Google Shape;285;p15"/>
          <p:cNvSpPr/>
          <p:nvPr/>
        </p:nvSpPr>
        <p:spPr>
          <a:xfrm>
            <a:off x="5611058" y="3990108"/>
            <a:ext cx="457200" cy="457200"/>
          </a:xfrm>
          <a:prstGeom prst="ellipse">
            <a:avLst/>
          </a:prstGeom>
          <a:blipFill rotWithShape="1">
            <a:blip r:embed="rId15">
              <a:alphaModFix/>
            </a:blip>
            <a:stretch>
              <a:fillRect l="-133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6" name="Google Shape;286;p15"/>
          <p:cNvSpPr/>
          <p:nvPr/>
        </p:nvSpPr>
        <p:spPr>
          <a:xfrm>
            <a:off x="3283474" y="2286004"/>
            <a:ext cx="457200" cy="457200"/>
          </a:xfrm>
          <a:prstGeom prst="ellipse">
            <a:avLst/>
          </a:prstGeom>
          <a:blipFill rotWithShape="1">
            <a:blip r:embed="rId16">
              <a:alphaModFix/>
            </a:blip>
            <a:stretch>
              <a:fillRect l="-3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87" name="Google Shape;287;p15"/>
          <p:cNvCxnSpPr>
            <a:stCxn id="277" idx="0"/>
            <a:endCxn id="278" idx="3"/>
          </p:cNvCxnSpPr>
          <p:nvPr/>
        </p:nvCxnSpPr>
        <p:spPr>
          <a:xfrm rot="10800000" flipH="1">
            <a:off x="2265173" y="5114579"/>
            <a:ext cx="281700" cy="413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8" name="Google Shape;288;p15"/>
          <p:cNvCxnSpPr>
            <a:stCxn id="279" idx="0"/>
            <a:endCxn id="278" idx="5"/>
          </p:cNvCxnSpPr>
          <p:nvPr/>
        </p:nvCxnSpPr>
        <p:spPr>
          <a:xfrm rot="10800000">
            <a:off x="2870219" y="5114524"/>
            <a:ext cx="295500" cy="399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9" name="Google Shape;289;p15"/>
          <p:cNvCxnSpPr>
            <a:stCxn id="281" idx="0"/>
            <a:endCxn id="282" idx="3"/>
          </p:cNvCxnSpPr>
          <p:nvPr/>
        </p:nvCxnSpPr>
        <p:spPr>
          <a:xfrm rot="10800000" flipH="1">
            <a:off x="4093981" y="4394146"/>
            <a:ext cx="337200" cy="413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0" name="Google Shape;290;p15"/>
          <p:cNvCxnSpPr>
            <a:stCxn id="283" idx="0"/>
            <a:endCxn id="282" idx="5"/>
          </p:cNvCxnSpPr>
          <p:nvPr/>
        </p:nvCxnSpPr>
        <p:spPr>
          <a:xfrm rot="10800000">
            <a:off x="4754312" y="4394091"/>
            <a:ext cx="337200" cy="399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1" name="Google Shape;291;p15"/>
          <p:cNvCxnSpPr>
            <a:stCxn id="282" idx="0"/>
            <a:endCxn id="284" idx="3"/>
          </p:cNvCxnSpPr>
          <p:nvPr/>
        </p:nvCxnSpPr>
        <p:spPr>
          <a:xfrm rot="10800000" flipH="1">
            <a:off x="4592749" y="3590587"/>
            <a:ext cx="544800" cy="413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2" name="Google Shape;292;p15"/>
          <p:cNvCxnSpPr>
            <a:stCxn id="285" idx="0"/>
            <a:endCxn id="284" idx="5"/>
          </p:cNvCxnSpPr>
          <p:nvPr/>
        </p:nvCxnSpPr>
        <p:spPr>
          <a:xfrm rot="10800000">
            <a:off x="5461058" y="3590508"/>
            <a:ext cx="378600" cy="399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3" name="Google Shape;293;p15"/>
          <p:cNvCxnSpPr>
            <a:stCxn id="276" idx="0"/>
            <a:endCxn id="280" idx="5"/>
          </p:cNvCxnSpPr>
          <p:nvPr/>
        </p:nvCxnSpPr>
        <p:spPr>
          <a:xfrm rot="10800000">
            <a:off x="1720183" y="3576826"/>
            <a:ext cx="420300" cy="441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4" name="Google Shape;294;p15"/>
          <p:cNvCxnSpPr>
            <a:stCxn id="278" idx="0"/>
            <a:endCxn id="276" idx="5"/>
          </p:cNvCxnSpPr>
          <p:nvPr/>
        </p:nvCxnSpPr>
        <p:spPr>
          <a:xfrm rot="10800000">
            <a:off x="2302021" y="4408220"/>
            <a:ext cx="406500" cy="316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5" name="Google Shape;295;p15"/>
          <p:cNvCxnSpPr>
            <a:stCxn id="275" idx="0"/>
            <a:endCxn id="276" idx="3"/>
          </p:cNvCxnSpPr>
          <p:nvPr/>
        </p:nvCxnSpPr>
        <p:spPr>
          <a:xfrm rot="10800000" flipH="1">
            <a:off x="1600164" y="4408073"/>
            <a:ext cx="378600" cy="3579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6" name="Google Shape;296;p15"/>
          <p:cNvCxnSpPr>
            <a:stCxn id="274" idx="0"/>
            <a:endCxn id="280" idx="3"/>
          </p:cNvCxnSpPr>
          <p:nvPr/>
        </p:nvCxnSpPr>
        <p:spPr>
          <a:xfrm rot="10800000" flipH="1">
            <a:off x="1004419" y="3576939"/>
            <a:ext cx="392400" cy="468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7" name="Google Shape;297;p15"/>
          <p:cNvCxnSpPr>
            <a:stCxn id="280" idx="7"/>
            <a:endCxn id="286" idx="3"/>
          </p:cNvCxnSpPr>
          <p:nvPr/>
        </p:nvCxnSpPr>
        <p:spPr>
          <a:xfrm rot="10800000" flipH="1">
            <a:off x="1720232" y="2676306"/>
            <a:ext cx="1630200" cy="5772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8" name="Google Shape;298;p15"/>
          <p:cNvCxnSpPr>
            <a:stCxn id="284" idx="1"/>
            <a:endCxn id="286" idx="5"/>
          </p:cNvCxnSpPr>
          <p:nvPr/>
        </p:nvCxnSpPr>
        <p:spPr>
          <a:xfrm rot="10800000">
            <a:off x="3673673" y="2676354"/>
            <a:ext cx="1464000" cy="591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9" name="Google Shape;299;p15"/>
          <p:cNvSpPr txBox="1"/>
          <p:nvPr/>
        </p:nvSpPr>
        <p:spPr>
          <a:xfrm>
            <a:off x="2992536" y="6082143"/>
            <a:ext cx="147950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Syntax Tree</a:t>
            </a:r>
            <a:endParaRPr/>
          </a:p>
        </p:txBody>
      </p:sp>
      <p:pic>
        <p:nvPicPr>
          <p:cNvPr id="300" name="Google Shape;300;p15" descr="Screen Clipping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096660" y="2255434"/>
            <a:ext cx="4648849" cy="3677163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5"/>
          <p:cNvSpPr/>
          <p:nvPr/>
        </p:nvSpPr>
        <p:spPr>
          <a:xfrm>
            <a:off x="6456225" y="4100932"/>
            <a:ext cx="640435" cy="48463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8D8D8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5"/>
          <p:cNvSpPr txBox="1"/>
          <p:nvPr/>
        </p:nvSpPr>
        <p:spPr>
          <a:xfrm>
            <a:off x="9240930" y="5957447"/>
            <a:ext cx="67037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DAG</a:t>
            </a:r>
            <a:endParaRPr/>
          </a:p>
        </p:txBody>
      </p:sp>
      <p:sp>
        <p:nvSpPr>
          <p:cNvPr id="304" name="Google Shape;30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6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SDD for constructing DAG</a:t>
            </a:r>
            <a:endParaRPr/>
          </a:p>
        </p:txBody>
      </p:sp>
      <p:sp>
        <p:nvSpPr>
          <p:cNvPr id="310" name="Google Shape;310;p16"/>
          <p:cNvSpPr txBox="1">
            <a:spLocks noGrp="1"/>
          </p:cNvSpPr>
          <p:nvPr>
            <p:ph type="body" idx="1"/>
          </p:nvPr>
        </p:nvSpPr>
        <p:spPr>
          <a:xfrm>
            <a:off x="838200" y="1349490"/>
            <a:ext cx="10515600" cy="482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6413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6413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800" dirty="0"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800" dirty="0"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800" dirty="0"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800" dirty="0"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800" dirty="0"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800" dirty="0"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800" dirty="0"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Candara"/>
                <a:ea typeface="Candara"/>
                <a:cs typeface="Candara"/>
                <a:sym typeface="Candara"/>
              </a:rPr>
              <a:t>Wait!! What?? This SDD constructs Syntax Tree!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Candara"/>
                <a:ea typeface="Candara"/>
                <a:cs typeface="Candara"/>
                <a:sym typeface="Candara"/>
              </a:rPr>
              <a:t>The Leaf and Node functions will return a previously created identical node if exist, otherwise return a newly created one</a:t>
            </a:r>
            <a:endParaRPr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>
                <a:latin typeface="Candara"/>
                <a:ea typeface="Candara"/>
                <a:cs typeface="Candara"/>
                <a:sym typeface="Candara"/>
              </a:rPr>
              <a:t>Identical Node means the subtree rooted at that node is same</a:t>
            </a:r>
            <a:endParaRPr dirty="0"/>
          </a:p>
          <a:p>
            <a:pPr marL="228600" lvl="0" indent="-6413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311" name="Google Shape;311;p16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1637" y="1197798"/>
            <a:ext cx="6830290" cy="311095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314" name="Google Shape;314;p16"/>
          <p:cNvSpPr/>
          <p:nvPr/>
        </p:nvSpPr>
        <p:spPr>
          <a:xfrm>
            <a:off x="5138670" y="1880315"/>
            <a:ext cx="4056845" cy="20863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7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SDD for constructing DAG</a:t>
            </a:r>
            <a:endParaRPr/>
          </a:p>
        </p:txBody>
      </p:sp>
      <p:pic>
        <p:nvPicPr>
          <p:cNvPr id="320" name="Google Shape;320;p17" descr="Screen Clippi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858001" y="1756668"/>
            <a:ext cx="4389342" cy="3951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7" descr="Screen Clipp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1390" y="1756668"/>
            <a:ext cx="4648849" cy="3677163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7"/>
          <p:cNvSpPr txBox="1"/>
          <p:nvPr/>
        </p:nvSpPr>
        <p:spPr>
          <a:xfrm>
            <a:off x="526429" y="5749624"/>
            <a:ext cx="5677388" cy="40011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071" t="-7574" b="-2575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3" name="Google Shape;323;p17"/>
          <p:cNvSpPr txBox="1"/>
          <p:nvPr/>
        </p:nvSpPr>
        <p:spPr>
          <a:xfrm>
            <a:off x="7051912" y="5708059"/>
            <a:ext cx="387798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Steps of constructing the left DAG</a:t>
            </a:r>
            <a:endParaRPr sz="2000" b="1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25" name="Google Shape;32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Value Number Method</a:t>
            </a:r>
            <a:endParaRPr/>
          </a:p>
        </p:txBody>
      </p:sp>
      <p:sp>
        <p:nvSpPr>
          <p:cNvPr id="331" name="Google Shape;331;p18"/>
          <p:cNvSpPr txBox="1">
            <a:spLocks noGrp="1"/>
          </p:cNvSpPr>
          <p:nvPr>
            <p:ph type="body" idx="1"/>
          </p:nvPr>
        </p:nvSpPr>
        <p:spPr>
          <a:xfrm>
            <a:off x="838200" y="1349490"/>
            <a:ext cx="10515600" cy="482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Nodes of AST or DAG can be stored in array or records (structures)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Each row represent one record (one node)</a:t>
            </a:r>
            <a:endParaRPr/>
          </a:p>
        </p:txBody>
      </p:sp>
      <p:pic>
        <p:nvPicPr>
          <p:cNvPr id="332" name="Google Shape;332;p18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42644" y="2594119"/>
            <a:ext cx="6870389" cy="2469224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8"/>
          <p:cNvSpPr txBox="1"/>
          <p:nvPr/>
        </p:nvSpPr>
        <p:spPr>
          <a:xfrm>
            <a:off x="3325087" y="5334000"/>
            <a:ext cx="49968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First Field is an </a:t>
            </a:r>
            <a:r>
              <a:rPr lang="en-US" sz="1800" b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operation code</a:t>
            </a: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(label of the node)</a:t>
            </a:r>
            <a:endParaRPr/>
          </a:p>
        </p:txBody>
      </p:sp>
      <p:sp>
        <p:nvSpPr>
          <p:cNvPr id="334" name="Google Shape;334;p18"/>
          <p:cNvSpPr txBox="1"/>
          <p:nvPr/>
        </p:nvSpPr>
        <p:spPr>
          <a:xfrm>
            <a:off x="7606140" y="3297370"/>
            <a:ext cx="40593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Second Field of leaf node is lexical value </a:t>
            </a:r>
            <a:endParaRPr/>
          </a:p>
        </p:txBody>
      </p:sp>
      <p:sp>
        <p:nvSpPr>
          <p:cNvPr id="335" name="Google Shape;335;p18"/>
          <p:cNvSpPr txBox="1"/>
          <p:nvPr/>
        </p:nvSpPr>
        <p:spPr>
          <a:xfrm>
            <a:off x="7647700" y="3713009"/>
            <a:ext cx="405938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Second and Third Field of interior node contains index number of left and right child</a:t>
            </a:r>
            <a:endParaRPr/>
          </a:p>
        </p:txBody>
      </p:sp>
      <p:cxnSp>
        <p:nvCxnSpPr>
          <p:cNvPr id="336" name="Google Shape;336;p18"/>
          <p:cNvCxnSpPr/>
          <p:nvPr/>
        </p:nvCxnSpPr>
        <p:spPr>
          <a:xfrm rot="10800000" flipH="1">
            <a:off x="5167742" y="4045527"/>
            <a:ext cx="900546" cy="1288473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7" name="Google Shape;337;p18"/>
          <p:cNvCxnSpPr>
            <a:stCxn id="334" idx="1"/>
          </p:cNvCxnSpPr>
          <p:nvPr/>
        </p:nvCxnSpPr>
        <p:spPr>
          <a:xfrm rot="10800000">
            <a:off x="7273740" y="3297236"/>
            <a:ext cx="332400" cy="184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8" name="Google Shape;338;p18"/>
          <p:cNvCxnSpPr/>
          <p:nvPr/>
        </p:nvCxnSpPr>
        <p:spPr>
          <a:xfrm rot="10800000">
            <a:off x="7273633" y="3934691"/>
            <a:ext cx="374067" cy="110836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9" name="Google Shape;339;p18"/>
          <p:cNvCxnSpPr/>
          <p:nvPr/>
        </p:nvCxnSpPr>
        <p:spPr>
          <a:xfrm rot="10800000">
            <a:off x="6927269" y="4045527"/>
            <a:ext cx="678871" cy="166255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1" name="Google Shape;34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Value Number Method</a:t>
            </a:r>
            <a:endParaRPr/>
          </a:p>
        </p:txBody>
      </p:sp>
      <p:sp>
        <p:nvSpPr>
          <p:cNvPr id="347" name="Google Shape;347;p19"/>
          <p:cNvSpPr txBox="1">
            <a:spLocks noGrp="1"/>
          </p:cNvSpPr>
          <p:nvPr>
            <p:ph type="body" idx="1"/>
          </p:nvPr>
        </p:nvSpPr>
        <p:spPr>
          <a:xfrm>
            <a:off x="838200" y="1349490"/>
            <a:ext cx="10515600" cy="48274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01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348" name="Google Shape;348;p19" descr="Screen Clipp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43189" y="3577794"/>
            <a:ext cx="6870389" cy="2469224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0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Value Number Method</a:t>
            </a:r>
            <a:endParaRPr/>
          </a:p>
        </p:txBody>
      </p:sp>
      <p:sp>
        <p:nvSpPr>
          <p:cNvPr id="356" name="Google Shape;356;p20"/>
          <p:cNvSpPr txBox="1">
            <a:spLocks noGrp="1"/>
          </p:cNvSpPr>
          <p:nvPr>
            <p:ph type="body" idx="1"/>
          </p:nvPr>
        </p:nvSpPr>
        <p:spPr>
          <a:xfrm>
            <a:off x="838200" y="1349490"/>
            <a:ext cx="10515600" cy="48274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019" r="-40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358" name="Google Shape;35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838200" y="146758"/>
            <a:ext cx="10515600" cy="116342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Intermediate Representation</a:t>
            </a: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2456602" y="2306471"/>
            <a:ext cx="2047164" cy="914400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C0C0C"/>
                </a:solidFill>
                <a:latin typeface="Candara"/>
                <a:ea typeface="Candara"/>
                <a:cs typeface="Candara"/>
                <a:sym typeface="Candara"/>
              </a:rPr>
              <a:t>Front End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7522212" y="2281447"/>
            <a:ext cx="2047164" cy="914400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C0C0C"/>
                </a:solidFill>
                <a:latin typeface="Candara"/>
                <a:ea typeface="Candara"/>
                <a:cs typeface="Candara"/>
                <a:sym typeface="Candara"/>
              </a:rPr>
              <a:t>Back End</a:t>
            </a:r>
            <a:endParaRPr/>
          </a:p>
        </p:txBody>
      </p:sp>
      <p:cxnSp>
        <p:nvCxnSpPr>
          <p:cNvPr id="97" name="Google Shape;97;p2"/>
          <p:cNvCxnSpPr>
            <a:stCxn id="95" idx="3"/>
            <a:endCxn id="96" idx="1"/>
          </p:cNvCxnSpPr>
          <p:nvPr/>
        </p:nvCxnSpPr>
        <p:spPr>
          <a:xfrm rot="10800000" flipH="1">
            <a:off x="4503766" y="2738771"/>
            <a:ext cx="3018300" cy="24900"/>
          </a:xfrm>
          <a:prstGeom prst="straightConnector1">
            <a:avLst/>
          </a:prstGeom>
          <a:noFill/>
          <a:ln w="22225" cap="flat" cmpd="sng">
            <a:solidFill>
              <a:srgbClr val="0C0C0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8" name="Google Shape;98;p2"/>
          <p:cNvSpPr txBox="1"/>
          <p:nvPr/>
        </p:nvSpPr>
        <p:spPr>
          <a:xfrm>
            <a:off x="4937453" y="2309609"/>
            <a:ext cx="20072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Intermediate Code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2303416" y="3741750"/>
            <a:ext cx="234872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Source Program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for Language i</a:t>
            </a:r>
            <a:endParaRPr sz="2400" b="0" u="non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100" name="Google Shape;100;p2"/>
          <p:cNvCxnSpPr>
            <a:stCxn id="99" idx="0"/>
            <a:endCxn id="95" idx="2"/>
          </p:cNvCxnSpPr>
          <p:nvPr/>
        </p:nvCxnSpPr>
        <p:spPr>
          <a:xfrm rot="10800000" flipH="1">
            <a:off x="3477776" y="3220950"/>
            <a:ext cx="2400" cy="520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01" name="Google Shape;101;p2"/>
          <p:cNvSpPr txBox="1"/>
          <p:nvPr/>
        </p:nvSpPr>
        <p:spPr>
          <a:xfrm>
            <a:off x="7606353" y="3730359"/>
            <a:ext cx="1883849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Target Code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u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for Machine j</a:t>
            </a:r>
            <a:endParaRPr/>
          </a:p>
        </p:txBody>
      </p:sp>
      <p:cxnSp>
        <p:nvCxnSpPr>
          <p:cNvPr id="102" name="Google Shape;102;p2"/>
          <p:cNvCxnSpPr>
            <a:stCxn id="101" idx="0"/>
            <a:endCxn id="96" idx="2"/>
          </p:cNvCxnSpPr>
          <p:nvPr/>
        </p:nvCxnSpPr>
        <p:spPr>
          <a:xfrm rot="10800000">
            <a:off x="8545878" y="3195759"/>
            <a:ext cx="2400" cy="534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stealth" w="med" len="med"/>
            <a:tailEnd type="none" w="sm" len="sm"/>
          </a:ln>
        </p:spPr>
      </p:cxn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Value Number Method</a:t>
            </a:r>
            <a:endParaRPr/>
          </a:p>
        </p:txBody>
      </p:sp>
      <p:sp>
        <p:nvSpPr>
          <p:cNvPr id="364" name="Google Shape;364;p21"/>
          <p:cNvSpPr txBox="1">
            <a:spLocks noGrp="1"/>
          </p:cNvSpPr>
          <p:nvPr>
            <p:ph type="body" idx="1"/>
          </p:nvPr>
        </p:nvSpPr>
        <p:spPr>
          <a:xfrm>
            <a:off x="838200" y="1349490"/>
            <a:ext cx="10515600" cy="48274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113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366" name="Google Shape;36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2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Three Address Code</a:t>
            </a:r>
            <a:endParaRPr/>
          </a:p>
        </p:txBody>
      </p:sp>
      <p:sp>
        <p:nvSpPr>
          <p:cNvPr id="372" name="Google Shape;372;p22"/>
          <p:cNvSpPr txBox="1">
            <a:spLocks noGrp="1"/>
          </p:cNvSpPr>
          <p:nvPr>
            <p:ph type="body" idx="1"/>
          </p:nvPr>
        </p:nvSpPr>
        <p:spPr>
          <a:xfrm>
            <a:off x="838200" y="1349490"/>
            <a:ext cx="10515600" cy="48274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113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374" name="Google Shape;37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3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Three Address Code</a:t>
            </a:r>
            <a:endParaRPr/>
          </a:p>
        </p:txBody>
      </p:sp>
      <p:sp>
        <p:nvSpPr>
          <p:cNvPr id="380" name="Google Shape;380;p23"/>
          <p:cNvSpPr txBox="1">
            <a:spLocks noGrp="1"/>
          </p:cNvSpPr>
          <p:nvPr>
            <p:ph type="body" idx="1"/>
          </p:nvPr>
        </p:nvSpPr>
        <p:spPr>
          <a:xfrm>
            <a:off x="838200" y="1349490"/>
            <a:ext cx="10515600" cy="482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Linearized representation for DAG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Explicit name corresponds to the interior nodes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Each instruction in the sequence has a label</a:t>
            </a:r>
            <a:endParaRPr/>
          </a:p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381" name="Google Shape;381;p23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2965" y="2729130"/>
            <a:ext cx="4183964" cy="3309447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3"/>
          <p:cNvSpPr txBox="1"/>
          <p:nvPr/>
        </p:nvSpPr>
        <p:spPr>
          <a:xfrm>
            <a:off x="3999232" y="4992919"/>
            <a:ext cx="396262" cy="36298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6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3" name="Google Shape;383;p23"/>
          <p:cNvSpPr txBox="1"/>
          <p:nvPr/>
        </p:nvSpPr>
        <p:spPr>
          <a:xfrm>
            <a:off x="3367860" y="4376061"/>
            <a:ext cx="396262" cy="36298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69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4" name="Google Shape;384;p23"/>
          <p:cNvSpPr txBox="1"/>
          <p:nvPr/>
        </p:nvSpPr>
        <p:spPr>
          <a:xfrm>
            <a:off x="2315572" y="3860805"/>
            <a:ext cx="396262" cy="36298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6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5" name="Google Shape;385;p23"/>
          <p:cNvSpPr txBox="1"/>
          <p:nvPr/>
        </p:nvSpPr>
        <p:spPr>
          <a:xfrm>
            <a:off x="4891859" y="3897093"/>
            <a:ext cx="396262" cy="36298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6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6" name="Google Shape;386;p23"/>
          <p:cNvSpPr txBox="1"/>
          <p:nvPr/>
        </p:nvSpPr>
        <p:spPr>
          <a:xfrm>
            <a:off x="4057291" y="2960923"/>
            <a:ext cx="396262" cy="36298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338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7" name="Google Shape;387;p23"/>
          <p:cNvSpPr txBox="1"/>
          <p:nvPr/>
        </p:nvSpPr>
        <p:spPr>
          <a:xfrm>
            <a:off x="8027435" y="3272199"/>
            <a:ext cx="1634230" cy="46166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526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8" name="Google Shape;388;p23"/>
          <p:cNvSpPr txBox="1"/>
          <p:nvPr/>
        </p:nvSpPr>
        <p:spPr>
          <a:xfrm>
            <a:off x="8053258" y="3657602"/>
            <a:ext cx="1567544" cy="45313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675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9" name="Google Shape;389;p23"/>
          <p:cNvSpPr txBox="1"/>
          <p:nvPr/>
        </p:nvSpPr>
        <p:spPr>
          <a:xfrm>
            <a:off x="8046004" y="4013195"/>
            <a:ext cx="1647694" cy="45313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533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90" name="Google Shape;390;p23"/>
          <p:cNvSpPr txBox="1"/>
          <p:nvPr/>
        </p:nvSpPr>
        <p:spPr>
          <a:xfrm>
            <a:off x="8038752" y="4368796"/>
            <a:ext cx="1576201" cy="453137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675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91" name="Google Shape;391;p23"/>
          <p:cNvSpPr txBox="1"/>
          <p:nvPr/>
        </p:nvSpPr>
        <p:spPr>
          <a:xfrm>
            <a:off x="8058391" y="4738910"/>
            <a:ext cx="1704313" cy="45313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66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93" name="Google Shape;393;p23"/>
          <p:cNvSpPr txBox="1">
            <a:spLocks noGrp="1"/>
          </p:cNvSpPr>
          <p:nvPr>
            <p:ph type="sldNum" idx="12"/>
          </p:nvPr>
        </p:nvSpPr>
        <p:spPr>
          <a:xfrm>
            <a:off x="8857342" y="644343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94" name="Google Shape;394;p23"/>
          <p:cNvSpPr txBox="1"/>
          <p:nvPr/>
        </p:nvSpPr>
        <p:spPr>
          <a:xfrm>
            <a:off x="1353741" y="5902026"/>
            <a:ext cx="5131598" cy="36933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l="-948" t="-8196" b="-2458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95" name="Google Shape;395;p23"/>
          <p:cNvSpPr/>
          <p:nvPr/>
        </p:nvSpPr>
        <p:spPr>
          <a:xfrm>
            <a:off x="6154056" y="3904475"/>
            <a:ext cx="1088571" cy="769130"/>
          </a:xfrm>
          <a:prstGeom prst="rightArrow">
            <a:avLst>
              <a:gd name="adj1" fmla="val 50000"/>
              <a:gd name="adj2" fmla="val 50000"/>
            </a:avLst>
          </a:prstGeom>
          <a:noFill/>
          <a:ln w="12700" cap="flat" cmpd="sng">
            <a:solidFill>
              <a:srgbClr val="BC770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23"/>
          <p:cNvSpPr txBox="1"/>
          <p:nvPr/>
        </p:nvSpPr>
        <p:spPr>
          <a:xfrm>
            <a:off x="7195745" y="5902026"/>
            <a:ext cx="36506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Three Address Code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4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Three Address Code</a:t>
            </a:r>
            <a:endParaRPr/>
          </a:p>
        </p:txBody>
      </p:sp>
      <p:sp>
        <p:nvSpPr>
          <p:cNvPr id="402" name="Google Shape;402;p24"/>
          <p:cNvSpPr txBox="1">
            <a:spLocks noGrp="1"/>
          </p:cNvSpPr>
          <p:nvPr>
            <p:ph type="body" idx="1"/>
          </p:nvPr>
        </p:nvSpPr>
        <p:spPr>
          <a:xfrm>
            <a:off x="838200" y="1349490"/>
            <a:ext cx="10515600" cy="482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Based on Two concepts:</a:t>
            </a:r>
            <a:endParaRPr/>
          </a:p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Address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ndara"/>
                <a:ea typeface="Candara"/>
                <a:cs typeface="Candara"/>
                <a:sym typeface="Candara"/>
              </a:rPr>
              <a:t>What address can be used in the code</a:t>
            </a:r>
            <a:endParaRPr/>
          </a:p>
          <a:p>
            <a:pPr marL="1143000" lvl="2" indent="-88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Candara"/>
              <a:ea typeface="Candara"/>
              <a:cs typeface="Candara"/>
              <a:sym typeface="Candara"/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Instruction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ndara"/>
                <a:ea typeface="Candara"/>
                <a:cs typeface="Candara"/>
                <a:sym typeface="Candara"/>
              </a:rPr>
              <a:t>What kind of instruction sets can be applied</a:t>
            </a:r>
            <a:endParaRPr/>
          </a:p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03" name="Google Shape;40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4" name="Google Shape;40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5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Address</a:t>
            </a:r>
            <a:endParaRPr/>
          </a:p>
        </p:txBody>
      </p:sp>
      <p:sp>
        <p:nvSpPr>
          <p:cNvPr id="410" name="Google Shape;410;p25"/>
          <p:cNvSpPr txBox="1">
            <a:spLocks noGrp="1"/>
          </p:cNvSpPr>
          <p:nvPr>
            <p:ph type="body" idx="1"/>
          </p:nvPr>
        </p:nvSpPr>
        <p:spPr>
          <a:xfrm>
            <a:off x="838200" y="1349490"/>
            <a:ext cx="10515600" cy="48274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216" t="-1135" b="-50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412" name="Google Shape;41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Instructions</a:t>
            </a:r>
            <a:endParaRPr/>
          </a:p>
        </p:txBody>
      </p:sp>
      <p:sp>
        <p:nvSpPr>
          <p:cNvPr id="418" name="Google Shape;418;p26"/>
          <p:cNvSpPr txBox="1">
            <a:spLocks noGrp="1"/>
          </p:cNvSpPr>
          <p:nvPr>
            <p:ph type="body" idx="1"/>
          </p:nvPr>
        </p:nvSpPr>
        <p:spPr>
          <a:xfrm>
            <a:off x="838200" y="1349490"/>
            <a:ext cx="10515600" cy="482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Assignment instructions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 i="1">
                <a:latin typeface="Candara"/>
                <a:ea typeface="Candara"/>
                <a:cs typeface="Candara"/>
                <a:sym typeface="Candara"/>
              </a:rPr>
              <a:t>x = y op z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   where x, y, z are addresses and op is a binary operator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 i="1">
                <a:latin typeface="Candara"/>
                <a:ea typeface="Candara"/>
                <a:cs typeface="Candara"/>
                <a:sym typeface="Candara"/>
              </a:rPr>
              <a:t>x = op y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  where op is a unary operation such as unary minus, logical negation and conversion operator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Copy instruction: </a:t>
            </a:r>
            <a:r>
              <a:rPr lang="en-US" b="1" i="1">
                <a:latin typeface="Candara"/>
                <a:ea typeface="Candara"/>
                <a:cs typeface="Candara"/>
                <a:sym typeface="Candara"/>
              </a:rPr>
              <a:t>x = 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x is assigned the value of 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An unconditional jump : </a:t>
            </a:r>
            <a:r>
              <a:rPr lang="en-US" i="1">
                <a:latin typeface="Candara"/>
                <a:ea typeface="Candara"/>
                <a:cs typeface="Candara"/>
                <a:sym typeface="Candara"/>
              </a:rPr>
              <a:t>goto 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Instruction with label L is executed next</a:t>
            </a:r>
            <a:endParaRPr i="1"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Conditional jumps: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 i="1">
                <a:latin typeface="Candara"/>
                <a:ea typeface="Candara"/>
                <a:cs typeface="Candara"/>
                <a:sym typeface="Candara"/>
              </a:rPr>
              <a:t>if x goto 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 i="1">
                <a:latin typeface="Candara"/>
                <a:ea typeface="Candara"/>
                <a:cs typeface="Candara"/>
                <a:sym typeface="Candara"/>
              </a:rPr>
              <a:t>ifFalse x goto L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 i="1">
                <a:latin typeface="Candara"/>
                <a:ea typeface="Candara"/>
                <a:cs typeface="Candara"/>
                <a:sym typeface="Candara"/>
              </a:rPr>
              <a:t>if x relop y goto L</a:t>
            </a:r>
            <a:endParaRPr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420" name="Google Shape;42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7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Instructions</a:t>
            </a:r>
            <a:endParaRPr/>
          </a:p>
        </p:txBody>
      </p:sp>
      <p:sp>
        <p:nvSpPr>
          <p:cNvPr id="426" name="Google Shape;426;p27"/>
          <p:cNvSpPr txBox="1">
            <a:spLocks noGrp="1"/>
          </p:cNvSpPr>
          <p:nvPr>
            <p:ph type="body" idx="1"/>
          </p:nvPr>
        </p:nvSpPr>
        <p:spPr>
          <a:xfrm>
            <a:off x="838200" y="1349490"/>
            <a:ext cx="10515600" cy="48274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01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428" name="Google Shape;428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8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Instructions</a:t>
            </a:r>
            <a:endParaRPr/>
          </a:p>
        </p:txBody>
      </p:sp>
      <p:sp>
        <p:nvSpPr>
          <p:cNvPr id="434" name="Google Shape;434;p28"/>
          <p:cNvSpPr txBox="1">
            <a:spLocks noGrp="1"/>
          </p:cNvSpPr>
          <p:nvPr>
            <p:ph type="body" idx="1"/>
          </p:nvPr>
        </p:nvSpPr>
        <p:spPr>
          <a:xfrm>
            <a:off x="838200" y="1349490"/>
            <a:ext cx="10515600" cy="482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Indexed copy instructions: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b="1" i="1">
                <a:latin typeface="Candara"/>
                <a:ea typeface="Candara"/>
                <a:cs typeface="Candara"/>
                <a:sym typeface="Candara"/>
              </a:rPr>
              <a:t>x = y[i]  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sets x to the value in the location i memory units beyond location y.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b="1" i="1">
                <a:latin typeface="Candara"/>
                <a:ea typeface="Candara"/>
                <a:cs typeface="Candara"/>
                <a:sym typeface="Candara"/>
              </a:rPr>
              <a:t>x[i] = y 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sets the contents of the location i units beyond x to the value of y</a:t>
            </a:r>
            <a:endParaRPr b="1" i="1"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Address and Pointers assignments: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x = </a:t>
            </a:r>
            <a:r>
              <a:rPr lang="en-US" sz="1800">
                <a:latin typeface="Candara"/>
                <a:ea typeface="Candara"/>
                <a:cs typeface="Candara"/>
                <a:sym typeface="Candara"/>
              </a:rPr>
              <a:t>&amp; 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x = * 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* x = y</a:t>
            </a:r>
            <a:endParaRPr/>
          </a:p>
        </p:txBody>
      </p:sp>
      <p:sp>
        <p:nvSpPr>
          <p:cNvPr id="436" name="Google Shape;43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9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Instructions</a:t>
            </a:r>
            <a:endParaRPr/>
          </a:p>
        </p:txBody>
      </p:sp>
      <p:sp>
        <p:nvSpPr>
          <p:cNvPr id="442" name="Google Shape;442;p29"/>
          <p:cNvSpPr txBox="1">
            <a:spLocks noGrp="1"/>
          </p:cNvSpPr>
          <p:nvPr>
            <p:ph type="body" idx="1"/>
          </p:nvPr>
        </p:nvSpPr>
        <p:spPr>
          <a:xfrm>
            <a:off x="838200" y="1349490"/>
            <a:ext cx="10515600" cy="482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Example:  </a:t>
            </a:r>
            <a:r>
              <a:rPr lang="en-US">
                <a:solidFill>
                  <a:srgbClr val="C00000"/>
                </a:solidFill>
                <a:latin typeface="Candara"/>
                <a:ea typeface="Candara"/>
                <a:cs typeface="Candara"/>
                <a:sym typeface="Candara"/>
              </a:rPr>
              <a:t>do i = i +1; while( a[i] &lt; v );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443" name="Google Shape;443;p29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8629" y="2441373"/>
            <a:ext cx="9263403" cy="247303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446" name="Google Shape;446;p29"/>
          <p:cNvSpPr txBox="1"/>
          <p:nvPr/>
        </p:nvSpPr>
        <p:spPr>
          <a:xfrm>
            <a:off x="2310891" y="5345631"/>
            <a:ext cx="190949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Symbolic Labels</a:t>
            </a:r>
            <a:endParaRPr/>
          </a:p>
        </p:txBody>
      </p:sp>
      <p:sp>
        <p:nvSpPr>
          <p:cNvPr id="447" name="Google Shape;447;p29"/>
          <p:cNvSpPr txBox="1"/>
          <p:nvPr/>
        </p:nvSpPr>
        <p:spPr>
          <a:xfrm>
            <a:off x="7563331" y="5304846"/>
            <a:ext cx="21114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Position Numbers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0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Choice of Operators</a:t>
            </a:r>
            <a:endParaRPr/>
          </a:p>
        </p:txBody>
      </p:sp>
      <p:sp>
        <p:nvSpPr>
          <p:cNvPr id="453" name="Google Shape;453;p30"/>
          <p:cNvSpPr txBox="1">
            <a:spLocks noGrp="1"/>
          </p:cNvSpPr>
          <p:nvPr>
            <p:ph type="body" idx="1"/>
          </p:nvPr>
        </p:nvSpPr>
        <p:spPr>
          <a:xfrm>
            <a:off x="838200" y="1349490"/>
            <a:ext cx="10515600" cy="482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latin typeface="Candara"/>
                <a:ea typeface="Candara"/>
                <a:cs typeface="Candara"/>
                <a:sym typeface="Candara"/>
              </a:rPr>
              <a:t>The choice of allowable operators is an important issue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ra"/>
              <a:buChar char="-"/>
            </a:pPr>
            <a:r>
              <a:rPr lang="en-US" sz="2800">
                <a:latin typeface="Candara"/>
                <a:ea typeface="Candara"/>
                <a:cs typeface="Candara"/>
                <a:sym typeface="Candara"/>
              </a:rPr>
              <a:t>The operator set clearly must be rich enough to implement the operations in the source language.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ra"/>
              <a:buChar char="-"/>
            </a:pPr>
            <a:r>
              <a:rPr lang="en-US" sz="2800">
                <a:latin typeface="Candara"/>
                <a:ea typeface="Candara"/>
                <a:cs typeface="Candara"/>
                <a:sym typeface="Candara"/>
              </a:rPr>
              <a:t>Operators that are close to machine instructions make it easier to implement the intermediate form on a target machine.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ndara"/>
              <a:buChar char="-"/>
            </a:pPr>
            <a:r>
              <a:rPr lang="en-US" sz="2800">
                <a:latin typeface="Candara"/>
                <a:ea typeface="Candara"/>
                <a:cs typeface="Candara"/>
                <a:sym typeface="Candara"/>
              </a:rPr>
              <a:t>However, if the front end must generate long sequences of instructions for some source-language operations, then the optimizer and code generator may have to work harder to rediscover the structure and generate good code for these operations.</a:t>
            </a:r>
            <a:endParaRPr/>
          </a:p>
        </p:txBody>
      </p:sp>
      <p:sp>
        <p:nvSpPr>
          <p:cNvPr id="455" name="Google Shape;455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838200" y="146758"/>
            <a:ext cx="10515600" cy="116342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Intermediate Representation</a:t>
            </a:r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5476" y="2307771"/>
            <a:ext cx="10344869" cy="2656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31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Representing Three Address Code </a:t>
            </a:r>
            <a:endParaRPr/>
          </a:p>
        </p:txBody>
      </p:sp>
      <p:sp>
        <p:nvSpPr>
          <p:cNvPr id="461" name="Google Shape;461;p31"/>
          <p:cNvSpPr txBox="1">
            <a:spLocks noGrp="1"/>
          </p:cNvSpPr>
          <p:nvPr>
            <p:ph type="body" idx="1"/>
          </p:nvPr>
        </p:nvSpPr>
        <p:spPr>
          <a:xfrm>
            <a:off x="838200" y="1349490"/>
            <a:ext cx="10515600" cy="482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What is the suitable data structure to represent three address code?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Can be represented using objects or record with operators and operands as fields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Three representations: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Quadruples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Triples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Indirect Triples</a:t>
            </a:r>
            <a:endParaRPr/>
          </a:p>
        </p:txBody>
      </p:sp>
      <p:sp>
        <p:nvSpPr>
          <p:cNvPr id="463" name="Google Shape;46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2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Quadruples</a:t>
            </a:r>
            <a:endParaRPr/>
          </a:p>
        </p:txBody>
      </p:sp>
      <p:sp>
        <p:nvSpPr>
          <p:cNvPr id="469" name="Google Shape;469;p32"/>
          <p:cNvSpPr txBox="1">
            <a:spLocks noGrp="1"/>
          </p:cNvSpPr>
          <p:nvPr>
            <p:ph type="body" idx="1"/>
          </p:nvPr>
        </p:nvSpPr>
        <p:spPr>
          <a:xfrm>
            <a:off x="838200" y="1349490"/>
            <a:ext cx="10515600" cy="482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Four Fields: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i="1">
                <a:latin typeface="Candara"/>
                <a:ea typeface="Candara"/>
                <a:cs typeface="Candara"/>
                <a:sym typeface="Candara"/>
              </a:rPr>
              <a:t>op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 – represent operator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i="1">
                <a:latin typeface="Candara"/>
                <a:ea typeface="Candara"/>
                <a:cs typeface="Candara"/>
                <a:sym typeface="Candara"/>
              </a:rPr>
              <a:t>arg1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i="1">
                <a:latin typeface="Candara"/>
                <a:ea typeface="Candara"/>
                <a:cs typeface="Candara"/>
                <a:sym typeface="Candara"/>
              </a:rPr>
              <a:t>arg2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 – holding operands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i="1">
                <a:latin typeface="Candara"/>
                <a:ea typeface="Candara"/>
                <a:cs typeface="Candara"/>
                <a:sym typeface="Candara"/>
              </a:rPr>
              <a:t>result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 – hold result of the operation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Exceptions: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Unary Operators: no </a:t>
            </a:r>
            <a:r>
              <a:rPr lang="en-US" i="1">
                <a:latin typeface="Candara"/>
                <a:ea typeface="Candara"/>
                <a:cs typeface="Candara"/>
                <a:sym typeface="Candara"/>
              </a:rPr>
              <a:t>arg2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param operator: no </a:t>
            </a:r>
            <a:r>
              <a:rPr lang="en-US" i="1">
                <a:latin typeface="Candara"/>
                <a:ea typeface="Candara"/>
                <a:cs typeface="Candara"/>
                <a:sym typeface="Candara"/>
              </a:rPr>
              <a:t>arg2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, no </a:t>
            </a:r>
            <a:r>
              <a:rPr lang="en-US" i="1">
                <a:latin typeface="Candara"/>
                <a:ea typeface="Candara"/>
                <a:cs typeface="Candara"/>
                <a:sym typeface="Candara"/>
              </a:rPr>
              <a:t>result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(Un)conditional jump: target label is the </a:t>
            </a:r>
            <a:r>
              <a:rPr lang="en-US" i="1">
                <a:latin typeface="Candara"/>
                <a:ea typeface="Candara"/>
                <a:cs typeface="Candara"/>
                <a:sym typeface="Candara"/>
              </a:rPr>
              <a:t>result</a:t>
            </a:r>
            <a:endParaRPr/>
          </a:p>
        </p:txBody>
      </p:sp>
      <p:sp>
        <p:nvSpPr>
          <p:cNvPr id="471" name="Google Shape;47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3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Quadruples</a:t>
            </a:r>
            <a:endParaRPr/>
          </a:p>
        </p:txBody>
      </p:sp>
      <p:sp>
        <p:nvSpPr>
          <p:cNvPr id="477" name="Google Shape;477;p33"/>
          <p:cNvSpPr txBox="1">
            <a:spLocks noGrp="1"/>
          </p:cNvSpPr>
          <p:nvPr>
            <p:ph type="body" idx="1"/>
          </p:nvPr>
        </p:nvSpPr>
        <p:spPr>
          <a:xfrm>
            <a:off x="838200" y="1349490"/>
            <a:ext cx="10515600" cy="48274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01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478" name="Google Shape;478;p33" descr="Screen Clipp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2897" y="2508323"/>
            <a:ext cx="3610479" cy="2305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33" descr="Screen Clippi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83794" y="2233618"/>
            <a:ext cx="2295845" cy="2991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33" descr="Screen Clippi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45654" y="2203758"/>
            <a:ext cx="5506218" cy="3105583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33"/>
          <p:cNvSpPr txBox="1"/>
          <p:nvPr/>
        </p:nvSpPr>
        <p:spPr>
          <a:xfrm>
            <a:off x="1241944" y="5500045"/>
            <a:ext cx="145225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Syntax Tree</a:t>
            </a:r>
            <a:endParaRPr/>
          </a:p>
        </p:txBody>
      </p:sp>
      <p:sp>
        <p:nvSpPr>
          <p:cNvPr id="482" name="Google Shape;482;p33"/>
          <p:cNvSpPr txBox="1"/>
          <p:nvPr/>
        </p:nvSpPr>
        <p:spPr>
          <a:xfrm>
            <a:off x="4042014" y="5475021"/>
            <a:ext cx="235513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Three Address Code</a:t>
            </a:r>
            <a:endParaRPr/>
          </a:p>
        </p:txBody>
      </p:sp>
      <p:sp>
        <p:nvSpPr>
          <p:cNvPr id="483" name="Google Shape;483;p33"/>
          <p:cNvSpPr txBox="1"/>
          <p:nvPr/>
        </p:nvSpPr>
        <p:spPr>
          <a:xfrm>
            <a:off x="8534412" y="5463645"/>
            <a:ext cx="14382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Quadruples</a:t>
            </a:r>
            <a:endParaRPr/>
          </a:p>
        </p:txBody>
      </p:sp>
      <p:sp>
        <p:nvSpPr>
          <p:cNvPr id="485" name="Google Shape;485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4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Triples</a:t>
            </a:r>
            <a:endParaRPr/>
          </a:p>
        </p:txBody>
      </p:sp>
      <p:sp>
        <p:nvSpPr>
          <p:cNvPr id="491" name="Google Shape;491;p34"/>
          <p:cNvSpPr txBox="1">
            <a:spLocks noGrp="1"/>
          </p:cNvSpPr>
          <p:nvPr>
            <p:ph type="body" idx="1"/>
          </p:nvPr>
        </p:nvSpPr>
        <p:spPr>
          <a:xfrm>
            <a:off x="838200" y="1349490"/>
            <a:ext cx="10515600" cy="48274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01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pic>
        <p:nvPicPr>
          <p:cNvPr id="492" name="Google Shape;492;p34" descr="Screen Clipp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5164" y="3531912"/>
            <a:ext cx="3610479" cy="23053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34" descr="Screen Clippi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70653" y="3422728"/>
            <a:ext cx="2295845" cy="2880332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34"/>
          <p:cNvSpPr txBox="1"/>
          <p:nvPr/>
        </p:nvSpPr>
        <p:spPr>
          <a:xfrm>
            <a:off x="2115405" y="5813947"/>
            <a:ext cx="145225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Syntax Tree</a:t>
            </a:r>
            <a:endParaRPr/>
          </a:p>
        </p:txBody>
      </p:sp>
      <p:sp>
        <p:nvSpPr>
          <p:cNvPr id="495" name="Google Shape;495;p34"/>
          <p:cNvSpPr txBox="1"/>
          <p:nvPr/>
        </p:nvSpPr>
        <p:spPr>
          <a:xfrm>
            <a:off x="4806293" y="6048236"/>
            <a:ext cx="235513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Three Address Code</a:t>
            </a:r>
            <a:endParaRPr/>
          </a:p>
        </p:txBody>
      </p:sp>
      <p:sp>
        <p:nvSpPr>
          <p:cNvPr id="496" name="Google Shape;496;p34"/>
          <p:cNvSpPr txBox="1"/>
          <p:nvPr/>
        </p:nvSpPr>
        <p:spPr>
          <a:xfrm>
            <a:off x="9066676" y="5832136"/>
            <a:ext cx="89280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Triples</a:t>
            </a:r>
            <a:endParaRPr/>
          </a:p>
        </p:txBody>
      </p:sp>
      <p:pic>
        <p:nvPicPr>
          <p:cNvPr id="497" name="Google Shape;497;p34" descr="Screen Clippi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31639" y="3502693"/>
            <a:ext cx="3143689" cy="2391109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5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Triples</a:t>
            </a:r>
            <a:endParaRPr/>
          </a:p>
        </p:txBody>
      </p:sp>
      <p:sp>
        <p:nvSpPr>
          <p:cNvPr id="505" name="Google Shape;505;p35"/>
          <p:cNvSpPr txBox="1">
            <a:spLocks noGrp="1"/>
          </p:cNvSpPr>
          <p:nvPr>
            <p:ph type="body" idx="1"/>
          </p:nvPr>
        </p:nvSpPr>
        <p:spPr>
          <a:xfrm>
            <a:off x="838200" y="1349490"/>
            <a:ext cx="10515600" cy="482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Optimization by moving instructions is difficult in Triples, but easy in Quadruples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Moving instructions forces to adjust the arguments where that position appear </a:t>
            </a:r>
            <a:endParaRPr/>
          </a:p>
        </p:txBody>
      </p:sp>
      <p:sp>
        <p:nvSpPr>
          <p:cNvPr id="506" name="Google Shape;506;p35"/>
          <p:cNvSpPr txBox="1"/>
          <p:nvPr/>
        </p:nvSpPr>
        <p:spPr>
          <a:xfrm>
            <a:off x="5572842" y="5832136"/>
            <a:ext cx="89280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Triples</a:t>
            </a:r>
            <a:endParaRPr/>
          </a:p>
        </p:txBody>
      </p:sp>
      <p:pic>
        <p:nvPicPr>
          <p:cNvPr id="507" name="Google Shape;507;p35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37805" y="3502693"/>
            <a:ext cx="3143689" cy="2391109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6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Indirect Triples</a:t>
            </a:r>
            <a:endParaRPr/>
          </a:p>
        </p:txBody>
      </p:sp>
      <p:sp>
        <p:nvSpPr>
          <p:cNvPr id="515" name="Google Shape;515;p36"/>
          <p:cNvSpPr txBox="1">
            <a:spLocks noGrp="1"/>
          </p:cNvSpPr>
          <p:nvPr>
            <p:ph type="body" idx="1"/>
          </p:nvPr>
        </p:nvSpPr>
        <p:spPr>
          <a:xfrm>
            <a:off x="838200" y="1262406"/>
            <a:ext cx="10515600" cy="482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Listing pointers to the triples instead of triples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Reorder the pointers instead of the tuples itself during code motion</a:t>
            </a:r>
            <a:endParaRPr/>
          </a:p>
        </p:txBody>
      </p:sp>
      <p:sp>
        <p:nvSpPr>
          <p:cNvPr id="516" name="Google Shape;516;p36"/>
          <p:cNvSpPr txBox="1"/>
          <p:nvPr/>
        </p:nvSpPr>
        <p:spPr>
          <a:xfrm>
            <a:off x="1983471" y="5122451"/>
            <a:ext cx="89280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Triples</a:t>
            </a:r>
            <a:endParaRPr/>
          </a:p>
        </p:txBody>
      </p:sp>
      <p:pic>
        <p:nvPicPr>
          <p:cNvPr id="517" name="Google Shape;517;p36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7490" y="2711120"/>
            <a:ext cx="3143689" cy="2391109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pic>
        <p:nvPicPr>
          <p:cNvPr id="520" name="Google Shape;520;p36" descr="Screen Clipp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08658" y="2801615"/>
            <a:ext cx="6677957" cy="2210108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36"/>
          <p:cNvSpPr txBox="1"/>
          <p:nvPr/>
        </p:nvSpPr>
        <p:spPr>
          <a:xfrm>
            <a:off x="6830713" y="5124724"/>
            <a:ext cx="178568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Indirect Triples</a:t>
            </a:r>
            <a:endParaRPr/>
          </a:p>
        </p:txBody>
      </p:sp>
      <p:cxnSp>
        <p:nvCxnSpPr>
          <p:cNvPr id="522" name="Google Shape;522;p36"/>
          <p:cNvCxnSpPr/>
          <p:nvPr/>
        </p:nvCxnSpPr>
        <p:spPr>
          <a:xfrm flipH="1">
            <a:off x="4394579" y="2801615"/>
            <a:ext cx="13648" cy="2480066"/>
          </a:xfrm>
          <a:prstGeom prst="straightConnector1">
            <a:avLst/>
          </a:prstGeom>
          <a:noFill/>
          <a:ln w="9525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7"/>
          <p:cNvSpPr txBox="1">
            <a:spLocks noGrp="1"/>
          </p:cNvSpPr>
          <p:nvPr>
            <p:ph type="body" idx="1"/>
          </p:nvPr>
        </p:nvSpPr>
        <p:spPr>
          <a:xfrm>
            <a:off x="838200" y="1117265"/>
            <a:ext cx="10515600" cy="482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Another form of IR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All assignments are to variables with distinct names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Facilitates </a:t>
            </a:r>
            <a:r>
              <a:rPr lang="en-US">
                <a:solidFill>
                  <a:srgbClr val="BC770B"/>
                </a:solidFill>
                <a:latin typeface="Candara"/>
                <a:ea typeface="Candara"/>
                <a:cs typeface="Candara"/>
                <a:sym typeface="Candara"/>
              </a:rPr>
              <a:t>code optimizations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id="528" name="Google Shape;528;p37"/>
          <p:cNvPicPr preferRelativeResize="0"/>
          <p:nvPr/>
        </p:nvPicPr>
        <p:blipFill rotWithShape="1">
          <a:blip r:embed="rId3">
            <a:alphaModFix/>
          </a:blip>
          <a:srcRect b="12874"/>
          <a:stretch/>
        </p:blipFill>
        <p:spPr>
          <a:xfrm>
            <a:off x="1756469" y="2066477"/>
            <a:ext cx="6816031" cy="1974719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37"/>
          <p:cNvSpPr txBox="1">
            <a:spLocks noGrp="1"/>
          </p:cNvSpPr>
          <p:nvPr>
            <p:ph type="title"/>
          </p:nvPr>
        </p:nvSpPr>
        <p:spPr>
          <a:xfrm>
            <a:off x="838200" y="-58056"/>
            <a:ext cx="10515600" cy="118983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4400"/>
              <a:buFont typeface="Candara"/>
              <a:buNone/>
            </a:pPr>
            <a:r>
              <a:rPr lang="en-US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Static Single Assignment Form (SSA)</a:t>
            </a:r>
            <a:endParaRPr/>
          </a:p>
        </p:txBody>
      </p:sp>
      <p:sp>
        <p:nvSpPr>
          <p:cNvPr id="530" name="Google Shape;530;p37"/>
          <p:cNvSpPr/>
          <p:nvPr/>
        </p:nvSpPr>
        <p:spPr>
          <a:xfrm>
            <a:off x="4919730" y="2279156"/>
            <a:ext cx="3652770" cy="184167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37"/>
          <p:cNvSpPr txBox="1">
            <a:spLocks noGrp="1"/>
          </p:cNvSpPr>
          <p:nvPr>
            <p:ph type="sldNum" idx="12"/>
          </p:nvPr>
        </p:nvSpPr>
        <p:spPr>
          <a:xfrm>
            <a:off x="8610600" y="647246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533" name="Google Shape;533;p37"/>
          <p:cNvSpPr/>
          <p:nvPr/>
        </p:nvSpPr>
        <p:spPr>
          <a:xfrm>
            <a:off x="4930763" y="2542658"/>
            <a:ext cx="911584" cy="6570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SSA</a:t>
            </a:r>
            <a:endParaRPr/>
          </a:p>
        </p:txBody>
      </p:sp>
      <p:sp>
        <p:nvSpPr>
          <p:cNvPr id="534" name="Google Shape;534;p37"/>
          <p:cNvSpPr/>
          <p:nvPr/>
        </p:nvSpPr>
        <p:spPr>
          <a:xfrm>
            <a:off x="3207656" y="5034908"/>
            <a:ext cx="1480458" cy="134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 15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535" name="Google Shape;535;p37"/>
          <p:cNvSpPr/>
          <p:nvPr/>
        </p:nvSpPr>
        <p:spPr>
          <a:xfrm>
            <a:off x="4952536" y="5206028"/>
            <a:ext cx="911584" cy="6570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SSA</a:t>
            </a:r>
            <a:endParaRPr/>
          </a:p>
        </p:txBody>
      </p:sp>
      <p:sp>
        <p:nvSpPr>
          <p:cNvPr id="536" name="Google Shape;536;p37"/>
          <p:cNvSpPr/>
          <p:nvPr/>
        </p:nvSpPr>
        <p:spPr>
          <a:xfrm>
            <a:off x="6683831" y="4897022"/>
            <a:ext cx="1480458" cy="134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15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x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grpSp>
        <p:nvGrpSpPr>
          <p:cNvPr id="537" name="Google Shape;537;p37"/>
          <p:cNvGrpSpPr/>
          <p:nvPr/>
        </p:nvGrpSpPr>
        <p:grpSpPr>
          <a:xfrm>
            <a:off x="1226453" y="4853480"/>
            <a:ext cx="2960799" cy="646331"/>
            <a:chOff x="1182911" y="4679312"/>
            <a:chExt cx="2960799" cy="646331"/>
          </a:xfrm>
        </p:grpSpPr>
        <p:sp>
          <p:nvSpPr>
            <p:cNvPr id="538" name="Google Shape;538;p37"/>
            <p:cNvSpPr/>
            <p:nvPr/>
          </p:nvSpPr>
          <p:spPr>
            <a:xfrm>
              <a:off x="3044371" y="4708340"/>
              <a:ext cx="1099339" cy="559370"/>
            </a:xfrm>
            <a:prstGeom prst="ellipse">
              <a:avLst/>
            </a:prstGeom>
            <a:noFill/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37"/>
            <p:cNvSpPr txBox="1"/>
            <p:nvPr/>
          </p:nvSpPr>
          <p:spPr>
            <a:xfrm>
              <a:off x="1182911" y="4679312"/>
              <a:ext cx="2021114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Redundant but difficult to detect</a:t>
              </a:r>
              <a:endParaRPr/>
            </a:p>
          </p:txBody>
        </p:sp>
      </p:grpSp>
      <p:grpSp>
        <p:nvGrpSpPr>
          <p:cNvPr id="540" name="Google Shape;540;p37"/>
          <p:cNvGrpSpPr/>
          <p:nvPr/>
        </p:nvGrpSpPr>
        <p:grpSpPr>
          <a:xfrm>
            <a:off x="6589365" y="4669802"/>
            <a:ext cx="3019092" cy="646331"/>
            <a:chOff x="6589365" y="4497883"/>
            <a:chExt cx="3019092" cy="646331"/>
          </a:xfrm>
        </p:grpSpPr>
        <p:cxnSp>
          <p:nvCxnSpPr>
            <p:cNvPr id="541" name="Google Shape;541;p37"/>
            <p:cNvCxnSpPr/>
            <p:nvPr/>
          </p:nvCxnSpPr>
          <p:spPr>
            <a:xfrm>
              <a:off x="6589365" y="4860740"/>
              <a:ext cx="1263037" cy="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542" name="Google Shape;542;p37"/>
            <p:cNvSpPr txBox="1"/>
            <p:nvPr/>
          </p:nvSpPr>
          <p:spPr>
            <a:xfrm>
              <a:off x="7852232" y="4497883"/>
              <a:ext cx="1756225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Easy to detect and remove</a:t>
              </a:r>
              <a:endParaRPr/>
            </a:p>
          </p:txBody>
        </p:sp>
      </p:grpSp>
      <p:grpSp>
        <p:nvGrpSpPr>
          <p:cNvPr id="543" name="Google Shape;543;p37"/>
          <p:cNvGrpSpPr/>
          <p:nvPr/>
        </p:nvGrpSpPr>
        <p:grpSpPr>
          <a:xfrm>
            <a:off x="420917" y="2451690"/>
            <a:ext cx="2786739" cy="928877"/>
            <a:chOff x="420917" y="2451690"/>
            <a:chExt cx="2786739" cy="928877"/>
          </a:xfrm>
        </p:grpSpPr>
        <p:sp>
          <p:nvSpPr>
            <p:cNvPr id="544" name="Google Shape;544;p37"/>
            <p:cNvSpPr txBox="1"/>
            <p:nvPr/>
          </p:nvSpPr>
          <p:spPr>
            <a:xfrm>
              <a:off x="420917" y="2734236"/>
              <a:ext cx="191588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Assignment to the same variable</a:t>
              </a:r>
              <a:endParaRPr/>
            </a:p>
          </p:txBody>
        </p:sp>
        <p:cxnSp>
          <p:nvCxnSpPr>
            <p:cNvPr id="545" name="Google Shape;545;p37"/>
            <p:cNvCxnSpPr/>
            <p:nvPr/>
          </p:nvCxnSpPr>
          <p:spPr>
            <a:xfrm rot="10800000" flipH="1">
              <a:off x="2336803" y="2969352"/>
              <a:ext cx="870853" cy="61302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dash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46" name="Google Shape;546;p37"/>
            <p:cNvCxnSpPr/>
            <p:nvPr/>
          </p:nvCxnSpPr>
          <p:spPr>
            <a:xfrm>
              <a:off x="2347836" y="3031764"/>
              <a:ext cx="859820" cy="224986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dash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47" name="Google Shape;547;p37"/>
            <p:cNvCxnSpPr/>
            <p:nvPr/>
          </p:nvCxnSpPr>
          <p:spPr>
            <a:xfrm rot="10800000" flipH="1">
              <a:off x="2354502" y="2451690"/>
              <a:ext cx="849176" cy="56608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dash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8"/>
          <p:cNvSpPr txBox="1">
            <a:spLocks noGrp="1"/>
          </p:cNvSpPr>
          <p:nvPr>
            <p:ph type="body" idx="1"/>
          </p:nvPr>
        </p:nvSpPr>
        <p:spPr>
          <a:xfrm>
            <a:off x="838200" y="4243500"/>
            <a:ext cx="10515600" cy="65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Φ functions to combine two definitions of the same variable x</a:t>
            </a:r>
            <a:endParaRPr/>
          </a:p>
        </p:txBody>
      </p:sp>
      <p:sp>
        <p:nvSpPr>
          <p:cNvPr id="553" name="Google Shape;553;p38"/>
          <p:cNvSpPr txBox="1">
            <a:spLocks noGrp="1"/>
          </p:cNvSpPr>
          <p:nvPr>
            <p:ph type="title"/>
          </p:nvPr>
        </p:nvSpPr>
        <p:spPr>
          <a:xfrm>
            <a:off x="896256" y="-135728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4400"/>
              <a:buFont typeface="Candara"/>
              <a:buNone/>
            </a:pPr>
            <a:r>
              <a:rPr lang="en-US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Static Single Assignment Form (SSA)</a:t>
            </a:r>
            <a:endParaRPr/>
          </a:p>
        </p:txBody>
      </p:sp>
      <p:sp>
        <p:nvSpPr>
          <p:cNvPr id="555" name="Google Shape;555;p38"/>
          <p:cNvSpPr txBox="1">
            <a:spLocks noGrp="1"/>
          </p:cNvSpPr>
          <p:nvPr>
            <p:ph type="sldNum" idx="12"/>
          </p:nvPr>
        </p:nvSpPr>
        <p:spPr>
          <a:xfrm>
            <a:off x="8610600" y="645794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556" name="Google Shape;556;p38"/>
          <p:cNvSpPr/>
          <p:nvPr/>
        </p:nvSpPr>
        <p:spPr>
          <a:xfrm>
            <a:off x="5370047" y="3006368"/>
            <a:ext cx="911584" cy="6570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SSA</a:t>
            </a:r>
            <a:endParaRPr/>
          </a:p>
        </p:txBody>
      </p:sp>
      <p:sp>
        <p:nvSpPr>
          <p:cNvPr id="557" name="Google Shape;557;p38"/>
          <p:cNvSpPr txBox="1"/>
          <p:nvPr/>
        </p:nvSpPr>
        <p:spPr>
          <a:xfrm>
            <a:off x="1941338" y="3014009"/>
            <a:ext cx="3149600" cy="830997"/>
          </a:xfrm>
          <a:prstGeom prst="rect">
            <a:avLst/>
          </a:prstGeom>
          <a:noFill/>
          <a:ln w="12700" cap="flat" cmpd="sng">
            <a:solidFill>
              <a:srgbClr val="F6C37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(flag) x = -1; else x =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x*a</a:t>
            </a:r>
            <a:endParaRPr/>
          </a:p>
        </p:txBody>
      </p:sp>
      <p:sp>
        <p:nvSpPr>
          <p:cNvPr id="558" name="Google Shape;558;p38"/>
          <p:cNvSpPr txBox="1"/>
          <p:nvPr/>
        </p:nvSpPr>
        <p:spPr>
          <a:xfrm>
            <a:off x="6549571" y="3003077"/>
            <a:ext cx="3701091" cy="830997"/>
          </a:xfrm>
          <a:prstGeom prst="rect">
            <a:avLst/>
          </a:prstGeom>
          <a:noFill/>
          <a:ln w="12700" cap="flat" cmpd="sng">
            <a:solidFill>
              <a:srgbClr val="F6C37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(flag) x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-1; else x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x</a:t>
            </a:r>
            <a:r>
              <a:rPr lang="en-US" sz="3200" b="1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*a</a:t>
            </a:r>
            <a:endParaRPr/>
          </a:p>
        </p:txBody>
      </p:sp>
      <p:sp>
        <p:nvSpPr>
          <p:cNvPr id="559" name="Google Shape;559;p38"/>
          <p:cNvSpPr/>
          <p:nvPr/>
        </p:nvSpPr>
        <p:spPr>
          <a:xfrm>
            <a:off x="5420847" y="5049206"/>
            <a:ext cx="911584" cy="6570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SSA</a:t>
            </a:r>
            <a:endParaRPr/>
          </a:p>
        </p:txBody>
      </p:sp>
      <p:sp>
        <p:nvSpPr>
          <p:cNvPr id="560" name="Google Shape;560;p38"/>
          <p:cNvSpPr txBox="1"/>
          <p:nvPr/>
        </p:nvSpPr>
        <p:spPr>
          <a:xfrm>
            <a:off x="2003307" y="4994772"/>
            <a:ext cx="3149600" cy="830997"/>
          </a:xfrm>
          <a:prstGeom prst="rect">
            <a:avLst/>
          </a:prstGeom>
          <a:noFill/>
          <a:ln w="12700" cap="flat" cmpd="sng">
            <a:solidFill>
              <a:srgbClr val="F6C37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(flag) x = -1; else x =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x*a</a:t>
            </a:r>
            <a:endParaRPr/>
          </a:p>
        </p:txBody>
      </p:sp>
      <p:sp>
        <p:nvSpPr>
          <p:cNvPr id="561" name="Google Shape;561;p38"/>
          <p:cNvSpPr txBox="1"/>
          <p:nvPr/>
        </p:nvSpPr>
        <p:spPr>
          <a:xfrm>
            <a:off x="6600371" y="4810106"/>
            <a:ext cx="3701091" cy="1200329"/>
          </a:xfrm>
          <a:prstGeom prst="rect">
            <a:avLst/>
          </a:prstGeom>
          <a:noFill/>
          <a:ln w="12700" cap="flat" cmpd="sng">
            <a:solidFill>
              <a:srgbClr val="F6C37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(flag) x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-1; else x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4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400" i="1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ϕ</a:t>
            </a:r>
            <a:r>
              <a:rPr lang="en-US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(x</a:t>
            </a:r>
            <a:r>
              <a:rPr lang="en-US" sz="2400" baseline="-250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1,</a:t>
            </a:r>
            <a:r>
              <a:rPr lang="en-US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x</a:t>
            </a:r>
            <a:r>
              <a:rPr lang="en-US" sz="2400" baseline="-250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x</a:t>
            </a:r>
            <a:r>
              <a:rPr lang="en-US" sz="3200" b="1" baseline="-25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*a</a:t>
            </a:r>
            <a:endParaRPr/>
          </a:p>
        </p:txBody>
      </p:sp>
      <p:sp>
        <p:nvSpPr>
          <p:cNvPr id="562" name="Google Shape;562;p38"/>
          <p:cNvSpPr txBox="1"/>
          <p:nvPr/>
        </p:nvSpPr>
        <p:spPr>
          <a:xfrm>
            <a:off x="87087" y="6123410"/>
            <a:ext cx="895531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For further details see</a:t>
            </a:r>
            <a:r>
              <a:rPr lang="en-US" sz="16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: https://en.wikipedia.org/wiki/Static_single-assignment_form</a:t>
            </a:r>
            <a:endParaRPr/>
          </a:p>
        </p:txBody>
      </p:sp>
      <p:sp>
        <p:nvSpPr>
          <p:cNvPr id="563" name="Google Shape;563;p38"/>
          <p:cNvSpPr txBox="1"/>
          <p:nvPr/>
        </p:nvSpPr>
        <p:spPr>
          <a:xfrm>
            <a:off x="990600" y="1032165"/>
            <a:ext cx="10515600" cy="189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Converting ordinary code into SSA form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Replace the target of each assignment with a new variable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Replacing each use of a variable with the "version" of the variable reaching that point.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What to do when branching is involved?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9"/>
          <p:cNvSpPr txBox="1">
            <a:spLocks noGrp="1"/>
          </p:cNvSpPr>
          <p:nvPr>
            <p:ph type="title"/>
          </p:nvPr>
        </p:nvSpPr>
        <p:spPr>
          <a:xfrm>
            <a:off x="838200" y="23927"/>
            <a:ext cx="10515600" cy="95486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Types and Declarations</a:t>
            </a:r>
            <a:endParaRPr/>
          </a:p>
        </p:txBody>
      </p:sp>
      <p:sp>
        <p:nvSpPr>
          <p:cNvPr id="569" name="Google Shape;569;p39"/>
          <p:cNvSpPr txBox="1">
            <a:spLocks noGrp="1"/>
          </p:cNvSpPr>
          <p:nvPr>
            <p:ph type="body" idx="1"/>
          </p:nvPr>
        </p:nvSpPr>
        <p:spPr>
          <a:xfrm>
            <a:off x="838200" y="978795"/>
            <a:ext cx="10515600" cy="5377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5537E"/>
              </a:buClr>
              <a:buSzPts val="2800"/>
              <a:buChar char="•"/>
            </a:pPr>
            <a:r>
              <a:rPr lang="en-US" dirty="0">
                <a:solidFill>
                  <a:srgbClr val="15537E"/>
                </a:solidFill>
                <a:latin typeface="Candara"/>
                <a:ea typeface="Candara"/>
                <a:cs typeface="Candara"/>
                <a:sym typeface="Candara"/>
              </a:rPr>
              <a:t>Application of types</a:t>
            </a:r>
            <a:endParaRPr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D4F07"/>
              </a:buClr>
              <a:buSzPts val="2400"/>
              <a:buChar char="•"/>
            </a:pPr>
            <a:r>
              <a:rPr lang="en-US" dirty="0">
                <a:solidFill>
                  <a:srgbClr val="7D4F07"/>
                </a:solidFill>
                <a:latin typeface="Candara"/>
                <a:ea typeface="Candara"/>
                <a:cs typeface="Candara"/>
                <a:sym typeface="Candara"/>
              </a:rPr>
              <a:t>Type Checking</a:t>
            </a:r>
            <a:endParaRPr dirty="0"/>
          </a:p>
          <a:p>
            <a:pPr marL="1143000" lvl="2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>
                <a:latin typeface="Candara"/>
                <a:ea typeface="Candara"/>
                <a:cs typeface="Candara"/>
                <a:sym typeface="Candara"/>
              </a:rPr>
              <a:t>Uses logical rules to reason about the behavior of a program at run time</a:t>
            </a:r>
            <a:endParaRPr dirty="0"/>
          </a:p>
          <a:p>
            <a:pPr marL="1143000" lvl="2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>
                <a:latin typeface="Candara"/>
                <a:ea typeface="Candara"/>
                <a:cs typeface="Candara"/>
                <a:sym typeface="Candara"/>
              </a:rPr>
              <a:t>Ensures that the types of the operands match the type expected by an operator</a:t>
            </a:r>
            <a:endParaRPr dirty="0"/>
          </a:p>
          <a:p>
            <a:pPr marL="1143000" lvl="2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b="1" dirty="0">
                <a:latin typeface="Candara"/>
                <a:ea typeface="Candara"/>
                <a:cs typeface="Candara"/>
                <a:sym typeface="Candara"/>
              </a:rPr>
              <a:t>Example:</a:t>
            </a:r>
            <a:r>
              <a:rPr lang="en-US" dirty="0">
                <a:latin typeface="Candara"/>
                <a:ea typeface="Candara"/>
                <a:cs typeface="Candara"/>
                <a:sym typeface="Candara"/>
              </a:rPr>
              <a:t> the &amp;&amp; operator in java expects it two operands to be </a:t>
            </a:r>
            <a:r>
              <a:rPr lang="en-US" dirty="0" err="1">
                <a:latin typeface="Candara"/>
                <a:ea typeface="Candara"/>
                <a:cs typeface="Candara"/>
                <a:sym typeface="Candara"/>
              </a:rPr>
              <a:t>booleans</a:t>
            </a:r>
            <a:r>
              <a:rPr lang="en-US" dirty="0">
                <a:latin typeface="Candara"/>
                <a:ea typeface="Candara"/>
                <a:cs typeface="Candara"/>
                <a:sym typeface="Candara"/>
              </a:rPr>
              <a:t>; the result type is also </a:t>
            </a:r>
            <a:r>
              <a:rPr lang="en-US" dirty="0" err="1">
                <a:latin typeface="Candara"/>
                <a:ea typeface="Candara"/>
                <a:cs typeface="Candara"/>
                <a:sym typeface="Candara"/>
              </a:rPr>
              <a:t>boolean</a:t>
            </a:r>
            <a:endParaRPr dirty="0"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7D4F07"/>
              </a:buClr>
              <a:buSzPts val="2400"/>
              <a:buChar char="•"/>
            </a:pPr>
            <a:r>
              <a:rPr lang="en-US" dirty="0">
                <a:solidFill>
                  <a:srgbClr val="7D4F07"/>
                </a:solidFill>
                <a:latin typeface="Candara"/>
                <a:ea typeface="Candara"/>
                <a:cs typeface="Candara"/>
                <a:sym typeface="Candara"/>
              </a:rPr>
              <a:t>Translation Applications</a:t>
            </a:r>
            <a:endParaRPr dirty="0"/>
          </a:p>
          <a:p>
            <a:pPr marL="1143000" lvl="2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>
                <a:latin typeface="Candara"/>
                <a:ea typeface="Candara"/>
                <a:cs typeface="Candara"/>
                <a:sym typeface="Candara"/>
              </a:rPr>
              <a:t>From the type of a name, a compiler can determine its required storage at runtime</a:t>
            </a:r>
            <a:endParaRPr dirty="0"/>
          </a:p>
          <a:p>
            <a:pPr marL="1143000" lvl="2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dirty="0">
                <a:latin typeface="Candara"/>
                <a:ea typeface="Candara"/>
                <a:cs typeface="Candara"/>
                <a:sym typeface="Candara"/>
              </a:rPr>
              <a:t>Type information is also needed</a:t>
            </a:r>
            <a:endParaRPr dirty="0"/>
          </a:p>
          <a:p>
            <a:pPr marL="1600200" lvl="3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>
                <a:latin typeface="Candara"/>
                <a:ea typeface="Candara"/>
                <a:cs typeface="Candara"/>
                <a:sym typeface="Candara"/>
              </a:rPr>
              <a:t>to calculate the address denoted by an array reference</a:t>
            </a:r>
            <a:endParaRPr dirty="0"/>
          </a:p>
          <a:p>
            <a:pPr marL="1600200" lvl="3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>
                <a:latin typeface="Candara"/>
                <a:ea typeface="Candara"/>
                <a:cs typeface="Candara"/>
                <a:sym typeface="Candara"/>
              </a:rPr>
              <a:t>to insert explicit type conversion</a:t>
            </a:r>
            <a:endParaRPr dirty="0"/>
          </a:p>
          <a:p>
            <a:pPr marL="1600200" lvl="3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dirty="0">
                <a:latin typeface="Candara"/>
                <a:ea typeface="Candara"/>
                <a:cs typeface="Candara"/>
                <a:sym typeface="Candara"/>
              </a:rPr>
              <a:t>to choose the right version of an arithmetic operator</a:t>
            </a:r>
            <a:endParaRPr dirty="0"/>
          </a:p>
        </p:txBody>
      </p:sp>
      <p:sp>
        <p:nvSpPr>
          <p:cNvPr id="571" name="Google Shape;571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0"/>
          <p:cNvSpPr txBox="1">
            <a:spLocks noGrp="1"/>
          </p:cNvSpPr>
          <p:nvPr>
            <p:ph type="title"/>
          </p:nvPr>
        </p:nvSpPr>
        <p:spPr>
          <a:xfrm>
            <a:off x="838200" y="23927"/>
            <a:ext cx="10515600" cy="95486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Computing Types</a:t>
            </a:r>
            <a:endParaRPr/>
          </a:p>
        </p:txBody>
      </p:sp>
      <p:pic>
        <p:nvPicPr>
          <p:cNvPr id="577" name="Google Shape;577;p40"/>
          <p:cNvPicPr preferRelativeResize="0"/>
          <p:nvPr/>
        </p:nvPicPr>
        <p:blipFill rotWithShape="1">
          <a:blip r:embed="rId3">
            <a:alphaModFix/>
          </a:blip>
          <a:srcRect b="20639"/>
          <a:stretch/>
        </p:blipFill>
        <p:spPr>
          <a:xfrm>
            <a:off x="4907695" y="1052098"/>
            <a:ext cx="7000875" cy="2570109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40"/>
          <p:cNvSpPr txBox="1">
            <a:spLocks noGrp="1"/>
          </p:cNvSpPr>
          <p:nvPr>
            <p:ph type="body" idx="1"/>
          </p:nvPr>
        </p:nvSpPr>
        <p:spPr>
          <a:xfrm>
            <a:off x="823685" y="1103616"/>
            <a:ext cx="5249092" cy="1741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Let us compute an SDD to support declarations like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200"/>
              <a:buChar char="•"/>
            </a:pPr>
            <a:r>
              <a:rPr lang="en-US" sz="2200">
                <a:solidFill>
                  <a:srgbClr val="002060"/>
                </a:solidFill>
                <a:latin typeface="Candara"/>
                <a:ea typeface="Candara"/>
                <a:cs typeface="Candara"/>
                <a:sym typeface="Candara"/>
              </a:rPr>
              <a:t>int id1, id2, id3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2060"/>
              </a:buClr>
              <a:buSzPts val="2200"/>
              <a:buChar char="•"/>
            </a:pPr>
            <a:r>
              <a:rPr lang="en-US" sz="2200">
                <a:solidFill>
                  <a:srgbClr val="002060"/>
                </a:solidFill>
                <a:latin typeface="Candara"/>
                <a:ea typeface="Candara"/>
                <a:cs typeface="Candara"/>
                <a:sym typeface="Candara"/>
              </a:rPr>
              <a:t>float id1, id2, id3</a:t>
            </a:r>
            <a:endParaRPr/>
          </a:p>
        </p:txBody>
      </p:sp>
      <p:sp>
        <p:nvSpPr>
          <p:cNvPr id="579" name="Google Shape;579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580" name="Google Shape;580;p40"/>
          <p:cNvSpPr/>
          <p:nvPr/>
        </p:nvSpPr>
        <p:spPr>
          <a:xfrm>
            <a:off x="6212114" y="1596571"/>
            <a:ext cx="2061029" cy="18324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0"/>
          <p:cNvSpPr/>
          <p:nvPr/>
        </p:nvSpPr>
        <p:spPr>
          <a:xfrm>
            <a:off x="8425550" y="1603831"/>
            <a:ext cx="2387594" cy="18324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40"/>
          <p:cNvSpPr/>
          <p:nvPr/>
        </p:nvSpPr>
        <p:spPr>
          <a:xfrm>
            <a:off x="3062284" y="3287738"/>
            <a:ext cx="381000" cy="381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sp>
        <p:nvSpPr>
          <p:cNvPr id="583" name="Google Shape;583;p40"/>
          <p:cNvSpPr/>
          <p:nvPr/>
        </p:nvSpPr>
        <p:spPr>
          <a:xfrm>
            <a:off x="1366737" y="4084539"/>
            <a:ext cx="279400" cy="381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584" name="Google Shape;584;p40"/>
          <p:cNvSpPr/>
          <p:nvPr/>
        </p:nvSpPr>
        <p:spPr>
          <a:xfrm>
            <a:off x="964935" y="4846437"/>
            <a:ext cx="1033348" cy="48351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endParaRPr/>
          </a:p>
        </p:txBody>
      </p:sp>
      <p:cxnSp>
        <p:nvCxnSpPr>
          <p:cNvPr id="585" name="Google Shape;585;p40"/>
          <p:cNvCxnSpPr/>
          <p:nvPr/>
        </p:nvCxnSpPr>
        <p:spPr>
          <a:xfrm flipH="1">
            <a:off x="1605219" y="3605556"/>
            <a:ext cx="1508227" cy="53195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86" name="Google Shape;586;p40"/>
          <p:cNvCxnSpPr>
            <a:stCxn id="584" idx="0"/>
            <a:endCxn id="583" idx="4"/>
          </p:cNvCxnSpPr>
          <p:nvPr/>
        </p:nvCxnSpPr>
        <p:spPr>
          <a:xfrm rot="10800000" flipH="1">
            <a:off x="1481609" y="4465437"/>
            <a:ext cx="24900" cy="381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87" name="Google Shape;587;p40"/>
          <p:cNvSpPr txBox="1"/>
          <p:nvPr/>
        </p:nvSpPr>
        <p:spPr>
          <a:xfrm>
            <a:off x="7832941" y="5767366"/>
            <a:ext cx="384657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Parse tree for the declaration: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float id1, id2, id3</a:t>
            </a:r>
            <a:endParaRPr/>
          </a:p>
        </p:txBody>
      </p:sp>
      <p:sp>
        <p:nvSpPr>
          <p:cNvPr id="588" name="Google Shape;588;p40"/>
          <p:cNvSpPr/>
          <p:nvPr/>
        </p:nvSpPr>
        <p:spPr>
          <a:xfrm>
            <a:off x="4279682" y="4002767"/>
            <a:ext cx="630664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/>
          </a:p>
        </p:txBody>
      </p:sp>
      <p:cxnSp>
        <p:nvCxnSpPr>
          <p:cNvPr id="589" name="Google Shape;589;p40"/>
          <p:cNvCxnSpPr/>
          <p:nvPr/>
        </p:nvCxnSpPr>
        <p:spPr>
          <a:xfrm>
            <a:off x="3382406" y="3599252"/>
            <a:ext cx="982238" cy="48121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0" name="Google Shape;590;p40"/>
          <p:cNvSpPr/>
          <p:nvPr/>
        </p:nvSpPr>
        <p:spPr>
          <a:xfrm>
            <a:off x="3860535" y="4878423"/>
            <a:ext cx="584496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591" name="Google Shape;591;p40"/>
          <p:cNvCxnSpPr>
            <a:stCxn id="588" idx="4"/>
            <a:endCxn id="590" idx="0"/>
          </p:cNvCxnSpPr>
          <p:nvPr/>
        </p:nvCxnSpPr>
        <p:spPr>
          <a:xfrm flipH="1">
            <a:off x="4152814" y="4524487"/>
            <a:ext cx="442200" cy="354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2" name="Google Shape;592;p40"/>
          <p:cNvSpPr/>
          <p:nvPr/>
        </p:nvSpPr>
        <p:spPr>
          <a:xfrm>
            <a:off x="7133465" y="5002586"/>
            <a:ext cx="69947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cxnSp>
        <p:nvCxnSpPr>
          <p:cNvPr id="593" name="Google Shape;593;p40"/>
          <p:cNvCxnSpPr>
            <a:stCxn id="588" idx="5"/>
            <a:endCxn id="592" idx="0"/>
          </p:cNvCxnSpPr>
          <p:nvPr/>
        </p:nvCxnSpPr>
        <p:spPr>
          <a:xfrm>
            <a:off x="4817987" y="4448083"/>
            <a:ext cx="2665200" cy="554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4" name="Google Shape;594;p40"/>
          <p:cNvSpPr/>
          <p:nvPr/>
        </p:nvSpPr>
        <p:spPr>
          <a:xfrm>
            <a:off x="3101997" y="5469585"/>
            <a:ext cx="534111" cy="45070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95" name="Google Shape;595;p40"/>
          <p:cNvSpPr/>
          <p:nvPr/>
        </p:nvSpPr>
        <p:spPr>
          <a:xfrm>
            <a:off x="6132596" y="5579500"/>
            <a:ext cx="1033348" cy="48351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596" name="Google Shape;596;p40"/>
          <p:cNvCxnSpPr>
            <a:endCxn id="590" idx="5"/>
          </p:cNvCxnSpPr>
          <p:nvPr/>
        </p:nvCxnSpPr>
        <p:spPr>
          <a:xfrm rot="10800000">
            <a:off x="4359434" y="5227106"/>
            <a:ext cx="2040300" cy="474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7" name="Google Shape;597;p40"/>
          <p:cNvSpPr txBox="1"/>
          <p:nvPr/>
        </p:nvSpPr>
        <p:spPr>
          <a:xfrm>
            <a:off x="-407706" y="4128092"/>
            <a:ext cx="17314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endParaRPr sz="18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40"/>
          <p:cNvSpPr txBox="1"/>
          <p:nvPr/>
        </p:nvSpPr>
        <p:spPr>
          <a:xfrm>
            <a:off x="3540595" y="3289892"/>
            <a:ext cx="21124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inh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endParaRPr sz="1800" i="1">
              <a:solidFill>
                <a:srgbClr val="BC770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40"/>
          <p:cNvSpPr txBox="1"/>
          <p:nvPr/>
        </p:nvSpPr>
        <p:spPr>
          <a:xfrm>
            <a:off x="3388698" y="5592208"/>
            <a:ext cx="26053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addType(id</a:t>
            </a:r>
            <a:r>
              <a:rPr lang="en-US" sz="1800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entry, L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.inh)</a:t>
            </a:r>
            <a:endParaRPr/>
          </a:p>
        </p:txBody>
      </p:sp>
      <p:sp>
        <p:nvSpPr>
          <p:cNvPr id="600" name="Google Shape;600;p40"/>
          <p:cNvSpPr txBox="1"/>
          <p:nvPr/>
        </p:nvSpPr>
        <p:spPr>
          <a:xfrm>
            <a:off x="2980074" y="4109982"/>
            <a:ext cx="13597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800" i="1" baseline="-250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.inh=L.inh</a:t>
            </a:r>
            <a:endParaRPr sz="1800" i="1">
              <a:solidFill>
                <a:srgbClr val="BC770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0"/>
          <p:cNvSpPr/>
          <p:nvPr/>
        </p:nvSpPr>
        <p:spPr>
          <a:xfrm>
            <a:off x="1781874" y="3752833"/>
            <a:ext cx="2583543" cy="537469"/>
          </a:xfrm>
          <a:custGeom>
            <a:avLst/>
            <a:gdLst/>
            <a:ahLst/>
            <a:cxnLst/>
            <a:rect l="l" t="t" r="r" b="b"/>
            <a:pathLst>
              <a:path w="2583543" h="537469" extrusionOk="0">
                <a:moveTo>
                  <a:pt x="0" y="537469"/>
                </a:moveTo>
                <a:cubicBezTo>
                  <a:pt x="488648" y="275002"/>
                  <a:pt x="977296" y="12536"/>
                  <a:pt x="1407886" y="441"/>
                </a:cubicBezTo>
                <a:cubicBezTo>
                  <a:pt x="1838476" y="-11654"/>
                  <a:pt x="2211009" y="226622"/>
                  <a:pt x="2583543" y="464898"/>
                </a:cubicBezTo>
              </a:path>
            </a:pathLst>
          </a:custGeom>
          <a:noFill/>
          <a:ln w="9525" cap="flat" cmpd="sng">
            <a:solidFill>
              <a:srgbClr val="AEABAB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40"/>
          <p:cNvSpPr/>
          <p:nvPr/>
        </p:nvSpPr>
        <p:spPr>
          <a:xfrm>
            <a:off x="2845112" y="6356015"/>
            <a:ext cx="1033348" cy="48351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603" name="Google Shape;603;p40"/>
          <p:cNvCxnSpPr>
            <a:stCxn id="602" idx="0"/>
            <a:endCxn id="594" idx="4"/>
          </p:cNvCxnSpPr>
          <p:nvPr/>
        </p:nvCxnSpPr>
        <p:spPr>
          <a:xfrm rot="10800000" flipH="1">
            <a:off x="3361786" y="5920415"/>
            <a:ext cx="7200" cy="435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04" name="Google Shape;604;p40"/>
          <p:cNvCxnSpPr>
            <a:endCxn id="594" idx="7"/>
          </p:cNvCxnSpPr>
          <p:nvPr/>
        </p:nvCxnSpPr>
        <p:spPr>
          <a:xfrm flipH="1">
            <a:off x="3557889" y="5228989"/>
            <a:ext cx="388200" cy="306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05" name="Google Shape;605;p40"/>
          <p:cNvSpPr txBox="1"/>
          <p:nvPr/>
        </p:nvSpPr>
        <p:spPr>
          <a:xfrm>
            <a:off x="2566416" y="4871980"/>
            <a:ext cx="135970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800" i="1" baseline="-250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.inh=L</a:t>
            </a:r>
            <a:r>
              <a:rPr lang="en-US" sz="1800" i="1" baseline="-250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.inh</a:t>
            </a:r>
            <a:endParaRPr/>
          </a:p>
        </p:txBody>
      </p:sp>
      <p:sp>
        <p:nvSpPr>
          <p:cNvPr id="606" name="Google Shape;606;p40"/>
          <p:cNvSpPr txBox="1"/>
          <p:nvPr/>
        </p:nvSpPr>
        <p:spPr>
          <a:xfrm>
            <a:off x="4153933" y="4842886"/>
            <a:ext cx="26652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addType(id</a:t>
            </a:r>
            <a:r>
              <a:rPr lang="en-US" sz="1800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entry, L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.inh)</a:t>
            </a:r>
            <a:endParaRPr/>
          </a:p>
        </p:txBody>
      </p:sp>
      <p:sp>
        <p:nvSpPr>
          <p:cNvPr id="607" name="Google Shape;607;p40"/>
          <p:cNvSpPr txBox="1"/>
          <p:nvPr/>
        </p:nvSpPr>
        <p:spPr>
          <a:xfrm>
            <a:off x="4740398" y="4051797"/>
            <a:ext cx="24789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addType(id</a:t>
            </a:r>
            <a:r>
              <a:rPr lang="en-US" sz="1800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entry, L.inh)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Intermediate Representation</a:t>
            </a:r>
            <a:endParaRPr/>
          </a:p>
        </p:txBody>
      </p:sp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838200" y="1349489"/>
            <a:ext cx="10515600" cy="482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What is an </a:t>
            </a:r>
            <a:r>
              <a:rPr lang="en-US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Intermediate Representation (IR)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?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Abstract Machine Language 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Machine and Language independent version of source program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Can express target machine operation without committing too much machine specific details</a:t>
            </a:r>
            <a:endParaRPr/>
          </a:p>
        </p:txBody>
      </p:sp>
      <p:sp>
        <p:nvSpPr>
          <p:cNvPr id="120" name="Google Shape;12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1"/>
          <p:cNvSpPr txBox="1">
            <a:spLocks noGrp="1"/>
          </p:cNvSpPr>
          <p:nvPr>
            <p:ph type="title"/>
          </p:nvPr>
        </p:nvSpPr>
        <p:spPr>
          <a:xfrm>
            <a:off x="838200" y="23927"/>
            <a:ext cx="10515600" cy="95486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Type Expressions</a:t>
            </a:r>
            <a:endParaRPr/>
          </a:p>
        </p:txBody>
      </p:sp>
      <p:sp>
        <p:nvSpPr>
          <p:cNvPr id="613" name="Google Shape;613;p41"/>
          <p:cNvSpPr txBox="1">
            <a:spLocks noGrp="1"/>
          </p:cNvSpPr>
          <p:nvPr>
            <p:ph type="body" idx="1"/>
          </p:nvPr>
        </p:nvSpPr>
        <p:spPr>
          <a:xfrm>
            <a:off x="838201" y="978795"/>
            <a:ext cx="10945968" cy="2060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ACE3"/>
              </a:buClr>
              <a:buSzPts val="2400"/>
              <a:buChar char="•"/>
            </a:pPr>
            <a:r>
              <a:rPr lang="en-US" sz="2400">
                <a:solidFill>
                  <a:srgbClr val="5EACE3"/>
                </a:solidFill>
                <a:latin typeface="Candara"/>
                <a:ea typeface="Candara"/>
                <a:cs typeface="Candara"/>
                <a:sym typeface="Candara"/>
              </a:rPr>
              <a:t>Type expressions </a:t>
            </a: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are used to represent structures of types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A </a:t>
            </a:r>
            <a:r>
              <a:rPr lang="en-US" sz="2400">
                <a:solidFill>
                  <a:srgbClr val="5EACE3"/>
                </a:solidFill>
                <a:latin typeface="Candara"/>
                <a:ea typeface="Candara"/>
                <a:cs typeface="Candara"/>
                <a:sym typeface="Candara"/>
              </a:rPr>
              <a:t>type expression</a:t>
            </a: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 is either a basic type or is formed by applying an operator called a </a:t>
            </a:r>
            <a:r>
              <a:rPr lang="en-US" sz="2400" i="1">
                <a:solidFill>
                  <a:srgbClr val="BC770B"/>
                </a:solidFill>
                <a:latin typeface="Candara"/>
                <a:ea typeface="Candara"/>
                <a:cs typeface="Candara"/>
                <a:sym typeface="Candara"/>
              </a:rPr>
              <a:t>type constructor</a:t>
            </a:r>
            <a:r>
              <a:rPr lang="en-US" sz="2400" i="1"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to a </a:t>
            </a:r>
            <a:r>
              <a:rPr lang="en-US" sz="2400" i="1">
                <a:latin typeface="Candara"/>
                <a:ea typeface="Candara"/>
                <a:cs typeface="Candara"/>
                <a:sym typeface="Candara"/>
              </a:rPr>
              <a:t>type expression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The sets of basic types and constructors depend on the language to be checked</a:t>
            </a:r>
            <a:endParaRPr/>
          </a:p>
          <a:p>
            <a:pPr marL="228600" lvl="0" indent="-76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76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Candara"/>
              <a:ea typeface="Candara"/>
              <a:cs typeface="Candara"/>
              <a:sym typeface="Candara"/>
            </a:endParaRPr>
          </a:p>
          <a:p>
            <a:pPr marL="685800" lvl="1" indent="-76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15" name="Google Shape;615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pic>
        <p:nvPicPr>
          <p:cNvPr id="616" name="Google Shape;61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9286" y="3368215"/>
            <a:ext cx="4648200" cy="19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41"/>
          <p:cNvSpPr/>
          <p:nvPr/>
        </p:nvSpPr>
        <p:spPr>
          <a:xfrm>
            <a:off x="838199" y="3073576"/>
            <a:ext cx="7315201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89331"/>
                </a:solidFill>
                <a:latin typeface="Candara"/>
                <a:ea typeface="Candara"/>
                <a:cs typeface="Candara"/>
                <a:sym typeface="Candara"/>
              </a:rPr>
              <a:t>Example</a:t>
            </a:r>
            <a:r>
              <a:rPr lang="en-US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: The array type 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int[2][3] </a:t>
            </a:r>
            <a:r>
              <a:rPr lang="en-US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can be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read as </a:t>
            </a:r>
            <a:r>
              <a:rPr lang="en-US" sz="2400" b="0" i="0" u="none" strike="noStrike" cap="none">
                <a:solidFill>
                  <a:srgbClr val="BC770B"/>
                </a:solidFill>
                <a:latin typeface="Candara"/>
                <a:ea typeface="Candara"/>
                <a:cs typeface="Candara"/>
                <a:sym typeface="Candara"/>
              </a:rPr>
              <a:t>“array of two arrays of 3 integers each”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written as a type expression </a:t>
            </a:r>
            <a:r>
              <a:rPr lang="en-US" sz="2400" b="0" i="0" u="none" strike="noStrike" cap="none">
                <a:solidFill>
                  <a:srgbClr val="15537E"/>
                </a:solidFill>
                <a:latin typeface="Candara"/>
                <a:ea typeface="Candara"/>
                <a:cs typeface="Candara"/>
                <a:sym typeface="Candara"/>
              </a:rPr>
              <a:t>array(2,array(3,integer))</a:t>
            </a:r>
            <a:endParaRPr/>
          </a:p>
          <a:p>
            <a:pPr marL="12573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the operator </a:t>
            </a:r>
            <a:r>
              <a:rPr lang="en-US" sz="2400" b="0" i="0" u="none" strike="noStrike" cap="none">
                <a:solidFill>
                  <a:srgbClr val="15537E"/>
                </a:solidFill>
                <a:latin typeface="Candara"/>
                <a:ea typeface="Candara"/>
                <a:cs typeface="Candara"/>
                <a:sym typeface="Candara"/>
              </a:rPr>
              <a:t>array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takes two parameters, a number and a type</a:t>
            </a:r>
            <a:endParaRPr/>
          </a:p>
        </p:txBody>
      </p:sp>
      <p:sp>
        <p:nvSpPr>
          <p:cNvPr id="618" name="Google Shape;618;p41"/>
          <p:cNvSpPr txBox="1"/>
          <p:nvPr/>
        </p:nvSpPr>
        <p:spPr>
          <a:xfrm>
            <a:off x="743857" y="5470969"/>
            <a:ext cx="10945968" cy="914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ACE3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5EACE3"/>
                </a:solidFill>
                <a:latin typeface="Candara"/>
                <a:ea typeface="Candara"/>
                <a:cs typeface="Candara"/>
                <a:sym typeface="Candara"/>
              </a:rPr>
              <a:t>Type expressions </a:t>
            </a:r>
            <a:r>
              <a:rPr lang="en-US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can be represented using a graph and the value-number method can used to store type expressions.</a:t>
            </a:r>
            <a:endParaRPr sz="2800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2"/>
          <p:cNvSpPr txBox="1">
            <a:spLocks noGrp="1"/>
          </p:cNvSpPr>
          <p:nvPr>
            <p:ph type="title"/>
          </p:nvPr>
        </p:nvSpPr>
        <p:spPr>
          <a:xfrm>
            <a:off x="838200" y="23927"/>
            <a:ext cx="10515600" cy="95486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Definition of Type Expressions</a:t>
            </a:r>
            <a:endParaRPr/>
          </a:p>
        </p:txBody>
      </p:sp>
      <p:sp>
        <p:nvSpPr>
          <p:cNvPr id="624" name="Google Shape;624;p42"/>
          <p:cNvSpPr txBox="1">
            <a:spLocks noGrp="1"/>
          </p:cNvSpPr>
          <p:nvPr>
            <p:ph type="body" idx="1"/>
          </p:nvPr>
        </p:nvSpPr>
        <p:spPr>
          <a:xfrm>
            <a:off x="838199" y="978795"/>
            <a:ext cx="11035937" cy="526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ndara"/>
                <a:ea typeface="Candara"/>
                <a:cs typeface="Candara"/>
                <a:sym typeface="Candara"/>
              </a:rPr>
              <a:t>A </a:t>
            </a:r>
            <a:r>
              <a:rPr lang="en-US" sz="2200">
                <a:solidFill>
                  <a:srgbClr val="7030A0"/>
                </a:solidFill>
                <a:latin typeface="Candara"/>
                <a:ea typeface="Candara"/>
                <a:cs typeface="Candara"/>
                <a:sym typeface="Candara"/>
              </a:rPr>
              <a:t>basic type</a:t>
            </a:r>
            <a:r>
              <a:rPr lang="en-US" sz="2200">
                <a:latin typeface="Candara"/>
                <a:ea typeface="Candara"/>
                <a:cs typeface="Candara"/>
                <a:sym typeface="Candara"/>
              </a:rPr>
              <a:t> is a </a:t>
            </a:r>
            <a:r>
              <a:rPr lang="en-US" sz="2200">
                <a:solidFill>
                  <a:srgbClr val="5EACE3"/>
                </a:solidFill>
                <a:latin typeface="Candara"/>
                <a:ea typeface="Candara"/>
                <a:cs typeface="Candara"/>
                <a:sym typeface="Candara"/>
              </a:rPr>
              <a:t>type expression</a:t>
            </a:r>
            <a:r>
              <a:rPr lang="en-US" sz="2200">
                <a:latin typeface="Candara"/>
                <a:ea typeface="Candara"/>
                <a:cs typeface="Candara"/>
                <a:sym typeface="Candara"/>
              </a:rPr>
              <a:t> such as </a:t>
            </a:r>
            <a:r>
              <a:rPr lang="en-US" sz="2200" i="1">
                <a:solidFill>
                  <a:srgbClr val="BC770B"/>
                </a:solidFill>
                <a:latin typeface="Candara"/>
                <a:ea typeface="Candara"/>
                <a:cs typeface="Candara"/>
                <a:sym typeface="Candara"/>
              </a:rPr>
              <a:t>boolean, float, char, integer and void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ndara"/>
                <a:ea typeface="Candara"/>
                <a:cs typeface="Candara"/>
                <a:sym typeface="Candara"/>
              </a:rPr>
              <a:t>A </a:t>
            </a:r>
            <a:r>
              <a:rPr lang="en-US" sz="2200">
                <a:solidFill>
                  <a:srgbClr val="7030A0"/>
                </a:solidFill>
                <a:latin typeface="Candara"/>
                <a:ea typeface="Candara"/>
                <a:cs typeface="Candara"/>
                <a:sym typeface="Candara"/>
              </a:rPr>
              <a:t>type name</a:t>
            </a:r>
            <a:r>
              <a:rPr lang="en-US" sz="2200">
                <a:latin typeface="Candara"/>
                <a:ea typeface="Candara"/>
                <a:cs typeface="Candara"/>
                <a:sym typeface="Candara"/>
              </a:rPr>
              <a:t> is a </a:t>
            </a:r>
            <a:r>
              <a:rPr lang="en-US" sz="2200">
                <a:solidFill>
                  <a:srgbClr val="5EACE3"/>
                </a:solidFill>
                <a:latin typeface="Candara"/>
                <a:ea typeface="Candara"/>
                <a:cs typeface="Candara"/>
                <a:sym typeface="Candara"/>
              </a:rPr>
              <a:t>type expression </a:t>
            </a:r>
            <a:r>
              <a:rPr lang="en-US" sz="2200">
                <a:latin typeface="Candara"/>
                <a:ea typeface="Candara"/>
                <a:cs typeface="Candara"/>
                <a:sym typeface="Candara"/>
              </a:rPr>
              <a:t>such as name of a record, structure or class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ndara"/>
                <a:ea typeface="Candara"/>
                <a:cs typeface="Candara"/>
                <a:sym typeface="Candara"/>
              </a:rPr>
              <a:t>A </a:t>
            </a:r>
            <a:r>
              <a:rPr lang="en-US" sz="2200">
                <a:solidFill>
                  <a:srgbClr val="5EACE3"/>
                </a:solidFill>
                <a:latin typeface="Candara"/>
                <a:ea typeface="Candara"/>
                <a:cs typeface="Candara"/>
                <a:sym typeface="Candara"/>
              </a:rPr>
              <a:t>type expression</a:t>
            </a:r>
            <a:r>
              <a:rPr lang="en-US" sz="2200">
                <a:latin typeface="Candara"/>
                <a:ea typeface="Candara"/>
                <a:cs typeface="Candara"/>
                <a:sym typeface="Candara"/>
              </a:rPr>
              <a:t> can be formed by applying the </a:t>
            </a:r>
            <a:r>
              <a:rPr lang="en-US" sz="2200">
                <a:solidFill>
                  <a:srgbClr val="BC770B"/>
                </a:solidFill>
                <a:latin typeface="Candara"/>
                <a:ea typeface="Candara"/>
                <a:cs typeface="Candara"/>
                <a:sym typeface="Candara"/>
              </a:rPr>
              <a:t>array</a:t>
            </a:r>
            <a:r>
              <a:rPr lang="en-US" sz="2200">
                <a:latin typeface="Candara"/>
                <a:ea typeface="Candara"/>
                <a:cs typeface="Candara"/>
                <a:sym typeface="Candara"/>
              </a:rPr>
              <a:t> type constructor to a number and a type expression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ndara"/>
                <a:ea typeface="Candara"/>
                <a:cs typeface="Candara"/>
                <a:sym typeface="Candara"/>
              </a:rPr>
              <a:t>A </a:t>
            </a:r>
            <a:r>
              <a:rPr lang="en-US" sz="2200">
                <a:solidFill>
                  <a:srgbClr val="BC770B"/>
                </a:solidFill>
                <a:latin typeface="Candara"/>
                <a:ea typeface="Candara"/>
                <a:cs typeface="Candara"/>
                <a:sym typeface="Candara"/>
              </a:rPr>
              <a:t>record</a:t>
            </a:r>
            <a:r>
              <a:rPr lang="en-US" sz="2200">
                <a:latin typeface="Candara"/>
                <a:ea typeface="Candara"/>
                <a:cs typeface="Candara"/>
                <a:sym typeface="Candara"/>
              </a:rPr>
              <a:t> is a data structure with named fields. A type name can be formed by applying the </a:t>
            </a:r>
            <a:r>
              <a:rPr lang="en-US" sz="2200">
                <a:solidFill>
                  <a:srgbClr val="BC770B"/>
                </a:solidFill>
                <a:latin typeface="Candara"/>
                <a:ea typeface="Candara"/>
                <a:cs typeface="Candara"/>
                <a:sym typeface="Candara"/>
              </a:rPr>
              <a:t>record</a:t>
            </a:r>
            <a:r>
              <a:rPr lang="en-US" sz="2200">
                <a:latin typeface="Candara"/>
                <a:ea typeface="Candara"/>
                <a:cs typeface="Candara"/>
                <a:sym typeface="Candara"/>
              </a:rPr>
              <a:t> type constructor to the field names and their types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ndara"/>
                <a:ea typeface="Candara"/>
                <a:cs typeface="Candara"/>
                <a:sym typeface="Candara"/>
              </a:rPr>
              <a:t>A type expression can be formed by using the type constructor 🡪 for function types. 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ndara"/>
                <a:ea typeface="Candara"/>
                <a:cs typeface="Candara"/>
                <a:sym typeface="Candara"/>
              </a:rPr>
              <a:t>s🡪t denotes “function from type s to type t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ndara"/>
                <a:ea typeface="Candara"/>
                <a:cs typeface="Candara"/>
                <a:sym typeface="Candara"/>
              </a:rPr>
              <a:t>If s and t are </a:t>
            </a:r>
            <a:r>
              <a:rPr lang="en-US" sz="2200">
                <a:solidFill>
                  <a:srgbClr val="5EACE3"/>
                </a:solidFill>
                <a:latin typeface="Candara"/>
                <a:ea typeface="Candara"/>
                <a:cs typeface="Candara"/>
                <a:sym typeface="Candara"/>
              </a:rPr>
              <a:t>type expressions</a:t>
            </a:r>
            <a:r>
              <a:rPr lang="en-US" sz="2200">
                <a:latin typeface="Candara"/>
                <a:ea typeface="Candara"/>
                <a:cs typeface="Candara"/>
                <a:sym typeface="Candara"/>
              </a:rPr>
              <a:t>, then their Cartesian product </a:t>
            </a:r>
            <a:r>
              <a:rPr lang="en-US" sz="2200">
                <a:solidFill>
                  <a:srgbClr val="BC770B"/>
                </a:solidFill>
                <a:latin typeface="Candara"/>
                <a:ea typeface="Candara"/>
                <a:cs typeface="Candara"/>
                <a:sym typeface="Candara"/>
              </a:rPr>
              <a:t>s x t</a:t>
            </a:r>
            <a:r>
              <a:rPr lang="en-US" sz="2200">
                <a:latin typeface="Candara"/>
                <a:ea typeface="Candara"/>
                <a:cs typeface="Candara"/>
                <a:sym typeface="Candara"/>
              </a:rPr>
              <a:t> is a type expression. 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ndara"/>
                <a:ea typeface="Candara"/>
                <a:cs typeface="Candara"/>
                <a:sym typeface="Candara"/>
              </a:rPr>
              <a:t>Is used to represent a list or tuple of tuples (e.g., for function parameters)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ndara"/>
                <a:ea typeface="Candara"/>
                <a:cs typeface="Candara"/>
                <a:sym typeface="Candara"/>
              </a:rPr>
              <a:t>Type expressions may contain variables whose values are</a:t>
            </a:r>
            <a:r>
              <a:rPr lang="en-US" sz="2200">
                <a:solidFill>
                  <a:srgbClr val="5EACE3"/>
                </a:solidFill>
                <a:latin typeface="Candara"/>
                <a:ea typeface="Candara"/>
                <a:cs typeface="Candara"/>
                <a:sym typeface="Candara"/>
              </a:rPr>
              <a:t> type expressions</a:t>
            </a:r>
            <a:endParaRPr/>
          </a:p>
          <a:p>
            <a:pPr marL="228600" lvl="0" indent="-88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26" name="Google Shape;626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3"/>
          <p:cNvSpPr txBox="1">
            <a:spLocks noGrp="1"/>
          </p:cNvSpPr>
          <p:nvPr>
            <p:ph type="title"/>
          </p:nvPr>
        </p:nvSpPr>
        <p:spPr>
          <a:xfrm>
            <a:off x="838200" y="23927"/>
            <a:ext cx="10515600" cy="95486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Type Equivalence</a:t>
            </a:r>
            <a:endParaRPr/>
          </a:p>
        </p:txBody>
      </p:sp>
      <p:sp>
        <p:nvSpPr>
          <p:cNvPr id="632" name="Google Shape;632;p43"/>
          <p:cNvSpPr txBox="1">
            <a:spLocks noGrp="1"/>
          </p:cNvSpPr>
          <p:nvPr>
            <p:ph type="body" idx="1"/>
          </p:nvPr>
        </p:nvSpPr>
        <p:spPr>
          <a:xfrm>
            <a:off x="838199" y="978795"/>
            <a:ext cx="11035937" cy="484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Many type-checking rules have the form, </a:t>
            </a:r>
            <a:r>
              <a:rPr lang="en-US" sz="2400">
                <a:solidFill>
                  <a:srgbClr val="BC770B"/>
                </a:solidFill>
                <a:latin typeface="Candara"/>
                <a:ea typeface="Candara"/>
                <a:cs typeface="Candara"/>
                <a:sym typeface="Candara"/>
              </a:rPr>
              <a:t>“if two type expressions are equal then return a certain type else error”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When </a:t>
            </a:r>
            <a:r>
              <a:rPr lang="en-US" sz="2400">
                <a:solidFill>
                  <a:srgbClr val="5EACE3"/>
                </a:solidFill>
                <a:latin typeface="Candara"/>
                <a:ea typeface="Candara"/>
                <a:cs typeface="Candara"/>
                <a:sym typeface="Candara"/>
              </a:rPr>
              <a:t>type expressions </a:t>
            </a: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are represented by graphs, two types are </a:t>
            </a:r>
            <a:r>
              <a:rPr lang="en-US" sz="2400">
                <a:solidFill>
                  <a:srgbClr val="689331"/>
                </a:solidFill>
                <a:latin typeface="Candara"/>
                <a:ea typeface="Candara"/>
                <a:cs typeface="Candara"/>
                <a:sym typeface="Candara"/>
              </a:rPr>
              <a:t>structurally equivalent</a:t>
            </a: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 if and only if one of the following conditions hold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ndara"/>
                <a:ea typeface="Candara"/>
                <a:cs typeface="Candara"/>
                <a:sym typeface="Candara"/>
              </a:rPr>
              <a:t>They are the same basic type.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ndara"/>
                <a:ea typeface="Candara"/>
                <a:cs typeface="Candara"/>
                <a:sym typeface="Candara"/>
              </a:rPr>
              <a:t>They are formed by applying the same constructor to structurally equivalent types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Candara"/>
                <a:ea typeface="Candara"/>
                <a:cs typeface="Candara"/>
                <a:sym typeface="Candara"/>
              </a:rPr>
              <a:t>One is a type name that denotes the other</a:t>
            </a:r>
            <a:endParaRPr/>
          </a:p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34" name="Google Shape;634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4"/>
          <p:cNvSpPr txBox="1">
            <a:spLocks noGrp="1"/>
          </p:cNvSpPr>
          <p:nvPr>
            <p:ph type="title"/>
          </p:nvPr>
        </p:nvSpPr>
        <p:spPr>
          <a:xfrm>
            <a:off x="838200" y="23927"/>
            <a:ext cx="10515600" cy="95486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Storage Layout for Local Names</a:t>
            </a:r>
            <a:endParaRPr/>
          </a:p>
        </p:txBody>
      </p:sp>
      <p:sp>
        <p:nvSpPr>
          <p:cNvPr id="640" name="Google Shape;640;p44"/>
          <p:cNvSpPr txBox="1">
            <a:spLocks noGrp="1"/>
          </p:cNvSpPr>
          <p:nvPr>
            <p:ph type="body" idx="1"/>
          </p:nvPr>
        </p:nvSpPr>
        <p:spPr>
          <a:xfrm>
            <a:off x="838199" y="978795"/>
            <a:ext cx="11035937" cy="484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From the type of a name, the amount of storage required for it during runtime can be determined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At compile time, these amounts can be used to assign each name a relative address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The type and relative address are saved in the symbol-table entry for the name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Data of varying length, such as strings, dynamic arrays is handled by reserving a known fixed amount of storage for a pointer to the data</a:t>
            </a:r>
            <a:endParaRPr sz="2200"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50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42" name="Google Shape;642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5"/>
          <p:cNvSpPr txBox="1">
            <a:spLocks noGrp="1"/>
          </p:cNvSpPr>
          <p:nvPr>
            <p:ph type="title"/>
          </p:nvPr>
        </p:nvSpPr>
        <p:spPr>
          <a:xfrm>
            <a:off x="838200" y="23927"/>
            <a:ext cx="10515600" cy="95486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Storage Layout for Local Names (2)</a:t>
            </a:r>
            <a:endParaRPr/>
          </a:p>
        </p:txBody>
      </p:sp>
      <p:sp>
        <p:nvSpPr>
          <p:cNvPr id="648" name="Google Shape;648;p45"/>
          <p:cNvSpPr txBox="1">
            <a:spLocks noGrp="1"/>
          </p:cNvSpPr>
          <p:nvPr>
            <p:ph type="body" idx="1"/>
          </p:nvPr>
        </p:nvSpPr>
        <p:spPr>
          <a:xfrm>
            <a:off x="838199" y="978795"/>
            <a:ext cx="11035937" cy="484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The </a:t>
            </a:r>
            <a:r>
              <a:rPr lang="en-US" sz="2400">
                <a:solidFill>
                  <a:srgbClr val="BC770B"/>
                </a:solidFill>
                <a:latin typeface="Candara"/>
                <a:ea typeface="Candara"/>
                <a:cs typeface="Candara"/>
                <a:sym typeface="Candara"/>
              </a:rPr>
              <a:t>width</a:t>
            </a: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 of a type is the number of storage units needed for objects of that type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we consider a byte as the smallest unit of addressable memory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A basic type, such as a character, integer, or float, requires an integral number of bytes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For easy access, storage for aggregates such as arrays and classes is allocated in one contiguous block of bytes</a:t>
            </a:r>
            <a:endParaRPr/>
          </a:p>
          <a:p>
            <a:pPr marL="228600" lvl="0" indent="-76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50" name="Google Shape;65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6"/>
          <p:cNvSpPr txBox="1">
            <a:spLocks noGrp="1"/>
          </p:cNvSpPr>
          <p:nvPr>
            <p:ph type="title"/>
          </p:nvPr>
        </p:nvSpPr>
        <p:spPr>
          <a:xfrm>
            <a:off x="838200" y="111011"/>
            <a:ext cx="10515600" cy="95486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Computing Types and Their Widths</a:t>
            </a:r>
            <a:endParaRPr/>
          </a:p>
        </p:txBody>
      </p:sp>
      <p:sp>
        <p:nvSpPr>
          <p:cNvPr id="657" name="Google Shape;657;p46"/>
          <p:cNvSpPr txBox="1">
            <a:spLocks noGrp="1"/>
          </p:cNvSpPr>
          <p:nvPr>
            <p:ph type="sldNum" idx="12"/>
          </p:nvPr>
        </p:nvSpPr>
        <p:spPr>
          <a:xfrm>
            <a:off x="8610600" y="644343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658" name="Google Shape;658;p46"/>
          <p:cNvSpPr txBox="1"/>
          <p:nvPr/>
        </p:nvSpPr>
        <p:spPr>
          <a:xfrm>
            <a:off x="810622" y="1356161"/>
            <a:ext cx="5652950" cy="193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 modified grammar</a:t>
            </a:r>
            <a:endParaRPr/>
          </a:p>
          <a:p>
            <a:pPr marL="2286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Supports declarations like </a:t>
            </a:r>
            <a:endParaRPr/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C00000"/>
                </a:solidFill>
                <a:latin typeface="Candara"/>
                <a:ea typeface="Candara"/>
                <a:cs typeface="Candara"/>
                <a:sym typeface="Candara"/>
              </a:rPr>
              <a:t>int id; float id;</a:t>
            </a:r>
            <a:endParaRPr/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C00000"/>
                </a:solidFill>
                <a:latin typeface="Candara"/>
                <a:ea typeface="Candara"/>
                <a:cs typeface="Candara"/>
                <a:sym typeface="Candara"/>
              </a:rPr>
              <a:t>int[2][3][3] id;</a:t>
            </a:r>
            <a:endParaRPr/>
          </a:p>
          <a:p>
            <a:pPr marL="6858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>
                <a:solidFill>
                  <a:srgbClr val="C00000"/>
                </a:solidFill>
                <a:latin typeface="Candara"/>
                <a:ea typeface="Candara"/>
                <a:cs typeface="Candara"/>
                <a:sym typeface="Candara"/>
              </a:rPr>
              <a:t>record { int id; int[2][3] id2} id</a:t>
            </a:r>
            <a:endParaRPr/>
          </a:p>
        </p:txBody>
      </p:sp>
      <p:pic>
        <p:nvPicPr>
          <p:cNvPr id="659" name="Google Shape;65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7055" y="1391585"/>
            <a:ext cx="4577445" cy="14491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60" name="Google Shape;660;p46"/>
          <p:cNvSpPr/>
          <p:nvPr/>
        </p:nvSpPr>
        <p:spPr>
          <a:xfrm>
            <a:off x="8153400" y="1755769"/>
            <a:ext cx="2398486" cy="348342"/>
          </a:xfrm>
          <a:prstGeom prst="rect">
            <a:avLst/>
          </a:prstGeom>
          <a:solidFill>
            <a:srgbClr val="5C250D">
              <a:alpha val="9058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46"/>
          <p:cNvSpPr/>
          <p:nvPr/>
        </p:nvSpPr>
        <p:spPr>
          <a:xfrm>
            <a:off x="6284685" y="1756229"/>
            <a:ext cx="4402182" cy="943428"/>
          </a:xfrm>
          <a:prstGeom prst="rect">
            <a:avLst/>
          </a:prstGeom>
          <a:noFill/>
          <a:ln w="12700" cap="flat" cmpd="sng">
            <a:solidFill>
              <a:srgbClr val="BC770B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46"/>
          <p:cNvSpPr txBox="1"/>
          <p:nvPr/>
        </p:nvSpPr>
        <p:spPr>
          <a:xfrm>
            <a:off x="5046255" y="3385460"/>
            <a:ext cx="323777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Let’s start with the productions related to type definition</a:t>
            </a:r>
            <a:endParaRPr/>
          </a:p>
        </p:txBody>
      </p:sp>
      <p:cxnSp>
        <p:nvCxnSpPr>
          <p:cNvPr id="663" name="Google Shape;663;p46"/>
          <p:cNvCxnSpPr/>
          <p:nvPr/>
        </p:nvCxnSpPr>
        <p:spPr>
          <a:xfrm rot="10800000" flipH="1">
            <a:off x="6636564" y="2743370"/>
            <a:ext cx="410664" cy="656602"/>
          </a:xfrm>
          <a:prstGeom prst="straightConnector1">
            <a:avLst/>
          </a:prstGeom>
          <a:noFill/>
          <a:ln w="9525" cap="flat" cmpd="sng">
            <a:solidFill>
              <a:srgbClr val="BC770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64" name="Google Shape;664;p46"/>
          <p:cNvSpPr txBox="1"/>
          <p:nvPr/>
        </p:nvSpPr>
        <p:spPr>
          <a:xfrm>
            <a:off x="9719039" y="3321279"/>
            <a:ext cx="243114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For the next example we omit the record part</a:t>
            </a:r>
            <a:endParaRPr/>
          </a:p>
        </p:txBody>
      </p:sp>
      <p:cxnSp>
        <p:nvCxnSpPr>
          <p:cNvPr id="665" name="Google Shape;665;p46"/>
          <p:cNvCxnSpPr/>
          <p:nvPr/>
        </p:nvCxnSpPr>
        <p:spPr>
          <a:xfrm rot="10800000">
            <a:off x="9647828" y="2112262"/>
            <a:ext cx="1214302" cy="1247532"/>
          </a:xfrm>
          <a:prstGeom prst="straightConnector1">
            <a:avLst/>
          </a:prstGeom>
          <a:noFill/>
          <a:ln w="9525" cap="flat" cmpd="sng">
            <a:solidFill>
              <a:srgbClr val="BC770B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7"/>
          <p:cNvSpPr txBox="1"/>
          <p:nvPr/>
        </p:nvSpPr>
        <p:spPr>
          <a:xfrm>
            <a:off x="3621017" y="4060629"/>
            <a:ext cx="211245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i="1" baseline="-250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i="1" baseline="-250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it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i="1" baseline="-250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iw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 C</a:t>
            </a:r>
            <a:r>
              <a:rPr lang="en-US" sz="1800" i="1" baseline="-250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iw</a:t>
            </a:r>
            <a:endParaRPr/>
          </a:p>
        </p:txBody>
      </p:sp>
      <p:sp>
        <p:nvSpPr>
          <p:cNvPr id="671" name="Google Shape;671;p47"/>
          <p:cNvSpPr txBox="1"/>
          <p:nvPr/>
        </p:nvSpPr>
        <p:spPr>
          <a:xfrm>
            <a:off x="188686" y="3468914"/>
            <a:ext cx="137073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47"/>
          <p:cNvSpPr/>
          <p:nvPr/>
        </p:nvSpPr>
        <p:spPr>
          <a:xfrm>
            <a:off x="461188" y="3053388"/>
            <a:ext cx="3085976" cy="415862"/>
          </a:xfrm>
          <a:custGeom>
            <a:avLst/>
            <a:gdLst/>
            <a:ahLst/>
            <a:cxnLst/>
            <a:rect l="l" t="t" r="r" b="b"/>
            <a:pathLst>
              <a:path w="2583543" h="537469" extrusionOk="0">
                <a:moveTo>
                  <a:pt x="0" y="537469"/>
                </a:moveTo>
                <a:cubicBezTo>
                  <a:pt x="488648" y="275002"/>
                  <a:pt x="977296" y="12536"/>
                  <a:pt x="1407886" y="441"/>
                </a:cubicBezTo>
                <a:cubicBezTo>
                  <a:pt x="1838476" y="-11654"/>
                  <a:pt x="2211009" y="226622"/>
                  <a:pt x="2583543" y="464898"/>
                </a:cubicBezTo>
              </a:path>
            </a:pathLst>
          </a:custGeom>
          <a:noFill/>
          <a:ln w="9525" cap="flat" cmpd="sng">
            <a:solidFill>
              <a:srgbClr val="AEABAB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47"/>
          <p:cNvSpPr txBox="1">
            <a:spLocks noGrp="1"/>
          </p:cNvSpPr>
          <p:nvPr>
            <p:ph type="sldNum" idx="12"/>
          </p:nvPr>
        </p:nvSpPr>
        <p:spPr>
          <a:xfrm>
            <a:off x="9353863" y="644634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674" name="Google Shape;674;p47"/>
          <p:cNvSpPr/>
          <p:nvPr/>
        </p:nvSpPr>
        <p:spPr>
          <a:xfrm>
            <a:off x="2182135" y="2542169"/>
            <a:ext cx="381000" cy="381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675" name="Google Shape;675;p47"/>
          <p:cNvSpPr/>
          <p:nvPr/>
        </p:nvSpPr>
        <p:spPr>
          <a:xfrm>
            <a:off x="181788" y="3344387"/>
            <a:ext cx="279400" cy="381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676" name="Google Shape;676;p47"/>
          <p:cNvSpPr/>
          <p:nvPr/>
        </p:nvSpPr>
        <p:spPr>
          <a:xfrm>
            <a:off x="-220014" y="4358754"/>
            <a:ext cx="1033348" cy="48351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endParaRPr/>
          </a:p>
        </p:txBody>
      </p:sp>
      <p:cxnSp>
        <p:nvCxnSpPr>
          <p:cNvPr id="677" name="Google Shape;677;p47"/>
          <p:cNvCxnSpPr/>
          <p:nvPr/>
        </p:nvCxnSpPr>
        <p:spPr>
          <a:xfrm flipH="1">
            <a:off x="321488" y="2859987"/>
            <a:ext cx="1911809" cy="484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8" name="Google Shape;678;p47"/>
          <p:cNvCxnSpPr/>
          <p:nvPr/>
        </p:nvCxnSpPr>
        <p:spPr>
          <a:xfrm rot="10800000" flipH="1">
            <a:off x="296660" y="3722020"/>
            <a:ext cx="24828" cy="63673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9" name="Google Shape;679;p47"/>
          <p:cNvSpPr txBox="1"/>
          <p:nvPr/>
        </p:nvSpPr>
        <p:spPr>
          <a:xfrm>
            <a:off x="1670474" y="1158165"/>
            <a:ext cx="3937433" cy="400110"/>
          </a:xfrm>
          <a:prstGeom prst="rect">
            <a:avLst/>
          </a:prstGeom>
          <a:noFill/>
          <a:ln w="9525" cap="flat" cmpd="sng">
            <a:solidFill>
              <a:srgbClr val="BC770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Annotated Parse tree for </a:t>
            </a:r>
            <a:r>
              <a:rPr lang="en-US" sz="2000" b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int [2][3]</a:t>
            </a:r>
            <a:endParaRPr/>
          </a:p>
        </p:txBody>
      </p:sp>
      <p:sp>
        <p:nvSpPr>
          <p:cNvPr id="680" name="Google Shape;680;p47"/>
          <p:cNvSpPr/>
          <p:nvPr/>
        </p:nvSpPr>
        <p:spPr>
          <a:xfrm>
            <a:off x="3418939" y="3270660"/>
            <a:ext cx="630664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cxnSp>
        <p:nvCxnSpPr>
          <p:cNvPr id="681" name="Google Shape;681;p47"/>
          <p:cNvCxnSpPr/>
          <p:nvPr/>
        </p:nvCxnSpPr>
        <p:spPr>
          <a:xfrm>
            <a:off x="2502257" y="2853683"/>
            <a:ext cx="982238" cy="48121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2" name="Google Shape;682;p47"/>
          <p:cNvSpPr/>
          <p:nvPr/>
        </p:nvSpPr>
        <p:spPr>
          <a:xfrm>
            <a:off x="4717488" y="4289434"/>
            <a:ext cx="584496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683" name="Google Shape;683;p47"/>
          <p:cNvCxnSpPr/>
          <p:nvPr/>
        </p:nvCxnSpPr>
        <p:spPr>
          <a:xfrm>
            <a:off x="3752936" y="3781074"/>
            <a:ext cx="1286038" cy="50836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4" name="Google Shape;684;p47"/>
          <p:cNvSpPr/>
          <p:nvPr/>
        </p:nvSpPr>
        <p:spPr>
          <a:xfrm>
            <a:off x="577084" y="4368343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5" name="Google Shape;685;p47"/>
          <p:cNvCxnSpPr/>
          <p:nvPr/>
        </p:nvCxnSpPr>
        <p:spPr>
          <a:xfrm flipH="1">
            <a:off x="1268627" y="3792380"/>
            <a:ext cx="2494882" cy="57596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6" name="Google Shape;686;p47"/>
          <p:cNvSpPr txBox="1"/>
          <p:nvPr/>
        </p:nvSpPr>
        <p:spPr>
          <a:xfrm>
            <a:off x="776008" y="2188288"/>
            <a:ext cx="145728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endParaRPr sz="1800" i="1">
              <a:solidFill>
                <a:srgbClr val="BC77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iw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endParaRPr sz="1800" i="1">
              <a:solidFill>
                <a:srgbClr val="BC770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7" name="Google Shape;687;p47"/>
          <p:cNvCxnSpPr/>
          <p:nvPr/>
        </p:nvCxnSpPr>
        <p:spPr>
          <a:xfrm rot="10800000" flipH="1">
            <a:off x="2349943" y="3792380"/>
            <a:ext cx="1413566" cy="57596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88" name="Google Shape;688;p47"/>
          <p:cNvCxnSpPr/>
          <p:nvPr/>
        </p:nvCxnSpPr>
        <p:spPr>
          <a:xfrm rot="10800000" flipH="1">
            <a:off x="3351434" y="3792380"/>
            <a:ext cx="412075" cy="57596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9" name="Google Shape;689;p47"/>
          <p:cNvSpPr/>
          <p:nvPr/>
        </p:nvSpPr>
        <p:spPr>
          <a:xfrm>
            <a:off x="1658400" y="4368343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endParaRPr/>
          </a:p>
        </p:txBody>
      </p:sp>
      <p:sp>
        <p:nvSpPr>
          <p:cNvPr id="690" name="Google Shape;690;p47"/>
          <p:cNvSpPr/>
          <p:nvPr/>
        </p:nvSpPr>
        <p:spPr>
          <a:xfrm>
            <a:off x="2659891" y="4368343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47"/>
          <p:cNvSpPr/>
          <p:nvPr/>
        </p:nvSpPr>
        <p:spPr>
          <a:xfrm>
            <a:off x="1542081" y="5265124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2" name="Google Shape;692;p47"/>
          <p:cNvCxnSpPr/>
          <p:nvPr/>
        </p:nvCxnSpPr>
        <p:spPr>
          <a:xfrm flipH="1">
            <a:off x="2233624" y="4697941"/>
            <a:ext cx="2776112" cy="5671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3" name="Google Shape;693;p47"/>
          <p:cNvCxnSpPr/>
          <p:nvPr/>
        </p:nvCxnSpPr>
        <p:spPr>
          <a:xfrm rot="10800000" flipH="1">
            <a:off x="3416538" y="4697941"/>
            <a:ext cx="1593198" cy="5671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94" name="Google Shape;694;p47"/>
          <p:cNvCxnSpPr/>
          <p:nvPr/>
        </p:nvCxnSpPr>
        <p:spPr>
          <a:xfrm rot="10800000" flipH="1">
            <a:off x="4577683" y="4697941"/>
            <a:ext cx="432053" cy="5671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5" name="Google Shape;695;p47"/>
          <p:cNvSpPr/>
          <p:nvPr/>
        </p:nvSpPr>
        <p:spPr>
          <a:xfrm>
            <a:off x="2724995" y="5265124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endParaRPr/>
          </a:p>
        </p:txBody>
      </p:sp>
      <p:sp>
        <p:nvSpPr>
          <p:cNvPr id="696" name="Google Shape;696;p47"/>
          <p:cNvSpPr/>
          <p:nvPr/>
        </p:nvSpPr>
        <p:spPr>
          <a:xfrm>
            <a:off x="3886140" y="5265124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47"/>
          <p:cNvSpPr/>
          <p:nvPr/>
        </p:nvSpPr>
        <p:spPr>
          <a:xfrm>
            <a:off x="6132631" y="5378337"/>
            <a:ext cx="584496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698" name="Google Shape;698;p47"/>
          <p:cNvCxnSpPr/>
          <p:nvPr/>
        </p:nvCxnSpPr>
        <p:spPr>
          <a:xfrm>
            <a:off x="5009736" y="4697941"/>
            <a:ext cx="1415143" cy="68039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9" name="Google Shape;699;p47"/>
          <p:cNvSpPr/>
          <p:nvPr/>
        </p:nvSpPr>
        <p:spPr>
          <a:xfrm>
            <a:off x="5912277" y="6033994"/>
            <a:ext cx="1033348" cy="48351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Ɛ</a:t>
            </a:r>
            <a:endParaRPr/>
          </a:p>
        </p:txBody>
      </p:sp>
      <p:cxnSp>
        <p:nvCxnSpPr>
          <p:cNvPr id="700" name="Google Shape;700;p47"/>
          <p:cNvCxnSpPr/>
          <p:nvPr/>
        </p:nvCxnSpPr>
        <p:spPr>
          <a:xfrm rot="10800000">
            <a:off x="6424879" y="5786844"/>
            <a:ext cx="4072" cy="24715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1" name="Google Shape;701;p47"/>
          <p:cNvSpPr txBox="1"/>
          <p:nvPr/>
        </p:nvSpPr>
        <p:spPr>
          <a:xfrm>
            <a:off x="1713637" y="4711479"/>
            <a:ext cx="12516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val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47"/>
          <p:cNvSpPr txBox="1"/>
          <p:nvPr/>
        </p:nvSpPr>
        <p:spPr>
          <a:xfrm>
            <a:off x="2794951" y="5605853"/>
            <a:ext cx="12516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val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47"/>
          <p:cNvSpPr txBox="1"/>
          <p:nvPr/>
        </p:nvSpPr>
        <p:spPr>
          <a:xfrm>
            <a:off x="2263722" y="3197026"/>
            <a:ext cx="141356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i="1" baseline="-250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 C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it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i="1" baseline="-250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iw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 C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iw</a:t>
            </a:r>
            <a:endParaRPr sz="1800" i="1">
              <a:solidFill>
                <a:srgbClr val="BC770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47"/>
          <p:cNvSpPr txBox="1"/>
          <p:nvPr/>
        </p:nvSpPr>
        <p:spPr>
          <a:xfrm>
            <a:off x="6707414" y="5110012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it  </a:t>
            </a:r>
            <a:r>
              <a:rPr lang="en-US" sz="18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🡪 int</a:t>
            </a:r>
            <a:endParaRPr sz="1800" i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C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iw </a:t>
            </a:r>
            <a:r>
              <a:rPr lang="en-US" sz="18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🡪 4</a:t>
            </a:r>
            <a:endParaRPr sz="1800" i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47"/>
          <p:cNvSpPr txBox="1"/>
          <p:nvPr/>
        </p:nvSpPr>
        <p:spPr>
          <a:xfrm>
            <a:off x="5284023" y="4162226"/>
            <a:ext cx="46054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array(</a:t>
            </a:r>
            <a:r>
              <a:rPr lang="en-US" sz="1800" b="1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.val, C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type) </a:t>
            </a:r>
            <a:r>
              <a:rPr lang="en-US" sz="18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🡪 array(3,int)</a:t>
            </a:r>
            <a:endParaRPr sz="18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.val *C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width </a:t>
            </a:r>
            <a:r>
              <a:rPr lang="en-US" sz="18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🡪 3*4=12</a:t>
            </a:r>
            <a:endParaRPr sz="18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6" name="Google Shape;706;p47"/>
          <p:cNvSpPr txBox="1"/>
          <p:nvPr/>
        </p:nvSpPr>
        <p:spPr>
          <a:xfrm>
            <a:off x="3932866" y="3138971"/>
            <a:ext cx="544858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array(</a:t>
            </a:r>
            <a:r>
              <a:rPr lang="en-US" sz="1800" b="1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.val, C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type) </a:t>
            </a:r>
            <a:r>
              <a:rPr lang="en-US" sz="18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🡪  array(2, array(3,int))</a:t>
            </a:r>
            <a:endParaRPr sz="18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.val *C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width </a:t>
            </a:r>
            <a:r>
              <a:rPr lang="en-US" sz="18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🡪 2*12=24 </a:t>
            </a:r>
            <a:endParaRPr sz="18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47"/>
          <p:cNvSpPr txBox="1"/>
          <p:nvPr/>
        </p:nvSpPr>
        <p:spPr>
          <a:xfrm>
            <a:off x="2648350" y="2217315"/>
            <a:ext cx="497687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lang="en-US" sz="18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🡪  array(2, array(3,int))</a:t>
            </a:r>
            <a:endParaRPr sz="18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C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width </a:t>
            </a:r>
            <a:r>
              <a:rPr lang="en-US" sz="18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🡪  24</a:t>
            </a:r>
            <a:endParaRPr sz="18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08" name="Google Shape;708;p47"/>
          <p:cNvGraphicFramePr/>
          <p:nvPr/>
        </p:nvGraphicFramePr>
        <p:xfrm>
          <a:off x="7544726" y="58698"/>
          <a:ext cx="4552325" cy="2743260"/>
        </p:xfrm>
        <a:graphic>
          <a:graphicData uri="http://schemas.openxmlformats.org/drawingml/2006/table">
            <a:tbl>
              <a:tblPr firstRow="1">
                <a:noFill/>
                <a:tableStyleId>{6C6B14A2-6F00-4CAA-9709-CDBAC51003AD}</a:tableStyleId>
              </a:tblPr>
              <a:tblGrid>
                <a:gridCol w="147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15537E"/>
                          </a:solidFill>
                        </a:rPr>
                        <a:t>Prod.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15537E"/>
                          </a:solidFill>
                        </a:rPr>
                        <a:t>Semantic</a:t>
                      </a:r>
                      <a:r>
                        <a:rPr lang="en-US" sz="1050" u="none" strike="noStrike" cap="none">
                          <a:solidFill>
                            <a:srgbClr val="15537E"/>
                          </a:solidFill>
                        </a:rPr>
                        <a:t> </a:t>
                      </a:r>
                      <a:r>
                        <a:rPr lang="en-US" sz="1600" b="0" u="none" strike="noStrike" cap="none">
                          <a:solidFill>
                            <a:srgbClr val="15537E"/>
                          </a:solidFill>
                        </a:rPr>
                        <a:t>Rules</a:t>
                      </a:r>
                      <a:endParaRPr sz="1600" b="0" u="none" strike="noStrike" cap="none">
                        <a:solidFill>
                          <a:srgbClr val="15537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u="none" strike="noStrike" cap="none"/>
                        <a:t>T  </a:t>
                      </a:r>
                      <a:r>
                        <a:rPr lang="en-US" sz="1400" b="0" u="none" strike="noStrike" cap="none"/>
                        <a:t>🡪</a:t>
                      </a:r>
                      <a:r>
                        <a:rPr lang="en-US" sz="1600" b="0" u="none" strike="noStrike" cap="none"/>
                        <a:t> B C</a:t>
                      </a:r>
                      <a:endParaRPr sz="1600" b="0" i="1" u="none" strike="noStrike" cap="none" baseline="3000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1" u="none" strike="noStrike" cap="none">
                          <a:solidFill>
                            <a:srgbClr val="BC770B"/>
                          </a:solidFill>
                        </a:rPr>
                        <a:t>C</a:t>
                      </a:r>
                      <a:r>
                        <a:rPr lang="en-US" sz="1600" u="none" strike="noStrike" cap="none">
                          <a:solidFill>
                            <a:srgbClr val="BC770B"/>
                          </a:solidFill>
                        </a:rPr>
                        <a:t>.</a:t>
                      </a:r>
                      <a:r>
                        <a:rPr lang="en-US" sz="1600" i="1" u="none" strike="noStrike" cap="none">
                          <a:solidFill>
                            <a:srgbClr val="BC770B"/>
                          </a:solidFill>
                        </a:rPr>
                        <a:t>it</a:t>
                      </a:r>
                      <a:r>
                        <a:rPr lang="en-US" sz="1600" u="none" strike="noStrike" cap="none">
                          <a:solidFill>
                            <a:srgbClr val="BC770B"/>
                          </a:solidFill>
                        </a:rPr>
                        <a:t>=</a:t>
                      </a:r>
                      <a:r>
                        <a:rPr lang="en-US" sz="1600" i="1" u="none" strike="noStrike" cap="none">
                          <a:solidFill>
                            <a:srgbClr val="BC770B"/>
                          </a:solidFill>
                        </a:rPr>
                        <a:t>B</a:t>
                      </a:r>
                      <a:r>
                        <a:rPr lang="en-US" sz="1600" u="none" strike="noStrike" cap="none">
                          <a:solidFill>
                            <a:srgbClr val="BC770B"/>
                          </a:solidFill>
                        </a:rPr>
                        <a:t>.</a:t>
                      </a:r>
                      <a:r>
                        <a:rPr lang="en-US" sz="1600" i="1" u="none" strike="noStrike" cap="none">
                          <a:solidFill>
                            <a:srgbClr val="BC770B"/>
                          </a:solidFill>
                        </a:rPr>
                        <a:t>type, C</a:t>
                      </a:r>
                      <a:r>
                        <a:rPr lang="en-US" sz="1600" u="none" strike="noStrike" cap="none">
                          <a:solidFill>
                            <a:srgbClr val="BC770B"/>
                          </a:solidFill>
                        </a:rPr>
                        <a:t>.</a:t>
                      </a:r>
                      <a:r>
                        <a:rPr lang="en-US" sz="1600" i="1" u="none" strike="noStrike" cap="none">
                          <a:solidFill>
                            <a:srgbClr val="BC770B"/>
                          </a:solidFill>
                        </a:rPr>
                        <a:t>iw</a:t>
                      </a:r>
                      <a:r>
                        <a:rPr lang="en-US" sz="1600" u="none" strike="noStrike" cap="none">
                          <a:solidFill>
                            <a:srgbClr val="BC770B"/>
                          </a:solidFill>
                        </a:rPr>
                        <a:t>=</a:t>
                      </a:r>
                      <a:r>
                        <a:rPr lang="en-US" sz="1600" i="1" u="none" strike="noStrike" cap="none">
                          <a:solidFill>
                            <a:srgbClr val="BC770B"/>
                          </a:solidFill>
                        </a:rPr>
                        <a:t>B</a:t>
                      </a:r>
                      <a:r>
                        <a:rPr lang="en-US" sz="1600" u="none" strike="noStrike" cap="none">
                          <a:solidFill>
                            <a:srgbClr val="BC770B"/>
                          </a:solidFill>
                        </a:rPr>
                        <a:t>.</a:t>
                      </a:r>
                      <a:r>
                        <a:rPr lang="en-US" sz="1600" i="1" u="none" strike="noStrike" cap="none">
                          <a:solidFill>
                            <a:srgbClr val="BC770B"/>
                          </a:solidFill>
                        </a:rPr>
                        <a:t>width</a:t>
                      </a:r>
                      <a:endParaRPr sz="1600" i="1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T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type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C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type T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width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 C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width</a:t>
                      </a:r>
                      <a:endParaRPr sz="1600" b="0" i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B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</a:t>
                      </a:r>
                      <a:r>
                        <a:rPr lang="en-US" sz="1600" b="1"/>
                        <a:t>int</a:t>
                      </a:r>
                      <a:endParaRPr sz="1800" b="0" i="1" baseline="3000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B.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type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600" b="1">
                          <a:solidFill>
                            <a:srgbClr val="0070C0"/>
                          </a:solidFill>
                        </a:rPr>
                        <a:t>float,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B.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width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600" b="1">
                          <a:solidFill>
                            <a:srgbClr val="0070C0"/>
                          </a:solidFill>
                        </a:rPr>
                        <a:t>4</a:t>
                      </a:r>
                      <a:endParaRPr sz="1600" b="0" i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B </a:t>
                      </a: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</a:rPr>
                        <a:t>🡪</a:t>
                      </a: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600" b="1" u="none" strike="noStrike" cap="none">
                          <a:solidFill>
                            <a:srgbClr val="000000"/>
                          </a:solidFill>
                        </a:rPr>
                        <a:t>float</a:t>
                      </a:r>
                      <a:endParaRPr sz="1800" b="0" i="1" u="none" strike="noStrike" cap="none"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B.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type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600" b="1">
                          <a:solidFill>
                            <a:srgbClr val="0070C0"/>
                          </a:solidFill>
                        </a:rPr>
                        <a:t>int,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B.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width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600" b="1">
                          <a:solidFill>
                            <a:srgbClr val="0070C0"/>
                          </a:solidFill>
                        </a:rPr>
                        <a:t>8</a:t>
                      </a:r>
                      <a:endParaRPr sz="1600" b="0" i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C </a:t>
                      </a: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</a:rPr>
                        <a:t>🡪</a:t>
                      </a: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  Ɛ</a:t>
                      </a:r>
                      <a:endParaRPr sz="1800" b="0" i="1" u="none" strike="noStrike" cap="none"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C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type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C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it, C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width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 C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iw</a:t>
                      </a:r>
                      <a:endParaRPr sz="1600" b="0" i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C  </a:t>
                      </a: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</a:rPr>
                        <a:t>🡪</a:t>
                      </a: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 [num] C</a:t>
                      </a:r>
                      <a:r>
                        <a:rPr lang="en-US" sz="1600" b="0" u="none" strike="noStrike" cap="none" baseline="-25000">
                          <a:solidFill>
                            <a:srgbClr val="000000"/>
                          </a:solidFill>
                        </a:rPr>
                        <a:t>1</a:t>
                      </a:r>
                      <a:endParaRPr sz="1800" b="1" i="1" u="none" strike="noStrike" cap="none" baseline="-25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1">
                          <a:solidFill>
                            <a:srgbClr val="BC770B"/>
                          </a:solidFill>
                        </a:rPr>
                        <a:t>C</a:t>
                      </a:r>
                      <a:r>
                        <a:rPr lang="en-US" sz="1600" i="1" baseline="-25000">
                          <a:solidFill>
                            <a:srgbClr val="BC770B"/>
                          </a:solidFill>
                        </a:rPr>
                        <a:t>1</a:t>
                      </a:r>
                      <a:r>
                        <a:rPr lang="en-US" sz="1600">
                          <a:solidFill>
                            <a:srgbClr val="BC770B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BC770B"/>
                          </a:solidFill>
                        </a:rPr>
                        <a:t>it</a:t>
                      </a:r>
                      <a:r>
                        <a:rPr lang="en-US" sz="1600">
                          <a:solidFill>
                            <a:srgbClr val="BC770B"/>
                          </a:solidFill>
                        </a:rPr>
                        <a:t>=</a:t>
                      </a:r>
                      <a:r>
                        <a:rPr lang="en-US" sz="1600" i="1">
                          <a:solidFill>
                            <a:srgbClr val="BC770B"/>
                          </a:solidFill>
                        </a:rPr>
                        <a:t> C</a:t>
                      </a:r>
                      <a:r>
                        <a:rPr lang="en-US" sz="1600">
                          <a:solidFill>
                            <a:srgbClr val="BC770B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BC770B"/>
                          </a:solidFill>
                        </a:rPr>
                        <a:t>it, C</a:t>
                      </a:r>
                      <a:r>
                        <a:rPr lang="en-US" sz="1600" i="1" baseline="-25000">
                          <a:solidFill>
                            <a:srgbClr val="BC770B"/>
                          </a:solidFill>
                        </a:rPr>
                        <a:t>1</a:t>
                      </a:r>
                      <a:r>
                        <a:rPr lang="en-US" sz="1600">
                          <a:solidFill>
                            <a:srgbClr val="BC770B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BC770B"/>
                          </a:solidFill>
                        </a:rPr>
                        <a:t>iw</a:t>
                      </a:r>
                      <a:r>
                        <a:rPr lang="en-US" sz="1600">
                          <a:solidFill>
                            <a:srgbClr val="BC770B"/>
                          </a:solidFill>
                        </a:rPr>
                        <a:t>=</a:t>
                      </a:r>
                      <a:r>
                        <a:rPr lang="en-US" sz="1600" i="1">
                          <a:solidFill>
                            <a:srgbClr val="BC770B"/>
                          </a:solidFill>
                        </a:rPr>
                        <a:t> C</a:t>
                      </a:r>
                      <a:r>
                        <a:rPr lang="en-US" sz="1600">
                          <a:solidFill>
                            <a:srgbClr val="BC770B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BC770B"/>
                          </a:solidFill>
                        </a:rPr>
                        <a:t>iw</a:t>
                      </a:r>
                      <a:endParaRPr sz="1600" i="1">
                        <a:solidFill>
                          <a:srgbClr val="BC770B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C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type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array(</a:t>
                      </a:r>
                      <a:r>
                        <a:rPr lang="en-US" sz="1600" b="1" i="1">
                          <a:solidFill>
                            <a:srgbClr val="0070C0"/>
                          </a:solidFill>
                        </a:rPr>
                        <a:t>num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.val, C</a:t>
                      </a:r>
                      <a:r>
                        <a:rPr lang="en-US" sz="1600" i="1" baseline="-2500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type)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C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width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600" b="1" i="1">
                          <a:solidFill>
                            <a:srgbClr val="0070C0"/>
                          </a:solidFill>
                        </a:rPr>
                        <a:t>num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.val *C</a:t>
                      </a:r>
                      <a:r>
                        <a:rPr lang="en-US" sz="1600" i="1" baseline="-2500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width</a:t>
                      </a:r>
                      <a:endParaRPr sz="1600" b="0" i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09" name="Google Shape;709;p47"/>
          <p:cNvSpPr/>
          <p:nvPr/>
        </p:nvSpPr>
        <p:spPr>
          <a:xfrm>
            <a:off x="9080852" y="425261"/>
            <a:ext cx="2805017" cy="23503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0" name="Google Shape;710;p47"/>
          <p:cNvCxnSpPr/>
          <p:nvPr/>
        </p:nvCxnSpPr>
        <p:spPr>
          <a:xfrm rot="10800000">
            <a:off x="6707414" y="4842269"/>
            <a:ext cx="419100" cy="238542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711" name="Google Shape;711;p47"/>
          <p:cNvCxnSpPr/>
          <p:nvPr/>
        </p:nvCxnSpPr>
        <p:spPr>
          <a:xfrm rot="10800000">
            <a:off x="5524500" y="3862557"/>
            <a:ext cx="419100" cy="238542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712" name="Google Shape;712;p47"/>
          <p:cNvCxnSpPr/>
          <p:nvPr/>
        </p:nvCxnSpPr>
        <p:spPr>
          <a:xfrm rot="10800000">
            <a:off x="4073070" y="2904612"/>
            <a:ext cx="419100" cy="238542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dash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48"/>
          <p:cNvSpPr txBox="1"/>
          <p:nvPr/>
        </p:nvSpPr>
        <p:spPr>
          <a:xfrm>
            <a:off x="517435" y="2184660"/>
            <a:ext cx="191180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strike="sngStrike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strike="sngStrike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 strike="sngStrike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endParaRPr sz="1800" i="1">
              <a:solidFill>
                <a:srgbClr val="BC77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strike="sngStrike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strike="sngStrike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 strike="sngStrike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iw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endParaRPr sz="1800" i="1">
              <a:solidFill>
                <a:srgbClr val="BC770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8" name="Google Shape;718;p48"/>
          <p:cNvSpPr txBox="1"/>
          <p:nvPr/>
        </p:nvSpPr>
        <p:spPr>
          <a:xfrm>
            <a:off x="3621017" y="4060629"/>
            <a:ext cx="211245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i="1" baseline="-250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i="1" baseline="-250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it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i="1" baseline="-250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iw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 C</a:t>
            </a:r>
            <a:r>
              <a:rPr lang="en-US" sz="1800" i="1" baseline="-250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iw</a:t>
            </a:r>
            <a:endParaRPr/>
          </a:p>
        </p:txBody>
      </p:sp>
      <p:sp>
        <p:nvSpPr>
          <p:cNvPr id="719" name="Google Shape;719;p48"/>
          <p:cNvSpPr txBox="1"/>
          <p:nvPr/>
        </p:nvSpPr>
        <p:spPr>
          <a:xfrm>
            <a:off x="188686" y="3468914"/>
            <a:ext cx="137073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0" name="Google Shape;720;p48"/>
          <p:cNvSpPr/>
          <p:nvPr/>
        </p:nvSpPr>
        <p:spPr>
          <a:xfrm>
            <a:off x="461188" y="3053388"/>
            <a:ext cx="3085976" cy="415862"/>
          </a:xfrm>
          <a:custGeom>
            <a:avLst/>
            <a:gdLst/>
            <a:ahLst/>
            <a:cxnLst/>
            <a:rect l="l" t="t" r="r" b="b"/>
            <a:pathLst>
              <a:path w="2583543" h="537469" extrusionOk="0">
                <a:moveTo>
                  <a:pt x="0" y="537469"/>
                </a:moveTo>
                <a:cubicBezTo>
                  <a:pt x="488648" y="275002"/>
                  <a:pt x="977296" y="12536"/>
                  <a:pt x="1407886" y="441"/>
                </a:cubicBezTo>
                <a:cubicBezTo>
                  <a:pt x="1838476" y="-11654"/>
                  <a:pt x="2211009" y="226622"/>
                  <a:pt x="2583543" y="464898"/>
                </a:cubicBezTo>
              </a:path>
            </a:pathLst>
          </a:custGeom>
          <a:noFill/>
          <a:ln w="9525" cap="flat" cmpd="sng">
            <a:solidFill>
              <a:srgbClr val="AEABAB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1" name="Google Shape;721;p48"/>
          <p:cNvSpPr txBox="1">
            <a:spLocks noGrp="1"/>
          </p:cNvSpPr>
          <p:nvPr>
            <p:ph type="sldNum" idx="12"/>
          </p:nvPr>
        </p:nvSpPr>
        <p:spPr>
          <a:xfrm>
            <a:off x="9353863" y="644634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722" name="Google Shape;722;p48"/>
          <p:cNvSpPr/>
          <p:nvPr/>
        </p:nvSpPr>
        <p:spPr>
          <a:xfrm>
            <a:off x="2182135" y="2542169"/>
            <a:ext cx="381000" cy="381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723" name="Google Shape;723;p48"/>
          <p:cNvSpPr/>
          <p:nvPr/>
        </p:nvSpPr>
        <p:spPr>
          <a:xfrm>
            <a:off x="181788" y="3344387"/>
            <a:ext cx="279400" cy="381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724" name="Google Shape;724;p48"/>
          <p:cNvSpPr/>
          <p:nvPr/>
        </p:nvSpPr>
        <p:spPr>
          <a:xfrm>
            <a:off x="-220014" y="4358754"/>
            <a:ext cx="1033348" cy="48351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endParaRPr/>
          </a:p>
        </p:txBody>
      </p:sp>
      <p:cxnSp>
        <p:nvCxnSpPr>
          <p:cNvPr id="725" name="Google Shape;725;p48"/>
          <p:cNvCxnSpPr/>
          <p:nvPr/>
        </p:nvCxnSpPr>
        <p:spPr>
          <a:xfrm flipH="1">
            <a:off x="321488" y="2859987"/>
            <a:ext cx="1911809" cy="484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6" name="Google Shape;726;p48"/>
          <p:cNvCxnSpPr/>
          <p:nvPr/>
        </p:nvCxnSpPr>
        <p:spPr>
          <a:xfrm rot="10800000" flipH="1">
            <a:off x="296660" y="3722020"/>
            <a:ext cx="24828" cy="63673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27" name="Google Shape;727;p48"/>
          <p:cNvSpPr txBox="1"/>
          <p:nvPr/>
        </p:nvSpPr>
        <p:spPr>
          <a:xfrm>
            <a:off x="1670474" y="1158165"/>
            <a:ext cx="3937433" cy="400110"/>
          </a:xfrm>
          <a:prstGeom prst="rect">
            <a:avLst/>
          </a:prstGeom>
          <a:noFill/>
          <a:ln w="9525" cap="flat" cmpd="sng">
            <a:solidFill>
              <a:srgbClr val="BC770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Annotated Parse tree for </a:t>
            </a:r>
            <a:r>
              <a:rPr lang="en-US" sz="2000" b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int [2][3]</a:t>
            </a:r>
            <a:endParaRPr/>
          </a:p>
        </p:txBody>
      </p:sp>
      <p:sp>
        <p:nvSpPr>
          <p:cNvPr id="728" name="Google Shape;728;p48"/>
          <p:cNvSpPr/>
          <p:nvPr/>
        </p:nvSpPr>
        <p:spPr>
          <a:xfrm>
            <a:off x="3418939" y="3270660"/>
            <a:ext cx="630664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cxnSp>
        <p:nvCxnSpPr>
          <p:cNvPr id="729" name="Google Shape;729;p48"/>
          <p:cNvCxnSpPr/>
          <p:nvPr/>
        </p:nvCxnSpPr>
        <p:spPr>
          <a:xfrm>
            <a:off x="2502257" y="2853683"/>
            <a:ext cx="982238" cy="48121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0" name="Google Shape;730;p48"/>
          <p:cNvSpPr/>
          <p:nvPr/>
        </p:nvSpPr>
        <p:spPr>
          <a:xfrm>
            <a:off x="4717488" y="4289434"/>
            <a:ext cx="584496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731" name="Google Shape;731;p48"/>
          <p:cNvCxnSpPr/>
          <p:nvPr/>
        </p:nvCxnSpPr>
        <p:spPr>
          <a:xfrm>
            <a:off x="3752936" y="3781074"/>
            <a:ext cx="1286038" cy="50836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2" name="Google Shape;732;p48"/>
          <p:cNvSpPr/>
          <p:nvPr/>
        </p:nvSpPr>
        <p:spPr>
          <a:xfrm>
            <a:off x="577084" y="4368343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3" name="Google Shape;733;p48"/>
          <p:cNvCxnSpPr/>
          <p:nvPr/>
        </p:nvCxnSpPr>
        <p:spPr>
          <a:xfrm flipH="1">
            <a:off x="1268627" y="3792380"/>
            <a:ext cx="2494882" cy="57596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4" name="Google Shape;734;p48"/>
          <p:cNvSpPr txBox="1"/>
          <p:nvPr/>
        </p:nvSpPr>
        <p:spPr>
          <a:xfrm>
            <a:off x="517435" y="2184660"/>
            <a:ext cx="191180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endParaRPr sz="1800" i="1">
              <a:solidFill>
                <a:srgbClr val="BC77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iw</a:t>
            </a: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endParaRPr sz="1800" i="1">
              <a:solidFill>
                <a:srgbClr val="BC770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5" name="Google Shape;735;p48"/>
          <p:cNvCxnSpPr/>
          <p:nvPr/>
        </p:nvCxnSpPr>
        <p:spPr>
          <a:xfrm rot="10800000" flipH="1">
            <a:off x="2349943" y="3792380"/>
            <a:ext cx="1413566" cy="57596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6" name="Google Shape;736;p48"/>
          <p:cNvCxnSpPr/>
          <p:nvPr/>
        </p:nvCxnSpPr>
        <p:spPr>
          <a:xfrm rot="10800000" flipH="1">
            <a:off x="3351434" y="3792380"/>
            <a:ext cx="412075" cy="57596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7" name="Google Shape;737;p48"/>
          <p:cNvSpPr/>
          <p:nvPr/>
        </p:nvSpPr>
        <p:spPr>
          <a:xfrm>
            <a:off x="1658400" y="4368343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endParaRPr/>
          </a:p>
        </p:txBody>
      </p:sp>
      <p:sp>
        <p:nvSpPr>
          <p:cNvPr id="738" name="Google Shape;738;p48"/>
          <p:cNvSpPr/>
          <p:nvPr/>
        </p:nvSpPr>
        <p:spPr>
          <a:xfrm>
            <a:off x="2659891" y="4368343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48"/>
          <p:cNvSpPr/>
          <p:nvPr/>
        </p:nvSpPr>
        <p:spPr>
          <a:xfrm>
            <a:off x="1542081" y="5265124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0" name="Google Shape;740;p48"/>
          <p:cNvCxnSpPr/>
          <p:nvPr/>
        </p:nvCxnSpPr>
        <p:spPr>
          <a:xfrm flipH="1">
            <a:off x="2233624" y="4697941"/>
            <a:ext cx="2776112" cy="5671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1" name="Google Shape;741;p48"/>
          <p:cNvCxnSpPr/>
          <p:nvPr/>
        </p:nvCxnSpPr>
        <p:spPr>
          <a:xfrm rot="10800000" flipH="1">
            <a:off x="3416538" y="4697941"/>
            <a:ext cx="1593198" cy="5671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2" name="Google Shape;742;p48"/>
          <p:cNvCxnSpPr/>
          <p:nvPr/>
        </p:nvCxnSpPr>
        <p:spPr>
          <a:xfrm rot="10800000" flipH="1">
            <a:off x="4577683" y="4697941"/>
            <a:ext cx="432053" cy="5671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43" name="Google Shape;743;p48"/>
          <p:cNvSpPr/>
          <p:nvPr/>
        </p:nvSpPr>
        <p:spPr>
          <a:xfrm>
            <a:off x="2724995" y="5265124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endParaRPr/>
          </a:p>
        </p:txBody>
      </p:sp>
      <p:sp>
        <p:nvSpPr>
          <p:cNvPr id="744" name="Google Shape;744;p48"/>
          <p:cNvSpPr/>
          <p:nvPr/>
        </p:nvSpPr>
        <p:spPr>
          <a:xfrm>
            <a:off x="3886140" y="5265124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48"/>
          <p:cNvSpPr/>
          <p:nvPr/>
        </p:nvSpPr>
        <p:spPr>
          <a:xfrm>
            <a:off x="6132631" y="5378337"/>
            <a:ext cx="584496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746" name="Google Shape;746;p48"/>
          <p:cNvCxnSpPr/>
          <p:nvPr/>
        </p:nvCxnSpPr>
        <p:spPr>
          <a:xfrm>
            <a:off x="5009736" y="4697941"/>
            <a:ext cx="1415143" cy="68039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47" name="Google Shape;747;p48"/>
          <p:cNvSpPr/>
          <p:nvPr/>
        </p:nvSpPr>
        <p:spPr>
          <a:xfrm>
            <a:off x="5912277" y="6033994"/>
            <a:ext cx="1033348" cy="48351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Ɛ</a:t>
            </a:r>
            <a:endParaRPr/>
          </a:p>
        </p:txBody>
      </p:sp>
      <p:cxnSp>
        <p:nvCxnSpPr>
          <p:cNvPr id="748" name="Google Shape;748;p48"/>
          <p:cNvCxnSpPr/>
          <p:nvPr/>
        </p:nvCxnSpPr>
        <p:spPr>
          <a:xfrm rot="10800000">
            <a:off x="6424879" y="5786844"/>
            <a:ext cx="4072" cy="24715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49" name="Google Shape;749;p48"/>
          <p:cNvSpPr txBox="1"/>
          <p:nvPr/>
        </p:nvSpPr>
        <p:spPr>
          <a:xfrm>
            <a:off x="1713637" y="4711479"/>
            <a:ext cx="12516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val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48"/>
          <p:cNvSpPr txBox="1"/>
          <p:nvPr/>
        </p:nvSpPr>
        <p:spPr>
          <a:xfrm>
            <a:off x="2794951" y="5605853"/>
            <a:ext cx="12516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val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48"/>
          <p:cNvSpPr txBox="1"/>
          <p:nvPr/>
        </p:nvSpPr>
        <p:spPr>
          <a:xfrm>
            <a:off x="2263722" y="3197026"/>
            <a:ext cx="141356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i="1" baseline="-250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 C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it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i="1" baseline="-250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iw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 C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iw</a:t>
            </a:r>
            <a:endParaRPr sz="1800" i="1">
              <a:solidFill>
                <a:srgbClr val="BC770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48"/>
          <p:cNvSpPr txBox="1"/>
          <p:nvPr/>
        </p:nvSpPr>
        <p:spPr>
          <a:xfrm>
            <a:off x="6707414" y="5110012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it  </a:t>
            </a:r>
            <a:r>
              <a:rPr lang="en-US" sz="18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🡪 int</a:t>
            </a:r>
            <a:endParaRPr sz="1800" i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C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iw </a:t>
            </a:r>
            <a:r>
              <a:rPr lang="en-US" sz="18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🡪 4</a:t>
            </a:r>
            <a:endParaRPr sz="1800" i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48"/>
          <p:cNvSpPr txBox="1"/>
          <p:nvPr/>
        </p:nvSpPr>
        <p:spPr>
          <a:xfrm>
            <a:off x="5284023" y="4162226"/>
            <a:ext cx="46054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array(</a:t>
            </a:r>
            <a:r>
              <a:rPr lang="en-US" sz="1800" b="1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.val, C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type) </a:t>
            </a:r>
            <a:r>
              <a:rPr lang="en-US" sz="18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🡪 array(3,int)</a:t>
            </a:r>
            <a:endParaRPr sz="18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.val *C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width </a:t>
            </a:r>
            <a:r>
              <a:rPr lang="en-US" sz="18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🡪 3*4=12</a:t>
            </a:r>
            <a:endParaRPr sz="18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4" name="Google Shape;754;p48"/>
          <p:cNvSpPr txBox="1"/>
          <p:nvPr/>
        </p:nvSpPr>
        <p:spPr>
          <a:xfrm>
            <a:off x="3932866" y="3138971"/>
            <a:ext cx="544858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array(</a:t>
            </a:r>
            <a:r>
              <a:rPr lang="en-US" sz="1800" b="1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.val, C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type) </a:t>
            </a:r>
            <a:r>
              <a:rPr lang="en-US" sz="18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🡪  array(2, array(3,int))</a:t>
            </a:r>
            <a:endParaRPr sz="18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.val *C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width </a:t>
            </a:r>
            <a:r>
              <a:rPr lang="en-US" sz="18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🡪 2*12=24 </a:t>
            </a:r>
            <a:endParaRPr sz="18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48"/>
          <p:cNvSpPr txBox="1"/>
          <p:nvPr/>
        </p:nvSpPr>
        <p:spPr>
          <a:xfrm>
            <a:off x="2648350" y="2217315"/>
            <a:ext cx="497687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lang="en-US" sz="18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🡪  array(2, array(3,int))</a:t>
            </a:r>
            <a:endParaRPr sz="18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C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width </a:t>
            </a:r>
            <a:r>
              <a:rPr lang="en-US" sz="18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🡪  24</a:t>
            </a:r>
            <a:endParaRPr sz="18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56" name="Google Shape;756;p48"/>
          <p:cNvGraphicFramePr/>
          <p:nvPr/>
        </p:nvGraphicFramePr>
        <p:xfrm>
          <a:off x="7544726" y="58698"/>
          <a:ext cx="4552325" cy="2499420"/>
        </p:xfrm>
        <a:graphic>
          <a:graphicData uri="http://schemas.openxmlformats.org/drawingml/2006/table">
            <a:tbl>
              <a:tblPr firstRow="1">
                <a:noFill/>
                <a:tableStyleId>{6C6B14A2-6F00-4CAA-9709-CDBAC51003AD}</a:tableStyleId>
              </a:tblPr>
              <a:tblGrid>
                <a:gridCol w="147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rgbClr val="15537E"/>
                          </a:solidFill>
                        </a:rPr>
                        <a:t>Prod.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rgbClr val="15537E"/>
                          </a:solidFill>
                        </a:rPr>
                        <a:t>Semantic</a:t>
                      </a:r>
                      <a:r>
                        <a:rPr lang="en-US" sz="1050">
                          <a:solidFill>
                            <a:srgbClr val="15537E"/>
                          </a:solidFill>
                        </a:rPr>
                        <a:t> </a:t>
                      </a:r>
                      <a:r>
                        <a:rPr lang="en-US" sz="1600" b="0">
                          <a:solidFill>
                            <a:srgbClr val="15537E"/>
                          </a:solidFill>
                        </a:rPr>
                        <a:t>Rules</a:t>
                      </a:r>
                      <a:endParaRPr sz="1600" b="0">
                        <a:solidFill>
                          <a:srgbClr val="15537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T 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B C</a:t>
                      </a:r>
                      <a:endParaRPr sz="1600" b="0" i="1" baseline="3000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1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sz="1600">
                          <a:solidFill>
                            <a:srgbClr val="BC770B"/>
                          </a:solidFill>
                        </a:rPr>
                        <a:t>=</a:t>
                      </a:r>
                      <a:r>
                        <a:rPr lang="en-US" sz="1600" i="1">
                          <a:solidFill>
                            <a:srgbClr val="BC770B"/>
                          </a:solidFill>
                        </a:rPr>
                        <a:t>B</a:t>
                      </a:r>
                      <a:r>
                        <a:rPr lang="en-US" sz="1600">
                          <a:solidFill>
                            <a:srgbClr val="BC770B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BC770B"/>
                          </a:solidFill>
                        </a:rPr>
                        <a:t>type, </a:t>
                      </a:r>
                      <a:r>
                        <a:rPr lang="en-US" sz="1600" i="1">
                          <a:solidFill>
                            <a:srgbClr val="FF0000"/>
                          </a:solidFill>
                        </a:rPr>
                        <a:t>w</a:t>
                      </a:r>
                      <a:r>
                        <a:rPr lang="en-US" sz="1600">
                          <a:solidFill>
                            <a:srgbClr val="BC770B"/>
                          </a:solidFill>
                        </a:rPr>
                        <a:t>=</a:t>
                      </a:r>
                      <a:r>
                        <a:rPr lang="en-US" sz="1600" i="1">
                          <a:solidFill>
                            <a:srgbClr val="BC770B"/>
                          </a:solidFill>
                        </a:rPr>
                        <a:t>B</a:t>
                      </a:r>
                      <a:r>
                        <a:rPr lang="en-US" sz="1600">
                          <a:solidFill>
                            <a:srgbClr val="BC770B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BC770B"/>
                          </a:solidFill>
                        </a:rPr>
                        <a:t>width</a:t>
                      </a:r>
                      <a:endParaRPr sz="1600" i="1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T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type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C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type T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width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 C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width</a:t>
                      </a:r>
                      <a:endParaRPr sz="1600" b="0" i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B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</a:t>
                      </a:r>
                      <a:r>
                        <a:rPr lang="en-US" sz="1600" b="1"/>
                        <a:t>int</a:t>
                      </a:r>
                      <a:endParaRPr sz="1800" b="0" i="1" baseline="3000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B.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type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600" b="1">
                          <a:solidFill>
                            <a:srgbClr val="0070C0"/>
                          </a:solidFill>
                        </a:rPr>
                        <a:t>float,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B.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width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600" b="1">
                          <a:solidFill>
                            <a:srgbClr val="0070C0"/>
                          </a:solidFill>
                        </a:rPr>
                        <a:t>4</a:t>
                      </a:r>
                      <a:endParaRPr sz="1600" b="0" i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B </a:t>
                      </a: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</a:rPr>
                        <a:t>🡪</a:t>
                      </a: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600" b="1" u="none" strike="noStrike" cap="none">
                          <a:solidFill>
                            <a:srgbClr val="000000"/>
                          </a:solidFill>
                        </a:rPr>
                        <a:t>float</a:t>
                      </a:r>
                      <a:endParaRPr sz="1800" b="0" i="1" u="none" strike="noStrike" cap="none"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B.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type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600" b="1">
                          <a:solidFill>
                            <a:srgbClr val="0070C0"/>
                          </a:solidFill>
                        </a:rPr>
                        <a:t>int,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B.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width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600" b="1">
                          <a:solidFill>
                            <a:srgbClr val="0070C0"/>
                          </a:solidFill>
                        </a:rPr>
                        <a:t>8</a:t>
                      </a:r>
                      <a:endParaRPr sz="1600" b="0" i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C </a:t>
                      </a: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</a:rPr>
                        <a:t>🡪</a:t>
                      </a: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  Ɛ</a:t>
                      </a:r>
                      <a:endParaRPr sz="1800" b="0" i="1" u="none" strike="noStrike" cap="none"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C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type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 </a:t>
                      </a:r>
                      <a:r>
                        <a:rPr lang="en-US" sz="1600" i="1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, C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width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600" i="1">
                          <a:solidFill>
                            <a:srgbClr val="FF0000"/>
                          </a:solidFill>
                        </a:rPr>
                        <a:t>w</a:t>
                      </a:r>
                      <a:endParaRPr sz="1600" b="0" i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C  </a:t>
                      </a: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</a:rPr>
                        <a:t>🡪</a:t>
                      </a: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 [num] C</a:t>
                      </a:r>
                      <a:r>
                        <a:rPr lang="en-US" sz="1600" b="0" u="none" strike="noStrike" cap="none" baseline="-25000">
                          <a:solidFill>
                            <a:srgbClr val="000000"/>
                          </a:solidFill>
                        </a:rPr>
                        <a:t>1</a:t>
                      </a:r>
                      <a:endParaRPr sz="1800" b="1" i="1" u="none" strike="noStrike" cap="none" baseline="-25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C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type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array(</a:t>
                      </a:r>
                      <a:r>
                        <a:rPr lang="en-US" sz="1600" b="1" i="1">
                          <a:solidFill>
                            <a:srgbClr val="0070C0"/>
                          </a:solidFill>
                        </a:rPr>
                        <a:t>num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.val, C</a:t>
                      </a:r>
                      <a:r>
                        <a:rPr lang="en-US" sz="1600" i="1" baseline="-2500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type)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C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width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600" b="1" i="1">
                          <a:solidFill>
                            <a:srgbClr val="0070C0"/>
                          </a:solidFill>
                        </a:rPr>
                        <a:t>num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.val *C</a:t>
                      </a:r>
                      <a:r>
                        <a:rPr lang="en-US" sz="1600" i="1" baseline="-2500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width</a:t>
                      </a:r>
                      <a:endParaRPr sz="1600" b="0" i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57" name="Google Shape;757;p48"/>
          <p:cNvSpPr txBox="1"/>
          <p:nvPr/>
        </p:nvSpPr>
        <p:spPr>
          <a:xfrm>
            <a:off x="6685642" y="5102756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1" strike="sng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i="1" strike="sngStrike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strike="sng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 strike="sng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18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🡪 int</a:t>
            </a:r>
            <a:endParaRPr sz="1800" i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width 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1" strike="sng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i="1" strike="sngStrike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strike="sng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 strike="sng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iw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🡪 4</a:t>
            </a:r>
            <a:endParaRPr sz="1800" i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48"/>
          <p:cNvSpPr txBox="1"/>
          <p:nvPr/>
        </p:nvSpPr>
        <p:spPr>
          <a:xfrm>
            <a:off x="111282" y="6400802"/>
            <a:ext cx="5367337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7D4F07"/>
                </a:solidFill>
                <a:latin typeface="Calibri"/>
                <a:ea typeface="Calibri"/>
                <a:cs typeface="Calibri"/>
                <a:sym typeface="Calibri"/>
              </a:rPr>
              <a:t>Use of global variables instead of inherited attributes</a:t>
            </a:r>
            <a:endParaRPr/>
          </a:p>
        </p:txBody>
      </p:sp>
      <p:sp>
        <p:nvSpPr>
          <p:cNvPr id="759" name="Google Shape;759;p48"/>
          <p:cNvSpPr/>
          <p:nvPr/>
        </p:nvSpPr>
        <p:spPr>
          <a:xfrm>
            <a:off x="9119351" y="415145"/>
            <a:ext cx="2780189" cy="21092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0" name="Google Shape;760;p48"/>
          <p:cNvCxnSpPr/>
          <p:nvPr/>
        </p:nvCxnSpPr>
        <p:spPr>
          <a:xfrm rot="10800000">
            <a:off x="6707414" y="4842269"/>
            <a:ext cx="419100" cy="238542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761" name="Google Shape;761;p48"/>
          <p:cNvCxnSpPr/>
          <p:nvPr/>
        </p:nvCxnSpPr>
        <p:spPr>
          <a:xfrm rot="10800000">
            <a:off x="5524500" y="3862557"/>
            <a:ext cx="419100" cy="238542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762" name="Google Shape;762;p48"/>
          <p:cNvCxnSpPr/>
          <p:nvPr/>
        </p:nvCxnSpPr>
        <p:spPr>
          <a:xfrm rot="10800000">
            <a:off x="4073070" y="2904612"/>
            <a:ext cx="419100" cy="238542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dash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9"/>
          <p:cNvSpPr txBox="1"/>
          <p:nvPr/>
        </p:nvSpPr>
        <p:spPr>
          <a:xfrm>
            <a:off x="2728685" y="2745222"/>
            <a:ext cx="191180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endParaRPr sz="1800" i="1">
              <a:solidFill>
                <a:srgbClr val="BC77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endParaRPr sz="1800" i="1">
              <a:solidFill>
                <a:srgbClr val="BC770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49"/>
          <p:cNvSpPr txBox="1"/>
          <p:nvPr/>
        </p:nvSpPr>
        <p:spPr>
          <a:xfrm>
            <a:off x="2133600" y="4020451"/>
            <a:ext cx="137073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49"/>
          <p:cNvSpPr/>
          <p:nvPr/>
        </p:nvSpPr>
        <p:spPr>
          <a:xfrm>
            <a:off x="2406102" y="3604925"/>
            <a:ext cx="3085976" cy="415862"/>
          </a:xfrm>
          <a:custGeom>
            <a:avLst/>
            <a:gdLst/>
            <a:ahLst/>
            <a:cxnLst/>
            <a:rect l="l" t="t" r="r" b="b"/>
            <a:pathLst>
              <a:path w="2583543" h="537469" extrusionOk="0">
                <a:moveTo>
                  <a:pt x="0" y="537469"/>
                </a:moveTo>
                <a:cubicBezTo>
                  <a:pt x="488648" y="275002"/>
                  <a:pt x="977296" y="12536"/>
                  <a:pt x="1407886" y="441"/>
                </a:cubicBezTo>
                <a:cubicBezTo>
                  <a:pt x="1838476" y="-11654"/>
                  <a:pt x="2211009" y="226622"/>
                  <a:pt x="2583543" y="464898"/>
                </a:cubicBezTo>
              </a:path>
            </a:pathLst>
          </a:custGeom>
          <a:noFill/>
          <a:ln w="9525" cap="flat" cmpd="sng">
            <a:solidFill>
              <a:srgbClr val="AEABAB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49"/>
          <p:cNvSpPr txBox="1">
            <a:spLocks noGrp="1"/>
          </p:cNvSpPr>
          <p:nvPr>
            <p:ph type="sldNum" idx="12"/>
          </p:nvPr>
        </p:nvSpPr>
        <p:spPr>
          <a:xfrm>
            <a:off x="9353863" y="644634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771" name="Google Shape;771;p49"/>
          <p:cNvSpPr/>
          <p:nvPr/>
        </p:nvSpPr>
        <p:spPr>
          <a:xfrm>
            <a:off x="4127049" y="3093706"/>
            <a:ext cx="381000" cy="381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772" name="Google Shape;772;p49"/>
          <p:cNvSpPr/>
          <p:nvPr/>
        </p:nvSpPr>
        <p:spPr>
          <a:xfrm>
            <a:off x="2126702" y="3895924"/>
            <a:ext cx="279400" cy="381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773" name="Google Shape;773;p49"/>
          <p:cNvSpPr/>
          <p:nvPr/>
        </p:nvSpPr>
        <p:spPr>
          <a:xfrm>
            <a:off x="1724900" y="4910291"/>
            <a:ext cx="1033348" cy="48351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endParaRPr/>
          </a:p>
        </p:txBody>
      </p:sp>
      <p:cxnSp>
        <p:nvCxnSpPr>
          <p:cNvPr id="774" name="Google Shape;774;p49"/>
          <p:cNvCxnSpPr/>
          <p:nvPr/>
        </p:nvCxnSpPr>
        <p:spPr>
          <a:xfrm flipH="1">
            <a:off x="2266402" y="3411524"/>
            <a:ext cx="1911809" cy="484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75" name="Google Shape;775;p49"/>
          <p:cNvCxnSpPr/>
          <p:nvPr/>
        </p:nvCxnSpPr>
        <p:spPr>
          <a:xfrm rot="10800000" flipH="1">
            <a:off x="2241574" y="4273557"/>
            <a:ext cx="24828" cy="63673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6" name="Google Shape;776;p49"/>
          <p:cNvSpPr txBox="1"/>
          <p:nvPr/>
        </p:nvSpPr>
        <p:spPr>
          <a:xfrm>
            <a:off x="141019" y="6381923"/>
            <a:ext cx="3937433" cy="400110"/>
          </a:xfrm>
          <a:prstGeom prst="rect">
            <a:avLst/>
          </a:prstGeom>
          <a:noFill/>
          <a:ln w="9525" cap="flat" cmpd="sng">
            <a:solidFill>
              <a:srgbClr val="BC770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Annotated Parse tree for </a:t>
            </a:r>
            <a:r>
              <a:rPr lang="en-US" sz="2000" b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int [2][3]</a:t>
            </a:r>
            <a:endParaRPr/>
          </a:p>
        </p:txBody>
      </p:sp>
      <p:sp>
        <p:nvSpPr>
          <p:cNvPr id="777" name="Google Shape;777;p49"/>
          <p:cNvSpPr/>
          <p:nvPr/>
        </p:nvSpPr>
        <p:spPr>
          <a:xfrm>
            <a:off x="5363853" y="3822197"/>
            <a:ext cx="630664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cxnSp>
        <p:nvCxnSpPr>
          <p:cNvPr id="778" name="Google Shape;778;p49"/>
          <p:cNvCxnSpPr/>
          <p:nvPr/>
        </p:nvCxnSpPr>
        <p:spPr>
          <a:xfrm>
            <a:off x="4447171" y="3405220"/>
            <a:ext cx="982238" cy="48121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79" name="Google Shape;779;p49"/>
          <p:cNvSpPr/>
          <p:nvPr/>
        </p:nvSpPr>
        <p:spPr>
          <a:xfrm>
            <a:off x="6662402" y="4840971"/>
            <a:ext cx="584496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780" name="Google Shape;780;p49"/>
          <p:cNvCxnSpPr/>
          <p:nvPr/>
        </p:nvCxnSpPr>
        <p:spPr>
          <a:xfrm>
            <a:off x="5697850" y="4332611"/>
            <a:ext cx="1286038" cy="50836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1" name="Google Shape;781;p49"/>
          <p:cNvSpPr/>
          <p:nvPr/>
        </p:nvSpPr>
        <p:spPr>
          <a:xfrm>
            <a:off x="2521998" y="4919880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2" name="Google Shape;782;p49"/>
          <p:cNvCxnSpPr/>
          <p:nvPr/>
        </p:nvCxnSpPr>
        <p:spPr>
          <a:xfrm flipH="1">
            <a:off x="3213541" y="4343917"/>
            <a:ext cx="2494882" cy="57596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3" name="Google Shape;783;p49"/>
          <p:cNvCxnSpPr/>
          <p:nvPr/>
        </p:nvCxnSpPr>
        <p:spPr>
          <a:xfrm rot="10800000" flipH="1">
            <a:off x="4294857" y="4343917"/>
            <a:ext cx="1413566" cy="57596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4" name="Google Shape;784;p49"/>
          <p:cNvCxnSpPr/>
          <p:nvPr/>
        </p:nvCxnSpPr>
        <p:spPr>
          <a:xfrm rot="10800000" flipH="1">
            <a:off x="5296348" y="4343917"/>
            <a:ext cx="412075" cy="57596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5" name="Google Shape;785;p49"/>
          <p:cNvSpPr/>
          <p:nvPr/>
        </p:nvSpPr>
        <p:spPr>
          <a:xfrm>
            <a:off x="3603314" y="4919880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endParaRPr/>
          </a:p>
        </p:txBody>
      </p:sp>
      <p:sp>
        <p:nvSpPr>
          <p:cNvPr id="786" name="Google Shape;786;p49"/>
          <p:cNvSpPr/>
          <p:nvPr/>
        </p:nvSpPr>
        <p:spPr>
          <a:xfrm>
            <a:off x="4604805" y="4919880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7" name="Google Shape;787;p49"/>
          <p:cNvSpPr/>
          <p:nvPr/>
        </p:nvSpPr>
        <p:spPr>
          <a:xfrm>
            <a:off x="3486995" y="5816661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8" name="Google Shape;788;p49"/>
          <p:cNvCxnSpPr/>
          <p:nvPr/>
        </p:nvCxnSpPr>
        <p:spPr>
          <a:xfrm flipH="1">
            <a:off x="4178538" y="5249478"/>
            <a:ext cx="2776112" cy="5671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9" name="Google Shape;789;p49"/>
          <p:cNvCxnSpPr/>
          <p:nvPr/>
        </p:nvCxnSpPr>
        <p:spPr>
          <a:xfrm rot="10800000" flipH="1">
            <a:off x="5361452" y="5249478"/>
            <a:ext cx="1593198" cy="5671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90" name="Google Shape;790;p49"/>
          <p:cNvCxnSpPr/>
          <p:nvPr/>
        </p:nvCxnSpPr>
        <p:spPr>
          <a:xfrm rot="10800000" flipH="1">
            <a:off x="6522597" y="5249478"/>
            <a:ext cx="432053" cy="5671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91" name="Google Shape;791;p49"/>
          <p:cNvSpPr/>
          <p:nvPr/>
        </p:nvSpPr>
        <p:spPr>
          <a:xfrm>
            <a:off x="4669909" y="5816661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endParaRPr/>
          </a:p>
        </p:txBody>
      </p:sp>
      <p:sp>
        <p:nvSpPr>
          <p:cNvPr id="792" name="Google Shape;792;p49"/>
          <p:cNvSpPr/>
          <p:nvPr/>
        </p:nvSpPr>
        <p:spPr>
          <a:xfrm>
            <a:off x="5831054" y="5816661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49"/>
          <p:cNvSpPr/>
          <p:nvPr/>
        </p:nvSpPr>
        <p:spPr>
          <a:xfrm>
            <a:off x="8077545" y="5929874"/>
            <a:ext cx="584496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794" name="Google Shape;794;p49"/>
          <p:cNvCxnSpPr/>
          <p:nvPr/>
        </p:nvCxnSpPr>
        <p:spPr>
          <a:xfrm>
            <a:off x="6954650" y="5249478"/>
            <a:ext cx="1415143" cy="68039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95" name="Google Shape;795;p49"/>
          <p:cNvSpPr/>
          <p:nvPr/>
        </p:nvSpPr>
        <p:spPr>
          <a:xfrm>
            <a:off x="7857191" y="6469419"/>
            <a:ext cx="1033348" cy="48351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Ɛ</a:t>
            </a:r>
            <a:endParaRPr/>
          </a:p>
        </p:txBody>
      </p:sp>
      <p:cxnSp>
        <p:nvCxnSpPr>
          <p:cNvPr id="796" name="Google Shape;796;p49"/>
          <p:cNvCxnSpPr/>
          <p:nvPr/>
        </p:nvCxnSpPr>
        <p:spPr>
          <a:xfrm rot="10800000">
            <a:off x="8369793" y="6338381"/>
            <a:ext cx="4072" cy="24715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97" name="Google Shape;797;p49"/>
          <p:cNvSpPr txBox="1"/>
          <p:nvPr/>
        </p:nvSpPr>
        <p:spPr>
          <a:xfrm>
            <a:off x="3658551" y="5263016"/>
            <a:ext cx="12516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val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49"/>
          <p:cNvSpPr txBox="1"/>
          <p:nvPr/>
        </p:nvSpPr>
        <p:spPr>
          <a:xfrm>
            <a:off x="4739865" y="6157390"/>
            <a:ext cx="12516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val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9" name="Google Shape;799;p49"/>
          <p:cNvSpPr txBox="1"/>
          <p:nvPr/>
        </p:nvSpPr>
        <p:spPr>
          <a:xfrm>
            <a:off x="7228937" y="4713763"/>
            <a:ext cx="46054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array(</a:t>
            </a:r>
            <a:r>
              <a:rPr lang="en-US" sz="1800" b="1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.val, C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type) </a:t>
            </a:r>
            <a:r>
              <a:rPr lang="en-US" sz="18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🡪 array(3,int)</a:t>
            </a:r>
            <a:endParaRPr sz="18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.val *C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width </a:t>
            </a:r>
            <a:r>
              <a:rPr lang="en-US" sz="18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🡪 3*4=12</a:t>
            </a:r>
            <a:endParaRPr sz="18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49"/>
          <p:cNvSpPr txBox="1"/>
          <p:nvPr/>
        </p:nvSpPr>
        <p:spPr>
          <a:xfrm>
            <a:off x="5877780" y="3690508"/>
            <a:ext cx="544858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array(</a:t>
            </a:r>
            <a:r>
              <a:rPr lang="en-US" sz="1800" b="1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.val, C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type) </a:t>
            </a:r>
            <a:r>
              <a:rPr lang="en-US" sz="18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🡪  array(2, array(3,int))</a:t>
            </a:r>
            <a:endParaRPr sz="18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.val *C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width </a:t>
            </a:r>
            <a:r>
              <a:rPr lang="en-US" sz="18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🡪 2*12=24 </a:t>
            </a:r>
            <a:endParaRPr sz="18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49"/>
          <p:cNvSpPr txBox="1"/>
          <p:nvPr/>
        </p:nvSpPr>
        <p:spPr>
          <a:xfrm>
            <a:off x="4593264" y="2768852"/>
            <a:ext cx="497687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lang="en-US" sz="18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🡪  array(2, array(3,int))</a:t>
            </a:r>
            <a:endParaRPr sz="18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C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width </a:t>
            </a:r>
            <a:r>
              <a:rPr lang="en-US" sz="18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🡪  24</a:t>
            </a:r>
            <a:endParaRPr sz="18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49"/>
          <p:cNvSpPr txBox="1"/>
          <p:nvPr/>
        </p:nvSpPr>
        <p:spPr>
          <a:xfrm>
            <a:off x="8623300" y="5800863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🡪 int</a:t>
            </a:r>
            <a:endParaRPr sz="1800" i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width 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🡪 4</a:t>
            </a:r>
            <a:endParaRPr sz="1800" i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03" name="Google Shape;803;p49"/>
          <p:cNvGraphicFramePr/>
          <p:nvPr/>
        </p:nvGraphicFramePr>
        <p:xfrm>
          <a:off x="7501183" y="73303"/>
          <a:ext cx="4552325" cy="2499420"/>
        </p:xfrm>
        <a:graphic>
          <a:graphicData uri="http://schemas.openxmlformats.org/drawingml/2006/table">
            <a:tbl>
              <a:tblPr firstRow="1">
                <a:noFill/>
                <a:tableStyleId>{6C6B14A2-6F00-4CAA-9709-CDBAC51003AD}</a:tableStyleId>
              </a:tblPr>
              <a:tblGrid>
                <a:gridCol w="1473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rgbClr val="15537E"/>
                          </a:solidFill>
                        </a:rPr>
                        <a:t>Prod.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rgbClr val="15537E"/>
                          </a:solidFill>
                        </a:rPr>
                        <a:t>Semantic</a:t>
                      </a:r>
                      <a:r>
                        <a:rPr lang="en-US" sz="1050">
                          <a:solidFill>
                            <a:srgbClr val="15537E"/>
                          </a:solidFill>
                        </a:rPr>
                        <a:t> </a:t>
                      </a:r>
                      <a:r>
                        <a:rPr lang="en-US" sz="1600" b="0">
                          <a:solidFill>
                            <a:srgbClr val="15537E"/>
                          </a:solidFill>
                        </a:rPr>
                        <a:t>Rules</a:t>
                      </a:r>
                      <a:endParaRPr sz="1600" b="0">
                        <a:solidFill>
                          <a:srgbClr val="15537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T 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B C</a:t>
                      </a:r>
                      <a:endParaRPr sz="1600" b="0" i="1" baseline="3000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1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sz="1600">
                          <a:solidFill>
                            <a:srgbClr val="BC770B"/>
                          </a:solidFill>
                        </a:rPr>
                        <a:t>=</a:t>
                      </a:r>
                      <a:r>
                        <a:rPr lang="en-US" sz="1600" i="1">
                          <a:solidFill>
                            <a:srgbClr val="BC770B"/>
                          </a:solidFill>
                        </a:rPr>
                        <a:t>B</a:t>
                      </a:r>
                      <a:r>
                        <a:rPr lang="en-US" sz="1600">
                          <a:solidFill>
                            <a:srgbClr val="BC770B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BC770B"/>
                          </a:solidFill>
                        </a:rPr>
                        <a:t>type, </a:t>
                      </a:r>
                      <a:r>
                        <a:rPr lang="en-US" sz="1600" i="1">
                          <a:solidFill>
                            <a:srgbClr val="FF0000"/>
                          </a:solidFill>
                        </a:rPr>
                        <a:t>w</a:t>
                      </a:r>
                      <a:r>
                        <a:rPr lang="en-US" sz="1600">
                          <a:solidFill>
                            <a:srgbClr val="BC770B"/>
                          </a:solidFill>
                        </a:rPr>
                        <a:t>=</a:t>
                      </a:r>
                      <a:r>
                        <a:rPr lang="en-US" sz="1600" i="1">
                          <a:solidFill>
                            <a:srgbClr val="BC770B"/>
                          </a:solidFill>
                        </a:rPr>
                        <a:t>B</a:t>
                      </a:r>
                      <a:r>
                        <a:rPr lang="en-US" sz="1600">
                          <a:solidFill>
                            <a:srgbClr val="BC770B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BC770B"/>
                          </a:solidFill>
                        </a:rPr>
                        <a:t>width</a:t>
                      </a:r>
                      <a:endParaRPr sz="1600" i="1">
                        <a:solidFill>
                          <a:srgbClr val="0070C0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T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type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C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type T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width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 C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width</a:t>
                      </a:r>
                      <a:endParaRPr sz="1600" b="0" i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B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</a:t>
                      </a:r>
                      <a:r>
                        <a:rPr lang="en-US" sz="1600" b="1"/>
                        <a:t>int</a:t>
                      </a:r>
                      <a:endParaRPr sz="1800" b="0" i="1" baseline="3000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B.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type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600" b="1">
                          <a:solidFill>
                            <a:srgbClr val="0070C0"/>
                          </a:solidFill>
                        </a:rPr>
                        <a:t>float,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B.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width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600" b="1">
                          <a:solidFill>
                            <a:srgbClr val="0070C0"/>
                          </a:solidFill>
                        </a:rPr>
                        <a:t>4</a:t>
                      </a:r>
                      <a:endParaRPr sz="1600" b="0" i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B </a:t>
                      </a: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</a:rPr>
                        <a:t>🡪</a:t>
                      </a: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600" b="1" u="none" strike="noStrike" cap="none">
                          <a:solidFill>
                            <a:srgbClr val="000000"/>
                          </a:solidFill>
                        </a:rPr>
                        <a:t>float</a:t>
                      </a:r>
                      <a:endParaRPr sz="1800" b="0" i="1" u="none" strike="noStrike" cap="none"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B.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type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600" b="1">
                          <a:solidFill>
                            <a:srgbClr val="0070C0"/>
                          </a:solidFill>
                        </a:rPr>
                        <a:t>int,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B.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width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600" b="1">
                          <a:solidFill>
                            <a:srgbClr val="0070C0"/>
                          </a:solidFill>
                        </a:rPr>
                        <a:t>8</a:t>
                      </a:r>
                      <a:endParaRPr sz="1600" b="0" i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C </a:t>
                      </a: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</a:rPr>
                        <a:t>🡪</a:t>
                      </a: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  Ɛ</a:t>
                      </a:r>
                      <a:endParaRPr sz="1800" b="0" i="1" u="none" strike="noStrike" cap="none"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C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type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 </a:t>
                      </a:r>
                      <a:r>
                        <a:rPr lang="en-US" sz="1600" i="1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, C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width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600" i="1">
                          <a:solidFill>
                            <a:srgbClr val="FF0000"/>
                          </a:solidFill>
                        </a:rPr>
                        <a:t>w</a:t>
                      </a:r>
                      <a:endParaRPr sz="1600" b="0" i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C  </a:t>
                      </a: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</a:rPr>
                        <a:t>🡪</a:t>
                      </a: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 [num] C</a:t>
                      </a:r>
                      <a:r>
                        <a:rPr lang="en-US" sz="1600" b="0" u="none" strike="noStrike" cap="none" baseline="-25000">
                          <a:solidFill>
                            <a:srgbClr val="000000"/>
                          </a:solidFill>
                        </a:rPr>
                        <a:t>1</a:t>
                      </a:r>
                      <a:endParaRPr sz="1800" b="1" i="1" u="none" strike="noStrike" cap="none" baseline="-25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C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type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array(</a:t>
                      </a:r>
                      <a:r>
                        <a:rPr lang="en-US" sz="1600" b="1" i="1">
                          <a:solidFill>
                            <a:srgbClr val="0070C0"/>
                          </a:solidFill>
                        </a:rPr>
                        <a:t>num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.val, C</a:t>
                      </a:r>
                      <a:r>
                        <a:rPr lang="en-US" sz="1600" i="1" baseline="-2500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type)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C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width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600" b="1" i="1">
                          <a:solidFill>
                            <a:srgbClr val="0070C0"/>
                          </a:solidFill>
                        </a:rPr>
                        <a:t>num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.val *C</a:t>
                      </a:r>
                      <a:r>
                        <a:rPr lang="en-US" sz="1600" i="1" baseline="-2500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width</a:t>
                      </a:r>
                      <a:endParaRPr sz="1600" b="0" i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04" name="Google Shape;804;p49"/>
          <p:cNvGraphicFramePr/>
          <p:nvPr/>
        </p:nvGraphicFramePr>
        <p:xfrm>
          <a:off x="868149" y="58698"/>
          <a:ext cx="4552325" cy="2499420"/>
        </p:xfrm>
        <a:graphic>
          <a:graphicData uri="http://schemas.openxmlformats.org/drawingml/2006/table">
            <a:tbl>
              <a:tblPr firstRow="1">
                <a:noFill/>
                <a:tableStyleId>{6C6B14A2-6F00-4CAA-9709-CDBAC51003AD}</a:tableStyleId>
              </a:tblPr>
              <a:tblGrid>
                <a:gridCol w="13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7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rgbClr val="15537E"/>
                          </a:solidFill>
                        </a:rPr>
                        <a:t>SDT for Computing Type and Width</a:t>
                      </a:r>
                      <a:endParaRPr sz="1600" b="0">
                        <a:solidFill>
                          <a:srgbClr val="15537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T 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B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         C</a:t>
                      </a:r>
                      <a:endParaRPr sz="1600" b="0" i="1" baseline="3000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0">
                          <a:solidFill>
                            <a:schemeClr val="dk1"/>
                          </a:solidFill>
                        </a:rPr>
                        <a:t>{</a:t>
                      </a:r>
                      <a:r>
                        <a:rPr lang="en-US" sz="1600" i="1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600" i="1">
                          <a:solidFill>
                            <a:srgbClr val="FF0000"/>
                          </a:solidFill>
                        </a:rPr>
                        <a:t>t </a:t>
                      </a:r>
                      <a:r>
                        <a:rPr lang="en-US" sz="1600">
                          <a:solidFill>
                            <a:srgbClr val="BC770B"/>
                          </a:solidFill>
                        </a:rPr>
                        <a:t>=</a:t>
                      </a:r>
                      <a:r>
                        <a:rPr lang="en-US" sz="1600" i="1">
                          <a:solidFill>
                            <a:srgbClr val="BC770B"/>
                          </a:solidFill>
                        </a:rPr>
                        <a:t>B</a:t>
                      </a:r>
                      <a:r>
                        <a:rPr lang="en-US" sz="1600">
                          <a:solidFill>
                            <a:srgbClr val="BC770B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BC770B"/>
                          </a:solidFill>
                        </a:rPr>
                        <a:t>type, </a:t>
                      </a:r>
                      <a:r>
                        <a:rPr lang="en-US" sz="1600" i="1">
                          <a:solidFill>
                            <a:srgbClr val="FF0000"/>
                          </a:solidFill>
                        </a:rPr>
                        <a:t>w</a:t>
                      </a:r>
                      <a:r>
                        <a:rPr lang="en-US" sz="1600">
                          <a:solidFill>
                            <a:srgbClr val="BC770B"/>
                          </a:solidFill>
                        </a:rPr>
                        <a:t>=</a:t>
                      </a:r>
                      <a:r>
                        <a:rPr lang="en-US" sz="1600" i="1">
                          <a:solidFill>
                            <a:srgbClr val="BC770B"/>
                          </a:solidFill>
                        </a:rPr>
                        <a:t>B</a:t>
                      </a:r>
                      <a:r>
                        <a:rPr lang="en-US" sz="1600">
                          <a:solidFill>
                            <a:srgbClr val="BC770B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BC770B"/>
                          </a:solidFill>
                        </a:rPr>
                        <a:t>width </a:t>
                      </a:r>
                      <a:r>
                        <a:rPr lang="en-US" sz="1600" i="0">
                          <a:solidFill>
                            <a:schemeClr val="dk1"/>
                          </a:solidFill>
                        </a:rPr>
                        <a:t>}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0">
                          <a:solidFill>
                            <a:schemeClr val="dk1"/>
                          </a:solidFill>
                        </a:rPr>
                        <a:t>{</a:t>
                      </a:r>
                      <a:r>
                        <a:rPr lang="en-US" sz="1600" i="1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T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type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C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type T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width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 C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width </a:t>
                      </a:r>
                      <a:r>
                        <a:rPr lang="en-US" sz="1600" i="0">
                          <a:solidFill>
                            <a:schemeClr val="dk1"/>
                          </a:solidFill>
                        </a:rPr>
                        <a:t>}</a:t>
                      </a:r>
                      <a:endParaRPr sz="1600" b="0" i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B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</a:t>
                      </a:r>
                      <a:r>
                        <a:rPr lang="en-US" sz="1600" b="1"/>
                        <a:t>int</a:t>
                      </a:r>
                      <a:endParaRPr sz="1800" b="0" i="1" baseline="3000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>
                          <a:solidFill>
                            <a:schemeClr val="dk1"/>
                          </a:solidFill>
                        </a:rPr>
                        <a:t>{</a:t>
                      </a:r>
                      <a:r>
                        <a:rPr lang="en-US" sz="1600" i="1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B.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type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600" b="1">
                          <a:solidFill>
                            <a:srgbClr val="0070C0"/>
                          </a:solidFill>
                        </a:rPr>
                        <a:t>float,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B.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width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600" b="1">
                          <a:solidFill>
                            <a:srgbClr val="0070C0"/>
                          </a:solidFill>
                        </a:rPr>
                        <a:t>4 </a:t>
                      </a:r>
                      <a:r>
                        <a:rPr lang="en-US" sz="1600" i="0">
                          <a:solidFill>
                            <a:schemeClr val="dk1"/>
                          </a:solidFill>
                        </a:rPr>
                        <a:t>}</a:t>
                      </a:r>
                      <a:endParaRPr sz="1600" b="0" i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B </a:t>
                      </a: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</a:rPr>
                        <a:t>🡪</a:t>
                      </a: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600" b="1" u="none" strike="noStrike" cap="none">
                          <a:solidFill>
                            <a:srgbClr val="000000"/>
                          </a:solidFill>
                        </a:rPr>
                        <a:t>float</a:t>
                      </a:r>
                      <a:endParaRPr sz="1800" b="0" i="1" u="none" strike="noStrike" cap="none"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>
                          <a:solidFill>
                            <a:schemeClr val="dk1"/>
                          </a:solidFill>
                        </a:rPr>
                        <a:t>{</a:t>
                      </a:r>
                      <a:r>
                        <a:rPr lang="en-US" sz="1600" i="1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B.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type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600" b="1">
                          <a:solidFill>
                            <a:srgbClr val="0070C0"/>
                          </a:solidFill>
                        </a:rPr>
                        <a:t>int,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B.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width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600" b="1">
                          <a:solidFill>
                            <a:srgbClr val="0070C0"/>
                          </a:solidFill>
                        </a:rPr>
                        <a:t>8 </a:t>
                      </a:r>
                      <a:r>
                        <a:rPr lang="en-US" sz="1600" i="0">
                          <a:solidFill>
                            <a:schemeClr val="dk1"/>
                          </a:solidFill>
                        </a:rPr>
                        <a:t>}</a:t>
                      </a:r>
                      <a:endParaRPr sz="1600" b="0" i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C </a:t>
                      </a: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</a:rPr>
                        <a:t>🡪</a:t>
                      </a: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  Ɛ</a:t>
                      </a:r>
                      <a:endParaRPr sz="1800" b="0" i="1" u="none" strike="noStrike" cap="none"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>
                          <a:solidFill>
                            <a:schemeClr val="dk1"/>
                          </a:solidFill>
                        </a:rPr>
                        <a:t>{ 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C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type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 </a:t>
                      </a:r>
                      <a:r>
                        <a:rPr lang="en-US" sz="1600" i="1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, C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width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600" i="1">
                          <a:solidFill>
                            <a:srgbClr val="FF0000"/>
                          </a:solidFill>
                        </a:rPr>
                        <a:t>w </a:t>
                      </a:r>
                      <a:r>
                        <a:rPr lang="en-US" sz="1600" i="0">
                          <a:solidFill>
                            <a:schemeClr val="dk1"/>
                          </a:solidFill>
                        </a:rPr>
                        <a:t>}</a:t>
                      </a:r>
                      <a:endParaRPr sz="1600" b="0" i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C  </a:t>
                      </a: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</a:rPr>
                        <a:t>🡪</a:t>
                      </a: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 [num] C</a:t>
                      </a:r>
                      <a:r>
                        <a:rPr lang="en-US" sz="1600" b="0" u="none" strike="noStrike" cap="none" baseline="-25000">
                          <a:solidFill>
                            <a:srgbClr val="000000"/>
                          </a:solidFill>
                        </a:rPr>
                        <a:t>1</a:t>
                      </a:r>
                      <a:endParaRPr sz="1800" b="1" i="1" u="none" strike="noStrike" cap="none" baseline="-25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0">
                          <a:solidFill>
                            <a:schemeClr val="dk1"/>
                          </a:solidFill>
                        </a:rPr>
                        <a:t>{ 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C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type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array(</a:t>
                      </a:r>
                      <a:r>
                        <a:rPr lang="en-US" sz="1600" b="1" i="1">
                          <a:solidFill>
                            <a:srgbClr val="0070C0"/>
                          </a:solidFill>
                        </a:rPr>
                        <a:t>num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.val, C</a:t>
                      </a:r>
                      <a:r>
                        <a:rPr lang="en-US" sz="1600" i="1" baseline="-2500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type)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  C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width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600" b="1" i="1">
                          <a:solidFill>
                            <a:srgbClr val="0070C0"/>
                          </a:solidFill>
                        </a:rPr>
                        <a:t>num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.val *C</a:t>
                      </a:r>
                      <a:r>
                        <a:rPr lang="en-US" sz="1600" i="1" baseline="-2500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width </a:t>
                      </a:r>
                      <a:r>
                        <a:rPr lang="en-US" sz="1600" i="0">
                          <a:solidFill>
                            <a:schemeClr val="dk1"/>
                          </a:solidFill>
                        </a:rPr>
                        <a:t>}</a:t>
                      </a:r>
                      <a:endParaRPr sz="1600" b="0" i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05" name="Google Shape;805;p49"/>
          <p:cNvSpPr/>
          <p:nvPr/>
        </p:nvSpPr>
        <p:spPr>
          <a:xfrm>
            <a:off x="5958460" y="1106175"/>
            <a:ext cx="935826" cy="646331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2700" cap="flat" cmpd="sng">
            <a:solidFill>
              <a:srgbClr val="BC770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6" name="Google Shape;806;p49"/>
          <p:cNvCxnSpPr/>
          <p:nvPr/>
        </p:nvCxnSpPr>
        <p:spPr>
          <a:xfrm rot="10800000">
            <a:off x="8768441" y="5451869"/>
            <a:ext cx="419100" cy="238542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807" name="Google Shape;807;p49"/>
          <p:cNvCxnSpPr/>
          <p:nvPr/>
        </p:nvCxnSpPr>
        <p:spPr>
          <a:xfrm rot="10800000">
            <a:off x="7585527" y="4472157"/>
            <a:ext cx="419100" cy="238542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808" name="Google Shape;808;p49"/>
          <p:cNvCxnSpPr/>
          <p:nvPr/>
        </p:nvCxnSpPr>
        <p:spPr>
          <a:xfrm rot="10800000">
            <a:off x="6134097" y="3514212"/>
            <a:ext cx="419100" cy="238542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dash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50"/>
          <p:cNvSpPr txBox="1">
            <a:spLocks noGrp="1"/>
          </p:cNvSpPr>
          <p:nvPr>
            <p:ph type="title"/>
          </p:nvPr>
        </p:nvSpPr>
        <p:spPr>
          <a:xfrm>
            <a:off x="838200" y="23927"/>
            <a:ext cx="10515600" cy="95486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Computing Relative Addresses</a:t>
            </a:r>
            <a:endParaRPr/>
          </a:p>
        </p:txBody>
      </p:sp>
      <p:sp>
        <p:nvSpPr>
          <p:cNvPr id="814" name="Google Shape;814;p50"/>
          <p:cNvSpPr/>
          <p:nvPr/>
        </p:nvSpPr>
        <p:spPr>
          <a:xfrm>
            <a:off x="5159829" y="1959433"/>
            <a:ext cx="5055325" cy="35530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5" name="Google Shape;815;p50"/>
          <p:cNvGrpSpPr/>
          <p:nvPr/>
        </p:nvGrpSpPr>
        <p:grpSpPr>
          <a:xfrm>
            <a:off x="2519354" y="1294622"/>
            <a:ext cx="7395898" cy="2667206"/>
            <a:chOff x="2451072" y="4005602"/>
            <a:chExt cx="7395898" cy="2667206"/>
          </a:xfrm>
        </p:grpSpPr>
        <p:pic>
          <p:nvPicPr>
            <p:cNvPr id="816" name="Google Shape;816;p5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17111" y="4005602"/>
              <a:ext cx="4429859" cy="2234884"/>
            </a:xfrm>
            <a:prstGeom prst="rect">
              <a:avLst/>
            </a:prstGeom>
            <a:noFill/>
            <a:ln w="9525" cap="flat" cmpd="sng">
              <a:solidFill>
                <a:srgbClr val="EA875C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817" name="Google Shape;817;p50"/>
            <p:cNvSpPr txBox="1"/>
            <p:nvPr/>
          </p:nvSpPr>
          <p:spPr>
            <a:xfrm>
              <a:off x="3371870" y="6240486"/>
              <a:ext cx="5533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D4F07"/>
                  </a:solidFill>
                  <a:latin typeface="Calibri"/>
                  <a:ea typeface="Calibri"/>
                  <a:cs typeface="Calibri"/>
                  <a:sym typeface="Calibri"/>
                </a:rPr>
                <a:t>CPP</a:t>
              </a:r>
              <a:endParaRPr/>
            </a:p>
          </p:txBody>
        </p:sp>
        <p:sp>
          <p:nvSpPr>
            <p:cNvPr id="818" name="Google Shape;818;p50"/>
            <p:cNvSpPr txBox="1"/>
            <p:nvPr/>
          </p:nvSpPr>
          <p:spPr>
            <a:xfrm>
              <a:off x="6379993" y="6303476"/>
              <a:ext cx="22941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D4F07"/>
                  </a:solidFill>
                  <a:latin typeface="Calibri"/>
                  <a:ea typeface="Calibri"/>
                  <a:cs typeface="Calibri"/>
                  <a:sym typeface="Calibri"/>
                </a:rPr>
                <a:t>ASM (x86-64 gcc 11.1)</a:t>
              </a:r>
              <a:endParaRPr/>
            </a:p>
          </p:txBody>
        </p:sp>
        <p:pic>
          <p:nvPicPr>
            <p:cNvPr id="819" name="Google Shape;819;p5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451072" y="4123030"/>
              <a:ext cx="2537348" cy="2000027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820" name="Google Shape;820;p50"/>
          <p:cNvGrpSpPr/>
          <p:nvPr/>
        </p:nvGrpSpPr>
        <p:grpSpPr>
          <a:xfrm>
            <a:off x="2507667" y="4198937"/>
            <a:ext cx="6591300" cy="2284217"/>
            <a:chOff x="2507667" y="4198937"/>
            <a:chExt cx="6591300" cy="2284217"/>
          </a:xfrm>
        </p:grpSpPr>
        <p:grpSp>
          <p:nvGrpSpPr>
            <p:cNvPr id="821" name="Google Shape;821;p50"/>
            <p:cNvGrpSpPr/>
            <p:nvPr/>
          </p:nvGrpSpPr>
          <p:grpSpPr>
            <a:xfrm>
              <a:off x="2507667" y="4198937"/>
              <a:ext cx="6591300" cy="2088944"/>
              <a:chOff x="2349592" y="1208049"/>
              <a:chExt cx="6591300" cy="2088944"/>
            </a:xfrm>
          </p:grpSpPr>
          <p:grpSp>
            <p:nvGrpSpPr>
              <p:cNvPr id="822" name="Google Shape;822;p50"/>
              <p:cNvGrpSpPr/>
              <p:nvPr/>
            </p:nvGrpSpPr>
            <p:grpSpPr>
              <a:xfrm>
                <a:off x="2349592" y="1208049"/>
                <a:ext cx="6591300" cy="2088944"/>
                <a:chOff x="2349592" y="1208049"/>
                <a:chExt cx="6591300" cy="2088944"/>
              </a:xfrm>
            </p:grpSpPr>
            <p:pic>
              <p:nvPicPr>
                <p:cNvPr id="823" name="Google Shape;823;p50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t="22931" b="17658"/>
                <a:stretch/>
              </p:blipFill>
              <p:spPr>
                <a:xfrm>
                  <a:off x="2349592" y="1820049"/>
                  <a:ext cx="6591300" cy="1476944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noFill/>
                </a:ln>
              </p:spPr>
            </p:pic>
            <p:pic>
              <p:nvPicPr>
                <p:cNvPr id="824" name="Google Shape;824;p50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3130240" y="1208049"/>
                  <a:ext cx="2686050" cy="495300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noFill/>
                </a:ln>
              </p:spPr>
            </p:pic>
          </p:grpSp>
          <p:sp>
            <p:nvSpPr>
              <p:cNvPr id="825" name="Google Shape;825;p50"/>
              <p:cNvSpPr/>
              <p:nvPr/>
            </p:nvSpPr>
            <p:spPr>
              <a:xfrm>
                <a:off x="2949262" y="1231477"/>
                <a:ext cx="5473521" cy="1815586"/>
              </a:xfrm>
              <a:prstGeom prst="rect">
                <a:avLst/>
              </a:prstGeom>
              <a:noFill/>
              <a:ln w="12700" cap="flat" cmpd="sng">
                <a:solidFill>
                  <a:schemeClr val="accent6"/>
                </a:solidFill>
                <a:prstDash val="dashDot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26" name="Google Shape;826;p50"/>
            <p:cNvSpPr txBox="1"/>
            <p:nvPr/>
          </p:nvSpPr>
          <p:spPr>
            <a:xfrm>
              <a:off x="3913583" y="6113822"/>
              <a:ext cx="36610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D4F07"/>
                  </a:solidFill>
                  <a:latin typeface="Calibri"/>
                  <a:ea typeface="Calibri"/>
                  <a:cs typeface="Calibri"/>
                  <a:sym typeface="Calibri"/>
                </a:rPr>
                <a:t>SDT for computing relative addresses</a:t>
              </a:r>
              <a:endParaRPr/>
            </a:p>
          </p:txBody>
        </p:sp>
      </p:grpSp>
      <p:sp>
        <p:nvSpPr>
          <p:cNvPr id="827" name="Google Shape;827;p50"/>
          <p:cNvSpPr/>
          <p:nvPr/>
        </p:nvSpPr>
        <p:spPr>
          <a:xfrm>
            <a:off x="5299709" y="1173475"/>
            <a:ext cx="4773205" cy="27883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Why Need IR?</a:t>
            </a:r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1"/>
          </p:nvPr>
        </p:nvSpPr>
        <p:spPr>
          <a:xfrm>
            <a:off x="838200" y="1349489"/>
            <a:ext cx="10515600" cy="48274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1" t="-2018" r="-1505" b="-37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51"/>
          <p:cNvSpPr txBox="1">
            <a:spLocks noGrp="1"/>
          </p:cNvSpPr>
          <p:nvPr>
            <p:ph type="title"/>
          </p:nvPr>
        </p:nvSpPr>
        <p:spPr>
          <a:xfrm>
            <a:off x="838200" y="23927"/>
            <a:ext cx="10515600" cy="95486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Fields in Records and Classes</a:t>
            </a:r>
            <a:endParaRPr/>
          </a:p>
        </p:txBody>
      </p:sp>
      <p:sp>
        <p:nvSpPr>
          <p:cNvPr id="833" name="Google Shape;833;p51"/>
          <p:cNvSpPr/>
          <p:nvPr/>
        </p:nvSpPr>
        <p:spPr>
          <a:xfrm>
            <a:off x="5159829" y="1959433"/>
            <a:ext cx="5055325" cy="35530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4" name="Google Shape;834;p51"/>
          <p:cNvGrpSpPr/>
          <p:nvPr/>
        </p:nvGrpSpPr>
        <p:grpSpPr>
          <a:xfrm>
            <a:off x="2064482" y="1166154"/>
            <a:ext cx="8114132" cy="2928629"/>
            <a:chOff x="2296710" y="1035524"/>
            <a:chExt cx="8114132" cy="2928629"/>
          </a:xfrm>
        </p:grpSpPr>
        <p:sp>
          <p:nvSpPr>
            <p:cNvPr id="835" name="Google Shape;835;p51"/>
            <p:cNvSpPr txBox="1"/>
            <p:nvPr/>
          </p:nvSpPr>
          <p:spPr>
            <a:xfrm>
              <a:off x="3296459" y="3594821"/>
              <a:ext cx="5533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D4F07"/>
                  </a:solidFill>
                  <a:latin typeface="Calibri"/>
                  <a:ea typeface="Calibri"/>
                  <a:cs typeface="Calibri"/>
                  <a:sym typeface="Calibri"/>
                </a:rPr>
                <a:t>CPP</a:t>
              </a:r>
              <a:endParaRPr/>
            </a:p>
          </p:txBody>
        </p:sp>
        <p:sp>
          <p:nvSpPr>
            <p:cNvPr id="836" name="Google Shape;836;p51"/>
            <p:cNvSpPr txBox="1"/>
            <p:nvPr/>
          </p:nvSpPr>
          <p:spPr>
            <a:xfrm>
              <a:off x="7153669" y="3594821"/>
              <a:ext cx="229415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7D4F07"/>
                  </a:solidFill>
                  <a:latin typeface="Calibri"/>
                  <a:ea typeface="Calibri"/>
                  <a:cs typeface="Calibri"/>
                  <a:sym typeface="Calibri"/>
                </a:rPr>
                <a:t>ASM (x86-64 gcc 11.1)</a:t>
              </a:r>
              <a:endParaRPr/>
            </a:p>
          </p:txBody>
        </p:sp>
        <p:pic>
          <p:nvPicPr>
            <p:cNvPr id="837" name="Google Shape;837;p5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96710" y="1054666"/>
              <a:ext cx="2563217" cy="2549655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838" name="Google Shape;838;p5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5803317" y="1035524"/>
              <a:ext cx="4607525" cy="2568797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839" name="Google Shape;839;p51"/>
          <p:cNvGrpSpPr/>
          <p:nvPr/>
        </p:nvGrpSpPr>
        <p:grpSpPr>
          <a:xfrm>
            <a:off x="1719742" y="4520609"/>
            <a:ext cx="9082513" cy="1498600"/>
            <a:chOff x="2250993" y="4374901"/>
            <a:chExt cx="9082513" cy="1498600"/>
          </a:xfrm>
        </p:grpSpPr>
        <p:pic>
          <p:nvPicPr>
            <p:cNvPr id="840" name="Google Shape;840;p5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161306" y="4387601"/>
              <a:ext cx="6172200" cy="148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1" name="Google Shape;841;p5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250993" y="4374901"/>
              <a:ext cx="2714625" cy="447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42" name="Google Shape;842;p51"/>
          <p:cNvSpPr txBox="1"/>
          <p:nvPr/>
        </p:nvSpPr>
        <p:spPr>
          <a:xfrm>
            <a:off x="4154188" y="6455467"/>
            <a:ext cx="33857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93612"/>
                </a:solidFill>
                <a:latin typeface="Calibri"/>
                <a:ea typeface="Calibri"/>
                <a:cs typeface="Calibri"/>
                <a:sym typeface="Calibri"/>
              </a:rPr>
              <a:t>Handling of field names in records</a:t>
            </a:r>
            <a:endParaRPr/>
          </a:p>
        </p:txBody>
      </p:sp>
      <p:sp>
        <p:nvSpPr>
          <p:cNvPr id="843" name="Google Shape;843;p51"/>
          <p:cNvSpPr/>
          <p:nvPr/>
        </p:nvSpPr>
        <p:spPr>
          <a:xfrm>
            <a:off x="1681841" y="4463801"/>
            <a:ext cx="9105900" cy="15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51"/>
          <p:cNvSpPr txBox="1"/>
          <p:nvPr/>
        </p:nvSpPr>
        <p:spPr>
          <a:xfrm>
            <a:off x="6442917" y="6072867"/>
            <a:ext cx="19158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type constructor</a:t>
            </a:r>
            <a:endParaRPr/>
          </a:p>
        </p:txBody>
      </p:sp>
      <p:cxnSp>
        <p:nvCxnSpPr>
          <p:cNvPr id="845" name="Google Shape;845;p51"/>
          <p:cNvCxnSpPr>
            <a:stCxn id="844" idx="0"/>
          </p:cNvCxnSpPr>
          <p:nvPr/>
        </p:nvCxnSpPr>
        <p:spPr>
          <a:xfrm rot="10800000" flipH="1">
            <a:off x="7400860" y="5534667"/>
            <a:ext cx="435300" cy="538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46" name="Google Shape;846;p51"/>
          <p:cNvSpPr txBox="1"/>
          <p:nvPr/>
        </p:nvSpPr>
        <p:spPr>
          <a:xfrm>
            <a:off x="8583773" y="6080127"/>
            <a:ext cx="21749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symbol table object</a:t>
            </a:r>
            <a:endParaRPr/>
          </a:p>
        </p:txBody>
      </p:sp>
      <p:cxnSp>
        <p:nvCxnSpPr>
          <p:cNvPr id="847" name="Google Shape;847;p51"/>
          <p:cNvCxnSpPr>
            <a:stCxn id="846" idx="0"/>
          </p:cNvCxnSpPr>
          <p:nvPr/>
        </p:nvCxnSpPr>
        <p:spPr>
          <a:xfrm rot="10800000">
            <a:off x="8658743" y="5512527"/>
            <a:ext cx="1012500" cy="5676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48" name="Google Shape;848;p51"/>
          <p:cNvSpPr/>
          <p:nvPr/>
        </p:nvSpPr>
        <p:spPr>
          <a:xfrm>
            <a:off x="1523999" y="4325257"/>
            <a:ext cx="9278256" cy="2167911"/>
          </a:xfrm>
          <a:prstGeom prst="rect">
            <a:avLst/>
          </a:prstGeom>
          <a:noFill/>
          <a:ln w="12700" cap="flat" cmpd="sng">
            <a:solidFill>
              <a:srgbClr val="F6C37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9" name="Google Shape;849;p51"/>
          <p:cNvSpPr/>
          <p:nvPr/>
        </p:nvSpPr>
        <p:spPr>
          <a:xfrm>
            <a:off x="5546452" y="1144447"/>
            <a:ext cx="4773205" cy="293550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52"/>
          <p:cNvSpPr txBox="1">
            <a:spLocks noGrp="1"/>
          </p:cNvSpPr>
          <p:nvPr>
            <p:ph type="title"/>
          </p:nvPr>
        </p:nvSpPr>
        <p:spPr>
          <a:xfrm>
            <a:off x="1008017" y="2193925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Three Address Code Generation</a:t>
            </a:r>
            <a:endParaRPr/>
          </a:p>
        </p:txBody>
      </p:sp>
      <p:sp>
        <p:nvSpPr>
          <p:cNvPr id="856" name="Google Shape;856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sp>
        <p:nvSpPr>
          <p:cNvPr id="863" name="Google Shape;863;p53"/>
          <p:cNvSpPr txBox="1">
            <a:spLocks noGrp="1"/>
          </p:cNvSpPr>
          <p:nvPr>
            <p:ph type="title"/>
          </p:nvPr>
        </p:nvSpPr>
        <p:spPr>
          <a:xfrm>
            <a:off x="746760" y="180680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An Example</a:t>
            </a:r>
            <a:endParaRPr/>
          </a:p>
        </p:txBody>
      </p:sp>
      <p:pic>
        <p:nvPicPr>
          <p:cNvPr id="864" name="Google Shape;864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596" y="1519100"/>
            <a:ext cx="6534981" cy="2791642"/>
          </a:xfrm>
          <a:prstGeom prst="rect">
            <a:avLst/>
          </a:prstGeom>
          <a:noFill/>
          <a:ln w="9525" cap="flat" cmpd="sng">
            <a:solidFill>
              <a:srgbClr val="BC770B"/>
            </a:solidFill>
            <a:prstDash val="dash"/>
            <a:miter lim="800000"/>
            <a:headEnd type="none" w="sm" len="sm"/>
            <a:tailEnd type="none" w="sm" len="sm"/>
          </a:ln>
        </p:spPr>
      </p:pic>
      <p:pic>
        <p:nvPicPr>
          <p:cNvPr id="865" name="Google Shape;865;p5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78217" y="1247774"/>
            <a:ext cx="4188959" cy="5285243"/>
          </a:xfrm>
          <a:prstGeom prst="rect">
            <a:avLst/>
          </a:prstGeom>
          <a:noFill/>
          <a:ln w="9525" cap="flat" cmpd="sng">
            <a:solidFill>
              <a:srgbClr val="BC770B"/>
            </a:solidFill>
            <a:prstDash val="dash"/>
            <a:miter lim="800000"/>
            <a:headEnd type="none" w="sm" len="sm"/>
            <a:tailEnd type="none" w="sm" len="sm"/>
          </a:ln>
        </p:spPr>
      </p:pic>
      <p:sp>
        <p:nvSpPr>
          <p:cNvPr id="866" name="Google Shape;866;p53"/>
          <p:cNvSpPr/>
          <p:nvPr/>
        </p:nvSpPr>
        <p:spPr>
          <a:xfrm>
            <a:off x="7068456" y="2808514"/>
            <a:ext cx="708163" cy="640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381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54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Translation of Expressions</a:t>
            </a:r>
            <a:endParaRPr/>
          </a:p>
        </p:txBody>
      </p:sp>
      <p:sp>
        <p:nvSpPr>
          <p:cNvPr id="872" name="Google Shape;872;p54"/>
          <p:cNvSpPr txBox="1">
            <a:spLocks noGrp="1"/>
          </p:cNvSpPr>
          <p:nvPr>
            <p:ph type="body" idx="1"/>
          </p:nvPr>
        </p:nvSpPr>
        <p:spPr>
          <a:xfrm>
            <a:off x="838200" y="1349490"/>
            <a:ext cx="10515600" cy="48274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019" r="-162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874" name="Google Shape;874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55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Translation of Expressions</a:t>
            </a:r>
            <a:endParaRPr/>
          </a:p>
        </p:txBody>
      </p:sp>
      <p:sp>
        <p:nvSpPr>
          <p:cNvPr id="881" name="Google Shape;881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sp>
        <p:nvSpPr>
          <p:cNvPr id="882" name="Google Shape;882;p55"/>
          <p:cNvSpPr txBox="1"/>
          <p:nvPr/>
        </p:nvSpPr>
        <p:spPr>
          <a:xfrm>
            <a:off x="7099238" y="3152367"/>
            <a:ext cx="1992084" cy="12003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t="-4060" b="-101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883" name="Google Shape;883;p55"/>
          <p:cNvGrpSpPr/>
          <p:nvPr/>
        </p:nvGrpSpPr>
        <p:grpSpPr>
          <a:xfrm>
            <a:off x="2474487" y="2270222"/>
            <a:ext cx="2133600" cy="2286000"/>
            <a:chOff x="3276600" y="4343400"/>
            <a:chExt cx="2133600" cy="2286000"/>
          </a:xfrm>
        </p:grpSpPr>
        <p:sp>
          <p:nvSpPr>
            <p:cNvPr id="884" name="Google Shape;884;p55"/>
            <p:cNvSpPr txBox="1"/>
            <p:nvPr/>
          </p:nvSpPr>
          <p:spPr>
            <a:xfrm>
              <a:off x="4368800" y="4994275"/>
              <a:ext cx="355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399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+</a:t>
              </a:r>
              <a:endParaRPr/>
            </a:p>
          </p:txBody>
        </p:sp>
        <p:sp>
          <p:nvSpPr>
            <p:cNvPr id="885" name="Google Shape;885;p55"/>
            <p:cNvSpPr txBox="1"/>
            <p:nvPr/>
          </p:nvSpPr>
          <p:spPr>
            <a:xfrm>
              <a:off x="3733800" y="4495800"/>
              <a:ext cx="439738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399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:=</a:t>
              </a:r>
              <a:endParaRPr/>
            </a:p>
          </p:txBody>
        </p:sp>
        <p:sp>
          <p:nvSpPr>
            <p:cNvPr id="886" name="Google Shape;886;p55"/>
            <p:cNvSpPr txBox="1"/>
            <p:nvPr/>
          </p:nvSpPr>
          <p:spPr>
            <a:xfrm>
              <a:off x="3962400" y="5410200"/>
              <a:ext cx="2857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399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</a:t>
              </a:r>
              <a:endParaRPr/>
            </a:p>
          </p:txBody>
        </p:sp>
        <p:sp>
          <p:nvSpPr>
            <p:cNvPr id="887" name="Google Shape;887;p55"/>
            <p:cNvSpPr txBox="1"/>
            <p:nvPr/>
          </p:nvSpPr>
          <p:spPr>
            <a:xfrm>
              <a:off x="3810000" y="6019800"/>
              <a:ext cx="3365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399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888" name="Google Shape;888;p55"/>
            <p:cNvSpPr txBox="1"/>
            <p:nvPr/>
          </p:nvSpPr>
          <p:spPr>
            <a:xfrm>
              <a:off x="4860925" y="5867400"/>
              <a:ext cx="319088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399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sp>
          <p:nvSpPr>
            <p:cNvPr id="889" name="Google Shape;889;p55"/>
            <p:cNvSpPr txBox="1"/>
            <p:nvPr/>
          </p:nvSpPr>
          <p:spPr>
            <a:xfrm>
              <a:off x="3276600" y="4876800"/>
              <a:ext cx="319088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399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cxnSp>
          <p:nvCxnSpPr>
            <p:cNvPr id="890" name="Google Shape;890;p55"/>
            <p:cNvCxnSpPr/>
            <p:nvPr/>
          </p:nvCxnSpPr>
          <p:spPr>
            <a:xfrm flipH="1">
              <a:off x="4114800" y="5334000"/>
              <a:ext cx="381000" cy="22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1" name="Google Shape;891;p55"/>
            <p:cNvCxnSpPr/>
            <p:nvPr/>
          </p:nvCxnSpPr>
          <p:spPr>
            <a:xfrm>
              <a:off x="4648200" y="5410200"/>
              <a:ext cx="304800" cy="53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2" name="Google Shape;892;p55"/>
            <p:cNvCxnSpPr/>
            <p:nvPr/>
          </p:nvCxnSpPr>
          <p:spPr>
            <a:xfrm flipH="1">
              <a:off x="3962400" y="5791200"/>
              <a:ext cx="152400" cy="30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3" name="Google Shape;893;p55"/>
            <p:cNvCxnSpPr/>
            <p:nvPr/>
          </p:nvCxnSpPr>
          <p:spPr>
            <a:xfrm flipH="1">
              <a:off x="3505200" y="4800600"/>
              <a:ext cx="304800" cy="228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4" name="Google Shape;894;p55"/>
            <p:cNvCxnSpPr/>
            <p:nvPr/>
          </p:nvCxnSpPr>
          <p:spPr>
            <a:xfrm>
              <a:off x="4114800" y="4724400"/>
              <a:ext cx="381000" cy="38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5" name="Google Shape;895;p55"/>
            <p:cNvSpPr/>
            <p:nvPr/>
          </p:nvSpPr>
          <p:spPr>
            <a:xfrm>
              <a:off x="3276600" y="4343400"/>
              <a:ext cx="2133600" cy="2286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896" name="Google Shape;896;p55"/>
          <p:cNvSpPr txBox="1"/>
          <p:nvPr/>
        </p:nvSpPr>
        <p:spPr>
          <a:xfrm>
            <a:off x="870467" y="1338565"/>
            <a:ext cx="5225533" cy="4616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866" t="-10666" b="-3066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897" name="Google Shape;897;p55"/>
          <p:cNvGrpSpPr/>
          <p:nvPr/>
        </p:nvGrpSpPr>
        <p:grpSpPr>
          <a:xfrm>
            <a:off x="2886778" y="2879822"/>
            <a:ext cx="1286618" cy="995065"/>
            <a:chOff x="3717925" y="4841875"/>
            <a:chExt cx="1286618" cy="995065"/>
          </a:xfrm>
        </p:grpSpPr>
        <p:sp>
          <p:nvSpPr>
            <p:cNvPr id="898" name="Google Shape;898;p55"/>
            <p:cNvSpPr txBox="1"/>
            <p:nvPr/>
          </p:nvSpPr>
          <p:spPr>
            <a:xfrm>
              <a:off x="3717925" y="5375275"/>
              <a:ext cx="37221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en-US" sz="2400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899" name="Google Shape;899;p55"/>
            <p:cNvSpPr txBox="1"/>
            <p:nvPr/>
          </p:nvSpPr>
          <p:spPr>
            <a:xfrm>
              <a:off x="4632325" y="4841875"/>
              <a:ext cx="37221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i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r>
                <a:rPr lang="en-US" sz="2400" baseline="-250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</p:grpSp>
      <p:sp>
        <p:nvSpPr>
          <p:cNvPr id="900" name="Google Shape;900;p55"/>
          <p:cNvSpPr txBox="1"/>
          <p:nvPr/>
        </p:nvSpPr>
        <p:spPr>
          <a:xfrm>
            <a:off x="6678958" y="2473538"/>
            <a:ext cx="2948884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We want to generate the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following code</a:t>
            </a:r>
            <a:endParaRPr/>
          </a:p>
        </p:txBody>
      </p:sp>
      <p:sp>
        <p:nvSpPr>
          <p:cNvPr id="901" name="Google Shape;901;p55"/>
          <p:cNvSpPr/>
          <p:nvPr/>
        </p:nvSpPr>
        <p:spPr>
          <a:xfrm>
            <a:off x="5558971" y="3181424"/>
            <a:ext cx="662787" cy="518924"/>
          </a:xfrm>
          <a:prstGeom prst="rightArrow">
            <a:avLst>
              <a:gd name="adj1" fmla="val 50000"/>
              <a:gd name="adj2" fmla="val 50000"/>
            </a:avLst>
          </a:prstGeom>
          <a:noFill/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6" name="Google Shape;906;p56"/>
          <p:cNvGrpSpPr/>
          <p:nvPr/>
        </p:nvGrpSpPr>
        <p:grpSpPr>
          <a:xfrm>
            <a:off x="5050518" y="867777"/>
            <a:ext cx="2669359" cy="381000"/>
            <a:chOff x="5334000" y="1981200"/>
            <a:chExt cx="2669359" cy="381000"/>
          </a:xfrm>
        </p:grpSpPr>
        <p:sp>
          <p:nvSpPr>
            <p:cNvPr id="907" name="Google Shape;907;p56"/>
            <p:cNvSpPr/>
            <p:nvPr/>
          </p:nvSpPr>
          <p:spPr>
            <a:xfrm>
              <a:off x="5334000" y="1981200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908" name="Google Shape;908;p56"/>
            <p:cNvSpPr/>
            <p:nvPr/>
          </p:nvSpPr>
          <p:spPr>
            <a:xfrm>
              <a:off x="6479359" y="1981200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  <p:sp>
          <p:nvSpPr>
            <p:cNvPr id="909" name="Google Shape;909;p56"/>
            <p:cNvSpPr/>
            <p:nvPr/>
          </p:nvSpPr>
          <p:spPr>
            <a:xfrm>
              <a:off x="7622359" y="1981200"/>
              <a:ext cx="381000" cy="3810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</p:grpSp>
      <p:sp>
        <p:nvSpPr>
          <p:cNvPr id="910" name="Google Shape;910;p56"/>
          <p:cNvSpPr/>
          <p:nvPr/>
        </p:nvSpPr>
        <p:spPr>
          <a:xfrm>
            <a:off x="4416765" y="2199360"/>
            <a:ext cx="381000" cy="381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911" name="Google Shape;911;p56"/>
          <p:cNvSpPr/>
          <p:nvPr/>
        </p:nvSpPr>
        <p:spPr>
          <a:xfrm>
            <a:off x="4974748" y="2162562"/>
            <a:ext cx="381000" cy="381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  <p:sp>
        <p:nvSpPr>
          <p:cNvPr id="912" name="Google Shape;912;p56"/>
          <p:cNvSpPr/>
          <p:nvPr/>
        </p:nvSpPr>
        <p:spPr>
          <a:xfrm>
            <a:off x="6058114" y="2163229"/>
            <a:ext cx="381000" cy="381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913" name="Google Shape;913;p56"/>
          <p:cNvSpPr/>
          <p:nvPr/>
        </p:nvSpPr>
        <p:spPr>
          <a:xfrm>
            <a:off x="6195876" y="152400"/>
            <a:ext cx="381000" cy="381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cxnSp>
        <p:nvCxnSpPr>
          <p:cNvPr id="914" name="Google Shape;914;p56"/>
          <p:cNvCxnSpPr/>
          <p:nvPr/>
        </p:nvCxnSpPr>
        <p:spPr>
          <a:xfrm flipH="1">
            <a:off x="5369832" y="524775"/>
            <a:ext cx="875951" cy="39895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15" name="Google Shape;915;p56"/>
          <p:cNvCxnSpPr/>
          <p:nvPr/>
        </p:nvCxnSpPr>
        <p:spPr>
          <a:xfrm rot="10800000">
            <a:off x="6380709" y="580571"/>
            <a:ext cx="0" cy="28736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16" name="Google Shape;916;p56"/>
          <p:cNvCxnSpPr/>
          <p:nvPr/>
        </p:nvCxnSpPr>
        <p:spPr>
          <a:xfrm>
            <a:off x="6515413" y="524776"/>
            <a:ext cx="873592" cy="39895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17" name="Google Shape;917;p56"/>
          <p:cNvCxnSpPr>
            <a:endCxn id="910" idx="0"/>
          </p:cNvCxnSpPr>
          <p:nvPr/>
        </p:nvCxnSpPr>
        <p:spPr>
          <a:xfrm flipH="1">
            <a:off x="4607265" y="1194360"/>
            <a:ext cx="496200" cy="100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18" name="Google Shape;918;p56"/>
          <p:cNvCxnSpPr/>
          <p:nvPr/>
        </p:nvCxnSpPr>
        <p:spPr>
          <a:xfrm rot="10800000" flipH="1">
            <a:off x="5164341" y="1250110"/>
            <a:ext cx="73841" cy="91445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19" name="Google Shape;919;p56"/>
          <p:cNvCxnSpPr>
            <a:stCxn id="912" idx="1"/>
          </p:cNvCxnSpPr>
          <p:nvPr/>
        </p:nvCxnSpPr>
        <p:spPr>
          <a:xfrm rot="10800000">
            <a:off x="5372910" y="1193025"/>
            <a:ext cx="741000" cy="1026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0" name="Google Shape;920;p56"/>
          <p:cNvSpPr/>
          <p:nvPr/>
        </p:nvSpPr>
        <p:spPr>
          <a:xfrm>
            <a:off x="4348690" y="3472934"/>
            <a:ext cx="604310" cy="369332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/>
          </a:p>
        </p:txBody>
      </p:sp>
      <p:sp>
        <p:nvSpPr>
          <p:cNvPr id="921" name="Google Shape;921;p56"/>
          <p:cNvSpPr/>
          <p:nvPr/>
        </p:nvSpPr>
        <p:spPr>
          <a:xfrm>
            <a:off x="4419600" y="2807942"/>
            <a:ext cx="381000" cy="381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cxnSp>
        <p:nvCxnSpPr>
          <p:cNvPr id="922" name="Google Shape;922;p56"/>
          <p:cNvCxnSpPr>
            <a:stCxn id="920" idx="0"/>
          </p:cNvCxnSpPr>
          <p:nvPr/>
        </p:nvCxnSpPr>
        <p:spPr>
          <a:xfrm rot="10800000">
            <a:off x="4610045" y="3191534"/>
            <a:ext cx="40800" cy="281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23" name="Google Shape;923;p56"/>
          <p:cNvCxnSpPr>
            <a:stCxn id="910" idx="4"/>
            <a:endCxn id="921" idx="0"/>
          </p:cNvCxnSpPr>
          <p:nvPr/>
        </p:nvCxnSpPr>
        <p:spPr>
          <a:xfrm>
            <a:off x="4607265" y="2580360"/>
            <a:ext cx="2700" cy="227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4" name="Google Shape;924;p56"/>
          <p:cNvSpPr/>
          <p:nvPr/>
        </p:nvSpPr>
        <p:spPr>
          <a:xfrm>
            <a:off x="5664836" y="2773145"/>
            <a:ext cx="1216841" cy="48351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endParaRPr/>
          </a:p>
        </p:txBody>
      </p:sp>
      <p:cxnSp>
        <p:nvCxnSpPr>
          <p:cNvPr id="925" name="Google Shape;925;p56"/>
          <p:cNvCxnSpPr/>
          <p:nvPr/>
        </p:nvCxnSpPr>
        <p:spPr>
          <a:xfrm>
            <a:off x="6255281" y="2544230"/>
            <a:ext cx="24642" cy="22891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6" name="Google Shape;926;p56"/>
          <p:cNvSpPr/>
          <p:nvPr/>
        </p:nvSpPr>
        <p:spPr>
          <a:xfrm>
            <a:off x="8077200" y="1535668"/>
            <a:ext cx="685800" cy="369332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/>
          </a:p>
        </p:txBody>
      </p:sp>
      <p:cxnSp>
        <p:nvCxnSpPr>
          <p:cNvPr id="927" name="Google Shape;927;p56"/>
          <p:cNvCxnSpPr>
            <a:stCxn id="909" idx="4"/>
            <a:endCxn id="926" idx="0"/>
          </p:cNvCxnSpPr>
          <p:nvPr/>
        </p:nvCxnSpPr>
        <p:spPr>
          <a:xfrm>
            <a:off x="7529377" y="1248777"/>
            <a:ext cx="890700" cy="286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8" name="Google Shape;928;p56"/>
          <p:cNvSpPr txBox="1"/>
          <p:nvPr/>
        </p:nvSpPr>
        <p:spPr>
          <a:xfrm>
            <a:off x="7924800" y="1066800"/>
            <a:ext cx="7619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929" name="Google Shape;929;p56"/>
          <p:cNvSpPr txBox="1"/>
          <p:nvPr/>
        </p:nvSpPr>
        <p:spPr>
          <a:xfrm>
            <a:off x="6096001" y="2479802"/>
            <a:ext cx="7494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930" name="Google Shape;930;p56"/>
          <p:cNvSpPr txBox="1"/>
          <p:nvPr/>
        </p:nvSpPr>
        <p:spPr>
          <a:xfrm>
            <a:off x="203203" y="1"/>
            <a:ext cx="419358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Construct syntax tree for: a-4+c</a:t>
            </a:r>
            <a:endParaRPr/>
          </a:p>
        </p:txBody>
      </p:sp>
      <p:grpSp>
        <p:nvGrpSpPr>
          <p:cNvPr id="931" name="Google Shape;931;p56"/>
          <p:cNvGrpSpPr/>
          <p:nvPr/>
        </p:nvGrpSpPr>
        <p:grpSpPr>
          <a:xfrm>
            <a:off x="3605425" y="6019800"/>
            <a:ext cx="1602783" cy="871954"/>
            <a:chOff x="3957458" y="5410200"/>
            <a:chExt cx="1602783" cy="871954"/>
          </a:xfrm>
        </p:grpSpPr>
        <p:sp>
          <p:nvSpPr>
            <p:cNvPr id="932" name="Google Shape;932;p56"/>
            <p:cNvSpPr txBox="1"/>
            <p:nvPr/>
          </p:nvSpPr>
          <p:spPr>
            <a:xfrm>
              <a:off x="4120090" y="5410200"/>
              <a:ext cx="451687" cy="381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</a:t>
              </a:r>
              <a:endParaRPr/>
            </a:p>
          </p:txBody>
        </p:sp>
        <p:sp>
          <p:nvSpPr>
            <p:cNvPr id="933" name="Google Shape;933;p56"/>
            <p:cNvSpPr txBox="1"/>
            <p:nvPr/>
          </p:nvSpPr>
          <p:spPr>
            <a:xfrm>
              <a:off x="4572000" y="5410200"/>
              <a:ext cx="451687" cy="381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56"/>
            <p:cNvSpPr txBox="1"/>
            <p:nvPr/>
          </p:nvSpPr>
          <p:spPr>
            <a:xfrm>
              <a:off x="3957458" y="5943600"/>
              <a:ext cx="160278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 entry for a</a:t>
              </a:r>
              <a:endParaRPr/>
            </a:p>
          </p:txBody>
        </p:sp>
        <p:cxnSp>
          <p:nvCxnSpPr>
            <p:cNvPr id="935" name="Google Shape;935;p56"/>
            <p:cNvCxnSpPr/>
            <p:nvPr/>
          </p:nvCxnSpPr>
          <p:spPr>
            <a:xfrm>
              <a:off x="4800599" y="5524500"/>
              <a:ext cx="1" cy="419100"/>
            </a:xfrm>
            <a:prstGeom prst="straightConnector1">
              <a:avLst/>
            </a:prstGeom>
            <a:noFill/>
            <a:ln w="28575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936" name="Google Shape;936;p56"/>
          <p:cNvGrpSpPr/>
          <p:nvPr/>
        </p:nvGrpSpPr>
        <p:grpSpPr>
          <a:xfrm>
            <a:off x="6048766" y="5802868"/>
            <a:ext cx="1067372" cy="369332"/>
            <a:chOff x="5866828" y="5412575"/>
            <a:chExt cx="1067372" cy="369332"/>
          </a:xfrm>
        </p:grpSpPr>
        <p:sp>
          <p:nvSpPr>
            <p:cNvPr id="937" name="Google Shape;937;p56"/>
            <p:cNvSpPr txBox="1"/>
            <p:nvPr/>
          </p:nvSpPr>
          <p:spPr>
            <a:xfrm>
              <a:off x="5866828" y="5412575"/>
              <a:ext cx="614892" cy="369332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</a:t>
              </a:r>
              <a:endParaRPr/>
            </a:p>
          </p:txBody>
        </p:sp>
        <p:sp>
          <p:nvSpPr>
            <p:cNvPr id="938" name="Google Shape;938;p56"/>
            <p:cNvSpPr txBox="1"/>
            <p:nvPr/>
          </p:nvSpPr>
          <p:spPr>
            <a:xfrm>
              <a:off x="6474310" y="5412575"/>
              <a:ext cx="459890" cy="369332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</p:grpSp>
      <p:grpSp>
        <p:nvGrpSpPr>
          <p:cNvPr id="939" name="Google Shape;939;p56"/>
          <p:cNvGrpSpPr/>
          <p:nvPr/>
        </p:nvGrpSpPr>
        <p:grpSpPr>
          <a:xfrm>
            <a:off x="7344167" y="4843046"/>
            <a:ext cx="1602783" cy="871954"/>
            <a:chOff x="3957458" y="5410200"/>
            <a:chExt cx="1602783" cy="871954"/>
          </a:xfrm>
        </p:grpSpPr>
        <p:sp>
          <p:nvSpPr>
            <p:cNvPr id="940" name="Google Shape;940;p56"/>
            <p:cNvSpPr txBox="1"/>
            <p:nvPr/>
          </p:nvSpPr>
          <p:spPr>
            <a:xfrm>
              <a:off x="4120090" y="5410200"/>
              <a:ext cx="451687" cy="381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</a:t>
              </a:r>
              <a:endParaRPr/>
            </a:p>
          </p:txBody>
        </p:sp>
        <p:sp>
          <p:nvSpPr>
            <p:cNvPr id="941" name="Google Shape;941;p56"/>
            <p:cNvSpPr txBox="1"/>
            <p:nvPr/>
          </p:nvSpPr>
          <p:spPr>
            <a:xfrm>
              <a:off x="4572000" y="5410200"/>
              <a:ext cx="451687" cy="3810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56"/>
            <p:cNvSpPr txBox="1"/>
            <p:nvPr/>
          </p:nvSpPr>
          <p:spPr>
            <a:xfrm>
              <a:off x="3957458" y="5943600"/>
              <a:ext cx="160278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 entry for c</a:t>
              </a:r>
              <a:endParaRPr/>
            </a:p>
          </p:txBody>
        </p:sp>
        <p:cxnSp>
          <p:nvCxnSpPr>
            <p:cNvPr id="943" name="Google Shape;943;p56"/>
            <p:cNvCxnSpPr/>
            <p:nvPr/>
          </p:nvCxnSpPr>
          <p:spPr>
            <a:xfrm>
              <a:off x="4800599" y="5524500"/>
              <a:ext cx="1" cy="419100"/>
            </a:xfrm>
            <a:prstGeom prst="straightConnector1">
              <a:avLst/>
            </a:prstGeom>
            <a:noFill/>
            <a:ln w="28575" cap="flat" cmpd="sng">
              <a:solidFill>
                <a:srgbClr val="00206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grpSp>
        <p:nvGrpSpPr>
          <p:cNvPr id="944" name="Google Shape;944;p56"/>
          <p:cNvGrpSpPr/>
          <p:nvPr/>
        </p:nvGrpSpPr>
        <p:grpSpPr>
          <a:xfrm>
            <a:off x="4296166" y="4964668"/>
            <a:ext cx="1352000" cy="369332"/>
            <a:chOff x="776083" y="4724400"/>
            <a:chExt cx="1352000" cy="369332"/>
          </a:xfrm>
        </p:grpSpPr>
        <p:sp>
          <p:nvSpPr>
            <p:cNvPr id="945" name="Google Shape;945;p56"/>
            <p:cNvSpPr txBox="1"/>
            <p:nvPr/>
          </p:nvSpPr>
          <p:spPr>
            <a:xfrm>
              <a:off x="776083" y="4724400"/>
              <a:ext cx="451683" cy="369332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-</a:t>
              </a:r>
              <a:endParaRPr/>
            </a:p>
          </p:txBody>
        </p:sp>
        <p:sp>
          <p:nvSpPr>
            <p:cNvPr id="946" name="Google Shape;946;p56"/>
            <p:cNvSpPr txBox="1"/>
            <p:nvPr/>
          </p:nvSpPr>
          <p:spPr>
            <a:xfrm>
              <a:off x="1676400" y="4724400"/>
              <a:ext cx="451683" cy="369332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56"/>
            <p:cNvSpPr txBox="1"/>
            <p:nvPr/>
          </p:nvSpPr>
          <p:spPr>
            <a:xfrm>
              <a:off x="1219200" y="4724400"/>
              <a:ext cx="451683" cy="369332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48" name="Google Shape;948;p56"/>
          <p:cNvCxnSpPr/>
          <p:nvPr/>
        </p:nvCxnSpPr>
        <p:spPr>
          <a:xfrm flipH="1">
            <a:off x="4249512" y="5149334"/>
            <a:ext cx="715613" cy="870466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49" name="Google Shape;949;p56"/>
          <p:cNvCxnSpPr/>
          <p:nvPr/>
        </p:nvCxnSpPr>
        <p:spPr>
          <a:xfrm>
            <a:off x="5441526" y="5161660"/>
            <a:ext cx="1214723" cy="633887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950" name="Google Shape;950;p56"/>
          <p:cNvGrpSpPr/>
          <p:nvPr/>
        </p:nvGrpSpPr>
        <p:grpSpPr>
          <a:xfrm>
            <a:off x="5839766" y="3974068"/>
            <a:ext cx="1352000" cy="369332"/>
            <a:chOff x="776083" y="4724400"/>
            <a:chExt cx="1352000" cy="369332"/>
          </a:xfrm>
        </p:grpSpPr>
        <p:sp>
          <p:nvSpPr>
            <p:cNvPr id="951" name="Google Shape;951;p56"/>
            <p:cNvSpPr txBox="1"/>
            <p:nvPr/>
          </p:nvSpPr>
          <p:spPr>
            <a:xfrm>
              <a:off x="776083" y="4724400"/>
              <a:ext cx="451683" cy="369332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/>
            </a:p>
          </p:txBody>
        </p:sp>
        <p:sp>
          <p:nvSpPr>
            <p:cNvPr id="952" name="Google Shape;952;p56"/>
            <p:cNvSpPr txBox="1"/>
            <p:nvPr/>
          </p:nvSpPr>
          <p:spPr>
            <a:xfrm>
              <a:off x="1676400" y="4724400"/>
              <a:ext cx="451683" cy="369332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56"/>
            <p:cNvSpPr txBox="1"/>
            <p:nvPr/>
          </p:nvSpPr>
          <p:spPr>
            <a:xfrm>
              <a:off x="1219200" y="4724400"/>
              <a:ext cx="451683" cy="369332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54" name="Google Shape;954;p56"/>
          <p:cNvCxnSpPr>
            <a:endCxn id="947" idx="0"/>
          </p:cNvCxnSpPr>
          <p:nvPr/>
        </p:nvCxnSpPr>
        <p:spPr>
          <a:xfrm flipH="1">
            <a:off x="4965125" y="4147168"/>
            <a:ext cx="1494600" cy="81750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55" name="Google Shape;955;p56"/>
          <p:cNvCxnSpPr/>
          <p:nvPr/>
        </p:nvCxnSpPr>
        <p:spPr>
          <a:xfrm>
            <a:off x="6935980" y="4159392"/>
            <a:ext cx="1017786" cy="683655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56" name="Google Shape;956;p56"/>
          <p:cNvSpPr txBox="1"/>
          <p:nvPr/>
        </p:nvSpPr>
        <p:spPr>
          <a:xfrm>
            <a:off x="1524000" y="2819114"/>
            <a:ext cx="32293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node 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Leaf</a:t>
            </a: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(id, id.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entry</a:t>
            </a: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7" name="Google Shape;957;p56"/>
          <p:cNvSpPr txBox="1"/>
          <p:nvPr/>
        </p:nvSpPr>
        <p:spPr>
          <a:xfrm>
            <a:off x="2725950" y="2221468"/>
            <a:ext cx="16936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node 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 T.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 sz="18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56"/>
          <p:cNvSpPr txBox="1"/>
          <p:nvPr/>
        </p:nvSpPr>
        <p:spPr>
          <a:xfrm>
            <a:off x="1529270" y="609600"/>
            <a:ext cx="39571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node 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 new 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(‘-’, E</a:t>
            </a:r>
            <a:r>
              <a:rPr lang="en-US" sz="1800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T.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959" name="Google Shape;959;p56"/>
          <p:cNvSpPr txBox="1"/>
          <p:nvPr/>
        </p:nvSpPr>
        <p:spPr>
          <a:xfrm>
            <a:off x="7575350" y="773668"/>
            <a:ext cx="32293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node 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Leaf</a:t>
            </a: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(id, id.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entry</a:t>
            </a: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p56"/>
          <p:cNvSpPr txBox="1"/>
          <p:nvPr/>
        </p:nvSpPr>
        <p:spPr>
          <a:xfrm>
            <a:off x="3862238" y="3135868"/>
            <a:ext cx="11669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961" name="Google Shape;961;p56"/>
          <p:cNvSpPr txBox="1"/>
          <p:nvPr/>
        </p:nvSpPr>
        <p:spPr>
          <a:xfrm>
            <a:off x="6634670" y="164068"/>
            <a:ext cx="39571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node 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 new 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(‘+’, E</a:t>
            </a:r>
            <a:r>
              <a:rPr lang="en-US" sz="1800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T.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962" name="Google Shape;962;p56"/>
          <p:cNvSpPr/>
          <p:nvPr/>
        </p:nvSpPr>
        <p:spPr>
          <a:xfrm>
            <a:off x="2032611" y="3275354"/>
            <a:ext cx="1723773" cy="2789695"/>
          </a:xfrm>
          <a:custGeom>
            <a:avLst/>
            <a:gdLst/>
            <a:ahLst/>
            <a:cxnLst/>
            <a:rect l="l" t="t" r="r" b="b"/>
            <a:pathLst>
              <a:path w="1723773" h="2789695" extrusionOk="0">
                <a:moveTo>
                  <a:pt x="266932" y="0"/>
                </a:moveTo>
                <a:cubicBezTo>
                  <a:pt x="68037" y="457200"/>
                  <a:pt x="-130858" y="914401"/>
                  <a:pt x="111949" y="1379350"/>
                </a:cubicBezTo>
                <a:cubicBezTo>
                  <a:pt x="354756" y="1844299"/>
                  <a:pt x="1039264" y="2316997"/>
                  <a:pt x="1723773" y="2789695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3" name="Google Shape;963;p56"/>
          <p:cNvSpPr/>
          <p:nvPr/>
        </p:nvSpPr>
        <p:spPr>
          <a:xfrm>
            <a:off x="2993707" y="2605453"/>
            <a:ext cx="900799" cy="3394129"/>
          </a:xfrm>
          <a:custGeom>
            <a:avLst/>
            <a:gdLst/>
            <a:ahLst/>
            <a:cxnLst/>
            <a:rect l="l" t="t" r="r" b="b"/>
            <a:pathLst>
              <a:path w="900799" h="3394129" extrusionOk="0">
                <a:moveTo>
                  <a:pt x="265368" y="0"/>
                </a:moveTo>
                <a:cubicBezTo>
                  <a:pt x="96178" y="422329"/>
                  <a:pt x="-73011" y="844658"/>
                  <a:pt x="32894" y="1410346"/>
                </a:cubicBezTo>
                <a:cubicBezTo>
                  <a:pt x="138799" y="1976034"/>
                  <a:pt x="519799" y="2685081"/>
                  <a:pt x="900799" y="3394129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4" name="Google Shape;964;p56"/>
          <p:cNvSpPr/>
          <p:nvPr/>
        </p:nvSpPr>
        <p:spPr>
          <a:xfrm>
            <a:off x="3597910" y="1039054"/>
            <a:ext cx="1072565" cy="3843580"/>
          </a:xfrm>
          <a:custGeom>
            <a:avLst/>
            <a:gdLst/>
            <a:ahLst/>
            <a:cxnLst/>
            <a:rect l="l" t="t" r="r" b="b"/>
            <a:pathLst>
              <a:path w="1072565" h="3843580" extrusionOk="0">
                <a:moveTo>
                  <a:pt x="499128" y="0"/>
                </a:moveTo>
                <a:cubicBezTo>
                  <a:pt x="211117" y="82657"/>
                  <a:pt x="-76893" y="165315"/>
                  <a:pt x="18680" y="805912"/>
                </a:cubicBezTo>
                <a:cubicBezTo>
                  <a:pt x="114253" y="1446509"/>
                  <a:pt x="593409" y="2645044"/>
                  <a:pt x="1072565" y="3843580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5" name="Google Shape;965;p56"/>
          <p:cNvSpPr/>
          <p:nvPr/>
        </p:nvSpPr>
        <p:spPr>
          <a:xfrm>
            <a:off x="5373252" y="2402237"/>
            <a:ext cx="1544159" cy="3347634"/>
          </a:xfrm>
          <a:custGeom>
            <a:avLst/>
            <a:gdLst/>
            <a:ahLst/>
            <a:cxnLst/>
            <a:rect l="l" t="t" r="r" b="b"/>
            <a:pathLst>
              <a:path w="1544159" h="3347634" extrusionOk="0">
                <a:moveTo>
                  <a:pt x="738247" y="0"/>
                </a:moveTo>
                <a:cubicBezTo>
                  <a:pt x="314626" y="364210"/>
                  <a:pt x="-108994" y="728421"/>
                  <a:pt x="25325" y="1286360"/>
                </a:cubicBezTo>
                <a:cubicBezTo>
                  <a:pt x="159644" y="1844299"/>
                  <a:pt x="851901" y="2595966"/>
                  <a:pt x="1544159" y="3347634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6" name="Google Shape;966;p56"/>
          <p:cNvSpPr/>
          <p:nvPr/>
        </p:nvSpPr>
        <p:spPr>
          <a:xfrm>
            <a:off x="6498956" y="650930"/>
            <a:ext cx="577104" cy="3301139"/>
          </a:xfrm>
          <a:custGeom>
            <a:avLst/>
            <a:gdLst/>
            <a:ahLst/>
            <a:cxnLst/>
            <a:rect l="l" t="t" r="r" b="b"/>
            <a:pathLst>
              <a:path w="577104" h="3301139" extrusionOk="0">
                <a:moveTo>
                  <a:pt x="0" y="0"/>
                </a:moveTo>
                <a:cubicBezTo>
                  <a:pt x="269928" y="89115"/>
                  <a:pt x="539857" y="178230"/>
                  <a:pt x="573437" y="728420"/>
                </a:cubicBezTo>
                <a:cubicBezTo>
                  <a:pt x="607017" y="1278610"/>
                  <a:pt x="404247" y="2289874"/>
                  <a:pt x="201478" y="3301139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7" name="Google Shape;967;p56"/>
          <p:cNvSpPr/>
          <p:nvPr/>
        </p:nvSpPr>
        <p:spPr>
          <a:xfrm>
            <a:off x="8126278" y="1177871"/>
            <a:ext cx="1306748" cy="3673098"/>
          </a:xfrm>
          <a:custGeom>
            <a:avLst/>
            <a:gdLst/>
            <a:ahLst/>
            <a:cxnLst/>
            <a:rect l="l" t="t" r="r" b="b"/>
            <a:pathLst>
              <a:path w="1306748" h="3673098" extrusionOk="0">
                <a:moveTo>
                  <a:pt x="945397" y="0"/>
                </a:moveTo>
                <a:cubicBezTo>
                  <a:pt x="1179163" y="414580"/>
                  <a:pt x="1412929" y="829160"/>
                  <a:pt x="1255363" y="1441343"/>
                </a:cubicBezTo>
                <a:cubicBezTo>
                  <a:pt x="1097797" y="2053526"/>
                  <a:pt x="548898" y="2863312"/>
                  <a:pt x="0" y="3673098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8" name="Google Shape;968;p56"/>
          <p:cNvSpPr txBox="1"/>
          <p:nvPr/>
        </p:nvSpPr>
        <p:spPr>
          <a:xfrm>
            <a:off x="6365060" y="2209800"/>
            <a:ext cx="38457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node 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new 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Leaf</a:t>
            </a: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(num, num.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val</a:t>
            </a: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9" name="Google Shape;969;p56"/>
          <p:cNvGrpSpPr/>
          <p:nvPr/>
        </p:nvGrpSpPr>
        <p:grpSpPr>
          <a:xfrm>
            <a:off x="10606779" y="4224174"/>
            <a:ext cx="1228048" cy="2458090"/>
            <a:chOff x="1828800" y="1416916"/>
            <a:chExt cx="1228048" cy="2458090"/>
          </a:xfrm>
        </p:grpSpPr>
        <p:sp>
          <p:nvSpPr>
            <p:cNvPr id="970" name="Google Shape;970;p56"/>
            <p:cNvSpPr txBox="1"/>
            <p:nvPr/>
          </p:nvSpPr>
          <p:spPr>
            <a:xfrm>
              <a:off x="1828800" y="1771438"/>
              <a:ext cx="12280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 🡪 E</a:t>
              </a:r>
              <a:r>
                <a:rPr lang="en-US" sz="18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+ 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56"/>
            <p:cNvSpPr txBox="1"/>
            <p:nvPr/>
          </p:nvSpPr>
          <p:spPr>
            <a:xfrm>
              <a:off x="1828800" y="2812427"/>
              <a:ext cx="12280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 🡪 ( E )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56"/>
            <p:cNvSpPr txBox="1"/>
            <p:nvPr/>
          </p:nvSpPr>
          <p:spPr>
            <a:xfrm>
              <a:off x="1828800" y="3156835"/>
              <a:ext cx="12280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 🡪 </a:t>
              </a:r>
              <a:r>
                <a:rPr lang="en-US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</a:t>
              </a:r>
              <a:endParaRPr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56"/>
            <p:cNvSpPr txBox="1"/>
            <p:nvPr/>
          </p:nvSpPr>
          <p:spPr>
            <a:xfrm>
              <a:off x="1828800" y="3505674"/>
              <a:ext cx="12280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 🡪 num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56"/>
            <p:cNvSpPr txBox="1"/>
            <p:nvPr/>
          </p:nvSpPr>
          <p:spPr>
            <a:xfrm>
              <a:off x="1828800" y="2116162"/>
              <a:ext cx="12280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 🡪 E</a:t>
              </a:r>
              <a:r>
                <a:rPr lang="en-US" sz="18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- 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56"/>
            <p:cNvSpPr txBox="1"/>
            <p:nvPr/>
          </p:nvSpPr>
          <p:spPr>
            <a:xfrm>
              <a:off x="1828800" y="2464980"/>
              <a:ext cx="122804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 🡪 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56"/>
            <p:cNvSpPr txBox="1"/>
            <p:nvPr/>
          </p:nvSpPr>
          <p:spPr>
            <a:xfrm>
              <a:off x="1828800" y="1416916"/>
              <a:ext cx="1228048" cy="369332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Production</a:t>
              </a:r>
              <a:endParaRPr/>
            </a:p>
          </p:txBody>
        </p:sp>
      </p:grpSp>
      <p:sp>
        <p:nvSpPr>
          <p:cNvPr id="977" name="Google Shape;977;p56"/>
          <p:cNvSpPr/>
          <p:nvPr/>
        </p:nvSpPr>
        <p:spPr>
          <a:xfrm>
            <a:off x="10398380" y="4038600"/>
            <a:ext cx="1644849" cy="2719864"/>
          </a:xfrm>
          <a:prstGeom prst="rect">
            <a:avLst/>
          </a:prstGeom>
          <a:noFill/>
          <a:ln w="12700" cap="flat" cmpd="sng">
            <a:solidFill>
              <a:srgbClr val="F6C374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57"/>
          <p:cNvSpPr txBox="1">
            <a:spLocks noGrp="1"/>
          </p:cNvSpPr>
          <p:nvPr>
            <p:ph type="ftr" idx="11"/>
          </p:nvPr>
        </p:nvSpPr>
        <p:spPr>
          <a:xfrm>
            <a:off x="4038600" y="653723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3" name="Google Shape;983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  <p:grpSp>
        <p:nvGrpSpPr>
          <p:cNvPr id="984" name="Google Shape;984;p57"/>
          <p:cNvGrpSpPr/>
          <p:nvPr/>
        </p:nvGrpSpPr>
        <p:grpSpPr>
          <a:xfrm>
            <a:off x="1694132" y="1086738"/>
            <a:ext cx="1880640" cy="1694583"/>
            <a:chOff x="2044498" y="3914434"/>
            <a:chExt cx="1880640" cy="1694583"/>
          </a:xfrm>
        </p:grpSpPr>
        <p:sp>
          <p:nvSpPr>
            <p:cNvPr id="985" name="Google Shape;985;p57"/>
            <p:cNvSpPr txBox="1"/>
            <p:nvPr/>
          </p:nvSpPr>
          <p:spPr>
            <a:xfrm>
              <a:off x="2374309" y="4443369"/>
              <a:ext cx="2872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399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</a:t>
              </a:r>
              <a:endParaRPr/>
            </a:p>
          </p:txBody>
        </p:sp>
        <p:sp>
          <p:nvSpPr>
            <p:cNvPr id="986" name="Google Shape;986;p57"/>
            <p:cNvSpPr txBox="1"/>
            <p:nvPr/>
          </p:nvSpPr>
          <p:spPr>
            <a:xfrm>
              <a:off x="2842216" y="3914434"/>
              <a:ext cx="4347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399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+</a:t>
              </a:r>
              <a:endParaRPr/>
            </a:p>
          </p:txBody>
        </p:sp>
        <p:sp>
          <p:nvSpPr>
            <p:cNvPr id="987" name="Google Shape;987;p57"/>
            <p:cNvSpPr txBox="1"/>
            <p:nvPr/>
          </p:nvSpPr>
          <p:spPr>
            <a:xfrm>
              <a:off x="2044498" y="5146560"/>
              <a:ext cx="320922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399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988" name="Google Shape;988;p57"/>
            <p:cNvSpPr txBox="1"/>
            <p:nvPr/>
          </p:nvSpPr>
          <p:spPr>
            <a:xfrm>
              <a:off x="2758872" y="5147352"/>
              <a:ext cx="33855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399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989" name="Google Shape;989;p57"/>
            <p:cNvSpPr txBox="1"/>
            <p:nvPr/>
          </p:nvSpPr>
          <p:spPr>
            <a:xfrm>
              <a:off x="3604216" y="4639276"/>
              <a:ext cx="320922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399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cxnSp>
          <p:nvCxnSpPr>
            <p:cNvPr id="990" name="Google Shape;990;p57"/>
            <p:cNvCxnSpPr/>
            <p:nvPr/>
          </p:nvCxnSpPr>
          <p:spPr>
            <a:xfrm>
              <a:off x="2598579" y="4870109"/>
              <a:ext cx="160293" cy="35344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57"/>
            <p:cNvCxnSpPr/>
            <p:nvPr/>
          </p:nvCxnSpPr>
          <p:spPr>
            <a:xfrm flipH="1">
              <a:off x="2228648" y="4905034"/>
              <a:ext cx="152400" cy="30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2" name="Google Shape;992;p57"/>
            <p:cNvCxnSpPr/>
            <p:nvPr/>
          </p:nvCxnSpPr>
          <p:spPr>
            <a:xfrm flipH="1">
              <a:off x="2583543" y="4219233"/>
              <a:ext cx="334873" cy="30922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3" name="Google Shape;993;p57"/>
            <p:cNvCxnSpPr/>
            <p:nvPr/>
          </p:nvCxnSpPr>
          <p:spPr>
            <a:xfrm>
              <a:off x="3252244" y="4331721"/>
              <a:ext cx="381000" cy="38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994" name="Google Shape;994;p57"/>
          <p:cNvGraphicFramePr/>
          <p:nvPr/>
        </p:nvGraphicFramePr>
        <p:xfrm>
          <a:off x="565944" y="3441098"/>
          <a:ext cx="4838925" cy="2712800"/>
        </p:xfrm>
        <a:graphic>
          <a:graphicData uri="http://schemas.openxmlformats.org/drawingml/2006/table">
            <a:tbl>
              <a:tblPr firstRow="1">
                <a:noFill/>
                <a:tableStyleId>{6C6B14A2-6F00-4CAA-9709-CDBAC51003AD}</a:tableStyleId>
              </a:tblPr>
              <a:tblGrid>
                <a:gridCol w="11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rgbClr val="15537E"/>
                          </a:solidFill>
                        </a:rPr>
                        <a:t>Prod.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rgbClr val="15537E"/>
                          </a:solidFill>
                        </a:rPr>
                        <a:t>Semantic</a:t>
                      </a:r>
                      <a:r>
                        <a:rPr lang="en-US" sz="1050">
                          <a:solidFill>
                            <a:srgbClr val="15537E"/>
                          </a:solidFill>
                        </a:rPr>
                        <a:t> </a:t>
                      </a:r>
                      <a:r>
                        <a:rPr lang="en-US" sz="1600" b="0">
                          <a:solidFill>
                            <a:srgbClr val="15537E"/>
                          </a:solidFill>
                        </a:rPr>
                        <a:t>Rules</a:t>
                      </a:r>
                      <a:endParaRPr sz="1600" b="0">
                        <a:solidFill>
                          <a:srgbClr val="15537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i="1" baseline="3000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i="1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E 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E</a:t>
                      </a:r>
                      <a:r>
                        <a:rPr lang="en-US" sz="1600" b="0" baseline="-25000"/>
                        <a:t>1</a:t>
                      </a:r>
                      <a:r>
                        <a:rPr lang="en-US" sz="1600" b="0"/>
                        <a:t> + T </a:t>
                      </a:r>
                      <a:endParaRPr sz="1600" b="0" i="1" baseline="3000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 new 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 (‘+’, E</a:t>
                      </a:r>
                      <a:r>
                        <a:rPr lang="en-US" sz="1600" baseline="-2500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, T.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)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E 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E</a:t>
                      </a:r>
                      <a:r>
                        <a:rPr lang="en-US" sz="1600" b="0" baseline="-25000"/>
                        <a:t>1</a:t>
                      </a:r>
                      <a:r>
                        <a:rPr lang="en-US" sz="1600" b="0"/>
                        <a:t> – T</a:t>
                      </a:r>
                      <a:endParaRPr sz="1800" b="0" i="1" baseline="3000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 new 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 (‘-’, E</a:t>
                      </a:r>
                      <a:r>
                        <a:rPr lang="en-US" sz="1600" baseline="-2500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, T.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)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/>
                        <a:t>E 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 T</a:t>
                      </a:r>
                      <a:endParaRPr sz="1800" b="0" i="1" u="none" strike="noStrike" cap="none"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 T.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</a:t>
                      </a:r>
                      <a:endParaRPr sz="1600" i="1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T </a:t>
                      </a: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</a:rPr>
                        <a:t>🡪</a:t>
                      </a: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  (</a:t>
                      </a:r>
                      <a:r>
                        <a:rPr lang="en-US" sz="1600" b="0" i="1" u="none" strike="noStrike" cap="none">
                          <a:solidFill>
                            <a:srgbClr val="000000"/>
                          </a:solidFill>
                        </a:rPr>
                        <a:t>E</a:t>
                      </a: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)</a:t>
                      </a:r>
                      <a:endParaRPr sz="1800" b="0" i="1" u="none" strike="noStrike" cap="none"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 E.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</a:t>
                      </a:r>
                      <a:endParaRPr sz="1600" i="1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T  </a:t>
                      </a: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</a:rPr>
                        <a:t>🡪</a:t>
                      </a: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600" b="1" u="none" strike="noStrike" cap="none">
                          <a:solidFill>
                            <a:srgbClr val="000000"/>
                          </a:solidFill>
                        </a:rPr>
                        <a:t>id</a:t>
                      </a:r>
                      <a:endParaRPr sz="1800" b="1" i="1" u="none" strike="noStrike" cap="none" baseline="-25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T.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 </a:t>
                      </a:r>
                      <a:r>
                        <a:rPr lang="en-US" sz="1600" b="1">
                          <a:solidFill>
                            <a:srgbClr val="0070C0"/>
                          </a:solidFill>
                        </a:rPr>
                        <a:t>new 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Leaf</a:t>
                      </a:r>
                      <a:r>
                        <a:rPr lang="en-US" sz="1600" b="1">
                          <a:solidFill>
                            <a:srgbClr val="0070C0"/>
                          </a:solidFill>
                        </a:rPr>
                        <a:t> (id, id.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entry</a:t>
                      </a:r>
                      <a:r>
                        <a:rPr lang="en-US" sz="1600" b="1">
                          <a:solidFill>
                            <a:srgbClr val="0070C0"/>
                          </a:solidFill>
                        </a:rPr>
                        <a:t>)</a:t>
                      </a:r>
                      <a:endParaRPr sz="1600" i="1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5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/>
                        <a:t>T  </a:t>
                      </a:r>
                      <a:r>
                        <a:rPr lang="en-US" sz="1600" b="0"/>
                        <a:t>🡪</a:t>
                      </a:r>
                      <a:r>
                        <a:rPr lang="en-US" sz="1800" b="0"/>
                        <a:t> </a:t>
                      </a:r>
                      <a:r>
                        <a:rPr lang="en-US" sz="1800" b="1"/>
                        <a:t>num</a:t>
                      </a:r>
                      <a:endParaRPr sz="1800" b="1" i="1" u="none" strike="noStrike" cap="none" baseline="-25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T.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 </a:t>
                      </a:r>
                      <a:r>
                        <a:rPr lang="en-US" sz="1600" b="1">
                          <a:solidFill>
                            <a:srgbClr val="0070C0"/>
                          </a:solidFill>
                        </a:rPr>
                        <a:t>new 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Leaf</a:t>
                      </a:r>
                      <a:r>
                        <a:rPr lang="en-US" sz="1600" b="1">
                          <a:solidFill>
                            <a:srgbClr val="0070C0"/>
                          </a:solidFill>
                        </a:rPr>
                        <a:t> (num, num.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val</a:t>
                      </a:r>
                      <a:r>
                        <a:rPr lang="en-US" sz="1600" b="1">
                          <a:solidFill>
                            <a:srgbClr val="0070C0"/>
                          </a:solidFill>
                        </a:rPr>
                        <a:t>)</a:t>
                      </a:r>
                      <a:endParaRPr sz="1600" i="1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95" name="Google Shape;995;p57"/>
          <p:cNvGraphicFramePr/>
          <p:nvPr/>
        </p:nvGraphicFramePr>
        <p:xfrm>
          <a:off x="5776686" y="3441098"/>
          <a:ext cx="6299200" cy="2712800"/>
        </p:xfrm>
        <a:graphic>
          <a:graphicData uri="http://schemas.openxmlformats.org/drawingml/2006/table">
            <a:tbl>
              <a:tblPr firstRow="1">
                <a:noFill/>
                <a:tableStyleId>{6C6B14A2-6F00-4CAA-9709-CDBAC51003AD}</a:tableStyleId>
              </a:tblPr>
              <a:tblGrid>
                <a:gridCol w="147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rgbClr val="15537E"/>
                          </a:solidFill>
                        </a:rPr>
                        <a:t>Prod.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rgbClr val="15537E"/>
                          </a:solidFill>
                        </a:rPr>
                        <a:t>Semantic</a:t>
                      </a:r>
                      <a:r>
                        <a:rPr lang="en-US" sz="1050">
                          <a:solidFill>
                            <a:srgbClr val="15537E"/>
                          </a:solidFill>
                        </a:rPr>
                        <a:t> </a:t>
                      </a:r>
                      <a:r>
                        <a:rPr lang="en-US" sz="1600" b="0">
                          <a:solidFill>
                            <a:srgbClr val="15537E"/>
                          </a:solidFill>
                        </a:rPr>
                        <a:t>Rules</a:t>
                      </a:r>
                      <a:endParaRPr sz="1600" b="0">
                        <a:solidFill>
                          <a:srgbClr val="15537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/>
                        <a:t>S 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</a:t>
                      </a:r>
                      <a:r>
                        <a:rPr lang="en-US" sz="1600" b="1"/>
                        <a:t>id</a:t>
                      </a:r>
                      <a:r>
                        <a:rPr lang="en-US" sz="1600" b="0"/>
                        <a:t> = E </a:t>
                      </a:r>
                      <a:endParaRPr sz="1600" b="0" i="1" baseline="3000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S.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 new 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 (‘:=‘, new Leaf (id, id.entry),  E.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)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6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E 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E</a:t>
                      </a:r>
                      <a:r>
                        <a:rPr lang="en-US" sz="1600" b="0" baseline="-25000"/>
                        <a:t>1</a:t>
                      </a:r>
                      <a:r>
                        <a:rPr lang="en-US" sz="1600" b="0"/>
                        <a:t> + T </a:t>
                      </a:r>
                      <a:endParaRPr sz="1600" b="0" i="1" baseline="3000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 new 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 (‘+’, E</a:t>
                      </a:r>
                      <a:r>
                        <a:rPr lang="en-US" sz="1600" baseline="-2500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, T.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)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E 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E</a:t>
                      </a:r>
                      <a:r>
                        <a:rPr lang="en-US" sz="1600" b="0" baseline="-25000"/>
                        <a:t>1</a:t>
                      </a:r>
                      <a:r>
                        <a:rPr lang="en-US" sz="1600" b="0"/>
                        <a:t> – T</a:t>
                      </a:r>
                      <a:endParaRPr sz="1800" b="0" i="1" baseline="3000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 new 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 (‘-’, E</a:t>
                      </a:r>
                      <a:r>
                        <a:rPr lang="en-US" sz="1600" baseline="-2500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, T.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)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/>
                        <a:t>E 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 T</a:t>
                      </a:r>
                      <a:endParaRPr sz="1800" b="0" i="1" u="none" strike="noStrike" cap="none"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 T.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</a:t>
                      </a:r>
                      <a:endParaRPr sz="1600" i="1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T </a:t>
                      </a: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</a:rPr>
                        <a:t>🡪</a:t>
                      </a: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  (</a:t>
                      </a:r>
                      <a:r>
                        <a:rPr lang="en-US" sz="1600" b="0" i="1" u="none" strike="noStrike" cap="none">
                          <a:solidFill>
                            <a:srgbClr val="000000"/>
                          </a:solidFill>
                        </a:rPr>
                        <a:t>E</a:t>
                      </a: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)</a:t>
                      </a:r>
                      <a:endParaRPr sz="1800" b="0" i="1" u="none" strike="noStrike" cap="none"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 E.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</a:t>
                      </a:r>
                      <a:endParaRPr sz="1600" i="1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T  </a:t>
                      </a: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</a:rPr>
                        <a:t>🡪</a:t>
                      </a: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600" b="1" u="none" strike="noStrike" cap="none">
                          <a:solidFill>
                            <a:srgbClr val="000000"/>
                          </a:solidFill>
                        </a:rPr>
                        <a:t>id</a:t>
                      </a:r>
                      <a:endParaRPr sz="1800" b="1" i="1" u="none" strike="noStrike" cap="none" baseline="-25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T.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 </a:t>
                      </a:r>
                      <a:r>
                        <a:rPr lang="en-US" sz="1600" b="1">
                          <a:solidFill>
                            <a:srgbClr val="0070C0"/>
                          </a:solidFill>
                        </a:rPr>
                        <a:t>new 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Leaf</a:t>
                      </a:r>
                      <a:r>
                        <a:rPr lang="en-US" sz="1600" b="1">
                          <a:solidFill>
                            <a:srgbClr val="0070C0"/>
                          </a:solidFill>
                        </a:rPr>
                        <a:t> (id, id.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entry</a:t>
                      </a:r>
                      <a:r>
                        <a:rPr lang="en-US" sz="1600" b="1">
                          <a:solidFill>
                            <a:srgbClr val="0070C0"/>
                          </a:solidFill>
                        </a:rPr>
                        <a:t>)</a:t>
                      </a:r>
                      <a:endParaRPr sz="1600" i="1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5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/>
                        <a:t>T  </a:t>
                      </a:r>
                      <a:r>
                        <a:rPr lang="en-US" sz="1600" b="0"/>
                        <a:t>🡪</a:t>
                      </a:r>
                      <a:r>
                        <a:rPr lang="en-US" sz="1800" b="0"/>
                        <a:t> </a:t>
                      </a:r>
                      <a:r>
                        <a:rPr lang="en-US" sz="1800" b="1"/>
                        <a:t>num</a:t>
                      </a:r>
                      <a:endParaRPr sz="1800" b="1" i="1" u="none" strike="noStrike" cap="none" baseline="-25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T.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 </a:t>
                      </a:r>
                      <a:r>
                        <a:rPr lang="en-US" sz="1600" b="1">
                          <a:solidFill>
                            <a:srgbClr val="0070C0"/>
                          </a:solidFill>
                        </a:rPr>
                        <a:t>new 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Leaf</a:t>
                      </a:r>
                      <a:r>
                        <a:rPr lang="en-US" sz="1600" b="1">
                          <a:solidFill>
                            <a:srgbClr val="0070C0"/>
                          </a:solidFill>
                        </a:rPr>
                        <a:t> (num, num.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val</a:t>
                      </a:r>
                      <a:r>
                        <a:rPr lang="en-US" sz="1600" b="1">
                          <a:solidFill>
                            <a:srgbClr val="0070C0"/>
                          </a:solidFill>
                        </a:rPr>
                        <a:t>)</a:t>
                      </a:r>
                      <a:endParaRPr sz="1600" i="1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96" name="Google Shape;996;p57"/>
          <p:cNvGrpSpPr/>
          <p:nvPr/>
        </p:nvGrpSpPr>
        <p:grpSpPr>
          <a:xfrm>
            <a:off x="8516715" y="708965"/>
            <a:ext cx="2062069" cy="2376799"/>
            <a:chOff x="7937304" y="3261813"/>
            <a:chExt cx="2062069" cy="2376799"/>
          </a:xfrm>
        </p:grpSpPr>
        <p:sp>
          <p:nvSpPr>
            <p:cNvPr id="997" name="Google Shape;997;p57"/>
            <p:cNvSpPr txBox="1"/>
            <p:nvPr/>
          </p:nvSpPr>
          <p:spPr>
            <a:xfrm>
              <a:off x="8448544" y="4473756"/>
              <a:ext cx="2872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399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</a:t>
              </a:r>
              <a:endParaRPr/>
            </a:p>
          </p:txBody>
        </p:sp>
        <p:sp>
          <p:nvSpPr>
            <p:cNvPr id="998" name="Google Shape;998;p57"/>
            <p:cNvSpPr txBox="1"/>
            <p:nvPr/>
          </p:nvSpPr>
          <p:spPr>
            <a:xfrm>
              <a:off x="8909870" y="3936206"/>
              <a:ext cx="4347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399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+</a:t>
              </a:r>
              <a:endParaRPr/>
            </a:p>
          </p:txBody>
        </p:sp>
        <p:sp>
          <p:nvSpPr>
            <p:cNvPr id="999" name="Google Shape;999;p57"/>
            <p:cNvSpPr txBox="1"/>
            <p:nvPr/>
          </p:nvSpPr>
          <p:spPr>
            <a:xfrm>
              <a:off x="8118733" y="5176947"/>
              <a:ext cx="320922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399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1000" name="Google Shape;1000;p57"/>
            <p:cNvSpPr txBox="1"/>
            <p:nvPr/>
          </p:nvSpPr>
          <p:spPr>
            <a:xfrm>
              <a:off x="8833107" y="5169124"/>
              <a:ext cx="33855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399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1001" name="Google Shape;1001;p57"/>
            <p:cNvSpPr txBox="1"/>
            <p:nvPr/>
          </p:nvSpPr>
          <p:spPr>
            <a:xfrm>
              <a:off x="9678451" y="4661048"/>
              <a:ext cx="320922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399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cxnSp>
          <p:nvCxnSpPr>
            <p:cNvPr id="1002" name="Google Shape;1002;p57"/>
            <p:cNvCxnSpPr/>
            <p:nvPr/>
          </p:nvCxnSpPr>
          <p:spPr>
            <a:xfrm>
              <a:off x="8672814" y="4891881"/>
              <a:ext cx="160293" cy="35344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3" name="Google Shape;1003;p57"/>
            <p:cNvCxnSpPr/>
            <p:nvPr/>
          </p:nvCxnSpPr>
          <p:spPr>
            <a:xfrm flipH="1">
              <a:off x="8302883" y="4935421"/>
              <a:ext cx="152400" cy="30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4" name="Google Shape;1004;p57"/>
            <p:cNvCxnSpPr/>
            <p:nvPr/>
          </p:nvCxnSpPr>
          <p:spPr>
            <a:xfrm flipH="1">
              <a:off x="8657778" y="4241005"/>
              <a:ext cx="334873" cy="30922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5" name="Google Shape;1005;p57"/>
            <p:cNvCxnSpPr/>
            <p:nvPr/>
          </p:nvCxnSpPr>
          <p:spPr>
            <a:xfrm>
              <a:off x="9326479" y="4353493"/>
              <a:ext cx="381000" cy="38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06" name="Google Shape;1006;p57"/>
            <p:cNvSpPr txBox="1"/>
            <p:nvPr/>
          </p:nvSpPr>
          <p:spPr>
            <a:xfrm>
              <a:off x="8267115" y="3261813"/>
              <a:ext cx="35779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399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</a:t>
              </a:r>
              <a:endParaRPr/>
            </a:p>
          </p:txBody>
        </p:sp>
        <p:sp>
          <p:nvSpPr>
            <p:cNvPr id="1007" name="Google Shape;1007;p57"/>
            <p:cNvSpPr txBox="1"/>
            <p:nvPr/>
          </p:nvSpPr>
          <p:spPr>
            <a:xfrm>
              <a:off x="7937304" y="3965004"/>
              <a:ext cx="40748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399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endParaRPr/>
            </a:p>
          </p:txBody>
        </p:sp>
        <p:cxnSp>
          <p:nvCxnSpPr>
            <p:cNvPr id="1008" name="Google Shape;1008;p57"/>
            <p:cNvCxnSpPr/>
            <p:nvPr/>
          </p:nvCxnSpPr>
          <p:spPr>
            <a:xfrm flipH="1">
              <a:off x="8121454" y="3723478"/>
              <a:ext cx="152400" cy="30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9" name="Google Shape;1009;p57"/>
            <p:cNvCxnSpPr/>
            <p:nvPr/>
          </p:nvCxnSpPr>
          <p:spPr>
            <a:xfrm>
              <a:off x="8695108" y="3664068"/>
              <a:ext cx="292277" cy="36420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10" name="Google Shape;1010;p57"/>
          <p:cNvSpPr txBox="1"/>
          <p:nvPr/>
        </p:nvSpPr>
        <p:spPr>
          <a:xfrm>
            <a:off x="203203" y="203197"/>
            <a:ext cx="419358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AST for a-4+c</a:t>
            </a:r>
            <a:endParaRPr/>
          </a:p>
        </p:txBody>
      </p:sp>
      <p:sp>
        <p:nvSpPr>
          <p:cNvPr id="1011" name="Google Shape;1011;p57"/>
          <p:cNvSpPr txBox="1"/>
          <p:nvPr/>
        </p:nvSpPr>
        <p:spPr>
          <a:xfrm>
            <a:off x="6077941" y="239804"/>
            <a:ext cx="419358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AST for w=a-4+c</a:t>
            </a:r>
            <a:endParaRPr/>
          </a:p>
        </p:txBody>
      </p:sp>
      <p:sp>
        <p:nvSpPr>
          <p:cNvPr id="1012" name="Google Shape;1012;p57"/>
          <p:cNvSpPr/>
          <p:nvPr/>
        </p:nvSpPr>
        <p:spPr>
          <a:xfrm>
            <a:off x="1378857" y="996460"/>
            <a:ext cx="2452914" cy="1915134"/>
          </a:xfrm>
          <a:prstGeom prst="rect">
            <a:avLst/>
          </a:prstGeom>
          <a:noFill/>
          <a:ln w="12700" cap="flat" cmpd="sng">
            <a:solidFill>
              <a:srgbClr val="BC770B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3" name="Google Shape;1013;p57"/>
          <p:cNvSpPr/>
          <p:nvPr/>
        </p:nvSpPr>
        <p:spPr>
          <a:xfrm>
            <a:off x="8040914" y="708965"/>
            <a:ext cx="2706917" cy="2529199"/>
          </a:xfrm>
          <a:prstGeom prst="rect">
            <a:avLst/>
          </a:prstGeom>
          <a:noFill/>
          <a:ln w="12700" cap="flat" cmpd="sng">
            <a:solidFill>
              <a:srgbClr val="BC770B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  <p:graphicFrame>
        <p:nvGraphicFramePr>
          <p:cNvPr id="1020" name="Google Shape;1020;p58"/>
          <p:cNvGraphicFramePr/>
          <p:nvPr/>
        </p:nvGraphicFramePr>
        <p:xfrm>
          <a:off x="348345" y="3429000"/>
          <a:ext cx="5290450" cy="2590870"/>
        </p:xfrm>
        <a:graphic>
          <a:graphicData uri="http://schemas.openxmlformats.org/drawingml/2006/table">
            <a:tbl>
              <a:tblPr firstRow="1">
                <a:noFill/>
                <a:tableStyleId>{6C6B14A2-6F00-4CAA-9709-CDBAC51003AD}</a:tableStyleId>
              </a:tblPr>
              <a:tblGrid>
                <a:gridCol w="1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rgbClr val="15537E"/>
                          </a:solidFill>
                        </a:rPr>
                        <a:t>Prod.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rgbClr val="15537E"/>
                          </a:solidFill>
                        </a:rPr>
                        <a:t>Semantic</a:t>
                      </a:r>
                      <a:r>
                        <a:rPr lang="en-US" sz="1050">
                          <a:solidFill>
                            <a:srgbClr val="15537E"/>
                          </a:solidFill>
                        </a:rPr>
                        <a:t> </a:t>
                      </a:r>
                      <a:r>
                        <a:rPr lang="en-US" sz="1600" b="0">
                          <a:solidFill>
                            <a:srgbClr val="15537E"/>
                          </a:solidFill>
                        </a:rPr>
                        <a:t>Rules for AST</a:t>
                      </a:r>
                      <a:endParaRPr sz="1600" b="0">
                        <a:solidFill>
                          <a:srgbClr val="15537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/>
                        <a:t>S 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</a:t>
                      </a:r>
                      <a:r>
                        <a:rPr lang="en-US" sz="1600" b="1"/>
                        <a:t>id</a:t>
                      </a:r>
                      <a:r>
                        <a:rPr lang="en-US" sz="1600" b="0"/>
                        <a:t> = E </a:t>
                      </a:r>
                      <a:endParaRPr sz="1600" b="0" i="1" baseline="30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S.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 new 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 (‘:=‘, new Leaf (id,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                                                 id.entry),  E.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)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6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E 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E</a:t>
                      </a:r>
                      <a:r>
                        <a:rPr lang="en-US" sz="1600" b="0" baseline="-25000"/>
                        <a:t>1</a:t>
                      </a:r>
                      <a:r>
                        <a:rPr lang="en-US" sz="1600" b="0"/>
                        <a:t> + T </a:t>
                      </a:r>
                      <a:endParaRPr sz="1600" b="0" i="1" baseline="30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 new 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 (‘+’, E</a:t>
                      </a:r>
                      <a:r>
                        <a:rPr lang="en-US" sz="1600" baseline="-2500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, T.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)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E 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E</a:t>
                      </a:r>
                      <a:r>
                        <a:rPr lang="en-US" sz="1600" b="0" baseline="-25000"/>
                        <a:t>1</a:t>
                      </a:r>
                      <a:r>
                        <a:rPr lang="en-US" sz="1600" b="0"/>
                        <a:t> – T</a:t>
                      </a:r>
                      <a:endParaRPr sz="1800" b="0" i="1" baseline="30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 new 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 (‘-’, E</a:t>
                      </a:r>
                      <a:r>
                        <a:rPr lang="en-US" sz="1600" baseline="-2500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, T.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)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/>
                        <a:t>E 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 T</a:t>
                      </a:r>
                      <a:endParaRPr sz="1800" b="0" i="1" u="none" strike="noStrike" cap="none"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 T.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</a:t>
                      </a:r>
                      <a:endParaRPr sz="1600" i="1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T </a:t>
                      </a: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</a:rPr>
                        <a:t>🡪</a:t>
                      </a: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  (</a:t>
                      </a:r>
                      <a:r>
                        <a:rPr lang="en-US" sz="1600" b="0" i="1" u="none" strike="noStrike" cap="none">
                          <a:solidFill>
                            <a:srgbClr val="000000"/>
                          </a:solidFill>
                        </a:rPr>
                        <a:t>E</a:t>
                      </a: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)</a:t>
                      </a:r>
                      <a:endParaRPr sz="1800" b="0" i="1" u="none" strike="noStrike" cap="none"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T.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 E.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</a:t>
                      </a:r>
                      <a:endParaRPr sz="1600" i="1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T  </a:t>
                      </a: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</a:rPr>
                        <a:t>🡪</a:t>
                      </a: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600" b="1" u="none" strike="noStrike" cap="none">
                          <a:solidFill>
                            <a:srgbClr val="000000"/>
                          </a:solidFill>
                        </a:rPr>
                        <a:t>id</a:t>
                      </a:r>
                      <a:endParaRPr sz="1800" b="1" i="1" u="none" strike="noStrike" cap="none" baseline="-25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T.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node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 </a:t>
                      </a:r>
                      <a:r>
                        <a:rPr lang="en-US" sz="1600" b="1">
                          <a:solidFill>
                            <a:srgbClr val="0070C0"/>
                          </a:solidFill>
                        </a:rPr>
                        <a:t>new 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Leaf</a:t>
                      </a:r>
                      <a:r>
                        <a:rPr lang="en-US" sz="1600" b="1">
                          <a:solidFill>
                            <a:srgbClr val="0070C0"/>
                          </a:solidFill>
                        </a:rPr>
                        <a:t> (id, id.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entry</a:t>
                      </a:r>
                      <a:r>
                        <a:rPr lang="en-US" sz="1600" b="1">
                          <a:solidFill>
                            <a:srgbClr val="0070C0"/>
                          </a:solidFill>
                        </a:rPr>
                        <a:t>)</a:t>
                      </a:r>
                      <a:endParaRPr sz="1600" i="1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021" name="Google Shape;1021;p58"/>
          <p:cNvGrpSpPr/>
          <p:nvPr/>
        </p:nvGrpSpPr>
        <p:grpSpPr>
          <a:xfrm>
            <a:off x="1985296" y="725898"/>
            <a:ext cx="2062069" cy="2376799"/>
            <a:chOff x="7937304" y="3261813"/>
            <a:chExt cx="2062069" cy="2376799"/>
          </a:xfrm>
        </p:grpSpPr>
        <p:sp>
          <p:nvSpPr>
            <p:cNvPr id="1022" name="Google Shape;1022;p58"/>
            <p:cNvSpPr txBox="1"/>
            <p:nvPr/>
          </p:nvSpPr>
          <p:spPr>
            <a:xfrm>
              <a:off x="8448544" y="4473756"/>
              <a:ext cx="2872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399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-</a:t>
              </a:r>
              <a:endParaRPr/>
            </a:p>
          </p:txBody>
        </p:sp>
        <p:sp>
          <p:nvSpPr>
            <p:cNvPr id="1023" name="Google Shape;1023;p58"/>
            <p:cNvSpPr txBox="1"/>
            <p:nvPr/>
          </p:nvSpPr>
          <p:spPr>
            <a:xfrm>
              <a:off x="8909870" y="3936206"/>
              <a:ext cx="43473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399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+</a:t>
              </a:r>
              <a:endParaRPr/>
            </a:p>
          </p:txBody>
        </p:sp>
        <p:sp>
          <p:nvSpPr>
            <p:cNvPr id="1024" name="Google Shape;1024;p58"/>
            <p:cNvSpPr txBox="1"/>
            <p:nvPr/>
          </p:nvSpPr>
          <p:spPr>
            <a:xfrm>
              <a:off x="8118733" y="5176947"/>
              <a:ext cx="320922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399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/>
            </a:p>
          </p:txBody>
        </p:sp>
        <p:sp>
          <p:nvSpPr>
            <p:cNvPr id="1025" name="Google Shape;1025;p58"/>
            <p:cNvSpPr txBox="1"/>
            <p:nvPr/>
          </p:nvSpPr>
          <p:spPr>
            <a:xfrm>
              <a:off x="8833107" y="5169124"/>
              <a:ext cx="33855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399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/>
            </a:p>
          </p:txBody>
        </p:sp>
        <p:sp>
          <p:nvSpPr>
            <p:cNvPr id="1026" name="Google Shape;1026;p58"/>
            <p:cNvSpPr txBox="1"/>
            <p:nvPr/>
          </p:nvSpPr>
          <p:spPr>
            <a:xfrm>
              <a:off x="9678451" y="4661048"/>
              <a:ext cx="320922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399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/>
            </a:p>
          </p:txBody>
        </p:sp>
        <p:cxnSp>
          <p:nvCxnSpPr>
            <p:cNvPr id="1027" name="Google Shape;1027;p58"/>
            <p:cNvCxnSpPr/>
            <p:nvPr/>
          </p:nvCxnSpPr>
          <p:spPr>
            <a:xfrm>
              <a:off x="8672814" y="4891881"/>
              <a:ext cx="160293" cy="35344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8" name="Google Shape;1028;p58"/>
            <p:cNvCxnSpPr/>
            <p:nvPr/>
          </p:nvCxnSpPr>
          <p:spPr>
            <a:xfrm flipH="1">
              <a:off x="8302883" y="4935421"/>
              <a:ext cx="152400" cy="30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9" name="Google Shape;1029;p58"/>
            <p:cNvCxnSpPr/>
            <p:nvPr/>
          </p:nvCxnSpPr>
          <p:spPr>
            <a:xfrm flipH="1">
              <a:off x="8657778" y="4241005"/>
              <a:ext cx="334873" cy="30922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0" name="Google Shape;1030;p58"/>
            <p:cNvCxnSpPr/>
            <p:nvPr/>
          </p:nvCxnSpPr>
          <p:spPr>
            <a:xfrm>
              <a:off x="9326479" y="4353493"/>
              <a:ext cx="381000" cy="38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31" name="Google Shape;1031;p58"/>
            <p:cNvSpPr txBox="1"/>
            <p:nvPr/>
          </p:nvSpPr>
          <p:spPr>
            <a:xfrm>
              <a:off x="8267115" y="3261813"/>
              <a:ext cx="357790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399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=</a:t>
              </a:r>
              <a:endParaRPr/>
            </a:p>
          </p:txBody>
        </p:sp>
        <p:sp>
          <p:nvSpPr>
            <p:cNvPr id="1032" name="Google Shape;1032;p58"/>
            <p:cNvSpPr txBox="1"/>
            <p:nvPr/>
          </p:nvSpPr>
          <p:spPr>
            <a:xfrm>
              <a:off x="7937304" y="3965004"/>
              <a:ext cx="407484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3399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endParaRPr/>
            </a:p>
          </p:txBody>
        </p:sp>
        <p:cxnSp>
          <p:nvCxnSpPr>
            <p:cNvPr id="1033" name="Google Shape;1033;p58"/>
            <p:cNvCxnSpPr/>
            <p:nvPr/>
          </p:nvCxnSpPr>
          <p:spPr>
            <a:xfrm flipH="1">
              <a:off x="8121454" y="3723478"/>
              <a:ext cx="152400" cy="304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4" name="Google Shape;1034;p58"/>
            <p:cNvCxnSpPr/>
            <p:nvPr/>
          </p:nvCxnSpPr>
          <p:spPr>
            <a:xfrm>
              <a:off x="8695108" y="3664068"/>
              <a:ext cx="292277" cy="36420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35" name="Google Shape;1035;p58"/>
          <p:cNvSpPr txBox="1"/>
          <p:nvPr/>
        </p:nvSpPr>
        <p:spPr>
          <a:xfrm>
            <a:off x="649600" y="227706"/>
            <a:ext cx="419358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AST for w:=a-b+c</a:t>
            </a:r>
            <a:endParaRPr/>
          </a:p>
        </p:txBody>
      </p:sp>
      <p:sp>
        <p:nvSpPr>
          <p:cNvPr id="1036" name="Google Shape;1036;p58"/>
          <p:cNvSpPr txBox="1"/>
          <p:nvPr/>
        </p:nvSpPr>
        <p:spPr>
          <a:xfrm>
            <a:off x="7478551" y="1103268"/>
            <a:ext cx="18288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t1 = a - b</a:t>
            </a:r>
            <a:endParaRPr/>
          </a:p>
        </p:txBody>
      </p:sp>
      <p:sp>
        <p:nvSpPr>
          <p:cNvPr id="1037" name="Google Shape;1037;p58"/>
          <p:cNvSpPr txBox="1"/>
          <p:nvPr/>
        </p:nvSpPr>
        <p:spPr>
          <a:xfrm>
            <a:off x="7478551" y="1535069"/>
            <a:ext cx="18288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t2 = t1 + c</a:t>
            </a:r>
            <a:endParaRPr/>
          </a:p>
        </p:txBody>
      </p:sp>
      <p:sp>
        <p:nvSpPr>
          <p:cNvPr id="1038" name="Google Shape;1038;p58"/>
          <p:cNvSpPr txBox="1"/>
          <p:nvPr/>
        </p:nvSpPr>
        <p:spPr>
          <a:xfrm>
            <a:off x="7478551" y="1966870"/>
            <a:ext cx="18288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= t2</a:t>
            </a:r>
            <a:endParaRPr/>
          </a:p>
        </p:txBody>
      </p:sp>
      <p:sp>
        <p:nvSpPr>
          <p:cNvPr id="1039" name="Google Shape;1039;p58"/>
          <p:cNvSpPr txBox="1"/>
          <p:nvPr/>
        </p:nvSpPr>
        <p:spPr>
          <a:xfrm>
            <a:off x="5403031" y="263994"/>
            <a:ext cx="451022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Three address code for w:=a-4+c</a:t>
            </a:r>
            <a:endParaRPr/>
          </a:p>
        </p:txBody>
      </p:sp>
      <p:sp>
        <p:nvSpPr>
          <p:cNvPr id="1040" name="Google Shape;1040;p58"/>
          <p:cNvSpPr txBox="1"/>
          <p:nvPr/>
        </p:nvSpPr>
        <p:spPr>
          <a:xfrm>
            <a:off x="3171379" y="2067077"/>
            <a:ext cx="4347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t1</a:t>
            </a:r>
            <a:endParaRPr/>
          </a:p>
        </p:txBody>
      </p:sp>
      <p:sp>
        <p:nvSpPr>
          <p:cNvPr id="1041" name="Google Shape;1041;p58"/>
          <p:cNvSpPr txBox="1"/>
          <p:nvPr/>
        </p:nvSpPr>
        <p:spPr>
          <a:xfrm>
            <a:off x="3635833" y="1283307"/>
            <a:ext cx="4347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t2</a:t>
            </a:r>
            <a:endParaRPr/>
          </a:p>
        </p:txBody>
      </p:sp>
      <p:graphicFrame>
        <p:nvGraphicFramePr>
          <p:cNvPr id="1042" name="Google Shape;1042;p58"/>
          <p:cNvGraphicFramePr/>
          <p:nvPr/>
        </p:nvGraphicFramePr>
        <p:xfrm>
          <a:off x="6553203" y="3445875"/>
          <a:ext cx="5500925" cy="2834710"/>
        </p:xfrm>
        <a:graphic>
          <a:graphicData uri="http://schemas.openxmlformats.org/drawingml/2006/table">
            <a:tbl>
              <a:tblPr firstRow="1">
                <a:noFill/>
                <a:tableStyleId>{6C6B14A2-6F00-4CAA-9709-CDBAC51003AD}</a:tableStyleId>
              </a:tblPr>
              <a:tblGrid>
                <a:gridCol w="128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rgbClr val="15537E"/>
                          </a:solidFill>
                        </a:rPr>
                        <a:t>Prod.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rgbClr val="15537E"/>
                          </a:solidFill>
                        </a:rPr>
                        <a:t>Semantic</a:t>
                      </a:r>
                      <a:r>
                        <a:rPr lang="en-US" sz="1050">
                          <a:solidFill>
                            <a:srgbClr val="15537E"/>
                          </a:solidFill>
                        </a:rPr>
                        <a:t> </a:t>
                      </a:r>
                      <a:r>
                        <a:rPr lang="en-US" sz="1600" b="0">
                          <a:solidFill>
                            <a:srgbClr val="15537E"/>
                          </a:solidFill>
                        </a:rPr>
                        <a:t>Rules Three Address Code</a:t>
                      </a:r>
                      <a:endParaRPr sz="1600" b="0">
                        <a:solidFill>
                          <a:srgbClr val="15537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/>
                        <a:t>S 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</a:t>
                      </a:r>
                      <a:r>
                        <a:rPr lang="en-US" sz="1600" b="1"/>
                        <a:t>id</a:t>
                      </a:r>
                      <a:r>
                        <a:rPr lang="en-US" sz="1600" b="0"/>
                        <a:t> = E </a:t>
                      </a:r>
                      <a:endParaRPr sz="1600" b="0" i="1" baseline="30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S.code = top.get</a:t>
                      </a:r>
                      <a:r>
                        <a:rPr lang="en-US" sz="1600" i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sz="1600" b="1" i="0">
                          <a:solidFill>
                            <a:srgbClr val="0070C0"/>
                          </a:solidFill>
                        </a:rPr>
                        <a:t>id</a:t>
                      </a:r>
                      <a:r>
                        <a:rPr lang="en-US" sz="1600" i="0">
                          <a:solidFill>
                            <a:srgbClr val="0070C0"/>
                          </a:solidFill>
                        </a:rPr>
                        <a:t>.lexeme) || ‘=‘ || E.addr</a:t>
                      </a:r>
                      <a:endParaRPr sz="1600" i="1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6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E 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E</a:t>
                      </a:r>
                      <a:r>
                        <a:rPr lang="en-US" sz="1600" b="0" baseline="-25000"/>
                        <a:t>1</a:t>
                      </a:r>
                      <a:r>
                        <a:rPr lang="en-US" sz="1600" b="0"/>
                        <a:t> + T </a:t>
                      </a:r>
                      <a:endParaRPr sz="1600" b="0" i="1" baseline="30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E.addr = new Temp()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code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 E.addr || ‘=‘ || E</a:t>
                      </a:r>
                      <a:r>
                        <a:rPr lang="en-US" sz="1600" baseline="-2500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.addr || ‘+’ || T.addr</a:t>
                      </a:r>
                      <a:endParaRPr sz="1600" i="1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E 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E</a:t>
                      </a:r>
                      <a:r>
                        <a:rPr lang="en-US" sz="1600" b="0" baseline="-25000"/>
                        <a:t>1</a:t>
                      </a:r>
                      <a:r>
                        <a:rPr lang="en-US" sz="1600" b="0"/>
                        <a:t> – T</a:t>
                      </a:r>
                      <a:endParaRPr sz="1800" b="0" i="1" baseline="30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E.addr = new Temp()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code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 E.addr || ‘=‘ || E</a:t>
                      </a:r>
                      <a:r>
                        <a:rPr lang="en-US" sz="1600" baseline="-2500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.addr || ‘-’ || T.addr</a:t>
                      </a:r>
                      <a:endParaRPr sz="1600" i="1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/>
                        <a:t>E 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 T</a:t>
                      </a:r>
                      <a:endParaRPr sz="1800" b="0" i="1" u="none" strike="noStrike" cap="none"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E.code =‘’, E.addr = T.addr</a:t>
                      </a:r>
                      <a:endParaRPr sz="1600" i="1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T </a:t>
                      </a: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</a:rPr>
                        <a:t>🡪</a:t>
                      </a: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  (</a:t>
                      </a:r>
                      <a:r>
                        <a:rPr lang="en-US" sz="1600" b="0" i="1" u="none" strike="noStrike" cap="none">
                          <a:solidFill>
                            <a:srgbClr val="000000"/>
                          </a:solidFill>
                        </a:rPr>
                        <a:t>E</a:t>
                      </a: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)</a:t>
                      </a:r>
                      <a:endParaRPr sz="1800" b="0" i="1" u="none" strike="noStrike" cap="none"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>
                          <a:solidFill>
                            <a:srgbClr val="0070C0"/>
                          </a:solidFill>
                        </a:rPr>
                        <a:t>T.code =‘’, T.addr = 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E.addr</a:t>
                      </a:r>
                      <a:endParaRPr sz="1600" i="0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T  </a:t>
                      </a: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</a:rPr>
                        <a:t>🡪</a:t>
                      </a: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600" b="1" u="none" strike="noStrike" cap="none">
                          <a:solidFill>
                            <a:srgbClr val="000000"/>
                          </a:solidFill>
                        </a:rPr>
                        <a:t>id</a:t>
                      </a:r>
                      <a:endParaRPr sz="1800" b="1" i="1" u="none" strike="noStrike" cap="none" baseline="-25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0">
                          <a:solidFill>
                            <a:srgbClr val="0070C0"/>
                          </a:solidFill>
                        </a:rPr>
                        <a:t>T.code =‘’, T.addr = 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top.get</a:t>
                      </a:r>
                      <a:r>
                        <a:rPr lang="en-US" sz="1600" i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sz="1600" b="1" i="0">
                          <a:solidFill>
                            <a:srgbClr val="0070C0"/>
                          </a:solidFill>
                        </a:rPr>
                        <a:t>id</a:t>
                      </a:r>
                      <a:r>
                        <a:rPr lang="en-US" sz="1600" i="0">
                          <a:solidFill>
                            <a:srgbClr val="0070C0"/>
                          </a:solidFill>
                        </a:rPr>
                        <a:t>.lexeme)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43" name="Google Shape;1043;p58"/>
          <p:cNvSpPr txBox="1"/>
          <p:nvPr/>
        </p:nvSpPr>
        <p:spPr>
          <a:xfrm>
            <a:off x="7424058" y="6448866"/>
            <a:ext cx="41147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157359"/>
                </a:solidFill>
                <a:latin typeface="Calibri"/>
                <a:ea typeface="Calibri"/>
                <a:cs typeface="Calibri"/>
                <a:sym typeface="Calibri"/>
              </a:rPr>
              <a:t>Returns a pointer to symbol table of id</a:t>
            </a:r>
            <a:endParaRPr/>
          </a:p>
        </p:txBody>
      </p:sp>
      <p:cxnSp>
        <p:nvCxnSpPr>
          <p:cNvPr id="1044" name="Google Shape;1044;p58"/>
          <p:cNvCxnSpPr>
            <a:stCxn id="1043" idx="0"/>
          </p:cNvCxnSpPr>
          <p:nvPr/>
        </p:nvCxnSpPr>
        <p:spPr>
          <a:xfrm rot="10800000" flipH="1">
            <a:off x="9481458" y="6207966"/>
            <a:ext cx="112500" cy="240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45" name="Google Shape;1045;p58"/>
          <p:cNvSpPr/>
          <p:nvPr/>
        </p:nvSpPr>
        <p:spPr>
          <a:xfrm>
            <a:off x="5297714" y="1492362"/>
            <a:ext cx="836872" cy="632771"/>
          </a:xfrm>
          <a:prstGeom prst="rightArrow">
            <a:avLst>
              <a:gd name="adj1" fmla="val 50000"/>
              <a:gd name="adj2" fmla="val 50000"/>
            </a:avLst>
          </a:prstGeom>
          <a:noFill/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58"/>
          <p:cNvSpPr/>
          <p:nvPr/>
        </p:nvSpPr>
        <p:spPr>
          <a:xfrm>
            <a:off x="7837715" y="3804895"/>
            <a:ext cx="4187370" cy="329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7" name="Google Shape;1047;p58"/>
          <p:cNvSpPr/>
          <p:nvPr/>
        </p:nvSpPr>
        <p:spPr>
          <a:xfrm>
            <a:off x="7852229" y="4175007"/>
            <a:ext cx="4100285" cy="4684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" name="Google Shape;1048;p58"/>
          <p:cNvSpPr/>
          <p:nvPr/>
        </p:nvSpPr>
        <p:spPr>
          <a:xfrm>
            <a:off x="7852229" y="4762835"/>
            <a:ext cx="4078517" cy="46848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9" name="Google Shape;1049;p58"/>
          <p:cNvSpPr/>
          <p:nvPr/>
        </p:nvSpPr>
        <p:spPr>
          <a:xfrm>
            <a:off x="7910289" y="5328893"/>
            <a:ext cx="4005943" cy="3029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0" name="Google Shape;1050;p58"/>
          <p:cNvSpPr/>
          <p:nvPr/>
        </p:nvSpPr>
        <p:spPr>
          <a:xfrm>
            <a:off x="7903033" y="5684495"/>
            <a:ext cx="4005943" cy="30290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1" name="Google Shape;1051;p58"/>
          <p:cNvSpPr/>
          <p:nvPr/>
        </p:nvSpPr>
        <p:spPr>
          <a:xfrm>
            <a:off x="7844972" y="6003809"/>
            <a:ext cx="4187370" cy="2507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58"/>
          <p:cNvSpPr/>
          <p:nvPr/>
        </p:nvSpPr>
        <p:spPr>
          <a:xfrm>
            <a:off x="1451434" y="793264"/>
            <a:ext cx="2928194" cy="2368770"/>
          </a:xfrm>
          <a:prstGeom prst="rect">
            <a:avLst/>
          </a:prstGeom>
          <a:noFill/>
          <a:ln w="12700" cap="flat" cmpd="sng">
            <a:solidFill>
              <a:srgbClr val="BC770B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3" name="Google Shape;1053;p58"/>
          <p:cNvSpPr/>
          <p:nvPr/>
        </p:nvSpPr>
        <p:spPr>
          <a:xfrm>
            <a:off x="6760538" y="784450"/>
            <a:ext cx="2928194" cy="2368770"/>
          </a:xfrm>
          <a:prstGeom prst="rect">
            <a:avLst/>
          </a:prstGeom>
          <a:noFill/>
          <a:ln w="12700" cap="flat" cmpd="sng">
            <a:solidFill>
              <a:srgbClr val="BC770B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59"/>
          <p:cNvSpPr txBox="1"/>
          <p:nvPr/>
        </p:nvSpPr>
        <p:spPr>
          <a:xfrm>
            <a:off x="915855" y="4155116"/>
            <a:ext cx="249634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E.code =‘’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E.addr = T.addr </a:t>
            </a: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a</a:t>
            </a:r>
            <a:endParaRPr sz="18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59"/>
          <p:cNvSpPr txBox="1">
            <a:spLocks noGrp="1"/>
          </p:cNvSpPr>
          <p:nvPr>
            <p:ph type="sldNum" idx="12"/>
          </p:nvPr>
        </p:nvSpPr>
        <p:spPr>
          <a:xfrm>
            <a:off x="9233179" y="6511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  <p:sp>
        <p:nvSpPr>
          <p:cNvPr id="1061" name="Google Shape;1061;p59"/>
          <p:cNvSpPr txBox="1"/>
          <p:nvPr/>
        </p:nvSpPr>
        <p:spPr>
          <a:xfrm>
            <a:off x="250460" y="118851"/>
            <a:ext cx="451022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Three address code for w:=a-b+c</a:t>
            </a:r>
            <a:endParaRPr/>
          </a:p>
        </p:txBody>
      </p:sp>
      <p:graphicFrame>
        <p:nvGraphicFramePr>
          <p:cNvPr id="1062" name="Google Shape;1062;p59"/>
          <p:cNvGraphicFramePr/>
          <p:nvPr/>
        </p:nvGraphicFramePr>
        <p:xfrm>
          <a:off x="6669314" y="35395"/>
          <a:ext cx="5500925" cy="2834710"/>
        </p:xfrm>
        <a:graphic>
          <a:graphicData uri="http://schemas.openxmlformats.org/drawingml/2006/table">
            <a:tbl>
              <a:tblPr firstRow="1">
                <a:noFill/>
                <a:tableStyleId>{6C6B14A2-6F00-4CAA-9709-CDBAC51003AD}</a:tableStyleId>
              </a:tblPr>
              <a:tblGrid>
                <a:gridCol w="128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rgbClr val="15537E"/>
                          </a:solidFill>
                        </a:rPr>
                        <a:t>Prod.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rgbClr val="15537E"/>
                          </a:solidFill>
                        </a:rPr>
                        <a:t>Semantic</a:t>
                      </a:r>
                      <a:r>
                        <a:rPr lang="en-US" sz="1050">
                          <a:solidFill>
                            <a:srgbClr val="15537E"/>
                          </a:solidFill>
                        </a:rPr>
                        <a:t> </a:t>
                      </a:r>
                      <a:r>
                        <a:rPr lang="en-US" sz="1600" b="0">
                          <a:solidFill>
                            <a:srgbClr val="15537E"/>
                          </a:solidFill>
                        </a:rPr>
                        <a:t>Rules Three Address Code</a:t>
                      </a:r>
                      <a:endParaRPr sz="1600" b="0">
                        <a:solidFill>
                          <a:srgbClr val="15537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/>
                        <a:t>S 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</a:t>
                      </a:r>
                      <a:r>
                        <a:rPr lang="en-US" sz="1600" b="1"/>
                        <a:t>id</a:t>
                      </a:r>
                      <a:r>
                        <a:rPr lang="en-US" sz="1600" b="0"/>
                        <a:t> = E </a:t>
                      </a:r>
                      <a:endParaRPr sz="1600" b="0" i="1" baseline="30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S.code = top.get</a:t>
                      </a:r>
                      <a:r>
                        <a:rPr lang="en-US" sz="1600" i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sz="1600" b="1" i="0">
                          <a:solidFill>
                            <a:srgbClr val="0070C0"/>
                          </a:solidFill>
                        </a:rPr>
                        <a:t>id</a:t>
                      </a:r>
                      <a:r>
                        <a:rPr lang="en-US" sz="1600" i="0">
                          <a:solidFill>
                            <a:srgbClr val="0070C0"/>
                          </a:solidFill>
                        </a:rPr>
                        <a:t>.lexeme) || ‘=‘ || E.addr</a:t>
                      </a:r>
                      <a:endParaRPr sz="1600" i="1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6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E 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E</a:t>
                      </a:r>
                      <a:r>
                        <a:rPr lang="en-US" sz="1600" b="0" baseline="-25000"/>
                        <a:t>1</a:t>
                      </a:r>
                      <a:r>
                        <a:rPr lang="en-US" sz="1600" b="0"/>
                        <a:t> + T </a:t>
                      </a:r>
                      <a:endParaRPr sz="1600" b="0" i="1" baseline="30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E.addr = new Temp()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code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 E.addr || ‘=‘ || E</a:t>
                      </a:r>
                      <a:r>
                        <a:rPr lang="en-US" sz="1600" baseline="-2500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.addr || ‘+’ || T.addr</a:t>
                      </a:r>
                      <a:endParaRPr sz="1600" i="1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E 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E</a:t>
                      </a:r>
                      <a:r>
                        <a:rPr lang="en-US" sz="1600" b="0" baseline="-25000"/>
                        <a:t>1</a:t>
                      </a:r>
                      <a:r>
                        <a:rPr lang="en-US" sz="1600" b="0"/>
                        <a:t> – T</a:t>
                      </a:r>
                      <a:endParaRPr sz="1800" b="0" i="1" baseline="30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E.addr = new Temp()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code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 E.addr || ‘=‘ || E</a:t>
                      </a:r>
                      <a:r>
                        <a:rPr lang="en-US" sz="1600" baseline="-2500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.addr || ‘-’ || T.addr</a:t>
                      </a:r>
                      <a:endParaRPr sz="1600" i="1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/>
                        <a:t>E 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 T</a:t>
                      </a:r>
                      <a:endParaRPr sz="1800" b="0" i="1" u="none" strike="noStrike" cap="none"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E.code =‘’, E.addr = T.addr</a:t>
                      </a:r>
                      <a:endParaRPr sz="1600" i="1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T </a:t>
                      </a: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</a:rPr>
                        <a:t>🡪</a:t>
                      </a: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  (</a:t>
                      </a:r>
                      <a:r>
                        <a:rPr lang="en-US" sz="1600" b="0" i="1" u="none" strike="noStrike" cap="none">
                          <a:solidFill>
                            <a:srgbClr val="000000"/>
                          </a:solidFill>
                        </a:rPr>
                        <a:t>E</a:t>
                      </a: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)</a:t>
                      </a:r>
                      <a:endParaRPr sz="1800" b="0" i="1" u="none" strike="noStrike" cap="none"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>
                          <a:solidFill>
                            <a:srgbClr val="0070C0"/>
                          </a:solidFill>
                        </a:rPr>
                        <a:t>T.code =‘’, T.addr = 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E.addr</a:t>
                      </a:r>
                      <a:endParaRPr sz="1600" i="0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T  </a:t>
                      </a: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</a:rPr>
                        <a:t>🡪</a:t>
                      </a: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600" b="1" u="none" strike="noStrike" cap="none">
                          <a:solidFill>
                            <a:srgbClr val="000000"/>
                          </a:solidFill>
                        </a:rPr>
                        <a:t>id</a:t>
                      </a:r>
                      <a:endParaRPr sz="1800" b="1" i="1" u="none" strike="noStrike" cap="none" baseline="-25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0">
                          <a:solidFill>
                            <a:srgbClr val="0070C0"/>
                          </a:solidFill>
                        </a:rPr>
                        <a:t>T.code =‘’, T.addr = 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top.get</a:t>
                      </a:r>
                      <a:r>
                        <a:rPr lang="en-US" sz="1600" i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sz="1600" b="1" i="0">
                          <a:solidFill>
                            <a:srgbClr val="0070C0"/>
                          </a:solidFill>
                        </a:rPr>
                        <a:t>id</a:t>
                      </a:r>
                      <a:r>
                        <a:rPr lang="en-US" sz="1600" i="0">
                          <a:solidFill>
                            <a:srgbClr val="0070C0"/>
                          </a:solidFill>
                        </a:rPr>
                        <a:t>.lexeme)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3" name="Google Shape;1063;p59"/>
          <p:cNvSpPr txBox="1"/>
          <p:nvPr/>
        </p:nvSpPr>
        <p:spPr>
          <a:xfrm>
            <a:off x="843284" y="4938888"/>
            <a:ext cx="33448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T.code =‘’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T.addr = 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top.get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.lexeme) </a:t>
            </a: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a</a:t>
            </a:r>
            <a:endParaRPr sz="18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4" name="Google Shape;1064;p59"/>
          <p:cNvSpPr/>
          <p:nvPr/>
        </p:nvSpPr>
        <p:spPr>
          <a:xfrm>
            <a:off x="2327273" y="1206856"/>
            <a:ext cx="381000" cy="381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sp>
        <p:nvSpPr>
          <p:cNvPr id="1065" name="Google Shape;1065;p59"/>
          <p:cNvSpPr/>
          <p:nvPr/>
        </p:nvSpPr>
        <p:spPr>
          <a:xfrm>
            <a:off x="326926" y="2009074"/>
            <a:ext cx="594220" cy="381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/>
          </a:p>
        </p:txBody>
      </p:sp>
      <p:cxnSp>
        <p:nvCxnSpPr>
          <p:cNvPr id="1066" name="Google Shape;1066;p59"/>
          <p:cNvCxnSpPr/>
          <p:nvPr/>
        </p:nvCxnSpPr>
        <p:spPr>
          <a:xfrm flipH="1">
            <a:off x="466626" y="1524674"/>
            <a:ext cx="1911809" cy="484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7" name="Google Shape;1067;p59"/>
          <p:cNvSpPr/>
          <p:nvPr/>
        </p:nvSpPr>
        <p:spPr>
          <a:xfrm>
            <a:off x="3564077" y="1935347"/>
            <a:ext cx="630664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cxnSp>
        <p:nvCxnSpPr>
          <p:cNvPr id="1068" name="Google Shape;1068;p59"/>
          <p:cNvCxnSpPr/>
          <p:nvPr/>
        </p:nvCxnSpPr>
        <p:spPr>
          <a:xfrm>
            <a:off x="2647395" y="1518370"/>
            <a:ext cx="982238" cy="48121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9" name="Google Shape;1069;p59"/>
          <p:cNvSpPr/>
          <p:nvPr/>
        </p:nvSpPr>
        <p:spPr>
          <a:xfrm>
            <a:off x="4862626" y="2954121"/>
            <a:ext cx="584496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20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0" name="Google Shape;1070;p59"/>
          <p:cNvCxnSpPr/>
          <p:nvPr/>
        </p:nvCxnSpPr>
        <p:spPr>
          <a:xfrm>
            <a:off x="3898074" y="2445761"/>
            <a:ext cx="1286038" cy="50836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1" name="Google Shape;1071;p59"/>
          <p:cNvSpPr/>
          <p:nvPr/>
        </p:nvSpPr>
        <p:spPr>
          <a:xfrm>
            <a:off x="1825304" y="3033030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1072" name="Google Shape;1072;p59"/>
          <p:cNvCxnSpPr>
            <a:endCxn id="1071" idx="0"/>
          </p:cNvCxnSpPr>
          <p:nvPr/>
        </p:nvCxnSpPr>
        <p:spPr>
          <a:xfrm flipH="1">
            <a:off x="2516847" y="2457030"/>
            <a:ext cx="1391700" cy="576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73" name="Google Shape;1073;p59"/>
          <p:cNvCxnSpPr/>
          <p:nvPr/>
        </p:nvCxnSpPr>
        <p:spPr>
          <a:xfrm rot="10800000" flipH="1">
            <a:off x="3496572" y="2457067"/>
            <a:ext cx="412075" cy="57596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4" name="Google Shape;1074;p59"/>
          <p:cNvSpPr/>
          <p:nvPr/>
        </p:nvSpPr>
        <p:spPr>
          <a:xfrm>
            <a:off x="2805029" y="3033030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5" name="Google Shape;1075;p59"/>
          <p:cNvCxnSpPr>
            <a:stCxn id="1076" idx="0"/>
            <a:endCxn id="1069" idx="4"/>
          </p:cNvCxnSpPr>
          <p:nvPr/>
        </p:nvCxnSpPr>
        <p:spPr>
          <a:xfrm rot="10800000" flipH="1">
            <a:off x="5143735" y="3362739"/>
            <a:ext cx="11100" cy="29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7" name="Google Shape;1077;p59"/>
          <p:cNvSpPr/>
          <p:nvPr/>
        </p:nvSpPr>
        <p:spPr>
          <a:xfrm>
            <a:off x="73008" y="4129180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076" name="Google Shape;1076;p59"/>
          <p:cNvSpPr/>
          <p:nvPr/>
        </p:nvSpPr>
        <p:spPr>
          <a:xfrm>
            <a:off x="4452192" y="3654039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8" name="Google Shape;1078;p59"/>
          <p:cNvCxnSpPr/>
          <p:nvPr/>
        </p:nvCxnSpPr>
        <p:spPr>
          <a:xfrm flipH="1">
            <a:off x="2295426" y="1599162"/>
            <a:ext cx="213199" cy="42121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9" name="Google Shape;1079;p59"/>
          <p:cNvSpPr/>
          <p:nvPr/>
        </p:nvSpPr>
        <p:spPr>
          <a:xfrm>
            <a:off x="1916239" y="2016331"/>
            <a:ext cx="594220" cy="381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/>
          </a:p>
        </p:txBody>
      </p:sp>
      <p:cxnSp>
        <p:nvCxnSpPr>
          <p:cNvPr id="1080" name="Google Shape;1080;p59"/>
          <p:cNvCxnSpPr/>
          <p:nvPr/>
        </p:nvCxnSpPr>
        <p:spPr>
          <a:xfrm rot="10800000" flipH="1">
            <a:off x="753157" y="3486000"/>
            <a:ext cx="1593198" cy="5671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81" name="Google Shape;1081;p59"/>
          <p:cNvCxnSpPr/>
          <p:nvPr/>
        </p:nvCxnSpPr>
        <p:spPr>
          <a:xfrm rot="10800000" flipH="1">
            <a:off x="2343560" y="3520501"/>
            <a:ext cx="2795" cy="63461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82" name="Google Shape;1082;p59"/>
          <p:cNvSpPr/>
          <p:nvPr/>
        </p:nvSpPr>
        <p:spPr>
          <a:xfrm>
            <a:off x="2035558" y="3966099"/>
            <a:ext cx="665388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  <p:sp>
        <p:nvSpPr>
          <p:cNvPr id="1083" name="Google Shape;1083;p59"/>
          <p:cNvSpPr/>
          <p:nvPr/>
        </p:nvSpPr>
        <p:spPr>
          <a:xfrm>
            <a:off x="3469250" y="4166396"/>
            <a:ext cx="584496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20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4" name="Google Shape;1084;p59"/>
          <p:cNvCxnSpPr/>
          <p:nvPr/>
        </p:nvCxnSpPr>
        <p:spPr>
          <a:xfrm>
            <a:off x="2346355" y="3486000"/>
            <a:ext cx="1415143" cy="68039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85" name="Google Shape;1085;p59"/>
          <p:cNvSpPr/>
          <p:nvPr/>
        </p:nvSpPr>
        <p:spPr>
          <a:xfrm>
            <a:off x="486566" y="5022403"/>
            <a:ext cx="584496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20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6" name="Google Shape;1086;p59"/>
          <p:cNvCxnSpPr>
            <a:stCxn id="1077" idx="4"/>
            <a:endCxn id="1085" idx="0"/>
          </p:cNvCxnSpPr>
          <p:nvPr/>
        </p:nvCxnSpPr>
        <p:spPr>
          <a:xfrm>
            <a:off x="764551" y="4650900"/>
            <a:ext cx="14400" cy="371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87" name="Google Shape;1087;p59"/>
          <p:cNvCxnSpPr>
            <a:stCxn id="1088" idx="0"/>
            <a:endCxn id="1085" idx="4"/>
          </p:cNvCxnSpPr>
          <p:nvPr/>
        </p:nvCxnSpPr>
        <p:spPr>
          <a:xfrm rot="10800000" flipH="1">
            <a:off x="767678" y="5430995"/>
            <a:ext cx="11100" cy="363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88" name="Google Shape;1088;p59"/>
          <p:cNvSpPr/>
          <p:nvPr/>
        </p:nvSpPr>
        <p:spPr>
          <a:xfrm>
            <a:off x="76135" y="5794895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9" name="Google Shape;1089;p59"/>
          <p:cNvSpPr txBox="1"/>
          <p:nvPr/>
        </p:nvSpPr>
        <p:spPr>
          <a:xfrm>
            <a:off x="-2" y="2667401"/>
            <a:ext cx="2515962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600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.addr = new Temp() </a:t>
            </a:r>
            <a:r>
              <a:rPr lang="en-US" sz="16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t1</a:t>
            </a:r>
            <a:endParaRPr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600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code 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 E</a:t>
            </a:r>
            <a:r>
              <a:rPr lang="en-US" sz="1600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.addr || ‘=‘ ||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E</a:t>
            </a:r>
            <a:r>
              <a:rPr lang="en-US" sz="1600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.addr || ‘-’ || T.addr</a:t>
            </a:r>
            <a:endParaRPr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t1= a -b</a:t>
            </a:r>
            <a:endParaRPr sz="1600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59"/>
          <p:cNvSpPr txBox="1"/>
          <p:nvPr/>
        </p:nvSpPr>
        <p:spPr>
          <a:xfrm>
            <a:off x="3911599" y="1484489"/>
            <a:ext cx="2847162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E.addr = new Temp() </a:t>
            </a:r>
            <a:r>
              <a:rPr lang="en-US" sz="16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t2</a:t>
            </a:r>
            <a:endParaRPr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E.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code 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 E.addr || ‘=‘ ||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    E</a:t>
            </a:r>
            <a:r>
              <a:rPr lang="en-US" sz="1600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.addr || ‘+’ || T.addr</a:t>
            </a:r>
            <a:endParaRPr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t2= t1 + c</a:t>
            </a:r>
            <a:endParaRPr sz="16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59"/>
          <p:cNvSpPr txBox="1"/>
          <p:nvPr/>
        </p:nvSpPr>
        <p:spPr>
          <a:xfrm>
            <a:off x="2571200" y="1001033"/>
            <a:ext cx="390217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S.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code 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top.get</a:t>
            </a:r>
            <a:r>
              <a:rPr lang="en-US" sz="1600" i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 b="1" i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lang="en-US" sz="1600" i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.lexeme) || ‘=‘ || E.addr</a:t>
            </a:r>
            <a:endParaRPr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w= t2</a:t>
            </a:r>
            <a:endParaRPr sz="16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59"/>
          <p:cNvSpPr txBox="1"/>
          <p:nvPr/>
        </p:nvSpPr>
        <p:spPr>
          <a:xfrm>
            <a:off x="4046491" y="4175667"/>
            <a:ext cx="334482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T.code =‘’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T.addr = 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top.get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.lexeme) </a:t>
            </a: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b</a:t>
            </a:r>
            <a:endParaRPr sz="18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3" name="Google Shape;1093;p59"/>
          <p:cNvCxnSpPr>
            <a:stCxn id="1094" idx="0"/>
          </p:cNvCxnSpPr>
          <p:nvPr/>
        </p:nvCxnSpPr>
        <p:spPr>
          <a:xfrm rot="10800000">
            <a:off x="3801165" y="4586110"/>
            <a:ext cx="0" cy="207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94" name="Google Shape;1094;p59"/>
          <p:cNvSpPr/>
          <p:nvPr/>
        </p:nvSpPr>
        <p:spPr>
          <a:xfrm>
            <a:off x="3109622" y="4793410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5" name="Google Shape;1095;p59"/>
          <p:cNvSpPr txBox="1"/>
          <p:nvPr/>
        </p:nvSpPr>
        <p:spPr>
          <a:xfrm>
            <a:off x="5389061" y="2876641"/>
            <a:ext cx="334482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T.code =‘’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T.addr = 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top.get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.lexeme) </a:t>
            </a: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c</a:t>
            </a:r>
            <a:endParaRPr sz="18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6" name="Google Shape;1096;p59"/>
          <p:cNvGrpSpPr/>
          <p:nvPr/>
        </p:nvGrpSpPr>
        <p:grpSpPr>
          <a:xfrm>
            <a:off x="8910979" y="4511161"/>
            <a:ext cx="3208626" cy="1425249"/>
            <a:chOff x="8199783" y="5149790"/>
            <a:chExt cx="3208626" cy="1425249"/>
          </a:xfrm>
        </p:grpSpPr>
        <p:sp>
          <p:nvSpPr>
            <p:cNvPr id="1097" name="Google Shape;1097;p59"/>
            <p:cNvSpPr txBox="1"/>
            <p:nvPr/>
          </p:nvSpPr>
          <p:spPr>
            <a:xfrm>
              <a:off x="10245627" y="5443703"/>
              <a:ext cx="11627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t1 = a - b</a:t>
              </a:r>
              <a:endParaRPr/>
            </a:p>
          </p:txBody>
        </p:sp>
        <p:sp>
          <p:nvSpPr>
            <p:cNvPr id="1098" name="Google Shape;1098;p59"/>
            <p:cNvSpPr txBox="1"/>
            <p:nvPr/>
          </p:nvSpPr>
          <p:spPr>
            <a:xfrm>
              <a:off x="10245627" y="5744878"/>
              <a:ext cx="1128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lang="en-US" sz="1800" b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t2 = t1 + c</a:t>
              </a:r>
              <a:endParaRPr/>
            </a:p>
          </p:txBody>
        </p:sp>
        <p:sp>
          <p:nvSpPr>
            <p:cNvPr id="1099" name="Google Shape;1099;p59"/>
            <p:cNvSpPr txBox="1"/>
            <p:nvPr/>
          </p:nvSpPr>
          <p:spPr>
            <a:xfrm>
              <a:off x="10260141" y="6046053"/>
              <a:ext cx="9510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w = t2</a:t>
              </a:r>
              <a:endParaRPr/>
            </a:p>
          </p:txBody>
        </p:sp>
        <p:sp>
          <p:nvSpPr>
            <p:cNvPr id="1100" name="Google Shape;1100;p59"/>
            <p:cNvSpPr txBox="1"/>
            <p:nvPr/>
          </p:nvSpPr>
          <p:spPr>
            <a:xfrm>
              <a:off x="8280042" y="5698520"/>
              <a:ext cx="13719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w:=a-b+c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59"/>
            <p:cNvSpPr/>
            <p:nvPr/>
          </p:nvSpPr>
          <p:spPr>
            <a:xfrm>
              <a:off x="9478134" y="5719741"/>
              <a:ext cx="534956" cy="365124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2700" cap="flat" cmpd="sng">
              <a:solidFill>
                <a:srgbClr val="15537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59"/>
            <p:cNvSpPr/>
            <p:nvPr/>
          </p:nvSpPr>
          <p:spPr>
            <a:xfrm>
              <a:off x="8199783" y="5149790"/>
              <a:ext cx="3128367" cy="1425249"/>
            </a:xfrm>
            <a:prstGeom prst="rect">
              <a:avLst/>
            </a:prstGeom>
            <a:noFill/>
            <a:ln w="12700" cap="flat" cmpd="sng">
              <a:solidFill>
                <a:srgbClr val="BC770B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3" name="Google Shape;1103;p59"/>
          <p:cNvSpPr/>
          <p:nvPr/>
        </p:nvSpPr>
        <p:spPr>
          <a:xfrm>
            <a:off x="73007" y="580515"/>
            <a:ext cx="2418345" cy="607297"/>
          </a:xfrm>
          <a:prstGeom prst="wedgeRoundRectCallout">
            <a:avLst>
              <a:gd name="adj1" fmla="val 44112"/>
              <a:gd name="adj2" fmla="val 72324"/>
              <a:gd name="adj3" fmla="val 16667"/>
            </a:avLst>
          </a:prstGeom>
          <a:noFill/>
          <a:ln w="12700" cap="flat" cmpd="sng">
            <a:solidFill>
              <a:srgbClr val="BC770B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B240C"/>
                </a:solidFill>
                <a:latin typeface="Calibri"/>
                <a:ea typeface="Calibri"/>
                <a:cs typeface="Calibri"/>
                <a:sym typeface="Calibri"/>
              </a:rPr>
              <a:t>But S.code produces a single line!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60"/>
          <p:cNvSpPr txBox="1"/>
          <p:nvPr/>
        </p:nvSpPr>
        <p:spPr>
          <a:xfrm>
            <a:off x="-18074" y="2813440"/>
            <a:ext cx="266546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600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.addr = new Temp() </a:t>
            </a:r>
            <a:r>
              <a:rPr lang="en-US" sz="16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t1</a:t>
            </a:r>
            <a:endParaRPr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600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code 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600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600" baseline="-25000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.code || T.code || 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600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.addr || ‘=‘ || E</a:t>
            </a:r>
            <a:r>
              <a:rPr lang="en-US" sz="1600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.addr || ‘-’ || T.addr</a:t>
            </a:r>
            <a:endParaRPr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t1= a -b</a:t>
            </a:r>
            <a:endParaRPr sz="1600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Google Shape;1109;p60"/>
          <p:cNvSpPr txBox="1"/>
          <p:nvPr/>
        </p:nvSpPr>
        <p:spPr>
          <a:xfrm>
            <a:off x="799743" y="4300256"/>
            <a:ext cx="249634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E.code =</a:t>
            </a:r>
            <a:r>
              <a:rPr lang="en-US" sz="1800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T.code</a:t>
            </a:r>
            <a:endParaRPr sz="1800" i="1">
              <a:solidFill>
                <a:srgbClr val="0070C0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E.addr = T.addr </a:t>
            </a: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a</a:t>
            </a:r>
            <a:endParaRPr sz="18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1" name="Google Shape;1111;p60"/>
          <p:cNvSpPr txBox="1">
            <a:spLocks noGrp="1"/>
          </p:cNvSpPr>
          <p:nvPr>
            <p:ph type="sldNum" idx="12"/>
          </p:nvPr>
        </p:nvSpPr>
        <p:spPr>
          <a:xfrm>
            <a:off x="9233179" y="6511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  <p:sp>
        <p:nvSpPr>
          <p:cNvPr id="1112" name="Google Shape;1112;p60"/>
          <p:cNvSpPr txBox="1"/>
          <p:nvPr/>
        </p:nvSpPr>
        <p:spPr>
          <a:xfrm>
            <a:off x="250460" y="2737"/>
            <a:ext cx="451022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Three address code for w:=a-b+c</a:t>
            </a:r>
            <a:endParaRPr/>
          </a:p>
        </p:txBody>
      </p:sp>
      <p:graphicFrame>
        <p:nvGraphicFramePr>
          <p:cNvPr id="1113" name="Google Shape;1113;p60"/>
          <p:cNvGraphicFramePr/>
          <p:nvPr/>
        </p:nvGraphicFramePr>
        <p:xfrm>
          <a:off x="6628590" y="42001"/>
          <a:ext cx="5500925" cy="3566230"/>
        </p:xfrm>
        <a:graphic>
          <a:graphicData uri="http://schemas.openxmlformats.org/drawingml/2006/table">
            <a:tbl>
              <a:tblPr firstRow="1">
                <a:noFill/>
                <a:tableStyleId>{6C6B14A2-6F00-4CAA-9709-CDBAC51003AD}</a:tableStyleId>
              </a:tblPr>
              <a:tblGrid>
                <a:gridCol w="128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rgbClr val="15537E"/>
                          </a:solidFill>
                        </a:rPr>
                        <a:t>Prod.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rgbClr val="15537E"/>
                          </a:solidFill>
                        </a:rPr>
                        <a:t>Semantic</a:t>
                      </a:r>
                      <a:r>
                        <a:rPr lang="en-US" sz="1050">
                          <a:solidFill>
                            <a:srgbClr val="15537E"/>
                          </a:solidFill>
                        </a:rPr>
                        <a:t> </a:t>
                      </a:r>
                      <a:r>
                        <a:rPr lang="en-US" sz="1600" b="0">
                          <a:solidFill>
                            <a:srgbClr val="15537E"/>
                          </a:solidFill>
                        </a:rPr>
                        <a:t>Rules Three Address Code</a:t>
                      </a:r>
                      <a:endParaRPr sz="1600" b="0">
                        <a:solidFill>
                          <a:srgbClr val="15537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/>
                        <a:t>S 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</a:t>
                      </a:r>
                      <a:r>
                        <a:rPr lang="en-US" sz="1600" b="1"/>
                        <a:t>id</a:t>
                      </a:r>
                      <a:r>
                        <a:rPr lang="en-US" sz="1600" b="0"/>
                        <a:t> = E </a:t>
                      </a:r>
                      <a:endParaRPr sz="1600" b="0" i="1" baseline="30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S.code = 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  <a:highlight>
                            <a:srgbClr val="FFFF00"/>
                          </a:highlight>
                        </a:rPr>
                        <a:t>E</a:t>
                      </a:r>
                      <a:r>
                        <a:rPr lang="en-US" sz="1600">
                          <a:solidFill>
                            <a:srgbClr val="0070C0"/>
                          </a:solidFill>
                          <a:highlight>
                            <a:srgbClr val="FFFF00"/>
                          </a:highlight>
                        </a:rPr>
                        <a:t>.code||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                 top.get</a:t>
                      </a:r>
                      <a:r>
                        <a:rPr lang="en-US" sz="1600" i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sz="1600" b="1" i="0">
                          <a:solidFill>
                            <a:srgbClr val="0070C0"/>
                          </a:solidFill>
                        </a:rPr>
                        <a:t>id</a:t>
                      </a:r>
                      <a:r>
                        <a:rPr lang="en-US" sz="1600" i="0">
                          <a:solidFill>
                            <a:srgbClr val="0070C0"/>
                          </a:solidFill>
                        </a:rPr>
                        <a:t>.lexeme) || ‘=‘ || E.addr</a:t>
                      </a:r>
                      <a:endParaRPr sz="1600" i="1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6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E 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E</a:t>
                      </a:r>
                      <a:r>
                        <a:rPr lang="en-US" sz="1600" b="0" baseline="-25000"/>
                        <a:t>1</a:t>
                      </a:r>
                      <a:r>
                        <a:rPr lang="en-US" sz="1600" b="0"/>
                        <a:t> + T </a:t>
                      </a:r>
                      <a:endParaRPr sz="1600" b="0" i="1" baseline="30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E.addr = new Temp()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code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 </a:t>
                      </a:r>
                      <a:r>
                        <a:rPr lang="en-US" sz="1600">
                          <a:solidFill>
                            <a:srgbClr val="0070C0"/>
                          </a:solidFill>
                          <a:highlight>
                            <a:srgbClr val="FFFF00"/>
                          </a:highlight>
                        </a:rPr>
                        <a:t>E</a:t>
                      </a:r>
                      <a:r>
                        <a:rPr lang="en-US" sz="1600" baseline="-25000">
                          <a:solidFill>
                            <a:srgbClr val="0070C0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r>
                        <a:rPr lang="en-US" sz="1600">
                          <a:solidFill>
                            <a:srgbClr val="0070C0"/>
                          </a:solidFill>
                          <a:highlight>
                            <a:srgbClr val="FFFF00"/>
                          </a:highlight>
                        </a:rPr>
                        <a:t>.code || T.code ||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                E.addr || ‘=‘ || E</a:t>
                      </a:r>
                      <a:r>
                        <a:rPr lang="en-US" sz="1600" baseline="-2500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.addr || ‘+’ || T.addr</a:t>
                      </a:r>
                      <a:endParaRPr sz="1600" i="1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E 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E</a:t>
                      </a:r>
                      <a:r>
                        <a:rPr lang="en-US" sz="1600" b="0" baseline="-25000"/>
                        <a:t>1</a:t>
                      </a:r>
                      <a:r>
                        <a:rPr lang="en-US" sz="1600" b="0"/>
                        <a:t> – T</a:t>
                      </a:r>
                      <a:endParaRPr sz="1800" b="0" i="1" baseline="30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E.addr = new Temp()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code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 </a:t>
                      </a:r>
                      <a:r>
                        <a:rPr lang="en-US" sz="1600">
                          <a:solidFill>
                            <a:srgbClr val="0070C0"/>
                          </a:solidFill>
                          <a:highlight>
                            <a:srgbClr val="FFFF00"/>
                          </a:highlight>
                        </a:rPr>
                        <a:t>E</a:t>
                      </a:r>
                      <a:r>
                        <a:rPr lang="en-US" sz="1600" baseline="-25000">
                          <a:solidFill>
                            <a:srgbClr val="0070C0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r>
                        <a:rPr lang="en-US" sz="1600">
                          <a:solidFill>
                            <a:srgbClr val="0070C0"/>
                          </a:solidFill>
                          <a:highlight>
                            <a:srgbClr val="FFFF00"/>
                          </a:highlight>
                        </a:rPr>
                        <a:t>.code || T.code ||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                E.addr || ‘=‘ || E</a:t>
                      </a:r>
                      <a:r>
                        <a:rPr lang="en-US" sz="1600" baseline="-2500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.addr || ‘-’ || T.addr</a:t>
                      </a:r>
                      <a:endParaRPr sz="1600" i="1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/>
                        <a:t>E 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 T</a:t>
                      </a:r>
                      <a:endParaRPr sz="1800" b="0" i="1" u="none" strike="noStrike" cap="none"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E.code =</a:t>
                      </a:r>
                      <a:r>
                        <a:rPr lang="en-US" sz="1600">
                          <a:solidFill>
                            <a:srgbClr val="0070C0"/>
                          </a:solidFill>
                          <a:highlight>
                            <a:srgbClr val="FFFF00"/>
                          </a:highlight>
                        </a:rPr>
                        <a:t>T.code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, E.addr = T.addr</a:t>
                      </a:r>
                      <a:endParaRPr sz="1600" i="1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T </a:t>
                      </a: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</a:rPr>
                        <a:t>🡪</a:t>
                      </a: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  (</a:t>
                      </a:r>
                      <a:r>
                        <a:rPr lang="en-US" sz="1600" b="0" i="1" u="none" strike="noStrike" cap="none">
                          <a:solidFill>
                            <a:srgbClr val="000000"/>
                          </a:solidFill>
                        </a:rPr>
                        <a:t>E</a:t>
                      </a: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)</a:t>
                      </a:r>
                      <a:endParaRPr sz="1800" b="0" i="1" u="none" strike="noStrike" cap="none"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>
                          <a:solidFill>
                            <a:srgbClr val="0070C0"/>
                          </a:solidFill>
                        </a:rPr>
                        <a:t>T.code =</a:t>
                      </a:r>
                      <a:r>
                        <a:rPr lang="en-US" sz="1600" i="0">
                          <a:solidFill>
                            <a:srgbClr val="0070C0"/>
                          </a:solidFill>
                          <a:highlight>
                            <a:srgbClr val="FFFF00"/>
                          </a:highlight>
                        </a:rPr>
                        <a:t>E</a:t>
                      </a:r>
                      <a:r>
                        <a:rPr lang="en-US" sz="1600">
                          <a:solidFill>
                            <a:srgbClr val="0070C0"/>
                          </a:solidFill>
                          <a:highlight>
                            <a:srgbClr val="FFFF00"/>
                          </a:highlight>
                        </a:rPr>
                        <a:t>.code</a:t>
                      </a:r>
                      <a:r>
                        <a:rPr lang="en-US" sz="1600" i="0">
                          <a:solidFill>
                            <a:srgbClr val="0070C0"/>
                          </a:solidFill>
                        </a:rPr>
                        <a:t>, T.addr = 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E.addr</a:t>
                      </a:r>
                      <a:endParaRPr sz="1600" i="0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T  </a:t>
                      </a: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</a:rPr>
                        <a:t>🡪</a:t>
                      </a: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600" b="1" u="none" strike="noStrike" cap="none">
                          <a:solidFill>
                            <a:srgbClr val="000000"/>
                          </a:solidFill>
                        </a:rPr>
                        <a:t>id</a:t>
                      </a:r>
                      <a:endParaRPr sz="1800" b="1" i="1" u="none" strike="noStrike" cap="none" baseline="-25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0">
                          <a:solidFill>
                            <a:srgbClr val="0070C0"/>
                          </a:solidFill>
                        </a:rPr>
                        <a:t>T.code =‘’, T.addr = 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top.get</a:t>
                      </a:r>
                      <a:r>
                        <a:rPr lang="en-US" sz="1600" i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sz="1600" b="1" i="0">
                          <a:solidFill>
                            <a:srgbClr val="0070C0"/>
                          </a:solidFill>
                        </a:rPr>
                        <a:t>id</a:t>
                      </a:r>
                      <a:r>
                        <a:rPr lang="en-US" sz="1600" i="0">
                          <a:solidFill>
                            <a:srgbClr val="0070C0"/>
                          </a:solidFill>
                        </a:rPr>
                        <a:t>.lexeme)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14" name="Google Shape;1114;p60"/>
          <p:cNvSpPr txBox="1"/>
          <p:nvPr/>
        </p:nvSpPr>
        <p:spPr>
          <a:xfrm>
            <a:off x="843284" y="5084028"/>
            <a:ext cx="334483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T.code =‘’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T.addr = 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top.get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.lexeme) </a:t>
            </a: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a</a:t>
            </a:r>
            <a:endParaRPr sz="18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5" name="Google Shape;1115;p60"/>
          <p:cNvSpPr/>
          <p:nvPr/>
        </p:nvSpPr>
        <p:spPr>
          <a:xfrm>
            <a:off x="2327273" y="1351996"/>
            <a:ext cx="381000" cy="381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sp>
        <p:nvSpPr>
          <p:cNvPr id="1116" name="Google Shape;1116;p60"/>
          <p:cNvSpPr/>
          <p:nvPr/>
        </p:nvSpPr>
        <p:spPr>
          <a:xfrm>
            <a:off x="326926" y="2154214"/>
            <a:ext cx="594220" cy="381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/>
          </a:p>
        </p:txBody>
      </p:sp>
      <p:cxnSp>
        <p:nvCxnSpPr>
          <p:cNvPr id="1117" name="Google Shape;1117;p60"/>
          <p:cNvCxnSpPr/>
          <p:nvPr/>
        </p:nvCxnSpPr>
        <p:spPr>
          <a:xfrm flipH="1">
            <a:off x="466626" y="1669814"/>
            <a:ext cx="1911809" cy="484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18" name="Google Shape;1118;p60"/>
          <p:cNvSpPr/>
          <p:nvPr/>
        </p:nvSpPr>
        <p:spPr>
          <a:xfrm>
            <a:off x="3186706" y="2080487"/>
            <a:ext cx="630664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cxnSp>
        <p:nvCxnSpPr>
          <p:cNvPr id="1119" name="Google Shape;1119;p60"/>
          <p:cNvCxnSpPr/>
          <p:nvPr/>
        </p:nvCxnSpPr>
        <p:spPr>
          <a:xfrm>
            <a:off x="2647395" y="1663510"/>
            <a:ext cx="737125" cy="57156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0" name="Google Shape;1120;p60"/>
          <p:cNvSpPr/>
          <p:nvPr/>
        </p:nvSpPr>
        <p:spPr>
          <a:xfrm>
            <a:off x="4862626" y="3258915"/>
            <a:ext cx="584496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20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1" name="Google Shape;1121;p60"/>
          <p:cNvCxnSpPr>
            <a:stCxn id="1118" idx="4"/>
            <a:endCxn id="1120" idx="0"/>
          </p:cNvCxnSpPr>
          <p:nvPr/>
        </p:nvCxnSpPr>
        <p:spPr>
          <a:xfrm>
            <a:off x="3502038" y="2602207"/>
            <a:ext cx="1652700" cy="656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2" name="Google Shape;1122;p60"/>
          <p:cNvSpPr/>
          <p:nvPr/>
        </p:nvSpPr>
        <p:spPr>
          <a:xfrm>
            <a:off x="2028500" y="3178170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1123" name="Google Shape;1123;p60"/>
          <p:cNvCxnSpPr>
            <a:stCxn id="1118" idx="4"/>
            <a:endCxn id="1122" idx="0"/>
          </p:cNvCxnSpPr>
          <p:nvPr/>
        </p:nvCxnSpPr>
        <p:spPr>
          <a:xfrm flipH="1">
            <a:off x="2719938" y="2602207"/>
            <a:ext cx="782100" cy="576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24" name="Google Shape;1124;p60"/>
          <p:cNvCxnSpPr>
            <a:stCxn id="1125" idx="0"/>
            <a:endCxn id="1118" idx="4"/>
          </p:cNvCxnSpPr>
          <p:nvPr/>
        </p:nvCxnSpPr>
        <p:spPr>
          <a:xfrm rot="10800000">
            <a:off x="3502144" y="2602170"/>
            <a:ext cx="168600" cy="576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5" name="Google Shape;1125;p60"/>
          <p:cNvSpPr/>
          <p:nvPr/>
        </p:nvSpPr>
        <p:spPr>
          <a:xfrm>
            <a:off x="2979201" y="3178170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6" name="Google Shape;1126;p60"/>
          <p:cNvCxnSpPr>
            <a:stCxn id="1127" idx="0"/>
            <a:endCxn id="1120" idx="4"/>
          </p:cNvCxnSpPr>
          <p:nvPr/>
        </p:nvCxnSpPr>
        <p:spPr>
          <a:xfrm rot="10800000" flipH="1">
            <a:off x="5143735" y="3667449"/>
            <a:ext cx="11100" cy="204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8" name="Google Shape;1128;p60"/>
          <p:cNvSpPr/>
          <p:nvPr/>
        </p:nvSpPr>
        <p:spPr>
          <a:xfrm>
            <a:off x="73008" y="4274320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127" name="Google Shape;1127;p60"/>
          <p:cNvSpPr/>
          <p:nvPr/>
        </p:nvSpPr>
        <p:spPr>
          <a:xfrm>
            <a:off x="4452192" y="3871749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9" name="Google Shape;1129;p60"/>
          <p:cNvCxnSpPr/>
          <p:nvPr/>
        </p:nvCxnSpPr>
        <p:spPr>
          <a:xfrm flipH="1">
            <a:off x="2295426" y="1744302"/>
            <a:ext cx="213199" cy="42121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0" name="Google Shape;1130;p60"/>
          <p:cNvSpPr/>
          <p:nvPr/>
        </p:nvSpPr>
        <p:spPr>
          <a:xfrm>
            <a:off x="1916239" y="2161471"/>
            <a:ext cx="594220" cy="381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:=</a:t>
            </a:r>
            <a:endParaRPr/>
          </a:p>
        </p:txBody>
      </p:sp>
      <p:cxnSp>
        <p:nvCxnSpPr>
          <p:cNvPr id="1131" name="Google Shape;1131;p60"/>
          <p:cNvCxnSpPr/>
          <p:nvPr/>
        </p:nvCxnSpPr>
        <p:spPr>
          <a:xfrm rot="10800000" flipH="1">
            <a:off x="753157" y="3631140"/>
            <a:ext cx="1593198" cy="5671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32" name="Google Shape;1132;p60"/>
          <p:cNvCxnSpPr/>
          <p:nvPr/>
        </p:nvCxnSpPr>
        <p:spPr>
          <a:xfrm rot="10800000" flipH="1">
            <a:off x="2343560" y="3665641"/>
            <a:ext cx="2795" cy="63461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3" name="Google Shape;1133;p60"/>
          <p:cNvSpPr/>
          <p:nvPr/>
        </p:nvSpPr>
        <p:spPr>
          <a:xfrm>
            <a:off x="2035558" y="4111239"/>
            <a:ext cx="665388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  <p:sp>
        <p:nvSpPr>
          <p:cNvPr id="1134" name="Google Shape;1134;p60"/>
          <p:cNvSpPr/>
          <p:nvPr/>
        </p:nvSpPr>
        <p:spPr>
          <a:xfrm>
            <a:off x="3469250" y="4311536"/>
            <a:ext cx="584496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20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5" name="Google Shape;1135;p60"/>
          <p:cNvCxnSpPr/>
          <p:nvPr/>
        </p:nvCxnSpPr>
        <p:spPr>
          <a:xfrm>
            <a:off x="2346355" y="3631140"/>
            <a:ext cx="1415143" cy="68039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6" name="Google Shape;1136;p60"/>
          <p:cNvSpPr/>
          <p:nvPr/>
        </p:nvSpPr>
        <p:spPr>
          <a:xfrm>
            <a:off x="486566" y="5167543"/>
            <a:ext cx="584496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20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37" name="Google Shape;1137;p60"/>
          <p:cNvCxnSpPr>
            <a:stCxn id="1128" idx="4"/>
            <a:endCxn id="1136" idx="0"/>
          </p:cNvCxnSpPr>
          <p:nvPr/>
        </p:nvCxnSpPr>
        <p:spPr>
          <a:xfrm>
            <a:off x="764551" y="4796040"/>
            <a:ext cx="14400" cy="371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38" name="Google Shape;1138;p60"/>
          <p:cNvCxnSpPr>
            <a:stCxn id="1139" idx="0"/>
            <a:endCxn id="1136" idx="4"/>
          </p:cNvCxnSpPr>
          <p:nvPr/>
        </p:nvCxnSpPr>
        <p:spPr>
          <a:xfrm rot="10800000" flipH="1">
            <a:off x="767678" y="5576135"/>
            <a:ext cx="11100" cy="363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9" name="Google Shape;1139;p60"/>
          <p:cNvSpPr/>
          <p:nvPr/>
        </p:nvSpPr>
        <p:spPr>
          <a:xfrm>
            <a:off x="76135" y="5940035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0" name="Google Shape;1140;p60"/>
          <p:cNvSpPr txBox="1"/>
          <p:nvPr/>
        </p:nvSpPr>
        <p:spPr>
          <a:xfrm>
            <a:off x="3047466" y="1165178"/>
            <a:ext cx="3929007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E.addr = new Temp() </a:t>
            </a:r>
            <a:r>
              <a:rPr lang="en-US" sz="16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t2</a:t>
            </a:r>
            <a:endParaRPr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E.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code 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600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600" baseline="-25000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.code || T.code ||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E.addr || ‘=‘ ||  E</a:t>
            </a:r>
            <a:r>
              <a:rPr lang="en-US" sz="1600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.addr || ‘+’ || T.addr</a:t>
            </a:r>
            <a:endParaRPr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 🡪 t1= a –b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      t2= t1 + c</a:t>
            </a:r>
            <a:endParaRPr sz="16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p60"/>
          <p:cNvSpPr txBox="1"/>
          <p:nvPr/>
        </p:nvSpPr>
        <p:spPr>
          <a:xfrm>
            <a:off x="871210" y="507540"/>
            <a:ext cx="475307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S.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code 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600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E.code ||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   top.get</a:t>
            </a:r>
            <a:r>
              <a:rPr lang="en-US" sz="1600" i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 b="1" i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lang="en-US" sz="1600" i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.lexeme) || ‘=‘ || E.addr</a:t>
            </a:r>
            <a:endParaRPr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🡪"/>
            </a:pPr>
            <a:r>
              <a:rPr lang="en-US" sz="16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t1= a –b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t2= t1 + c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w= t2</a:t>
            </a:r>
            <a:endParaRPr/>
          </a:p>
        </p:txBody>
      </p:sp>
      <p:sp>
        <p:nvSpPr>
          <p:cNvPr id="1142" name="Google Shape;1142;p60"/>
          <p:cNvSpPr txBox="1"/>
          <p:nvPr/>
        </p:nvSpPr>
        <p:spPr>
          <a:xfrm>
            <a:off x="4046491" y="4320807"/>
            <a:ext cx="334482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T.code =‘’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T.addr = 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top.get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.lexeme) </a:t>
            </a: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b</a:t>
            </a:r>
            <a:endParaRPr sz="18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3" name="Google Shape;1143;p60"/>
          <p:cNvCxnSpPr>
            <a:stCxn id="1144" idx="0"/>
          </p:cNvCxnSpPr>
          <p:nvPr/>
        </p:nvCxnSpPr>
        <p:spPr>
          <a:xfrm rot="10800000">
            <a:off x="3801165" y="4731250"/>
            <a:ext cx="0" cy="207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4" name="Google Shape;1144;p60"/>
          <p:cNvSpPr/>
          <p:nvPr/>
        </p:nvSpPr>
        <p:spPr>
          <a:xfrm>
            <a:off x="3109622" y="4938550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5" name="Google Shape;1145;p60"/>
          <p:cNvSpPr txBox="1"/>
          <p:nvPr/>
        </p:nvSpPr>
        <p:spPr>
          <a:xfrm>
            <a:off x="5224137" y="3370567"/>
            <a:ext cx="334482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T.code =‘’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T.addr = 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top.get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.lexeme) </a:t>
            </a: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c</a:t>
            </a:r>
            <a:endParaRPr sz="18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6" name="Google Shape;1146;p60"/>
          <p:cNvGrpSpPr/>
          <p:nvPr/>
        </p:nvGrpSpPr>
        <p:grpSpPr>
          <a:xfrm>
            <a:off x="8925489" y="4467619"/>
            <a:ext cx="3208626" cy="1425249"/>
            <a:chOff x="8199783" y="5149790"/>
            <a:chExt cx="3208626" cy="1425249"/>
          </a:xfrm>
        </p:grpSpPr>
        <p:sp>
          <p:nvSpPr>
            <p:cNvPr id="1147" name="Google Shape;1147;p60"/>
            <p:cNvSpPr txBox="1"/>
            <p:nvPr/>
          </p:nvSpPr>
          <p:spPr>
            <a:xfrm>
              <a:off x="10245627" y="5443703"/>
              <a:ext cx="11627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t1 = a - b</a:t>
              </a:r>
              <a:endParaRPr/>
            </a:p>
          </p:txBody>
        </p:sp>
        <p:sp>
          <p:nvSpPr>
            <p:cNvPr id="1148" name="Google Shape;1148;p60"/>
            <p:cNvSpPr txBox="1"/>
            <p:nvPr/>
          </p:nvSpPr>
          <p:spPr>
            <a:xfrm>
              <a:off x="10245627" y="5744878"/>
              <a:ext cx="1128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lang="en-US" sz="1800" b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t2 = t1 + c</a:t>
              </a:r>
              <a:endParaRPr/>
            </a:p>
          </p:txBody>
        </p:sp>
        <p:sp>
          <p:nvSpPr>
            <p:cNvPr id="1149" name="Google Shape;1149;p60"/>
            <p:cNvSpPr txBox="1"/>
            <p:nvPr/>
          </p:nvSpPr>
          <p:spPr>
            <a:xfrm>
              <a:off x="10260141" y="6046053"/>
              <a:ext cx="9510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w = t2</a:t>
              </a:r>
              <a:endParaRPr/>
            </a:p>
          </p:txBody>
        </p:sp>
        <p:sp>
          <p:nvSpPr>
            <p:cNvPr id="1150" name="Google Shape;1150;p60"/>
            <p:cNvSpPr txBox="1"/>
            <p:nvPr/>
          </p:nvSpPr>
          <p:spPr>
            <a:xfrm>
              <a:off x="8280042" y="5698520"/>
              <a:ext cx="13719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w:=a-b+c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60"/>
            <p:cNvSpPr/>
            <p:nvPr/>
          </p:nvSpPr>
          <p:spPr>
            <a:xfrm>
              <a:off x="9478134" y="5719741"/>
              <a:ext cx="534956" cy="365124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2700" cap="flat" cmpd="sng">
              <a:solidFill>
                <a:srgbClr val="15537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60"/>
            <p:cNvSpPr/>
            <p:nvPr/>
          </p:nvSpPr>
          <p:spPr>
            <a:xfrm>
              <a:off x="8199783" y="5149790"/>
              <a:ext cx="3128367" cy="1425249"/>
            </a:xfrm>
            <a:prstGeom prst="rect">
              <a:avLst/>
            </a:prstGeom>
            <a:noFill/>
            <a:ln w="12700" cap="flat" cmpd="sng">
              <a:solidFill>
                <a:srgbClr val="BC770B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Why Need IR?</a:t>
            </a:r>
            <a:endParaRPr/>
          </a:p>
        </p:txBody>
      </p:sp>
      <p:pic>
        <p:nvPicPr>
          <p:cNvPr id="134" name="Google Shape;134;p6" descr="Screen Clippi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096497" y="1898943"/>
            <a:ext cx="8135485" cy="340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6"/>
          <p:cNvSpPr txBox="1"/>
          <p:nvPr/>
        </p:nvSpPr>
        <p:spPr>
          <a:xfrm>
            <a:off x="4961359" y="5706835"/>
            <a:ext cx="71332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Source: Modern Compiler Implementation in Java by Andrew Appel</a:t>
            </a:r>
            <a:endParaRPr/>
          </a:p>
        </p:txBody>
      </p:sp>
      <p:sp>
        <p:nvSpPr>
          <p:cNvPr id="137" name="Google Shape;13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61"/>
          <p:cNvSpPr txBox="1"/>
          <p:nvPr/>
        </p:nvSpPr>
        <p:spPr>
          <a:xfrm>
            <a:off x="-32588" y="2305444"/>
            <a:ext cx="2665469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600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.addr = new Temp() </a:t>
            </a:r>
            <a:r>
              <a:rPr lang="en-US" sz="16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t1</a:t>
            </a:r>
            <a:endParaRPr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(E</a:t>
            </a:r>
            <a:r>
              <a:rPr lang="en-US" sz="1600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.addr || ‘=‘ || E</a:t>
            </a:r>
            <a:r>
              <a:rPr lang="en-US" sz="1600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.addr || ‘-’ || T.addr)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t1= a -b</a:t>
            </a:r>
            <a:endParaRPr sz="1600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8" name="Google Shape;1158;p61"/>
          <p:cNvSpPr txBox="1"/>
          <p:nvPr/>
        </p:nvSpPr>
        <p:spPr>
          <a:xfrm>
            <a:off x="785229" y="3792260"/>
            <a:ext cx="24963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E.addr = T.addr </a:t>
            </a: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a</a:t>
            </a:r>
            <a:endParaRPr sz="18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p61"/>
          <p:cNvSpPr txBox="1">
            <a:spLocks noGrp="1"/>
          </p:cNvSpPr>
          <p:nvPr>
            <p:ph type="sldNum" idx="12"/>
          </p:nvPr>
        </p:nvSpPr>
        <p:spPr>
          <a:xfrm>
            <a:off x="9233179" y="6511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  <p:sp>
        <p:nvSpPr>
          <p:cNvPr id="1161" name="Google Shape;1161;p61"/>
          <p:cNvSpPr txBox="1"/>
          <p:nvPr/>
        </p:nvSpPr>
        <p:spPr>
          <a:xfrm>
            <a:off x="250460" y="2737"/>
            <a:ext cx="451022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Three address code for w:=a-b+c</a:t>
            </a:r>
            <a:endParaRPr/>
          </a:p>
        </p:txBody>
      </p:sp>
      <p:graphicFrame>
        <p:nvGraphicFramePr>
          <p:cNvPr id="1162" name="Google Shape;1162;p61"/>
          <p:cNvGraphicFramePr/>
          <p:nvPr/>
        </p:nvGraphicFramePr>
        <p:xfrm>
          <a:off x="6628590" y="42001"/>
          <a:ext cx="5500925" cy="2834710"/>
        </p:xfrm>
        <a:graphic>
          <a:graphicData uri="http://schemas.openxmlformats.org/drawingml/2006/table">
            <a:tbl>
              <a:tblPr firstRow="1">
                <a:noFill/>
                <a:tableStyleId>{6C6B14A2-6F00-4CAA-9709-CDBAC51003AD}</a:tableStyleId>
              </a:tblPr>
              <a:tblGrid>
                <a:gridCol w="128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3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rgbClr val="15537E"/>
                          </a:solidFill>
                        </a:rPr>
                        <a:t>Prod.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rgbClr val="15537E"/>
                          </a:solidFill>
                        </a:rPr>
                        <a:t>Semantic</a:t>
                      </a:r>
                      <a:r>
                        <a:rPr lang="en-US" sz="1050">
                          <a:solidFill>
                            <a:srgbClr val="15537E"/>
                          </a:solidFill>
                        </a:rPr>
                        <a:t> </a:t>
                      </a:r>
                      <a:r>
                        <a:rPr lang="en-US" sz="1600" b="0">
                          <a:solidFill>
                            <a:srgbClr val="15537E"/>
                          </a:solidFill>
                        </a:rPr>
                        <a:t>Rules Three Address Code</a:t>
                      </a:r>
                      <a:endParaRPr sz="1600" b="0">
                        <a:solidFill>
                          <a:srgbClr val="15537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/>
                        <a:t>S 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</a:t>
                      </a:r>
                      <a:r>
                        <a:rPr lang="en-US" sz="1600" b="1"/>
                        <a:t>id</a:t>
                      </a:r>
                      <a:r>
                        <a:rPr lang="en-US" sz="1600" b="0"/>
                        <a:t> = E </a:t>
                      </a:r>
                      <a:endParaRPr sz="1600" b="0" i="1" baseline="30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6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1">
                          <a:solidFill>
                            <a:srgbClr val="0070C0"/>
                          </a:solidFill>
                          <a:highlight>
                            <a:srgbClr val="FFFF00"/>
                          </a:highlight>
                        </a:rPr>
                        <a:t>print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 (t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op.get</a:t>
                      </a:r>
                      <a:r>
                        <a:rPr lang="en-US" sz="1600" i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sz="1600" b="1" i="0">
                          <a:solidFill>
                            <a:srgbClr val="0070C0"/>
                          </a:solidFill>
                        </a:rPr>
                        <a:t>id</a:t>
                      </a:r>
                      <a:r>
                        <a:rPr lang="en-US" sz="1600" i="0">
                          <a:solidFill>
                            <a:srgbClr val="0070C0"/>
                          </a:solidFill>
                        </a:rPr>
                        <a:t>.lexeme) || ‘=‘ || E.addr)</a:t>
                      </a:r>
                      <a:endParaRPr sz="1600" i="1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6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E 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E</a:t>
                      </a:r>
                      <a:r>
                        <a:rPr lang="en-US" sz="1600" b="0" baseline="-25000"/>
                        <a:t>1</a:t>
                      </a:r>
                      <a:r>
                        <a:rPr lang="en-US" sz="1600" b="0"/>
                        <a:t> + T </a:t>
                      </a:r>
                      <a:endParaRPr sz="1600" b="0" i="1" baseline="30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E.addr = new Temp()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1">
                          <a:solidFill>
                            <a:srgbClr val="0070C0"/>
                          </a:solidFill>
                          <a:highlight>
                            <a:srgbClr val="FFFF00"/>
                          </a:highlight>
                        </a:rPr>
                        <a:t>print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 (E.addr || ‘=‘ || E</a:t>
                      </a:r>
                      <a:r>
                        <a:rPr lang="en-US" sz="1600" baseline="-2500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.addr || ‘+’ || T.addr)</a:t>
                      </a:r>
                      <a:endParaRPr sz="1600" i="1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E 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E</a:t>
                      </a:r>
                      <a:r>
                        <a:rPr lang="en-US" sz="1600" b="0" baseline="-25000"/>
                        <a:t>1</a:t>
                      </a:r>
                      <a:r>
                        <a:rPr lang="en-US" sz="1600" b="0"/>
                        <a:t> – T</a:t>
                      </a:r>
                      <a:endParaRPr sz="1800" b="0" i="1" baseline="30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E.addr = new Temp()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1">
                          <a:solidFill>
                            <a:srgbClr val="0070C0"/>
                          </a:solidFill>
                          <a:highlight>
                            <a:srgbClr val="FFFF00"/>
                          </a:highlight>
                        </a:rPr>
                        <a:t>print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 (E.addr || ‘=‘ || E</a:t>
                      </a:r>
                      <a:r>
                        <a:rPr lang="en-US" sz="1600" baseline="-2500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.addr || ‘-’ || T.addr)</a:t>
                      </a:r>
                      <a:endParaRPr sz="1600" i="1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/>
                        <a:t>E 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 T</a:t>
                      </a:r>
                      <a:endParaRPr sz="1800" b="0" i="1" u="none" strike="noStrike" cap="none"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E.addr = T.addr</a:t>
                      </a:r>
                      <a:endParaRPr sz="1600" i="1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T </a:t>
                      </a: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</a:rPr>
                        <a:t>🡪</a:t>
                      </a: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  (</a:t>
                      </a:r>
                      <a:r>
                        <a:rPr lang="en-US" sz="1600" b="0" i="1" u="none" strike="noStrike" cap="none">
                          <a:solidFill>
                            <a:srgbClr val="000000"/>
                          </a:solidFill>
                        </a:rPr>
                        <a:t>E</a:t>
                      </a: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)</a:t>
                      </a:r>
                      <a:endParaRPr sz="1800" b="0" i="1" u="none" strike="noStrike" cap="none"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>
                          <a:solidFill>
                            <a:srgbClr val="0070C0"/>
                          </a:solidFill>
                        </a:rPr>
                        <a:t>T.addr = 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E.addr</a:t>
                      </a:r>
                      <a:endParaRPr sz="1600" i="0">
                        <a:solidFill>
                          <a:srgbClr val="0070C0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T  </a:t>
                      </a: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</a:rPr>
                        <a:t>🡪</a:t>
                      </a: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600" b="1" u="none" strike="noStrike" cap="none">
                          <a:solidFill>
                            <a:srgbClr val="000000"/>
                          </a:solidFill>
                        </a:rPr>
                        <a:t>id</a:t>
                      </a:r>
                      <a:endParaRPr sz="1800" b="1" i="1" u="none" strike="noStrike" cap="none" baseline="-25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0">
                          <a:solidFill>
                            <a:srgbClr val="0070C0"/>
                          </a:solidFill>
                        </a:rPr>
                        <a:t>T.addr = 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top.get</a:t>
                      </a:r>
                      <a:r>
                        <a:rPr lang="en-US" sz="1600" i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sz="1600" b="1" i="0">
                          <a:solidFill>
                            <a:srgbClr val="0070C0"/>
                          </a:solidFill>
                        </a:rPr>
                        <a:t>id</a:t>
                      </a:r>
                      <a:r>
                        <a:rPr lang="en-US" sz="1600" i="0">
                          <a:solidFill>
                            <a:srgbClr val="0070C0"/>
                          </a:solidFill>
                        </a:rPr>
                        <a:t>.lexeme)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63" name="Google Shape;1163;p61"/>
          <p:cNvSpPr txBox="1"/>
          <p:nvPr/>
        </p:nvSpPr>
        <p:spPr>
          <a:xfrm>
            <a:off x="828770" y="4851804"/>
            <a:ext cx="33448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T.addr = 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top.get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.lexeme) </a:t>
            </a: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a</a:t>
            </a:r>
            <a:endParaRPr sz="18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4" name="Google Shape;1164;p61"/>
          <p:cNvSpPr/>
          <p:nvPr/>
        </p:nvSpPr>
        <p:spPr>
          <a:xfrm>
            <a:off x="2312759" y="844000"/>
            <a:ext cx="381000" cy="381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sp>
        <p:nvSpPr>
          <p:cNvPr id="1165" name="Google Shape;1165;p61"/>
          <p:cNvSpPr/>
          <p:nvPr/>
        </p:nvSpPr>
        <p:spPr>
          <a:xfrm>
            <a:off x="312412" y="1646218"/>
            <a:ext cx="594220" cy="381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/>
          </a:p>
        </p:txBody>
      </p:sp>
      <p:cxnSp>
        <p:nvCxnSpPr>
          <p:cNvPr id="1166" name="Google Shape;1166;p61"/>
          <p:cNvCxnSpPr/>
          <p:nvPr/>
        </p:nvCxnSpPr>
        <p:spPr>
          <a:xfrm flipH="1">
            <a:off x="452112" y="1161818"/>
            <a:ext cx="1911809" cy="484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67" name="Google Shape;1167;p61"/>
          <p:cNvSpPr/>
          <p:nvPr/>
        </p:nvSpPr>
        <p:spPr>
          <a:xfrm>
            <a:off x="3172192" y="1572491"/>
            <a:ext cx="630664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cxnSp>
        <p:nvCxnSpPr>
          <p:cNvPr id="1168" name="Google Shape;1168;p61"/>
          <p:cNvCxnSpPr/>
          <p:nvPr/>
        </p:nvCxnSpPr>
        <p:spPr>
          <a:xfrm>
            <a:off x="2632881" y="1155514"/>
            <a:ext cx="737125" cy="57156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69" name="Google Shape;1169;p61"/>
          <p:cNvSpPr/>
          <p:nvPr/>
        </p:nvSpPr>
        <p:spPr>
          <a:xfrm>
            <a:off x="4848112" y="2750919"/>
            <a:ext cx="584496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20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0" name="Google Shape;1170;p61"/>
          <p:cNvCxnSpPr>
            <a:stCxn id="1167" idx="4"/>
            <a:endCxn id="1169" idx="0"/>
          </p:cNvCxnSpPr>
          <p:nvPr/>
        </p:nvCxnSpPr>
        <p:spPr>
          <a:xfrm>
            <a:off x="3487524" y="2094211"/>
            <a:ext cx="1652700" cy="656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1" name="Google Shape;1171;p61"/>
          <p:cNvSpPr/>
          <p:nvPr/>
        </p:nvSpPr>
        <p:spPr>
          <a:xfrm>
            <a:off x="2013986" y="2670174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1172" name="Google Shape;1172;p61"/>
          <p:cNvCxnSpPr>
            <a:stCxn id="1167" idx="4"/>
            <a:endCxn id="1171" idx="0"/>
          </p:cNvCxnSpPr>
          <p:nvPr/>
        </p:nvCxnSpPr>
        <p:spPr>
          <a:xfrm flipH="1">
            <a:off x="2705424" y="2094211"/>
            <a:ext cx="782100" cy="576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3" name="Google Shape;1173;p61"/>
          <p:cNvCxnSpPr>
            <a:stCxn id="1174" idx="0"/>
            <a:endCxn id="1167" idx="4"/>
          </p:cNvCxnSpPr>
          <p:nvPr/>
        </p:nvCxnSpPr>
        <p:spPr>
          <a:xfrm rot="10800000">
            <a:off x="3487630" y="2094174"/>
            <a:ext cx="168600" cy="576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4" name="Google Shape;1174;p61"/>
          <p:cNvSpPr/>
          <p:nvPr/>
        </p:nvSpPr>
        <p:spPr>
          <a:xfrm>
            <a:off x="2964687" y="2670174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5" name="Google Shape;1175;p61"/>
          <p:cNvCxnSpPr>
            <a:stCxn id="1176" idx="0"/>
            <a:endCxn id="1169" idx="4"/>
          </p:cNvCxnSpPr>
          <p:nvPr/>
        </p:nvCxnSpPr>
        <p:spPr>
          <a:xfrm rot="10800000" flipH="1">
            <a:off x="5129221" y="3159453"/>
            <a:ext cx="11100" cy="204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7" name="Google Shape;1177;p61"/>
          <p:cNvSpPr/>
          <p:nvPr/>
        </p:nvSpPr>
        <p:spPr>
          <a:xfrm>
            <a:off x="58494" y="3766324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176" name="Google Shape;1176;p61"/>
          <p:cNvSpPr/>
          <p:nvPr/>
        </p:nvSpPr>
        <p:spPr>
          <a:xfrm>
            <a:off x="4437678" y="3363753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8" name="Google Shape;1178;p61"/>
          <p:cNvCxnSpPr/>
          <p:nvPr/>
        </p:nvCxnSpPr>
        <p:spPr>
          <a:xfrm flipH="1">
            <a:off x="2280912" y="1236306"/>
            <a:ext cx="213199" cy="42121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9" name="Google Shape;1179;p61"/>
          <p:cNvSpPr/>
          <p:nvPr/>
        </p:nvSpPr>
        <p:spPr>
          <a:xfrm>
            <a:off x="1901725" y="1653475"/>
            <a:ext cx="594220" cy="381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:=</a:t>
            </a:r>
            <a:endParaRPr/>
          </a:p>
        </p:txBody>
      </p:sp>
      <p:cxnSp>
        <p:nvCxnSpPr>
          <p:cNvPr id="1180" name="Google Shape;1180;p61"/>
          <p:cNvCxnSpPr/>
          <p:nvPr/>
        </p:nvCxnSpPr>
        <p:spPr>
          <a:xfrm rot="10800000" flipH="1">
            <a:off x="738643" y="3123144"/>
            <a:ext cx="1593198" cy="5671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1" name="Google Shape;1181;p61"/>
          <p:cNvCxnSpPr/>
          <p:nvPr/>
        </p:nvCxnSpPr>
        <p:spPr>
          <a:xfrm rot="10800000" flipH="1">
            <a:off x="2329046" y="3157645"/>
            <a:ext cx="2795" cy="63461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2" name="Google Shape;1182;p61"/>
          <p:cNvSpPr/>
          <p:nvPr/>
        </p:nvSpPr>
        <p:spPr>
          <a:xfrm>
            <a:off x="2021044" y="3603243"/>
            <a:ext cx="665388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endParaRPr/>
          </a:p>
        </p:txBody>
      </p:sp>
      <p:sp>
        <p:nvSpPr>
          <p:cNvPr id="1183" name="Google Shape;1183;p61"/>
          <p:cNvSpPr/>
          <p:nvPr/>
        </p:nvSpPr>
        <p:spPr>
          <a:xfrm>
            <a:off x="3454736" y="3803540"/>
            <a:ext cx="584496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20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4" name="Google Shape;1184;p61"/>
          <p:cNvCxnSpPr/>
          <p:nvPr/>
        </p:nvCxnSpPr>
        <p:spPr>
          <a:xfrm>
            <a:off x="2331841" y="3123144"/>
            <a:ext cx="1415143" cy="68039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5" name="Google Shape;1185;p61"/>
          <p:cNvSpPr/>
          <p:nvPr/>
        </p:nvSpPr>
        <p:spPr>
          <a:xfrm>
            <a:off x="472052" y="4659547"/>
            <a:ext cx="584496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 sz="20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6" name="Google Shape;1186;p61"/>
          <p:cNvCxnSpPr>
            <a:stCxn id="1177" idx="4"/>
            <a:endCxn id="1185" idx="0"/>
          </p:cNvCxnSpPr>
          <p:nvPr/>
        </p:nvCxnSpPr>
        <p:spPr>
          <a:xfrm>
            <a:off x="750037" y="4288044"/>
            <a:ext cx="14400" cy="371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87" name="Google Shape;1187;p61"/>
          <p:cNvCxnSpPr>
            <a:stCxn id="1188" idx="0"/>
            <a:endCxn id="1185" idx="4"/>
          </p:cNvCxnSpPr>
          <p:nvPr/>
        </p:nvCxnSpPr>
        <p:spPr>
          <a:xfrm rot="10800000" flipH="1">
            <a:off x="753164" y="5068139"/>
            <a:ext cx="11100" cy="363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88" name="Google Shape;1188;p61"/>
          <p:cNvSpPr/>
          <p:nvPr/>
        </p:nvSpPr>
        <p:spPr>
          <a:xfrm>
            <a:off x="61621" y="5432039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9" name="Google Shape;1189;p61"/>
          <p:cNvSpPr txBox="1"/>
          <p:nvPr/>
        </p:nvSpPr>
        <p:spPr>
          <a:xfrm>
            <a:off x="3152489" y="1020606"/>
            <a:ext cx="3276453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E.addr = new Temp() </a:t>
            </a:r>
            <a:r>
              <a:rPr lang="en-US" sz="16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t2</a:t>
            </a:r>
            <a:endParaRPr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(E.addr || ‘=‘ ||  E</a:t>
            </a:r>
            <a:r>
              <a:rPr lang="en-US" sz="1600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.addr || ‘+’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                || T.addr)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 🡪 t2= t1 + c</a:t>
            </a:r>
            <a:endParaRPr sz="16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0" name="Google Shape;1190;p61"/>
          <p:cNvSpPr txBox="1"/>
          <p:nvPr/>
        </p:nvSpPr>
        <p:spPr>
          <a:xfrm>
            <a:off x="871210" y="507540"/>
            <a:ext cx="475307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0070C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top.get</a:t>
            </a:r>
            <a:r>
              <a:rPr lang="en-US" sz="1600" i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 b="1" i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lang="en-US" sz="1600" i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.lexeme) || ‘=‘ || E.addr)</a:t>
            </a:r>
            <a:endParaRPr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Char char="🡪"/>
            </a:pPr>
            <a:r>
              <a:rPr lang="en-US" sz="16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w= t2</a:t>
            </a:r>
            <a:endParaRPr/>
          </a:p>
        </p:txBody>
      </p:sp>
      <p:sp>
        <p:nvSpPr>
          <p:cNvPr id="1191" name="Google Shape;1191;p61"/>
          <p:cNvSpPr txBox="1"/>
          <p:nvPr/>
        </p:nvSpPr>
        <p:spPr>
          <a:xfrm>
            <a:off x="4031977" y="3812811"/>
            <a:ext cx="33448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T.addr = 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top.get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.lexeme) </a:t>
            </a: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b</a:t>
            </a:r>
            <a:endParaRPr sz="18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2" name="Google Shape;1192;p61"/>
          <p:cNvCxnSpPr>
            <a:stCxn id="1193" idx="0"/>
          </p:cNvCxnSpPr>
          <p:nvPr/>
        </p:nvCxnSpPr>
        <p:spPr>
          <a:xfrm rot="10800000">
            <a:off x="3786651" y="4223254"/>
            <a:ext cx="0" cy="207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93" name="Google Shape;1193;p61"/>
          <p:cNvSpPr/>
          <p:nvPr/>
        </p:nvSpPr>
        <p:spPr>
          <a:xfrm>
            <a:off x="3095108" y="4430554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4" name="Google Shape;1194;p61"/>
          <p:cNvSpPr txBox="1"/>
          <p:nvPr/>
        </p:nvSpPr>
        <p:spPr>
          <a:xfrm>
            <a:off x="5209623" y="2862571"/>
            <a:ext cx="33448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T.addr = 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top.get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.lexeme) </a:t>
            </a: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c</a:t>
            </a:r>
            <a:endParaRPr sz="18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5" name="Google Shape;1195;p61"/>
          <p:cNvGrpSpPr/>
          <p:nvPr/>
        </p:nvGrpSpPr>
        <p:grpSpPr>
          <a:xfrm>
            <a:off x="8925489" y="4467619"/>
            <a:ext cx="3208626" cy="1425249"/>
            <a:chOff x="8199783" y="5149790"/>
            <a:chExt cx="3208626" cy="1425249"/>
          </a:xfrm>
        </p:grpSpPr>
        <p:sp>
          <p:nvSpPr>
            <p:cNvPr id="1196" name="Google Shape;1196;p61"/>
            <p:cNvSpPr txBox="1"/>
            <p:nvPr/>
          </p:nvSpPr>
          <p:spPr>
            <a:xfrm>
              <a:off x="10245627" y="5443703"/>
              <a:ext cx="11627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t1 = a - b</a:t>
              </a:r>
              <a:endParaRPr/>
            </a:p>
          </p:txBody>
        </p:sp>
        <p:sp>
          <p:nvSpPr>
            <p:cNvPr id="1197" name="Google Shape;1197;p61"/>
            <p:cNvSpPr txBox="1"/>
            <p:nvPr/>
          </p:nvSpPr>
          <p:spPr>
            <a:xfrm>
              <a:off x="10245627" y="5744878"/>
              <a:ext cx="1128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800"/>
                <a:buFont typeface="Calibri"/>
                <a:buNone/>
              </a:pPr>
              <a:r>
                <a:rPr lang="en-US" sz="1800" b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t2 = t1 + c</a:t>
              </a:r>
              <a:endParaRPr/>
            </a:p>
          </p:txBody>
        </p:sp>
        <p:sp>
          <p:nvSpPr>
            <p:cNvPr id="1198" name="Google Shape;1198;p61"/>
            <p:cNvSpPr txBox="1"/>
            <p:nvPr/>
          </p:nvSpPr>
          <p:spPr>
            <a:xfrm>
              <a:off x="10260141" y="6046053"/>
              <a:ext cx="9510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w = t2</a:t>
              </a:r>
              <a:endParaRPr/>
            </a:p>
          </p:txBody>
        </p:sp>
        <p:sp>
          <p:nvSpPr>
            <p:cNvPr id="1199" name="Google Shape;1199;p61"/>
            <p:cNvSpPr txBox="1"/>
            <p:nvPr/>
          </p:nvSpPr>
          <p:spPr>
            <a:xfrm>
              <a:off x="8280042" y="5698520"/>
              <a:ext cx="1371951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7030A0"/>
                  </a:solidFill>
                  <a:latin typeface="Calibri"/>
                  <a:ea typeface="Calibri"/>
                  <a:cs typeface="Calibri"/>
                  <a:sym typeface="Calibri"/>
                </a:rPr>
                <a:t>w:=a-b+c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61"/>
            <p:cNvSpPr/>
            <p:nvPr/>
          </p:nvSpPr>
          <p:spPr>
            <a:xfrm>
              <a:off x="9478134" y="5719741"/>
              <a:ext cx="534956" cy="365124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2700" cap="flat" cmpd="sng">
              <a:solidFill>
                <a:srgbClr val="15537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61"/>
            <p:cNvSpPr/>
            <p:nvPr/>
          </p:nvSpPr>
          <p:spPr>
            <a:xfrm>
              <a:off x="8199783" y="5149790"/>
              <a:ext cx="3128367" cy="1425249"/>
            </a:xfrm>
            <a:prstGeom prst="rect">
              <a:avLst/>
            </a:prstGeom>
            <a:noFill/>
            <a:ln w="12700" cap="flat" cmpd="sng">
              <a:solidFill>
                <a:srgbClr val="BC770B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2" name="Google Shape;1202;p61"/>
          <p:cNvSpPr/>
          <p:nvPr/>
        </p:nvSpPr>
        <p:spPr>
          <a:xfrm>
            <a:off x="4644574" y="4674448"/>
            <a:ext cx="3484396" cy="919401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 the Fly (Incremental) Code Generation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62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Translation of Expressions</a:t>
            </a:r>
            <a:endParaRPr/>
          </a:p>
        </p:txBody>
      </p:sp>
      <p:pic>
        <p:nvPicPr>
          <p:cNvPr id="1208" name="Google Shape;1208;p62" descr="Screen Clippin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42626" y="2697002"/>
            <a:ext cx="4979871" cy="134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0" name="Google Shape;1210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  <p:pic>
        <p:nvPicPr>
          <p:cNvPr id="1211" name="Google Shape;1211;p62" descr="Screen Clipp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38214" y="1414317"/>
            <a:ext cx="4915586" cy="3905795"/>
          </a:xfrm>
          <a:prstGeom prst="rect">
            <a:avLst/>
          </a:prstGeom>
          <a:noFill/>
          <a:ln>
            <a:noFill/>
          </a:ln>
        </p:spPr>
      </p:pic>
      <p:sp>
        <p:nvSpPr>
          <p:cNvPr id="1212" name="Google Shape;1212;p62"/>
          <p:cNvSpPr txBox="1"/>
          <p:nvPr/>
        </p:nvSpPr>
        <p:spPr>
          <a:xfrm>
            <a:off x="2268840" y="4209323"/>
            <a:ext cx="193354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 Source C code</a:t>
            </a:r>
            <a:endParaRPr/>
          </a:p>
        </p:txBody>
      </p:sp>
      <p:sp>
        <p:nvSpPr>
          <p:cNvPr id="1213" name="Google Shape;1213;p62"/>
          <p:cNvSpPr txBox="1"/>
          <p:nvPr/>
        </p:nvSpPr>
        <p:spPr>
          <a:xfrm>
            <a:off x="6810363" y="5508461"/>
            <a:ext cx="40735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Corresponding Three Address Code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" name="Google Shape;1218;p63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0421" y="1491519"/>
            <a:ext cx="7359090" cy="5229956"/>
          </a:xfrm>
          <a:prstGeom prst="rect">
            <a:avLst/>
          </a:prstGeom>
          <a:noFill/>
          <a:ln w="9525" cap="flat" cmpd="sng">
            <a:solidFill>
              <a:srgbClr val="BC770B"/>
            </a:solidFill>
            <a:prstDash val="dash"/>
            <a:round/>
            <a:headEnd type="none" w="sm" len="sm"/>
            <a:tailEnd type="none" w="sm" len="sm"/>
          </a:ln>
        </p:spPr>
      </p:pic>
      <p:grpSp>
        <p:nvGrpSpPr>
          <p:cNvPr id="1219" name="Google Shape;1219;p63"/>
          <p:cNvGrpSpPr/>
          <p:nvPr/>
        </p:nvGrpSpPr>
        <p:grpSpPr>
          <a:xfrm>
            <a:off x="9056979" y="2080108"/>
            <a:ext cx="2931822" cy="1015663"/>
            <a:chOff x="9056979" y="2080108"/>
            <a:chExt cx="2931822" cy="1015663"/>
          </a:xfrm>
        </p:grpSpPr>
        <p:sp>
          <p:nvSpPr>
            <p:cNvPr id="1220" name="Google Shape;1220;p63"/>
            <p:cNvSpPr txBox="1"/>
            <p:nvPr/>
          </p:nvSpPr>
          <p:spPr>
            <a:xfrm>
              <a:off x="9921579" y="2080108"/>
              <a:ext cx="2067222" cy="1015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B0F0"/>
                  </a:solidFill>
                  <a:latin typeface="Candara"/>
                  <a:ea typeface="Candara"/>
                  <a:cs typeface="Candara"/>
                  <a:sym typeface="Candara"/>
                </a:rPr>
                <a:t>gen(…) builds an instruction and returns it</a:t>
              </a:r>
              <a:endParaRPr/>
            </a:p>
          </p:txBody>
        </p:sp>
        <p:cxnSp>
          <p:nvCxnSpPr>
            <p:cNvPr id="1221" name="Google Shape;1221;p63"/>
            <p:cNvCxnSpPr>
              <a:stCxn id="1220" idx="1"/>
            </p:cNvCxnSpPr>
            <p:nvPr/>
          </p:nvCxnSpPr>
          <p:spPr>
            <a:xfrm rot="10800000">
              <a:off x="9056979" y="2587940"/>
              <a:ext cx="8646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1222" name="Google Shape;1222;p63"/>
          <p:cNvSpPr txBox="1">
            <a:spLocks noGrp="1"/>
          </p:cNvSpPr>
          <p:nvPr>
            <p:ph type="title"/>
          </p:nvPr>
        </p:nvSpPr>
        <p:spPr>
          <a:xfrm>
            <a:off x="838200" y="23927"/>
            <a:ext cx="10515600" cy="110246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Translation of Expressions</a:t>
            </a:r>
            <a:endParaRPr/>
          </a:p>
        </p:txBody>
      </p:sp>
      <p:sp>
        <p:nvSpPr>
          <p:cNvPr id="1223" name="Google Shape;1223;p6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  <p:sp>
        <p:nvSpPr>
          <p:cNvPr id="1224" name="Google Shape;1224;p63"/>
          <p:cNvSpPr txBox="1"/>
          <p:nvPr/>
        </p:nvSpPr>
        <p:spPr>
          <a:xfrm>
            <a:off x="2409370" y="1053825"/>
            <a:ext cx="537699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 different CFG and SDD from your text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64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Translation of Expressions</a:t>
            </a:r>
            <a:endParaRPr/>
          </a:p>
        </p:txBody>
      </p:sp>
      <p:sp>
        <p:nvSpPr>
          <p:cNvPr id="1231" name="Google Shape;1231;p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  <p:sp>
        <p:nvSpPr>
          <p:cNvPr id="1232" name="Google Shape;1232;p64"/>
          <p:cNvSpPr txBox="1"/>
          <p:nvPr/>
        </p:nvSpPr>
        <p:spPr>
          <a:xfrm>
            <a:off x="5159549" y="5311930"/>
            <a:ext cx="1346666" cy="6463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3619" t="-4716" r="-4070" b="-1509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33" name="Google Shape;1233;p64"/>
          <p:cNvSpPr txBox="1"/>
          <p:nvPr/>
        </p:nvSpPr>
        <p:spPr>
          <a:xfrm>
            <a:off x="10732875" y="3160443"/>
            <a:ext cx="1355176" cy="64633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4052" t="-4716" r="-3152" b="-1509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34" name="Google Shape;1234;p64"/>
          <p:cNvSpPr txBox="1"/>
          <p:nvPr/>
        </p:nvSpPr>
        <p:spPr>
          <a:xfrm>
            <a:off x="6709601" y="4057288"/>
            <a:ext cx="1492716" cy="6463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3672" t="-5659" b="-1509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35" name="Google Shape;1235;p64"/>
          <p:cNvSpPr txBox="1"/>
          <p:nvPr/>
        </p:nvSpPr>
        <p:spPr>
          <a:xfrm>
            <a:off x="6088703" y="3192193"/>
            <a:ext cx="2353529" cy="64633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2331" t="-5659" b="-1415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36" name="Google Shape;1236;p64"/>
          <p:cNvSpPr txBox="1"/>
          <p:nvPr/>
        </p:nvSpPr>
        <p:spPr>
          <a:xfrm>
            <a:off x="8058790" y="1865043"/>
            <a:ext cx="3808607" cy="64633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1439" t="-5659" b="-1320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37" name="Google Shape;1237;p64"/>
          <p:cNvSpPr txBox="1"/>
          <p:nvPr/>
        </p:nvSpPr>
        <p:spPr>
          <a:xfrm>
            <a:off x="6458590" y="1207818"/>
            <a:ext cx="4735976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1029" t="-8196" b="-2458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pSp>
        <p:nvGrpSpPr>
          <p:cNvPr id="1238" name="Google Shape;1238;p64"/>
          <p:cNvGrpSpPr/>
          <p:nvPr/>
        </p:nvGrpSpPr>
        <p:grpSpPr>
          <a:xfrm>
            <a:off x="5086990" y="1436418"/>
            <a:ext cx="5695950" cy="4897065"/>
            <a:chOff x="304800" y="1520825"/>
            <a:chExt cx="5695950" cy="4897065"/>
          </a:xfrm>
        </p:grpSpPr>
        <p:cxnSp>
          <p:nvCxnSpPr>
            <p:cNvPr id="1239" name="Google Shape;1239;p64"/>
            <p:cNvCxnSpPr/>
            <p:nvPr/>
          </p:nvCxnSpPr>
          <p:spPr>
            <a:xfrm flipH="1">
              <a:off x="685800" y="1863725"/>
              <a:ext cx="457200" cy="38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40" name="Google Shape;1240;p64"/>
            <p:cNvGrpSpPr/>
            <p:nvPr/>
          </p:nvGrpSpPr>
          <p:grpSpPr>
            <a:xfrm>
              <a:off x="304800" y="1520825"/>
              <a:ext cx="5695950" cy="4897065"/>
              <a:chOff x="304800" y="1520825"/>
              <a:chExt cx="5695950" cy="4897065"/>
            </a:xfrm>
          </p:grpSpPr>
          <p:sp>
            <p:nvSpPr>
              <p:cNvPr id="1241" name="Google Shape;1241;p64"/>
              <p:cNvSpPr txBox="1"/>
              <p:nvPr/>
            </p:nvSpPr>
            <p:spPr>
              <a:xfrm>
                <a:off x="1143000" y="1520825"/>
                <a:ext cx="311150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S</a:t>
                </a:r>
                <a:endParaRPr/>
              </a:p>
            </p:txBody>
          </p:sp>
          <p:sp>
            <p:nvSpPr>
              <p:cNvPr id="1242" name="Google Shape;1242;p64"/>
              <p:cNvSpPr txBox="1"/>
              <p:nvPr/>
            </p:nvSpPr>
            <p:spPr>
              <a:xfrm>
                <a:off x="304800" y="2282825"/>
                <a:ext cx="361950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id</a:t>
                </a:r>
                <a:endParaRPr/>
              </a:p>
            </p:txBody>
          </p:sp>
          <p:sp>
            <p:nvSpPr>
              <p:cNvPr id="1243" name="Google Shape;1243;p64"/>
              <p:cNvSpPr txBox="1"/>
              <p:nvPr/>
            </p:nvSpPr>
            <p:spPr>
              <a:xfrm>
                <a:off x="1195388" y="2317750"/>
                <a:ext cx="376237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:=</a:t>
                </a:r>
                <a:endParaRPr/>
              </a:p>
            </p:txBody>
          </p:sp>
          <p:sp>
            <p:nvSpPr>
              <p:cNvPr id="1244" name="Google Shape;1244;p64"/>
              <p:cNvSpPr txBox="1"/>
              <p:nvPr/>
            </p:nvSpPr>
            <p:spPr>
              <a:xfrm>
                <a:off x="2906713" y="2282825"/>
                <a:ext cx="323850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/>
              </a:p>
            </p:txBody>
          </p:sp>
          <p:sp>
            <p:nvSpPr>
              <p:cNvPr id="1245" name="Google Shape;1245;p64"/>
              <p:cNvSpPr txBox="1"/>
              <p:nvPr/>
            </p:nvSpPr>
            <p:spPr>
              <a:xfrm>
                <a:off x="819150" y="3352800"/>
                <a:ext cx="323850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/>
              </a:p>
            </p:txBody>
          </p:sp>
          <p:sp>
            <p:nvSpPr>
              <p:cNvPr id="1246" name="Google Shape;1246;p64"/>
              <p:cNvSpPr txBox="1"/>
              <p:nvPr/>
            </p:nvSpPr>
            <p:spPr>
              <a:xfrm>
                <a:off x="3821113" y="3290888"/>
                <a:ext cx="369887" cy="366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+ </a:t>
                </a:r>
                <a:endParaRPr/>
              </a:p>
            </p:txBody>
          </p:sp>
          <p:sp>
            <p:nvSpPr>
              <p:cNvPr id="1247" name="Google Shape;1247;p64"/>
              <p:cNvSpPr txBox="1"/>
              <p:nvPr/>
            </p:nvSpPr>
            <p:spPr>
              <a:xfrm>
                <a:off x="5619750" y="3290888"/>
                <a:ext cx="323850" cy="366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/>
              </a:p>
            </p:txBody>
          </p:sp>
          <p:sp>
            <p:nvSpPr>
              <p:cNvPr id="1248" name="Google Shape;1248;p64"/>
              <p:cNvSpPr txBox="1"/>
              <p:nvPr/>
            </p:nvSpPr>
            <p:spPr>
              <a:xfrm>
                <a:off x="349250" y="4114800"/>
                <a:ext cx="260350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-</a:t>
                </a:r>
                <a:endParaRPr/>
              </a:p>
            </p:txBody>
          </p:sp>
          <p:sp>
            <p:nvSpPr>
              <p:cNvPr id="1249" name="Google Shape;1249;p64"/>
              <p:cNvSpPr txBox="1"/>
              <p:nvPr/>
            </p:nvSpPr>
            <p:spPr>
              <a:xfrm>
                <a:off x="1428750" y="4129088"/>
                <a:ext cx="323850" cy="366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/>
              </a:p>
            </p:txBody>
          </p:sp>
          <p:sp>
            <p:nvSpPr>
              <p:cNvPr id="1250" name="Google Shape;1250;p64"/>
              <p:cNvSpPr txBox="1"/>
              <p:nvPr/>
            </p:nvSpPr>
            <p:spPr>
              <a:xfrm>
                <a:off x="1004045" y="4904535"/>
                <a:ext cx="260350" cy="366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(</a:t>
                </a:r>
                <a:endParaRPr/>
              </a:p>
            </p:txBody>
          </p:sp>
          <p:sp>
            <p:nvSpPr>
              <p:cNvPr id="1251" name="Google Shape;1251;p64"/>
              <p:cNvSpPr txBox="1"/>
              <p:nvPr/>
            </p:nvSpPr>
            <p:spPr>
              <a:xfrm>
                <a:off x="1504950" y="5302623"/>
                <a:ext cx="323850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</a:t>
                </a:r>
                <a:endParaRPr/>
              </a:p>
            </p:txBody>
          </p:sp>
          <p:sp>
            <p:nvSpPr>
              <p:cNvPr id="1252" name="Google Shape;1252;p64"/>
              <p:cNvSpPr txBox="1"/>
              <p:nvPr/>
            </p:nvSpPr>
            <p:spPr>
              <a:xfrm>
                <a:off x="2111189" y="4894730"/>
                <a:ext cx="260350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  <a:endParaRPr/>
              </a:p>
            </p:txBody>
          </p:sp>
          <p:sp>
            <p:nvSpPr>
              <p:cNvPr id="1253" name="Google Shape;1253;p64"/>
              <p:cNvSpPr txBox="1"/>
              <p:nvPr/>
            </p:nvSpPr>
            <p:spPr>
              <a:xfrm>
                <a:off x="1543050" y="6051177"/>
                <a:ext cx="361950" cy="3667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id</a:t>
                </a:r>
                <a:endParaRPr/>
              </a:p>
            </p:txBody>
          </p:sp>
          <p:sp>
            <p:nvSpPr>
              <p:cNvPr id="1254" name="Google Shape;1254;p64"/>
              <p:cNvSpPr txBox="1"/>
              <p:nvPr/>
            </p:nvSpPr>
            <p:spPr>
              <a:xfrm>
                <a:off x="5638800" y="5576888"/>
                <a:ext cx="361950" cy="3667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id</a:t>
                </a:r>
                <a:endParaRPr/>
              </a:p>
            </p:txBody>
          </p:sp>
          <p:cxnSp>
            <p:nvCxnSpPr>
              <p:cNvPr id="1255" name="Google Shape;1255;p64"/>
              <p:cNvCxnSpPr/>
              <p:nvPr/>
            </p:nvCxnSpPr>
            <p:spPr>
              <a:xfrm>
                <a:off x="1295400" y="1939925"/>
                <a:ext cx="0" cy="38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64"/>
              <p:cNvCxnSpPr/>
              <p:nvPr/>
            </p:nvCxnSpPr>
            <p:spPr>
              <a:xfrm>
                <a:off x="1447800" y="1863725"/>
                <a:ext cx="838200" cy="45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64"/>
              <p:cNvCxnSpPr/>
              <p:nvPr/>
            </p:nvCxnSpPr>
            <p:spPr>
              <a:xfrm flipH="1">
                <a:off x="1066800" y="2625725"/>
                <a:ext cx="1676400" cy="8032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8" name="Google Shape;1258;p64"/>
              <p:cNvCxnSpPr/>
              <p:nvPr/>
            </p:nvCxnSpPr>
            <p:spPr>
              <a:xfrm>
                <a:off x="3124200" y="2701925"/>
                <a:ext cx="762000" cy="5746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9" name="Google Shape;1259;p64"/>
              <p:cNvCxnSpPr/>
              <p:nvPr/>
            </p:nvCxnSpPr>
            <p:spPr>
              <a:xfrm>
                <a:off x="3429000" y="2625725"/>
                <a:ext cx="2209800" cy="7270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64"/>
              <p:cNvCxnSpPr/>
              <p:nvPr/>
            </p:nvCxnSpPr>
            <p:spPr>
              <a:xfrm flipH="1">
                <a:off x="533400" y="3733800"/>
                <a:ext cx="381000" cy="45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1" name="Google Shape;1261;p64"/>
              <p:cNvCxnSpPr/>
              <p:nvPr/>
            </p:nvCxnSpPr>
            <p:spPr>
              <a:xfrm>
                <a:off x="1143000" y="3657600"/>
                <a:ext cx="381000" cy="45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2" name="Google Shape;1262;p64"/>
              <p:cNvCxnSpPr/>
              <p:nvPr/>
            </p:nvCxnSpPr>
            <p:spPr>
              <a:xfrm flipH="1">
                <a:off x="1066800" y="4419599"/>
                <a:ext cx="381000" cy="5378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3" name="Google Shape;1263;p64"/>
              <p:cNvCxnSpPr/>
              <p:nvPr/>
            </p:nvCxnSpPr>
            <p:spPr>
              <a:xfrm>
                <a:off x="1587123" y="4481513"/>
                <a:ext cx="39222" cy="7436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4" name="Google Shape;1264;p64"/>
              <p:cNvCxnSpPr/>
              <p:nvPr/>
            </p:nvCxnSpPr>
            <p:spPr>
              <a:xfrm>
                <a:off x="1752601" y="4419600"/>
                <a:ext cx="322728" cy="43871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5" name="Google Shape;1265;p64"/>
              <p:cNvCxnSpPr/>
              <p:nvPr/>
            </p:nvCxnSpPr>
            <p:spPr>
              <a:xfrm>
                <a:off x="1676400" y="5651457"/>
                <a:ext cx="0" cy="40302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6" name="Google Shape;1266;p64"/>
              <p:cNvCxnSpPr/>
              <p:nvPr/>
            </p:nvCxnSpPr>
            <p:spPr>
              <a:xfrm>
                <a:off x="5791200" y="3657600"/>
                <a:ext cx="0" cy="18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67" name="Google Shape;1267;p64"/>
          <p:cNvSpPr txBox="1"/>
          <p:nvPr/>
        </p:nvSpPr>
        <p:spPr>
          <a:xfrm>
            <a:off x="6653750" y="5963524"/>
            <a:ext cx="1332481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l="-3652" t="-8196" b="-2458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68" name="Google Shape;1268;p64"/>
          <p:cNvSpPr txBox="1"/>
          <p:nvPr/>
        </p:nvSpPr>
        <p:spPr>
          <a:xfrm>
            <a:off x="10732875" y="5492481"/>
            <a:ext cx="1332481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l="-4126" t="-9835" b="-2458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69" name="Google Shape;1269;p64"/>
          <p:cNvSpPr txBox="1"/>
          <p:nvPr/>
        </p:nvSpPr>
        <p:spPr>
          <a:xfrm>
            <a:off x="166257" y="1405526"/>
            <a:ext cx="5225533" cy="461665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l="-1749" t="-10666" b="-3066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70" name="Google Shape;1270;p64"/>
          <p:cNvSpPr txBox="1"/>
          <p:nvPr/>
        </p:nvSpPr>
        <p:spPr>
          <a:xfrm>
            <a:off x="3735969" y="2198418"/>
            <a:ext cx="1339726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l="-4090" t="-9999" b="-266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65"/>
          <p:cNvSpPr txBox="1">
            <a:spLocks noGrp="1"/>
          </p:cNvSpPr>
          <p:nvPr>
            <p:ph type="title"/>
          </p:nvPr>
        </p:nvSpPr>
        <p:spPr>
          <a:xfrm>
            <a:off x="838200" y="23927"/>
            <a:ext cx="10515600" cy="105557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Incremental Translation</a:t>
            </a:r>
            <a:endParaRPr/>
          </a:p>
        </p:txBody>
      </p:sp>
      <p:sp>
        <p:nvSpPr>
          <p:cNvPr id="1277" name="Google Shape;1277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  <p:sp>
        <p:nvSpPr>
          <p:cNvPr id="1278" name="Google Shape;1278;p65"/>
          <p:cNvSpPr txBox="1">
            <a:spLocks noGrp="1"/>
          </p:cNvSpPr>
          <p:nvPr>
            <p:ph type="body" idx="1"/>
          </p:nvPr>
        </p:nvSpPr>
        <p:spPr>
          <a:xfrm>
            <a:off x="838199" y="1118495"/>
            <a:ext cx="11035937" cy="1180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Code attributes can be long strings, so they are usually generated incrementally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Instead of building up </a:t>
            </a:r>
            <a:r>
              <a:rPr lang="en-US" sz="2400">
                <a:solidFill>
                  <a:schemeClr val="accent6"/>
                </a:solidFill>
                <a:latin typeface="Candara"/>
                <a:ea typeface="Candara"/>
                <a:cs typeface="Candara"/>
                <a:sym typeface="Candara"/>
              </a:rPr>
              <a:t>E.code</a:t>
            </a: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, generate only the new three address instructions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The function </a:t>
            </a:r>
            <a:r>
              <a:rPr lang="en-US" sz="2400">
                <a:solidFill>
                  <a:srgbClr val="85CFE1"/>
                </a:solidFill>
                <a:latin typeface="Candara"/>
                <a:ea typeface="Candara"/>
                <a:cs typeface="Candara"/>
                <a:sym typeface="Candara"/>
              </a:rPr>
              <a:t>gen(…)</a:t>
            </a: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, in addition to constructing new instruction, append to the stream</a:t>
            </a:r>
            <a:endParaRPr sz="2200"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64135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1279" name="Google Shape;1279;p65"/>
          <p:cNvGrpSpPr/>
          <p:nvPr/>
        </p:nvGrpSpPr>
        <p:grpSpPr>
          <a:xfrm>
            <a:off x="349244" y="2298700"/>
            <a:ext cx="11524892" cy="3841615"/>
            <a:chOff x="400408" y="2328324"/>
            <a:chExt cx="11524892" cy="3841615"/>
          </a:xfrm>
        </p:grpSpPr>
        <p:pic>
          <p:nvPicPr>
            <p:cNvPr id="1280" name="Google Shape;1280;p65"/>
            <p:cNvPicPr preferRelativeResize="0"/>
            <p:nvPr/>
          </p:nvPicPr>
          <p:blipFill rotWithShape="1">
            <a:blip r:embed="rId3">
              <a:alphaModFix/>
            </a:blip>
            <a:srcRect l="10193" r="7741" b="13405"/>
            <a:stretch/>
          </p:blipFill>
          <p:spPr>
            <a:xfrm>
              <a:off x="5867400" y="2453502"/>
              <a:ext cx="6057900" cy="3216813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281" name="Google Shape;1281;p65" descr="Screen Clippi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00408" y="2328324"/>
              <a:ext cx="4933592" cy="35062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2" name="Google Shape;1282;p65"/>
            <p:cNvSpPr txBox="1"/>
            <p:nvPr/>
          </p:nvSpPr>
          <p:spPr>
            <a:xfrm>
              <a:off x="5867400" y="5800607"/>
              <a:ext cx="60579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0E4D3B"/>
                  </a:solidFill>
                  <a:latin typeface="Calibri"/>
                  <a:ea typeface="Calibri"/>
                  <a:cs typeface="Calibri"/>
                  <a:sym typeface="Calibri"/>
                </a:rPr>
                <a:t>Generating three-address code for expressions incrementally</a:t>
              </a:r>
              <a:endParaRPr/>
            </a:p>
          </p:txBody>
        </p:sp>
      </p:grpSp>
      <p:sp>
        <p:nvSpPr>
          <p:cNvPr id="1283" name="Google Shape;1283;p65"/>
          <p:cNvSpPr/>
          <p:nvPr/>
        </p:nvSpPr>
        <p:spPr>
          <a:xfrm>
            <a:off x="5210629" y="3759200"/>
            <a:ext cx="508000" cy="365125"/>
          </a:xfrm>
          <a:prstGeom prst="rightArrow">
            <a:avLst>
              <a:gd name="adj1" fmla="val 50000"/>
              <a:gd name="adj2" fmla="val 50000"/>
            </a:avLst>
          </a:prstGeom>
          <a:noFill/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66"/>
          <p:cNvSpPr txBox="1">
            <a:spLocks noGrp="1"/>
          </p:cNvSpPr>
          <p:nvPr>
            <p:ph type="title"/>
          </p:nvPr>
        </p:nvSpPr>
        <p:spPr>
          <a:xfrm>
            <a:off x="838200" y="23927"/>
            <a:ext cx="10515600" cy="105557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Addressing Array Element</a:t>
            </a:r>
            <a:endParaRPr/>
          </a:p>
        </p:txBody>
      </p:sp>
      <p:sp>
        <p:nvSpPr>
          <p:cNvPr id="1289" name="Google Shape;1289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0" name="Google Shape;1290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  <p:sp>
        <p:nvSpPr>
          <p:cNvPr id="1291" name="Google Shape;1291;p66"/>
          <p:cNvSpPr txBox="1">
            <a:spLocks noGrp="1"/>
          </p:cNvSpPr>
          <p:nvPr>
            <p:ph type="body" idx="1"/>
          </p:nvPr>
        </p:nvSpPr>
        <p:spPr>
          <a:xfrm>
            <a:off x="838199" y="1118495"/>
            <a:ext cx="11035937" cy="4367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In C and Java, array elements are numbered </a:t>
            </a:r>
            <a:r>
              <a:rPr lang="en-US" sz="2400" i="1">
                <a:solidFill>
                  <a:srgbClr val="15537E"/>
                </a:solidFill>
                <a:latin typeface="Candara"/>
                <a:ea typeface="Candara"/>
                <a:cs typeface="Candara"/>
                <a:sym typeface="Candara"/>
              </a:rPr>
              <a:t>0,1,….,n-1,</a:t>
            </a: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 for an array of </a:t>
            </a:r>
            <a:r>
              <a:rPr lang="en-US" sz="2400" i="1">
                <a:latin typeface="Candara"/>
                <a:ea typeface="Candara"/>
                <a:cs typeface="Candara"/>
                <a:sym typeface="Candara"/>
              </a:rPr>
              <a:t>n</a:t>
            </a: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 elements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If the width of each array element is </a:t>
            </a:r>
            <a:r>
              <a:rPr lang="en-US" sz="2400" i="1">
                <a:solidFill>
                  <a:srgbClr val="BC770B"/>
                </a:solidFill>
                <a:latin typeface="Candara"/>
                <a:ea typeface="Candara"/>
                <a:cs typeface="Candara"/>
                <a:sym typeface="Candara"/>
              </a:rPr>
              <a:t>w</a:t>
            </a:r>
            <a:r>
              <a:rPr lang="en-US" sz="2400" baseline="-25000"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then the </a:t>
            </a:r>
            <a:r>
              <a:rPr lang="en-US" sz="2400" i="1">
                <a:latin typeface="Candara"/>
                <a:ea typeface="Candara"/>
                <a:cs typeface="Candara"/>
                <a:sym typeface="Candara"/>
              </a:rPr>
              <a:t>i</a:t>
            </a: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-th element of array A begins in location</a:t>
            </a:r>
            <a:endParaRPr sz="2400" baseline="-25000"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i="1">
              <a:solidFill>
                <a:srgbClr val="BC770B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The above formula generalized to </a:t>
            </a:r>
            <a:r>
              <a:rPr lang="en-US" sz="2400" i="1">
                <a:latin typeface="Candara"/>
                <a:ea typeface="Candara"/>
                <a:cs typeface="Candara"/>
                <a:sym typeface="Candara"/>
              </a:rPr>
              <a:t>k-</a:t>
            </a: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dimensions as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i="1"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For the array, </a:t>
            </a:r>
            <a:r>
              <a:rPr lang="en-US" sz="2400">
                <a:solidFill>
                  <a:srgbClr val="689331"/>
                </a:solidFill>
                <a:latin typeface="Candara"/>
                <a:ea typeface="Candara"/>
                <a:cs typeface="Candara"/>
                <a:sym typeface="Candara"/>
              </a:rPr>
              <a:t>int A[5][7][8], </a:t>
            </a: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location of </a:t>
            </a:r>
            <a:r>
              <a:rPr lang="en-US" sz="2400">
                <a:solidFill>
                  <a:srgbClr val="0070C0"/>
                </a:solidFill>
                <a:latin typeface="Candara"/>
                <a:ea typeface="Candara"/>
                <a:cs typeface="Candara"/>
                <a:sym typeface="Candara"/>
              </a:rPr>
              <a:t>A[2][3][4]</a:t>
            </a: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 will be</a:t>
            </a:r>
            <a:endParaRPr sz="2400">
              <a:solidFill>
                <a:srgbClr val="68933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92" name="Google Shape;1292;p66"/>
          <p:cNvSpPr txBox="1"/>
          <p:nvPr/>
        </p:nvSpPr>
        <p:spPr>
          <a:xfrm>
            <a:off x="2582214" y="2086378"/>
            <a:ext cx="6637986" cy="984885"/>
          </a:xfrm>
          <a:prstGeom prst="rect">
            <a:avLst/>
          </a:prstGeom>
          <a:noFill/>
          <a:ln w="9525" cap="flat" cmpd="sng">
            <a:solidFill>
              <a:srgbClr val="B8D98E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rgbClr val="BC770B"/>
                </a:solidFill>
                <a:latin typeface="Candara"/>
                <a:ea typeface="Candara"/>
                <a:cs typeface="Candara"/>
                <a:sym typeface="Candara"/>
              </a:rPr>
              <a:t>base + i x w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rPr>
              <a:t>Here base is the relative address of A[0]</a:t>
            </a:r>
            <a:endParaRPr/>
          </a:p>
        </p:txBody>
      </p:sp>
      <p:sp>
        <p:nvSpPr>
          <p:cNvPr id="1293" name="Google Shape;1293;p66"/>
          <p:cNvSpPr txBox="1"/>
          <p:nvPr/>
        </p:nvSpPr>
        <p:spPr>
          <a:xfrm>
            <a:off x="2582214" y="3681211"/>
            <a:ext cx="6637986" cy="523220"/>
          </a:xfrm>
          <a:prstGeom prst="rect">
            <a:avLst/>
          </a:prstGeom>
          <a:noFill/>
          <a:ln w="9525" cap="flat" cmpd="sng">
            <a:solidFill>
              <a:srgbClr val="B8D98E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rgbClr val="893612"/>
                </a:solidFill>
                <a:latin typeface="Candara"/>
                <a:ea typeface="Candara"/>
                <a:cs typeface="Candara"/>
                <a:sym typeface="Candara"/>
              </a:rPr>
              <a:t>base + i</a:t>
            </a:r>
            <a:r>
              <a:rPr lang="en-US" sz="2800" i="1" baseline="-25000">
                <a:solidFill>
                  <a:srgbClr val="893612"/>
                </a:solidFill>
                <a:latin typeface="Candara"/>
                <a:ea typeface="Candara"/>
                <a:cs typeface="Candara"/>
                <a:sym typeface="Candara"/>
              </a:rPr>
              <a:t>1</a:t>
            </a:r>
            <a:r>
              <a:rPr lang="en-US" sz="2800" i="1">
                <a:solidFill>
                  <a:srgbClr val="893612"/>
                </a:solidFill>
                <a:latin typeface="Candara"/>
                <a:ea typeface="Candara"/>
                <a:cs typeface="Candara"/>
                <a:sym typeface="Candara"/>
              </a:rPr>
              <a:t> x w</a:t>
            </a:r>
            <a:r>
              <a:rPr lang="en-US" sz="2800" i="1" baseline="-25000">
                <a:solidFill>
                  <a:srgbClr val="893612"/>
                </a:solidFill>
                <a:latin typeface="Candara"/>
                <a:ea typeface="Candara"/>
                <a:cs typeface="Candara"/>
                <a:sym typeface="Candara"/>
              </a:rPr>
              <a:t>1 </a:t>
            </a:r>
            <a:r>
              <a:rPr lang="en-US" sz="2800" i="1">
                <a:solidFill>
                  <a:srgbClr val="893612"/>
                </a:solidFill>
                <a:latin typeface="Candara"/>
                <a:ea typeface="Candara"/>
                <a:cs typeface="Candara"/>
                <a:sym typeface="Candara"/>
              </a:rPr>
              <a:t>+ i</a:t>
            </a:r>
            <a:r>
              <a:rPr lang="en-US" sz="2800" i="1" baseline="-25000">
                <a:solidFill>
                  <a:srgbClr val="893612"/>
                </a:solidFill>
                <a:latin typeface="Candara"/>
                <a:ea typeface="Candara"/>
                <a:cs typeface="Candara"/>
                <a:sym typeface="Candara"/>
              </a:rPr>
              <a:t>2</a:t>
            </a:r>
            <a:r>
              <a:rPr lang="en-US" sz="2800" i="1">
                <a:solidFill>
                  <a:srgbClr val="893612"/>
                </a:solidFill>
                <a:latin typeface="Candara"/>
                <a:ea typeface="Candara"/>
                <a:cs typeface="Candara"/>
                <a:sym typeface="Candara"/>
              </a:rPr>
              <a:t> x w</a:t>
            </a:r>
            <a:r>
              <a:rPr lang="en-US" sz="2800" i="1" baseline="-25000">
                <a:solidFill>
                  <a:srgbClr val="893612"/>
                </a:solidFill>
                <a:latin typeface="Candara"/>
                <a:ea typeface="Candara"/>
                <a:cs typeface="Candara"/>
                <a:sym typeface="Candara"/>
              </a:rPr>
              <a:t>2 </a:t>
            </a:r>
            <a:r>
              <a:rPr lang="en-US" sz="2800" i="1">
                <a:solidFill>
                  <a:srgbClr val="893612"/>
                </a:solidFill>
                <a:latin typeface="Candara"/>
                <a:ea typeface="Candara"/>
                <a:cs typeface="Candara"/>
                <a:sym typeface="Candara"/>
              </a:rPr>
              <a:t>+ …+ i</a:t>
            </a:r>
            <a:r>
              <a:rPr lang="en-US" sz="2800" i="1" baseline="-25000">
                <a:solidFill>
                  <a:srgbClr val="893612"/>
                </a:solidFill>
                <a:latin typeface="Candara"/>
                <a:ea typeface="Candara"/>
                <a:cs typeface="Candara"/>
                <a:sym typeface="Candara"/>
              </a:rPr>
              <a:t>k</a:t>
            </a:r>
            <a:r>
              <a:rPr lang="en-US" sz="2800" i="1">
                <a:solidFill>
                  <a:srgbClr val="893612"/>
                </a:solidFill>
                <a:latin typeface="Candara"/>
                <a:ea typeface="Candara"/>
                <a:cs typeface="Candara"/>
                <a:sym typeface="Candara"/>
              </a:rPr>
              <a:t> x w</a:t>
            </a:r>
            <a:r>
              <a:rPr lang="en-US" sz="2800" i="1" baseline="-25000">
                <a:solidFill>
                  <a:srgbClr val="893612"/>
                </a:solidFill>
                <a:latin typeface="Candara"/>
                <a:ea typeface="Candara"/>
                <a:cs typeface="Candara"/>
                <a:sym typeface="Candara"/>
              </a:rPr>
              <a:t>k</a:t>
            </a:r>
            <a:endParaRPr sz="2800" i="1">
              <a:solidFill>
                <a:srgbClr val="893612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294" name="Google Shape;1294;p66"/>
          <p:cNvSpPr txBox="1"/>
          <p:nvPr/>
        </p:nvSpPr>
        <p:spPr>
          <a:xfrm>
            <a:off x="2582214" y="5059256"/>
            <a:ext cx="6637986" cy="984885"/>
          </a:xfrm>
          <a:prstGeom prst="rect">
            <a:avLst/>
          </a:prstGeom>
          <a:noFill/>
          <a:ln w="9525" cap="flat" cmpd="sng">
            <a:solidFill>
              <a:srgbClr val="B8D98E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i="1">
                <a:solidFill>
                  <a:srgbClr val="195868"/>
                </a:solidFill>
                <a:latin typeface="Candara"/>
                <a:ea typeface="Candara"/>
                <a:cs typeface="Candara"/>
                <a:sym typeface="Candara"/>
              </a:rPr>
              <a:t>base + 2 x 224  + 3 X 32 + 4 x 4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595959"/>
                </a:solidFill>
                <a:latin typeface="Candara"/>
                <a:ea typeface="Candara"/>
                <a:cs typeface="Candara"/>
                <a:sym typeface="Candara"/>
              </a:rPr>
              <a:t>Here size of integer is assumed as 4 byte</a:t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67"/>
          <p:cNvSpPr txBox="1">
            <a:spLocks noGrp="1"/>
          </p:cNvSpPr>
          <p:nvPr>
            <p:ph type="title"/>
          </p:nvPr>
        </p:nvSpPr>
        <p:spPr>
          <a:xfrm>
            <a:off x="838200" y="23927"/>
            <a:ext cx="10515600" cy="105557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Translation of Array References</a:t>
            </a:r>
            <a:endParaRPr/>
          </a:p>
        </p:txBody>
      </p:sp>
      <p:sp>
        <p:nvSpPr>
          <p:cNvPr id="1300" name="Google Shape;1300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01" name="Google Shape;1301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  <p:sp>
        <p:nvSpPr>
          <p:cNvPr id="1302" name="Google Shape;1302;p67"/>
          <p:cNvSpPr txBox="1">
            <a:spLocks noGrp="1"/>
          </p:cNvSpPr>
          <p:nvPr>
            <p:ph type="body" idx="1"/>
          </p:nvPr>
        </p:nvSpPr>
        <p:spPr>
          <a:xfrm>
            <a:off x="838199" y="1118495"/>
            <a:ext cx="11035937" cy="4367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The chief problem in generating code for array references is to related the address calculation formulas to a grammar for array references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For the array </a:t>
            </a:r>
            <a:r>
              <a:rPr lang="en-US" sz="2400" i="1">
                <a:solidFill>
                  <a:srgbClr val="893612"/>
                </a:solidFill>
                <a:latin typeface="Candara"/>
                <a:ea typeface="Candara"/>
                <a:cs typeface="Candara"/>
                <a:sym typeface="Candara"/>
              </a:rPr>
              <a:t>a</a:t>
            </a: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 declared as </a:t>
            </a:r>
            <a:r>
              <a:rPr lang="en-US" sz="2400">
                <a:solidFill>
                  <a:srgbClr val="893612"/>
                </a:solidFill>
                <a:latin typeface="Candara"/>
                <a:ea typeface="Candara"/>
                <a:cs typeface="Candara"/>
                <a:sym typeface="Candara"/>
              </a:rPr>
              <a:t>int[2][3]</a:t>
            </a: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, three-address translation of the expression –</a:t>
            </a:r>
            <a:endParaRPr/>
          </a:p>
          <a:p>
            <a:pPr marL="228600" lvl="0" indent="-76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aseline="-25000"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76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aseline="-25000"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76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aseline="-25000"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76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aseline="-25000"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76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aseline="-25000"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76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aseline="-25000"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We will use the following grammar production rule where nonterminal </a:t>
            </a:r>
            <a:r>
              <a:rPr lang="en-US" sz="2400" i="1">
                <a:latin typeface="Candara"/>
                <a:ea typeface="Candara"/>
                <a:cs typeface="Candara"/>
                <a:sym typeface="Candara"/>
              </a:rPr>
              <a:t>L</a:t>
            </a: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 generates  an array name followed by a sequence of index expression.</a:t>
            </a:r>
            <a:endParaRPr sz="2400" baseline="-25000">
              <a:latin typeface="Candara"/>
              <a:ea typeface="Candara"/>
              <a:cs typeface="Candara"/>
              <a:sym typeface="Candara"/>
            </a:endParaRPr>
          </a:p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i="1">
              <a:solidFill>
                <a:srgbClr val="BC770B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1303" name="Google Shape;1303;p67"/>
          <p:cNvGrpSpPr/>
          <p:nvPr/>
        </p:nvGrpSpPr>
        <p:grpSpPr>
          <a:xfrm>
            <a:off x="3268753" y="2618842"/>
            <a:ext cx="5341847" cy="1675279"/>
            <a:chOff x="3415786" y="1627168"/>
            <a:chExt cx="5341847" cy="1675279"/>
          </a:xfrm>
        </p:grpSpPr>
        <p:pic>
          <p:nvPicPr>
            <p:cNvPr id="1304" name="Google Shape;1304;p6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415786" y="2141540"/>
              <a:ext cx="1580481" cy="451566"/>
            </a:xfrm>
            <a:prstGeom prst="rect">
              <a:avLst/>
            </a:prstGeom>
            <a:noFill/>
            <a:ln w="9525" cap="flat" cmpd="sng">
              <a:solidFill>
                <a:srgbClr val="BC770B"/>
              </a:solidFill>
              <a:prstDash val="dash"/>
              <a:round/>
              <a:headEnd type="none" w="sm" len="sm"/>
              <a:tailEnd type="none" w="sm" len="sm"/>
            </a:ln>
          </p:spPr>
        </p:pic>
        <p:pic>
          <p:nvPicPr>
            <p:cNvPr id="1305" name="Google Shape;1305;p6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773750" y="1627168"/>
              <a:ext cx="1983883" cy="1675279"/>
            </a:xfrm>
            <a:prstGeom prst="rect">
              <a:avLst/>
            </a:prstGeom>
            <a:noFill/>
            <a:ln w="9525" cap="flat" cmpd="sng">
              <a:solidFill>
                <a:srgbClr val="BC770B"/>
              </a:solidFill>
              <a:prstDash val="dash"/>
              <a:round/>
              <a:headEnd type="none" w="sm" len="sm"/>
              <a:tailEnd type="none" w="sm" len="sm"/>
            </a:ln>
          </p:spPr>
        </p:pic>
        <p:sp>
          <p:nvSpPr>
            <p:cNvPr id="1306" name="Google Shape;1306;p67"/>
            <p:cNvSpPr/>
            <p:nvPr/>
          </p:nvSpPr>
          <p:spPr>
            <a:xfrm>
              <a:off x="5525037" y="2102903"/>
              <a:ext cx="831130" cy="49069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9D7A2"/>
            </a:solidFill>
            <a:ln w="12700" cap="flat" cmpd="sng">
              <a:solidFill>
                <a:srgbClr val="15705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07" name="Google Shape;1307;p6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59444" y="5308827"/>
            <a:ext cx="3790518" cy="576818"/>
          </a:xfrm>
          <a:prstGeom prst="rect">
            <a:avLst/>
          </a:prstGeom>
          <a:noFill/>
          <a:ln w="9525" cap="flat" cmpd="sng">
            <a:solidFill>
              <a:srgbClr val="8296B0"/>
            </a:solidFill>
            <a:prstDash val="dashDot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68"/>
          <p:cNvSpPr txBox="1">
            <a:spLocks noGrp="1"/>
          </p:cNvSpPr>
          <p:nvPr>
            <p:ph type="ftr" idx="11"/>
          </p:nvPr>
        </p:nvSpPr>
        <p:spPr>
          <a:xfrm>
            <a:off x="4038600" y="653723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3" name="Google Shape;1313;p68"/>
          <p:cNvSpPr txBox="1">
            <a:spLocks noGrp="1"/>
          </p:cNvSpPr>
          <p:nvPr>
            <p:ph type="sldNum" idx="12"/>
          </p:nvPr>
        </p:nvSpPr>
        <p:spPr>
          <a:xfrm>
            <a:off x="9233179" y="6511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  <p:sp>
        <p:nvSpPr>
          <p:cNvPr id="1314" name="Google Shape;1314;p68"/>
          <p:cNvSpPr txBox="1"/>
          <p:nvPr/>
        </p:nvSpPr>
        <p:spPr>
          <a:xfrm>
            <a:off x="134347" y="46281"/>
            <a:ext cx="576281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Translation of array references for </a:t>
            </a: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c+a[i][j]</a:t>
            </a:r>
            <a:endParaRPr/>
          </a:p>
        </p:txBody>
      </p:sp>
      <p:graphicFrame>
        <p:nvGraphicFramePr>
          <p:cNvPr id="1315" name="Google Shape;1315;p68"/>
          <p:cNvGraphicFramePr/>
          <p:nvPr/>
        </p:nvGraphicFramePr>
        <p:xfrm>
          <a:off x="10604779" y="108427"/>
          <a:ext cx="1380050" cy="2712800"/>
        </p:xfrm>
        <a:graphic>
          <a:graphicData uri="http://schemas.openxmlformats.org/drawingml/2006/table">
            <a:tbl>
              <a:tblPr firstRow="1">
                <a:noFill/>
                <a:tableStyleId>{6C6B14A2-6F00-4CAA-9709-CDBAC51003AD}</a:tableStyleId>
              </a:tblPr>
              <a:tblGrid>
                <a:gridCol w="138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rgbClr val="15537E"/>
                          </a:solidFill>
                        </a:rPr>
                        <a:t>Prod.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/>
                        <a:t>S 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</a:t>
                      </a:r>
                      <a:r>
                        <a:rPr lang="en-US" sz="1600" b="1"/>
                        <a:t>id</a:t>
                      </a:r>
                      <a:r>
                        <a:rPr lang="en-US" sz="1600" b="0"/>
                        <a:t> = E </a:t>
                      </a:r>
                      <a:endParaRPr sz="1600" b="0" i="1" baseline="30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/>
                        <a:t>S 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L = E </a:t>
                      </a:r>
                      <a:endParaRPr sz="1600" b="0" i="1" baseline="30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E 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E</a:t>
                      </a:r>
                      <a:r>
                        <a:rPr lang="en-US" sz="1600" b="0" baseline="-25000"/>
                        <a:t>1</a:t>
                      </a:r>
                      <a:r>
                        <a:rPr lang="en-US" sz="1600" b="0"/>
                        <a:t> + E</a:t>
                      </a:r>
                      <a:r>
                        <a:rPr lang="en-US" sz="1600" b="0" baseline="-25000"/>
                        <a:t>2</a:t>
                      </a:r>
                      <a:r>
                        <a:rPr lang="en-US" sz="1600" b="0"/>
                        <a:t>  </a:t>
                      </a:r>
                      <a:endParaRPr sz="1600" b="0" i="1" baseline="30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E  </a:t>
                      </a: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</a:rPr>
                        <a:t>🡪</a:t>
                      </a: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600" b="1" u="none" strike="noStrike" cap="none">
                          <a:solidFill>
                            <a:srgbClr val="000000"/>
                          </a:solidFill>
                        </a:rPr>
                        <a:t>id</a:t>
                      </a:r>
                      <a:endParaRPr sz="1800" b="1" i="1" u="none" strike="noStrike" cap="none" baseline="-25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/>
                        <a:t>E 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 L</a:t>
                      </a:r>
                      <a:endParaRPr sz="1800" b="0" i="1" u="none" strike="noStrike" cap="none"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L  </a:t>
                      </a: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</a:rPr>
                        <a:t>🡪</a:t>
                      </a: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600" b="1" u="none" strike="noStrike" cap="none">
                          <a:solidFill>
                            <a:srgbClr val="000000"/>
                          </a:solidFill>
                        </a:rPr>
                        <a:t>id </a:t>
                      </a: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[E]</a:t>
                      </a:r>
                      <a:r>
                        <a:rPr lang="en-US" sz="1600" b="1" u="none" strike="noStrike" cap="none">
                          <a:solidFill>
                            <a:srgbClr val="000000"/>
                          </a:solidFill>
                        </a:rPr>
                        <a:t> </a:t>
                      </a:r>
                      <a:endParaRPr sz="1800" b="1" i="1" u="none" strike="noStrike" cap="none" baseline="-25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</a:rPr>
                        <a:t>L  </a:t>
                      </a: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🡪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</a:rPr>
                        <a:t> L</a:t>
                      </a:r>
                      <a:r>
                        <a:rPr lang="en-US" sz="1800" b="0" u="none" strike="noStrike" cap="none" baseline="-25000">
                          <a:solidFill>
                            <a:srgbClr val="000000"/>
                          </a:solidFill>
                        </a:rPr>
                        <a:t>1</a:t>
                      </a: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</a:rPr>
                        <a:t>[E]</a:t>
                      </a:r>
                      <a:r>
                        <a:rPr lang="en-US" sz="1800" b="1" u="none" strike="noStrike" cap="none">
                          <a:solidFill>
                            <a:srgbClr val="000000"/>
                          </a:solidFill>
                        </a:rPr>
                        <a:t> </a:t>
                      </a:r>
                      <a:endParaRPr sz="2000" b="1" i="1" u="none" strike="noStrike" cap="none" baseline="-25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16" name="Google Shape;1316;p68"/>
          <p:cNvSpPr/>
          <p:nvPr/>
        </p:nvSpPr>
        <p:spPr>
          <a:xfrm>
            <a:off x="2464817" y="873022"/>
            <a:ext cx="381000" cy="381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1317" name="Google Shape;1317;p68"/>
          <p:cNvSpPr/>
          <p:nvPr/>
        </p:nvSpPr>
        <p:spPr>
          <a:xfrm>
            <a:off x="464469" y="1776837"/>
            <a:ext cx="655489" cy="46166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1318" name="Google Shape;1318;p68"/>
          <p:cNvCxnSpPr>
            <a:stCxn id="1316" idx="3"/>
            <a:endCxn id="1317" idx="0"/>
          </p:cNvCxnSpPr>
          <p:nvPr/>
        </p:nvCxnSpPr>
        <p:spPr>
          <a:xfrm flipH="1">
            <a:off x="792313" y="1198226"/>
            <a:ext cx="1728300" cy="578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19" name="Google Shape;1319;p68"/>
          <p:cNvSpPr/>
          <p:nvPr/>
        </p:nvSpPr>
        <p:spPr>
          <a:xfrm>
            <a:off x="5545903" y="2472363"/>
            <a:ext cx="630664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 sz="20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0" name="Google Shape;1320;p68"/>
          <p:cNvCxnSpPr>
            <a:stCxn id="1316" idx="5"/>
            <a:endCxn id="1321" idx="0"/>
          </p:cNvCxnSpPr>
          <p:nvPr/>
        </p:nvCxnSpPr>
        <p:spPr>
          <a:xfrm>
            <a:off x="2790021" y="1198226"/>
            <a:ext cx="1227300" cy="410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2" name="Google Shape;1322;p68"/>
          <p:cNvSpPr/>
          <p:nvPr/>
        </p:nvSpPr>
        <p:spPr>
          <a:xfrm>
            <a:off x="4504610" y="3827286"/>
            <a:ext cx="584496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20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3" name="Google Shape;1323;p68"/>
          <p:cNvCxnSpPr>
            <a:stCxn id="1319" idx="4"/>
            <a:endCxn id="1322" idx="0"/>
          </p:cNvCxnSpPr>
          <p:nvPr/>
        </p:nvCxnSpPr>
        <p:spPr>
          <a:xfrm flipH="1">
            <a:off x="4796835" y="2994083"/>
            <a:ext cx="1064400" cy="83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4" name="Google Shape;1324;p68"/>
          <p:cNvSpPr/>
          <p:nvPr/>
        </p:nvSpPr>
        <p:spPr>
          <a:xfrm>
            <a:off x="1955930" y="3816796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1325" name="Google Shape;1325;p68"/>
          <p:cNvCxnSpPr>
            <a:stCxn id="1319" idx="4"/>
            <a:endCxn id="1324" idx="0"/>
          </p:cNvCxnSpPr>
          <p:nvPr/>
        </p:nvCxnSpPr>
        <p:spPr>
          <a:xfrm flipH="1">
            <a:off x="2647335" y="2994083"/>
            <a:ext cx="3213900" cy="82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6" name="Google Shape;1326;p68"/>
          <p:cNvCxnSpPr>
            <a:stCxn id="1327" idx="0"/>
            <a:endCxn id="1319" idx="4"/>
          </p:cNvCxnSpPr>
          <p:nvPr/>
        </p:nvCxnSpPr>
        <p:spPr>
          <a:xfrm rot="10800000" flipH="1">
            <a:off x="3627198" y="2994196"/>
            <a:ext cx="2234100" cy="82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27" name="Google Shape;1327;p68"/>
          <p:cNvSpPr/>
          <p:nvPr/>
        </p:nvSpPr>
        <p:spPr>
          <a:xfrm>
            <a:off x="2935655" y="3816796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8" name="Google Shape;1328;p68"/>
          <p:cNvCxnSpPr>
            <a:stCxn id="1329" idx="0"/>
            <a:endCxn id="1322" idx="4"/>
          </p:cNvCxnSpPr>
          <p:nvPr/>
        </p:nvCxnSpPr>
        <p:spPr>
          <a:xfrm rot="10800000">
            <a:off x="4797003" y="4235917"/>
            <a:ext cx="12900" cy="31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30" name="Google Shape;1330;p68"/>
          <p:cNvSpPr/>
          <p:nvPr/>
        </p:nvSpPr>
        <p:spPr>
          <a:xfrm>
            <a:off x="203634" y="4912946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9" name="Google Shape;1329;p68"/>
          <p:cNvSpPr/>
          <p:nvPr/>
        </p:nvSpPr>
        <p:spPr>
          <a:xfrm>
            <a:off x="4118360" y="4553917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1" name="Google Shape;1331;p68"/>
          <p:cNvCxnSpPr>
            <a:stCxn id="1316" idx="4"/>
            <a:endCxn id="1332" idx="0"/>
          </p:cNvCxnSpPr>
          <p:nvPr/>
        </p:nvCxnSpPr>
        <p:spPr>
          <a:xfrm>
            <a:off x="2655317" y="1254022"/>
            <a:ext cx="22500" cy="414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32" name="Google Shape;1332;p68"/>
          <p:cNvSpPr/>
          <p:nvPr/>
        </p:nvSpPr>
        <p:spPr>
          <a:xfrm>
            <a:off x="2380694" y="1667983"/>
            <a:ext cx="594220" cy="381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cxnSp>
        <p:nvCxnSpPr>
          <p:cNvPr id="1333" name="Google Shape;1333;p68"/>
          <p:cNvCxnSpPr>
            <a:stCxn id="1330" idx="0"/>
            <a:endCxn id="1324" idx="4"/>
          </p:cNvCxnSpPr>
          <p:nvPr/>
        </p:nvCxnSpPr>
        <p:spPr>
          <a:xfrm rot="10800000" flipH="1">
            <a:off x="895177" y="4338446"/>
            <a:ext cx="1752300" cy="574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34" name="Google Shape;1334;p68"/>
          <p:cNvSpPr/>
          <p:nvPr/>
        </p:nvSpPr>
        <p:spPr>
          <a:xfrm>
            <a:off x="61617" y="2558204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5" name="Google Shape;1335;p68"/>
          <p:cNvSpPr txBox="1"/>
          <p:nvPr/>
        </p:nvSpPr>
        <p:spPr>
          <a:xfrm>
            <a:off x="935845" y="1918357"/>
            <a:ext cx="25159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600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.addr = 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top.get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.lexeme) </a:t>
            </a:r>
            <a:endParaRPr sz="1600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6" name="Google Shape;1336;p68"/>
          <p:cNvCxnSpPr>
            <a:stCxn id="1337" idx="0"/>
            <a:endCxn id="1319" idx="4"/>
          </p:cNvCxnSpPr>
          <p:nvPr/>
        </p:nvCxnSpPr>
        <p:spPr>
          <a:xfrm rot="10800000">
            <a:off x="5861277" y="2994173"/>
            <a:ext cx="461400" cy="675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37" name="Google Shape;1337;p68"/>
          <p:cNvSpPr/>
          <p:nvPr/>
        </p:nvSpPr>
        <p:spPr>
          <a:xfrm>
            <a:off x="5631134" y="3670073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8" name="Google Shape;1338;p68"/>
          <p:cNvSpPr/>
          <p:nvPr/>
        </p:nvSpPr>
        <p:spPr>
          <a:xfrm>
            <a:off x="2973356" y="4865058"/>
            <a:ext cx="584496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20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9" name="Google Shape;1339;p68"/>
          <p:cNvCxnSpPr>
            <a:stCxn id="1324" idx="4"/>
            <a:endCxn id="1338" idx="0"/>
          </p:cNvCxnSpPr>
          <p:nvPr/>
        </p:nvCxnSpPr>
        <p:spPr>
          <a:xfrm>
            <a:off x="2647473" y="4338516"/>
            <a:ext cx="618000" cy="52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40" name="Google Shape;1340;p68"/>
          <p:cNvCxnSpPr>
            <a:endCxn id="1324" idx="4"/>
          </p:cNvCxnSpPr>
          <p:nvPr/>
        </p:nvCxnSpPr>
        <p:spPr>
          <a:xfrm rot="10800000" flipH="1">
            <a:off x="2096073" y="4338516"/>
            <a:ext cx="551400" cy="516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1" name="Google Shape;1341;p68"/>
          <p:cNvSpPr/>
          <p:nvPr/>
        </p:nvSpPr>
        <p:spPr>
          <a:xfrm>
            <a:off x="1404401" y="4854568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2" name="Google Shape;1342;p68"/>
          <p:cNvCxnSpPr>
            <a:endCxn id="1338" idx="4"/>
          </p:cNvCxnSpPr>
          <p:nvPr/>
        </p:nvCxnSpPr>
        <p:spPr>
          <a:xfrm rot="10800000">
            <a:off x="3265604" y="5273565"/>
            <a:ext cx="12900" cy="31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43" name="Google Shape;1343;p68"/>
          <p:cNvCxnSpPr>
            <a:stCxn id="1344" idx="0"/>
            <a:endCxn id="1324" idx="4"/>
          </p:cNvCxnSpPr>
          <p:nvPr/>
        </p:nvCxnSpPr>
        <p:spPr>
          <a:xfrm rot="10800000">
            <a:off x="2647381" y="4338445"/>
            <a:ext cx="1587900" cy="413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4" name="Google Shape;1344;p68"/>
          <p:cNvSpPr/>
          <p:nvPr/>
        </p:nvSpPr>
        <p:spPr>
          <a:xfrm>
            <a:off x="3543738" y="4751845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5" name="Google Shape;1345;p68"/>
          <p:cNvSpPr/>
          <p:nvPr/>
        </p:nvSpPr>
        <p:spPr>
          <a:xfrm>
            <a:off x="2616134" y="5533631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46" name="Google Shape;1346;p68"/>
          <p:cNvGrpSpPr/>
          <p:nvPr/>
        </p:nvGrpSpPr>
        <p:grpSpPr>
          <a:xfrm>
            <a:off x="753160" y="2185917"/>
            <a:ext cx="504682" cy="401307"/>
            <a:chOff x="622534" y="2722953"/>
            <a:chExt cx="504682" cy="401307"/>
          </a:xfrm>
        </p:grpSpPr>
        <p:cxnSp>
          <p:nvCxnSpPr>
            <p:cNvPr id="1347" name="Google Shape;1347;p68"/>
            <p:cNvCxnSpPr/>
            <p:nvPr/>
          </p:nvCxnSpPr>
          <p:spPr>
            <a:xfrm rot="10800000" flipH="1">
              <a:off x="622534" y="2760275"/>
              <a:ext cx="11136" cy="36398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48" name="Google Shape;1348;p68"/>
            <p:cNvSpPr txBox="1"/>
            <p:nvPr/>
          </p:nvSpPr>
          <p:spPr>
            <a:xfrm>
              <a:off x="701175" y="2722953"/>
              <a:ext cx="4260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sp>
        <p:nvSpPr>
          <p:cNvPr id="1349" name="Google Shape;1349;p68"/>
          <p:cNvSpPr txBox="1"/>
          <p:nvPr/>
        </p:nvSpPr>
        <p:spPr>
          <a:xfrm>
            <a:off x="3379060" y="5226670"/>
            <a:ext cx="4260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</p:txBody>
      </p:sp>
      <p:sp>
        <p:nvSpPr>
          <p:cNvPr id="1350" name="Google Shape;1350;p68"/>
          <p:cNvSpPr txBox="1"/>
          <p:nvPr/>
        </p:nvSpPr>
        <p:spPr>
          <a:xfrm>
            <a:off x="4903060" y="4181637"/>
            <a:ext cx="4260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/>
          </a:p>
        </p:txBody>
      </p:sp>
      <p:sp>
        <p:nvSpPr>
          <p:cNvPr id="1351" name="Google Shape;1351;p68"/>
          <p:cNvSpPr txBox="1"/>
          <p:nvPr/>
        </p:nvSpPr>
        <p:spPr>
          <a:xfrm>
            <a:off x="1230945" y="4399353"/>
            <a:ext cx="4260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321" name="Google Shape;1321;p68"/>
          <p:cNvSpPr/>
          <p:nvPr/>
        </p:nvSpPr>
        <p:spPr>
          <a:xfrm>
            <a:off x="3701957" y="1608770"/>
            <a:ext cx="630664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1352" name="Google Shape;1352;p68"/>
          <p:cNvCxnSpPr>
            <a:stCxn id="1319" idx="1"/>
          </p:cNvCxnSpPr>
          <p:nvPr/>
        </p:nvCxnSpPr>
        <p:spPr>
          <a:xfrm rot="10800000">
            <a:off x="4223462" y="2073867"/>
            <a:ext cx="1414800" cy="474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53" name="Google Shape;1353;p68"/>
          <p:cNvSpPr txBox="1"/>
          <p:nvPr/>
        </p:nvSpPr>
        <p:spPr>
          <a:xfrm>
            <a:off x="2888018" y="706415"/>
            <a:ext cx="406982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E.addr = 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new Temp 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gen (E.addr 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||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‘=‘ 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||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E</a:t>
            </a:r>
            <a:r>
              <a:rPr lang="en-US" sz="16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.addr 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||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‘+’ 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||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E</a:t>
            </a:r>
            <a:r>
              <a:rPr lang="en-US" sz="16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.addr</a:t>
            </a:r>
            <a:endParaRPr sz="1600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54" name="Google Shape;1354;p68"/>
          <p:cNvGrpSpPr/>
          <p:nvPr/>
        </p:nvGrpSpPr>
        <p:grpSpPr>
          <a:xfrm>
            <a:off x="7964715" y="4883075"/>
            <a:ext cx="4114800" cy="1517726"/>
            <a:chOff x="7623042" y="4868560"/>
            <a:chExt cx="4441959" cy="1675279"/>
          </a:xfrm>
        </p:grpSpPr>
        <p:pic>
          <p:nvPicPr>
            <p:cNvPr id="1355" name="Google Shape;1355;p6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23042" y="5369072"/>
              <a:ext cx="1580481" cy="451566"/>
            </a:xfrm>
            <a:prstGeom prst="rect">
              <a:avLst/>
            </a:prstGeom>
            <a:noFill/>
            <a:ln w="9525" cap="flat" cmpd="sng">
              <a:solidFill>
                <a:srgbClr val="BC770B"/>
              </a:solidFill>
              <a:prstDash val="dash"/>
              <a:round/>
              <a:headEnd type="none" w="sm" len="sm"/>
              <a:tailEnd type="none" w="sm" len="sm"/>
            </a:ln>
          </p:spPr>
        </p:pic>
        <p:pic>
          <p:nvPicPr>
            <p:cNvPr id="1356" name="Google Shape;1356;p6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081118" y="4868560"/>
              <a:ext cx="1983883" cy="1675279"/>
            </a:xfrm>
            <a:prstGeom prst="rect">
              <a:avLst/>
            </a:prstGeom>
            <a:noFill/>
            <a:ln w="9525" cap="flat" cmpd="sng">
              <a:solidFill>
                <a:srgbClr val="BC770B"/>
              </a:solidFill>
              <a:prstDash val="dash"/>
              <a:round/>
              <a:headEnd type="none" w="sm" len="sm"/>
              <a:tailEnd type="none" w="sm" len="sm"/>
            </a:ln>
          </p:spPr>
        </p:pic>
        <p:sp>
          <p:nvSpPr>
            <p:cNvPr id="1357" name="Google Shape;1357;p68"/>
            <p:cNvSpPr/>
            <p:nvPr/>
          </p:nvSpPr>
          <p:spPr>
            <a:xfrm>
              <a:off x="9305748" y="5330435"/>
              <a:ext cx="648067" cy="490693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2700" cap="flat" cmpd="sng">
              <a:solidFill>
                <a:srgbClr val="15705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8" name="Google Shape;1358;p68"/>
          <p:cNvSpPr txBox="1"/>
          <p:nvPr/>
        </p:nvSpPr>
        <p:spPr>
          <a:xfrm>
            <a:off x="4216075" y="1439389"/>
            <a:ext cx="4779891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600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.addr = 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new Temp 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gen (E</a:t>
            </a:r>
            <a:r>
              <a:rPr lang="en-US" sz="1600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.addr 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|| ‘=‘ ||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L.array.base 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||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‘[‘ || L.addr || ‘]’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9" name="Google Shape;1359;p68"/>
          <p:cNvSpPr txBox="1"/>
          <p:nvPr/>
        </p:nvSpPr>
        <p:spPr>
          <a:xfrm>
            <a:off x="159804" y="3014796"/>
            <a:ext cx="2566393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600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.array = 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top.get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.lexeme)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600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.type = L</a:t>
            </a:r>
            <a:r>
              <a:rPr lang="en-US" sz="1600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.array.type.elem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600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.addr = new Temp()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gen (L</a:t>
            </a:r>
            <a:r>
              <a:rPr lang="en-US" sz="1600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.addr 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||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‘=‘ 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|| 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E.addr 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||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‘*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‘ || 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600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.type.width</a:t>
            </a:r>
            <a:endParaRPr sz="16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0" name="Google Shape;1360;p68"/>
          <p:cNvSpPr txBox="1"/>
          <p:nvPr/>
        </p:nvSpPr>
        <p:spPr>
          <a:xfrm>
            <a:off x="3642761" y="5191331"/>
            <a:ext cx="25159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E.addr = 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top.get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.lexeme) </a:t>
            </a:r>
            <a:endParaRPr sz="1600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1" name="Google Shape;1361;p68"/>
          <p:cNvSpPr txBox="1"/>
          <p:nvPr/>
        </p:nvSpPr>
        <p:spPr>
          <a:xfrm>
            <a:off x="5004516" y="4000200"/>
            <a:ext cx="25159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E.addr = 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top.get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.lexeme) </a:t>
            </a:r>
            <a:endParaRPr sz="1600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2" name="Google Shape;1362;p68"/>
          <p:cNvSpPr txBox="1"/>
          <p:nvPr/>
        </p:nvSpPr>
        <p:spPr>
          <a:xfrm>
            <a:off x="6502172" y="2104108"/>
            <a:ext cx="4292075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.array = 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6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.array</a:t>
            </a:r>
            <a:endParaRPr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L.type = L</a:t>
            </a:r>
            <a:r>
              <a:rPr lang="en-US" sz="16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 type.elem</a:t>
            </a:r>
            <a:endParaRPr sz="16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 = new Temp 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L.addr = new Temp()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gen (t 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||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‘=‘ 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|| 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E.addr 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||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‘*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‘ || L.type.width</a:t>
            </a:r>
            <a:endParaRPr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gen (L.addr || ‘=‘ || L1.addr 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||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‘+’ 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||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7" name="Google Shape;1367;p69"/>
          <p:cNvPicPr preferRelativeResize="0"/>
          <p:nvPr/>
        </p:nvPicPr>
        <p:blipFill rotWithShape="1">
          <a:blip r:embed="rId3">
            <a:alphaModFix/>
          </a:blip>
          <a:srcRect l="20064" r="16412" b="27677"/>
          <a:stretch/>
        </p:blipFill>
        <p:spPr>
          <a:xfrm>
            <a:off x="8889719" y="5394935"/>
            <a:ext cx="2952632" cy="1405293"/>
          </a:xfrm>
          <a:prstGeom prst="rect">
            <a:avLst/>
          </a:prstGeom>
          <a:noFill/>
          <a:ln w="9525" cap="flat" cmpd="sng">
            <a:solidFill>
              <a:srgbClr val="BC770B"/>
            </a:solidFill>
            <a:prstDash val="dash"/>
            <a:round/>
            <a:headEnd type="none" w="sm" len="sm"/>
            <a:tailEnd type="none" w="sm" len="sm"/>
          </a:ln>
        </p:spPr>
      </p:pic>
      <p:sp>
        <p:nvSpPr>
          <p:cNvPr id="1368" name="Google Shape;1368;p69"/>
          <p:cNvSpPr txBox="1"/>
          <p:nvPr/>
        </p:nvSpPr>
        <p:spPr>
          <a:xfrm>
            <a:off x="744075" y="2650288"/>
            <a:ext cx="191180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endParaRPr sz="1800" i="1">
              <a:solidFill>
                <a:srgbClr val="BC77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endParaRPr sz="1800" i="1">
              <a:solidFill>
                <a:srgbClr val="BC770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9" name="Google Shape;1369;p69"/>
          <p:cNvSpPr txBox="1"/>
          <p:nvPr/>
        </p:nvSpPr>
        <p:spPr>
          <a:xfrm>
            <a:off x="148990" y="3925517"/>
            <a:ext cx="137073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0" name="Google Shape;1370;p69"/>
          <p:cNvSpPr/>
          <p:nvPr/>
        </p:nvSpPr>
        <p:spPr>
          <a:xfrm>
            <a:off x="421492" y="3509991"/>
            <a:ext cx="3085976" cy="415862"/>
          </a:xfrm>
          <a:custGeom>
            <a:avLst/>
            <a:gdLst/>
            <a:ahLst/>
            <a:cxnLst/>
            <a:rect l="l" t="t" r="r" b="b"/>
            <a:pathLst>
              <a:path w="2583543" h="537469" extrusionOk="0">
                <a:moveTo>
                  <a:pt x="0" y="537469"/>
                </a:moveTo>
                <a:cubicBezTo>
                  <a:pt x="488648" y="275002"/>
                  <a:pt x="977296" y="12536"/>
                  <a:pt x="1407886" y="441"/>
                </a:cubicBezTo>
                <a:cubicBezTo>
                  <a:pt x="1838476" y="-11654"/>
                  <a:pt x="2211009" y="226622"/>
                  <a:pt x="2583543" y="464898"/>
                </a:cubicBezTo>
              </a:path>
            </a:pathLst>
          </a:custGeom>
          <a:noFill/>
          <a:ln w="9525" cap="flat" cmpd="sng">
            <a:solidFill>
              <a:srgbClr val="AEABAB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1" name="Google Shape;1371;p69"/>
          <p:cNvSpPr txBox="1">
            <a:spLocks noGrp="1"/>
          </p:cNvSpPr>
          <p:nvPr>
            <p:ph type="sldNum" idx="12"/>
          </p:nvPr>
        </p:nvSpPr>
        <p:spPr>
          <a:xfrm>
            <a:off x="9409356" y="645693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  <p:sp>
        <p:nvSpPr>
          <p:cNvPr id="1372" name="Google Shape;1372;p69"/>
          <p:cNvSpPr/>
          <p:nvPr/>
        </p:nvSpPr>
        <p:spPr>
          <a:xfrm>
            <a:off x="2142439" y="2998772"/>
            <a:ext cx="381000" cy="381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1373" name="Google Shape;1373;p69"/>
          <p:cNvSpPr/>
          <p:nvPr/>
        </p:nvSpPr>
        <p:spPr>
          <a:xfrm>
            <a:off x="142092" y="3800990"/>
            <a:ext cx="279400" cy="381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374" name="Google Shape;1374;p69"/>
          <p:cNvSpPr/>
          <p:nvPr/>
        </p:nvSpPr>
        <p:spPr>
          <a:xfrm>
            <a:off x="-259710" y="4815357"/>
            <a:ext cx="1033348" cy="48351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endParaRPr/>
          </a:p>
        </p:txBody>
      </p:sp>
      <p:cxnSp>
        <p:nvCxnSpPr>
          <p:cNvPr id="1375" name="Google Shape;1375;p69"/>
          <p:cNvCxnSpPr/>
          <p:nvPr/>
        </p:nvCxnSpPr>
        <p:spPr>
          <a:xfrm flipH="1">
            <a:off x="281792" y="3316590"/>
            <a:ext cx="1911809" cy="484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76" name="Google Shape;1376;p69"/>
          <p:cNvCxnSpPr/>
          <p:nvPr/>
        </p:nvCxnSpPr>
        <p:spPr>
          <a:xfrm rot="10800000" flipH="1">
            <a:off x="256964" y="4178623"/>
            <a:ext cx="24828" cy="63673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77" name="Google Shape;1377;p69"/>
          <p:cNvSpPr txBox="1"/>
          <p:nvPr/>
        </p:nvSpPr>
        <p:spPr>
          <a:xfrm>
            <a:off x="669041" y="236546"/>
            <a:ext cx="3937433" cy="400110"/>
          </a:xfrm>
          <a:prstGeom prst="rect">
            <a:avLst/>
          </a:prstGeom>
          <a:noFill/>
          <a:ln w="9525" cap="flat" cmpd="sng">
            <a:solidFill>
              <a:srgbClr val="BC770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Annotated Parse tree for </a:t>
            </a:r>
            <a:r>
              <a:rPr lang="en-US" sz="2000" b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int [2][3] a</a:t>
            </a:r>
            <a:endParaRPr/>
          </a:p>
        </p:txBody>
      </p:sp>
      <p:sp>
        <p:nvSpPr>
          <p:cNvPr id="1378" name="Google Shape;1378;p69"/>
          <p:cNvSpPr/>
          <p:nvPr/>
        </p:nvSpPr>
        <p:spPr>
          <a:xfrm>
            <a:off x="3379243" y="3727263"/>
            <a:ext cx="630664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cxnSp>
        <p:nvCxnSpPr>
          <p:cNvPr id="1379" name="Google Shape;1379;p69"/>
          <p:cNvCxnSpPr/>
          <p:nvPr/>
        </p:nvCxnSpPr>
        <p:spPr>
          <a:xfrm>
            <a:off x="2462561" y="3310286"/>
            <a:ext cx="982238" cy="48121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0" name="Google Shape;1380;p69"/>
          <p:cNvSpPr/>
          <p:nvPr/>
        </p:nvSpPr>
        <p:spPr>
          <a:xfrm>
            <a:off x="4677792" y="4746037"/>
            <a:ext cx="584496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1381" name="Google Shape;1381;p69"/>
          <p:cNvCxnSpPr/>
          <p:nvPr/>
        </p:nvCxnSpPr>
        <p:spPr>
          <a:xfrm>
            <a:off x="3713240" y="4237677"/>
            <a:ext cx="1286038" cy="50836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2" name="Google Shape;1382;p69"/>
          <p:cNvSpPr/>
          <p:nvPr/>
        </p:nvSpPr>
        <p:spPr>
          <a:xfrm>
            <a:off x="537388" y="4824946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3" name="Google Shape;1383;p69"/>
          <p:cNvCxnSpPr/>
          <p:nvPr/>
        </p:nvCxnSpPr>
        <p:spPr>
          <a:xfrm flipH="1">
            <a:off x="1228931" y="4248983"/>
            <a:ext cx="2494882" cy="57596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4" name="Google Shape;1384;p69"/>
          <p:cNvCxnSpPr/>
          <p:nvPr/>
        </p:nvCxnSpPr>
        <p:spPr>
          <a:xfrm rot="10800000" flipH="1">
            <a:off x="2310247" y="4248983"/>
            <a:ext cx="1413566" cy="57596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85" name="Google Shape;1385;p69"/>
          <p:cNvCxnSpPr/>
          <p:nvPr/>
        </p:nvCxnSpPr>
        <p:spPr>
          <a:xfrm rot="10800000" flipH="1">
            <a:off x="3311738" y="4248983"/>
            <a:ext cx="412075" cy="57596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86" name="Google Shape;1386;p69"/>
          <p:cNvSpPr/>
          <p:nvPr/>
        </p:nvSpPr>
        <p:spPr>
          <a:xfrm>
            <a:off x="1618704" y="4824946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endParaRPr/>
          </a:p>
        </p:txBody>
      </p:sp>
      <p:sp>
        <p:nvSpPr>
          <p:cNvPr id="1387" name="Google Shape;1387;p69"/>
          <p:cNvSpPr/>
          <p:nvPr/>
        </p:nvSpPr>
        <p:spPr>
          <a:xfrm>
            <a:off x="2620195" y="4824946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8" name="Google Shape;1388;p69"/>
          <p:cNvSpPr/>
          <p:nvPr/>
        </p:nvSpPr>
        <p:spPr>
          <a:xfrm>
            <a:off x="1502385" y="5721727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89" name="Google Shape;1389;p69"/>
          <p:cNvCxnSpPr/>
          <p:nvPr/>
        </p:nvCxnSpPr>
        <p:spPr>
          <a:xfrm flipH="1">
            <a:off x="2193928" y="5154544"/>
            <a:ext cx="2776112" cy="5671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90" name="Google Shape;1390;p69"/>
          <p:cNvCxnSpPr/>
          <p:nvPr/>
        </p:nvCxnSpPr>
        <p:spPr>
          <a:xfrm rot="10800000" flipH="1">
            <a:off x="3376842" y="5154544"/>
            <a:ext cx="1593198" cy="5671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91" name="Google Shape;1391;p69"/>
          <p:cNvCxnSpPr/>
          <p:nvPr/>
        </p:nvCxnSpPr>
        <p:spPr>
          <a:xfrm rot="10800000" flipH="1">
            <a:off x="4537987" y="5154544"/>
            <a:ext cx="432053" cy="5671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92" name="Google Shape;1392;p69"/>
          <p:cNvSpPr/>
          <p:nvPr/>
        </p:nvSpPr>
        <p:spPr>
          <a:xfrm>
            <a:off x="2685299" y="5721727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endParaRPr/>
          </a:p>
        </p:txBody>
      </p:sp>
      <p:sp>
        <p:nvSpPr>
          <p:cNvPr id="1393" name="Google Shape;1393;p69"/>
          <p:cNvSpPr/>
          <p:nvPr/>
        </p:nvSpPr>
        <p:spPr>
          <a:xfrm>
            <a:off x="3846444" y="5721727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4" name="Google Shape;1394;p69"/>
          <p:cNvSpPr/>
          <p:nvPr/>
        </p:nvSpPr>
        <p:spPr>
          <a:xfrm>
            <a:off x="6092935" y="5834940"/>
            <a:ext cx="584496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1395" name="Google Shape;1395;p69"/>
          <p:cNvCxnSpPr/>
          <p:nvPr/>
        </p:nvCxnSpPr>
        <p:spPr>
          <a:xfrm>
            <a:off x="4970040" y="5154544"/>
            <a:ext cx="1415143" cy="68039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96" name="Google Shape;1396;p69"/>
          <p:cNvSpPr/>
          <p:nvPr/>
        </p:nvSpPr>
        <p:spPr>
          <a:xfrm>
            <a:off x="5872581" y="6374485"/>
            <a:ext cx="1033348" cy="48351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Ɛ</a:t>
            </a:r>
            <a:endParaRPr/>
          </a:p>
        </p:txBody>
      </p:sp>
      <p:cxnSp>
        <p:nvCxnSpPr>
          <p:cNvPr id="1397" name="Google Shape;1397;p69"/>
          <p:cNvCxnSpPr/>
          <p:nvPr/>
        </p:nvCxnSpPr>
        <p:spPr>
          <a:xfrm rot="10800000">
            <a:off x="6385183" y="6243447"/>
            <a:ext cx="4072" cy="24715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98" name="Google Shape;1398;p69"/>
          <p:cNvSpPr txBox="1"/>
          <p:nvPr/>
        </p:nvSpPr>
        <p:spPr>
          <a:xfrm>
            <a:off x="1673941" y="5168082"/>
            <a:ext cx="12516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val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9" name="Google Shape;1399;p69"/>
          <p:cNvSpPr txBox="1"/>
          <p:nvPr/>
        </p:nvSpPr>
        <p:spPr>
          <a:xfrm>
            <a:off x="2755255" y="6062456"/>
            <a:ext cx="12516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val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0" name="Google Shape;1400;p69"/>
          <p:cNvSpPr txBox="1"/>
          <p:nvPr/>
        </p:nvSpPr>
        <p:spPr>
          <a:xfrm>
            <a:off x="5244327" y="4618829"/>
            <a:ext cx="46054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array(</a:t>
            </a:r>
            <a:r>
              <a:rPr lang="en-US" sz="1800" b="1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.val, C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type) </a:t>
            </a:r>
            <a:r>
              <a:rPr lang="en-US" sz="18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🡪 array(3,int)</a:t>
            </a:r>
            <a:endParaRPr sz="18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.val *C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width </a:t>
            </a:r>
            <a:r>
              <a:rPr lang="en-US" sz="18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🡪 3*4=12</a:t>
            </a:r>
            <a:endParaRPr sz="18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1" name="Google Shape;1401;p69"/>
          <p:cNvSpPr txBox="1"/>
          <p:nvPr/>
        </p:nvSpPr>
        <p:spPr>
          <a:xfrm>
            <a:off x="3893170" y="3668144"/>
            <a:ext cx="544858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array(</a:t>
            </a:r>
            <a:r>
              <a:rPr lang="en-US" sz="1800" b="1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.val, C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type) </a:t>
            </a:r>
            <a:r>
              <a:rPr lang="en-US" sz="18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🡪  array(2, array(3,int))</a:t>
            </a:r>
            <a:endParaRPr sz="18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.val *C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width </a:t>
            </a:r>
            <a:r>
              <a:rPr lang="en-US" sz="18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🡪 2*12=24 </a:t>
            </a:r>
            <a:endParaRPr sz="18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2" name="Google Shape;1402;p69"/>
          <p:cNvSpPr txBox="1"/>
          <p:nvPr/>
        </p:nvSpPr>
        <p:spPr>
          <a:xfrm>
            <a:off x="2608654" y="2673918"/>
            <a:ext cx="497687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lang="en-US" sz="18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🡪  array(2, array(3,int))</a:t>
            </a:r>
            <a:endParaRPr sz="18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C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width </a:t>
            </a:r>
            <a:r>
              <a:rPr lang="en-US" sz="18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🡪  24</a:t>
            </a:r>
            <a:endParaRPr sz="18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3" name="Google Shape;1403;p69"/>
          <p:cNvSpPr txBox="1"/>
          <p:nvPr/>
        </p:nvSpPr>
        <p:spPr>
          <a:xfrm>
            <a:off x="6638690" y="5705929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🡪 int</a:t>
            </a:r>
            <a:endParaRPr sz="1800" i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width 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🡪 4</a:t>
            </a:r>
            <a:endParaRPr sz="1800" i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04" name="Google Shape;1404;p69"/>
          <p:cNvGraphicFramePr/>
          <p:nvPr/>
        </p:nvGraphicFramePr>
        <p:xfrm>
          <a:off x="7614555" y="17810"/>
          <a:ext cx="4552325" cy="3657680"/>
        </p:xfrm>
        <a:graphic>
          <a:graphicData uri="http://schemas.openxmlformats.org/drawingml/2006/table">
            <a:tbl>
              <a:tblPr firstRow="1">
                <a:noFill/>
                <a:tableStyleId>{6C6B14A2-6F00-4CAA-9709-CDBAC51003AD}</a:tableStyleId>
              </a:tblPr>
              <a:tblGrid>
                <a:gridCol w="135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475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rgbClr val="15537E"/>
                          </a:solidFill>
                        </a:rPr>
                        <a:t>SDT for Computing Type and Width</a:t>
                      </a:r>
                      <a:endParaRPr sz="1600" b="0">
                        <a:solidFill>
                          <a:srgbClr val="15537E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/>
                        <a:t>P 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1" baseline="30000"/>
                        <a:t>              </a:t>
                      </a:r>
                      <a:r>
                        <a:rPr lang="en-US" sz="1600" b="0"/>
                        <a:t>D</a:t>
                      </a:r>
                      <a:endParaRPr sz="1600" b="1" i="1" baseline="3000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{offset = 0;}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D 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T </a:t>
                      </a:r>
                      <a:r>
                        <a:rPr lang="en-US" sz="1600" b="1"/>
                        <a:t>id</a:t>
                      </a:r>
                      <a:endParaRPr sz="1600" b="1" i="1" baseline="3000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>
                          <a:solidFill>
                            <a:schemeClr val="dk1"/>
                          </a:solidFill>
                        </a:rPr>
                        <a:t>{</a:t>
                      </a:r>
                      <a:r>
                        <a:rPr lang="en-US" sz="1600" i="1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top.put(</a:t>
                      </a:r>
                      <a:r>
                        <a:rPr lang="en-US" sz="1600" b="1" i="0">
                          <a:solidFill>
                            <a:srgbClr val="0070C0"/>
                          </a:solidFill>
                        </a:rPr>
                        <a:t>id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.lexeme, T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type, offset;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  offset = offset + T.width</a:t>
                      </a:r>
                      <a:r>
                        <a:rPr lang="en-US" sz="1600" i="0">
                          <a:solidFill>
                            <a:schemeClr val="dk1"/>
                          </a:solidFill>
                        </a:rPr>
                        <a:t>}</a:t>
                      </a:r>
                      <a:endParaRPr sz="1600" b="0" i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T 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B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         C</a:t>
                      </a:r>
                      <a:endParaRPr sz="1600" b="0" i="1" baseline="3000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0">
                          <a:solidFill>
                            <a:schemeClr val="dk1"/>
                          </a:solidFill>
                        </a:rPr>
                        <a:t>{</a:t>
                      </a:r>
                      <a:r>
                        <a:rPr lang="en-US" sz="1600" i="1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600" i="1">
                          <a:solidFill>
                            <a:srgbClr val="FF0000"/>
                          </a:solidFill>
                        </a:rPr>
                        <a:t>t </a:t>
                      </a:r>
                      <a:r>
                        <a:rPr lang="en-US" sz="1600">
                          <a:solidFill>
                            <a:srgbClr val="BC770B"/>
                          </a:solidFill>
                        </a:rPr>
                        <a:t>=</a:t>
                      </a:r>
                      <a:r>
                        <a:rPr lang="en-US" sz="1600" i="1">
                          <a:solidFill>
                            <a:srgbClr val="BC770B"/>
                          </a:solidFill>
                        </a:rPr>
                        <a:t>B</a:t>
                      </a:r>
                      <a:r>
                        <a:rPr lang="en-US" sz="1600">
                          <a:solidFill>
                            <a:srgbClr val="BC770B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BC770B"/>
                          </a:solidFill>
                        </a:rPr>
                        <a:t>type, </a:t>
                      </a:r>
                      <a:r>
                        <a:rPr lang="en-US" sz="1600" i="1">
                          <a:solidFill>
                            <a:srgbClr val="FF0000"/>
                          </a:solidFill>
                        </a:rPr>
                        <a:t>w</a:t>
                      </a:r>
                      <a:r>
                        <a:rPr lang="en-US" sz="1600">
                          <a:solidFill>
                            <a:srgbClr val="BC770B"/>
                          </a:solidFill>
                        </a:rPr>
                        <a:t>=</a:t>
                      </a:r>
                      <a:r>
                        <a:rPr lang="en-US" sz="1600" i="1">
                          <a:solidFill>
                            <a:srgbClr val="BC770B"/>
                          </a:solidFill>
                        </a:rPr>
                        <a:t>B</a:t>
                      </a:r>
                      <a:r>
                        <a:rPr lang="en-US" sz="1600">
                          <a:solidFill>
                            <a:srgbClr val="BC770B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BC770B"/>
                          </a:solidFill>
                        </a:rPr>
                        <a:t>width </a:t>
                      </a:r>
                      <a:r>
                        <a:rPr lang="en-US" sz="1600" i="0">
                          <a:solidFill>
                            <a:schemeClr val="dk1"/>
                          </a:solidFill>
                        </a:rPr>
                        <a:t>}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0">
                          <a:solidFill>
                            <a:schemeClr val="dk1"/>
                          </a:solidFill>
                        </a:rPr>
                        <a:t>{</a:t>
                      </a:r>
                      <a:r>
                        <a:rPr lang="en-US" sz="1600" i="1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T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type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C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type T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width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 C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width </a:t>
                      </a:r>
                      <a:r>
                        <a:rPr lang="en-US" sz="1600" i="0">
                          <a:solidFill>
                            <a:schemeClr val="dk1"/>
                          </a:solidFill>
                        </a:rPr>
                        <a:t>}</a:t>
                      </a:r>
                      <a:endParaRPr sz="1600" b="0" i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B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</a:t>
                      </a:r>
                      <a:r>
                        <a:rPr lang="en-US" sz="1600" b="1"/>
                        <a:t>int</a:t>
                      </a:r>
                      <a:endParaRPr sz="1800" b="0" i="1" baseline="3000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>
                          <a:solidFill>
                            <a:schemeClr val="dk1"/>
                          </a:solidFill>
                        </a:rPr>
                        <a:t>{</a:t>
                      </a:r>
                      <a:r>
                        <a:rPr lang="en-US" sz="1600" i="1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B.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type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600" b="1">
                          <a:solidFill>
                            <a:srgbClr val="0070C0"/>
                          </a:solidFill>
                        </a:rPr>
                        <a:t>float,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B.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width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600" b="1">
                          <a:solidFill>
                            <a:srgbClr val="0070C0"/>
                          </a:solidFill>
                        </a:rPr>
                        <a:t>4 </a:t>
                      </a:r>
                      <a:r>
                        <a:rPr lang="en-US" sz="1600" i="0">
                          <a:solidFill>
                            <a:schemeClr val="dk1"/>
                          </a:solidFill>
                        </a:rPr>
                        <a:t>}</a:t>
                      </a:r>
                      <a:endParaRPr sz="1600" b="0" i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B </a:t>
                      </a: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</a:rPr>
                        <a:t>🡪</a:t>
                      </a: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600" b="1" u="none" strike="noStrike" cap="none">
                          <a:solidFill>
                            <a:srgbClr val="000000"/>
                          </a:solidFill>
                        </a:rPr>
                        <a:t>float</a:t>
                      </a:r>
                      <a:endParaRPr sz="1800" b="0" i="1" u="none" strike="noStrike" cap="none"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>
                          <a:solidFill>
                            <a:schemeClr val="dk1"/>
                          </a:solidFill>
                        </a:rPr>
                        <a:t>{</a:t>
                      </a:r>
                      <a:r>
                        <a:rPr lang="en-US" sz="1600" i="1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B.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type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600" b="1">
                          <a:solidFill>
                            <a:srgbClr val="0070C0"/>
                          </a:solidFill>
                        </a:rPr>
                        <a:t>int,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B.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width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600" b="1">
                          <a:solidFill>
                            <a:srgbClr val="0070C0"/>
                          </a:solidFill>
                        </a:rPr>
                        <a:t>8 </a:t>
                      </a:r>
                      <a:r>
                        <a:rPr lang="en-US" sz="1600" i="0">
                          <a:solidFill>
                            <a:schemeClr val="dk1"/>
                          </a:solidFill>
                        </a:rPr>
                        <a:t>}</a:t>
                      </a:r>
                      <a:endParaRPr sz="1600" b="0" i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C </a:t>
                      </a: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</a:rPr>
                        <a:t>🡪</a:t>
                      </a: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  Ɛ</a:t>
                      </a:r>
                      <a:endParaRPr sz="1800" b="0" i="1" u="none" strike="noStrike" cap="none"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>
                          <a:solidFill>
                            <a:schemeClr val="dk1"/>
                          </a:solidFill>
                        </a:rPr>
                        <a:t>{ 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C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type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 </a:t>
                      </a:r>
                      <a:r>
                        <a:rPr lang="en-US" sz="1600" i="1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, C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width 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600" i="1">
                          <a:solidFill>
                            <a:srgbClr val="FF0000"/>
                          </a:solidFill>
                        </a:rPr>
                        <a:t>w </a:t>
                      </a:r>
                      <a:r>
                        <a:rPr lang="en-US" sz="1600" i="0">
                          <a:solidFill>
                            <a:schemeClr val="dk1"/>
                          </a:solidFill>
                        </a:rPr>
                        <a:t>}</a:t>
                      </a:r>
                      <a:endParaRPr sz="1600" b="0" i="1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C  </a:t>
                      </a: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</a:rPr>
                        <a:t>🡪</a:t>
                      </a: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 [num] C</a:t>
                      </a:r>
                      <a:r>
                        <a:rPr lang="en-US" sz="1600" b="0" u="none" strike="noStrike" cap="none" baseline="-25000">
                          <a:solidFill>
                            <a:srgbClr val="000000"/>
                          </a:solidFill>
                        </a:rPr>
                        <a:t>1</a:t>
                      </a:r>
                      <a:endParaRPr sz="1800" b="1" i="1" u="none" strike="noStrike" cap="none" baseline="-25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0">
                          <a:solidFill>
                            <a:schemeClr val="dk1"/>
                          </a:solidFill>
                        </a:rPr>
                        <a:t>{ 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C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type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array(</a:t>
                      </a:r>
                      <a:r>
                        <a:rPr lang="en-US" sz="1600" b="1" i="1">
                          <a:solidFill>
                            <a:srgbClr val="0070C0"/>
                          </a:solidFill>
                        </a:rPr>
                        <a:t>num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.val, C</a:t>
                      </a:r>
                      <a:r>
                        <a:rPr lang="en-US" sz="1600" i="1" baseline="-2500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type)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  C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width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=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600" b="1" i="1">
                          <a:solidFill>
                            <a:srgbClr val="0070C0"/>
                          </a:solidFill>
                        </a:rPr>
                        <a:t>num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.val *C</a:t>
                      </a:r>
                      <a:r>
                        <a:rPr lang="en-US" sz="1600" i="1" baseline="-25000">
                          <a:solidFill>
                            <a:srgbClr val="0070C0"/>
                          </a:solidFill>
                        </a:rPr>
                        <a:t>1</a:t>
                      </a:r>
                      <a:r>
                        <a:rPr lang="en-US" sz="160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sz="1600" i="1">
                          <a:solidFill>
                            <a:srgbClr val="0070C0"/>
                          </a:solidFill>
                        </a:rPr>
                        <a:t>width </a:t>
                      </a:r>
                      <a:r>
                        <a:rPr lang="en-US" sz="1600" i="0">
                          <a:solidFill>
                            <a:schemeClr val="dk1"/>
                          </a:solidFill>
                        </a:rPr>
                        <a:t>}</a:t>
                      </a:r>
                      <a:endParaRPr sz="1600" b="0" i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405" name="Google Shape;1405;p69"/>
          <p:cNvCxnSpPr/>
          <p:nvPr/>
        </p:nvCxnSpPr>
        <p:spPr>
          <a:xfrm rot="10800000">
            <a:off x="6783831" y="5356935"/>
            <a:ext cx="419100" cy="238542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1406" name="Google Shape;1406;p69"/>
          <p:cNvCxnSpPr/>
          <p:nvPr/>
        </p:nvCxnSpPr>
        <p:spPr>
          <a:xfrm rot="10800000">
            <a:off x="5600917" y="4377223"/>
            <a:ext cx="419100" cy="238542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1407" name="Google Shape;1407;p69"/>
          <p:cNvCxnSpPr/>
          <p:nvPr/>
        </p:nvCxnSpPr>
        <p:spPr>
          <a:xfrm rot="10800000">
            <a:off x="4149487" y="3419278"/>
            <a:ext cx="419100" cy="238542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1408" name="Google Shape;1408;p69"/>
          <p:cNvSpPr/>
          <p:nvPr/>
        </p:nvSpPr>
        <p:spPr>
          <a:xfrm>
            <a:off x="2174232" y="857908"/>
            <a:ext cx="419100" cy="381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1409" name="Google Shape;1409;p69"/>
          <p:cNvSpPr/>
          <p:nvPr/>
        </p:nvSpPr>
        <p:spPr>
          <a:xfrm>
            <a:off x="2224892" y="1674651"/>
            <a:ext cx="279400" cy="381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cxnSp>
        <p:nvCxnSpPr>
          <p:cNvPr id="1410" name="Google Shape;1410;p69"/>
          <p:cNvCxnSpPr>
            <a:stCxn id="1408" idx="4"/>
            <a:endCxn id="1409" idx="0"/>
          </p:cNvCxnSpPr>
          <p:nvPr/>
        </p:nvCxnSpPr>
        <p:spPr>
          <a:xfrm flipH="1">
            <a:off x="2364582" y="1238908"/>
            <a:ext cx="19200" cy="435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1" name="Google Shape;1411;p69"/>
          <p:cNvSpPr/>
          <p:nvPr/>
        </p:nvSpPr>
        <p:spPr>
          <a:xfrm>
            <a:off x="3093149" y="2266846"/>
            <a:ext cx="630664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/>
          </a:p>
        </p:txBody>
      </p:sp>
      <p:cxnSp>
        <p:nvCxnSpPr>
          <p:cNvPr id="1412" name="Google Shape;1412;p69"/>
          <p:cNvCxnSpPr>
            <a:stCxn id="1409" idx="4"/>
            <a:endCxn id="1372" idx="0"/>
          </p:cNvCxnSpPr>
          <p:nvPr/>
        </p:nvCxnSpPr>
        <p:spPr>
          <a:xfrm flipH="1">
            <a:off x="2332792" y="2055651"/>
            <a:ext cx="31800" cy="943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3" name="Google Shape;1413;p69"/>
          <p:cNvCxnSpPr>
            <a:stCxn id="1409" idx="5"/>
            <a:endCxn id="1411" idx="1"/>
          </p:cNvCxnSpPr>
          <p:nvPr/>
        </p:nvCxnSpPr>
        <p:spPr>
          <a:xfrm>
            <a:off x="2463375" y="1999855"/>
            <a:ext cx="722100" cy="3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14" name="Google Shape;1414;p69"/>
          <p:cNvSpPr txBox="1"/>
          <p:nvPr/>
        </p:nvSpPr>
        <p:spPr>
          <a:xfrm>
            <a:off x="2572370" y="1374889"/>
            <a:ext cx="497687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alibri"/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top.put(</a:t>
            </a:r>
            <a:r>
              <a:rPr lang="en-US" sz="1800" b="1" i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.lexeme, T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type, offset;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alibri"/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offset = offset + T.width</a:t>
            </a:r>
            <a:endParaRPr sz="18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5" name="Google Shape;1415;p69"/>
          <p:cNvSpPr txBox="1"/>
          <p:nvPr/>
        </p:nvSpPr>
        <p:spPr>
          <a:xfrm>
            <a:off x="2593332" y="2124893"/>
            <a:ext cx="4260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416" name="Google Shape;1416;p69"/>
          <p:cNvSpPr txBox="1"/>
          <p:nvPr/>
        </p:nvSpPr>
        <p:spPr>
          <a:xfrm flipH="1">
            <a:off x="8867144" y="5065620"/>
            <a:ext cx="305816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Type expression for int[2][3]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70"/>
          <p:cNvSpPr txBox="1"/>
          <p:nvPr/>
        </p:nvSpPr>
        <p:spPr>
          <a:xfrm>
            <a:off x="744075" y="2650288"/>
            <a:ext cx="191180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endParaRPr sz="1800" i="1">
              <a:solidFill>
                <a:srgbClr val="BC77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 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1800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BC770B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endParaRPr sz="1800" i="1">
              <a:solidFill>
                <a:srgbClr val="BC770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2" name="Google Shape;1422;p70"/>
          <p:cNvSpPr txBox="1"/>
          <p:nvPr/>
        </p:nvSpPr>
        <p:spPr>
          <a:xfrm>
            <a:off x="148990" y="3925517"/>
            <a:ext cx="137073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3" name="Google Shape;1423;p70"/>
          <p:cNvSpPr/>
          <p:nvPr/>
        </p:nvSpPr>
        <p:spPr>
          <a:xfrm>
            <a:off x="421492" y="3509991"/>
            <a:ext cx="3085976" cy="415862"/>
          </a:xfrm>
          <a:custGeom>
            <a:avLst/>
            <a:gdLst/>
            <a:ahLst/>
            <a:cxnLst/>
            <a:rect l="l" t="t" r="r" b="b"/>
            <a:pathLst>
              <a:path w="2583543" h="537469" extrusionOk="0">
                <a:moveTo>
                  <a:pt x="0" y="537469"/>
                </a:moveTo>
                <a:cubicBezTo>
                  <a:pt x="488648" y="275002"/>
                  <a:pt x="977296" y="12536"/>
                  <a:pt x="1407886" y="441"/>
                </a:cubicBezTo>
                <a:cubicBezTo>
                  <a:pt x="1838476" y="-11654"/>
                  <a:pt x="2211009" y="226622"/>
                  <a:pt x="2583543" y="464898"/>
                </a:cubicBezTo>
              </a:path>
            </a:pathLst>
          </a:custGeom>
          <a:noFill/>
          <a:ln w="9525" cap="flat" cmpd="sng">
            <a:solidFill>
              <a:srgbClr val="AEABAB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4" name="Google Shape;1424;p70"/>
          <p:cNvSpPr txBox="1">
            <a:spLocks noGrp="1"/>
          </p:cNvSpPr>
          <p:nvPr>
            <p:ph type="sldNum" idx="12"/>
          </p:nvPr>
        </p:nvSpPr>
        <p:spPr>
          <a:xfrm>
            <a:off x="9327542" y="65093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  <p:sp>
        <p:nvSpPr>
          <p:cNvPr id="1425" name="Google Shape;1425;p70"/>
          <p:cNvSpPr/>
          <p:nvPr/>
        </p:nvSpPr>
        <p:spPr>
          <a:xfrm>
            <a:off x="2142439" y="2998772"/>
            <a:ext cx="381000" cy="381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endParaRPr/>
          </a:p>
        </p:txBody>
      </p:sp>
      <p:sp>
        <p:nvSpPr>
          <p:cNvPr id="1426" name="Google Shape;1426;p70"/>
          <p:cNvSpPr/>
          <p:nvPr/>
        </p:nvSpPr>
        <p:spPr>
          <a:xfrm>
            <a:off x="142092" y="3800990"/>
            <a:ext cx="279400" cy="381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1427" name="Google Shape;1427;p70"/>
          <p:cNvSpPr/>
          <p:nvPr/>
        </p:nvSpPr>
        <p:spPr>
          <a:xfrm>
            <a:off x="-259710" y="4815357"/>
            <a:ext cx="1033348" cy="48351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endParaRPr/>
          </a:p>
        </p:txBody>
      </p:sp>
      <p:cxnSp>
        <p:nvCxnSpPr>
          <p:cNvPr id="1428" name="Google Shape;1428;p70"/>
          <p:cNvCxnSpPr/>
          <p:nvPr/>
        </p:nvCxnSpPr>
        <p:spPr>
          <a:xfrm flipH="1">
            <a:off x="281792" y="3316590"/>
            <a:ext cx="1911809" cy="484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29" name="Google Shape;1429;p70"/>
          <p:cNvCxnSpPr/>
          <p:nvPr/>
        </p:nvCxnSpPr>
        <p:spPr>
          <a:xfrm rot="10800000" flipH="1">
            <a:off x="256964" y="4178623"/>
            <a:ext cx="24828" cy="63673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30" name="Google Shape;1430;p70"/>
          <p:cNvSpPr txBox="1"/>
          <p:nvPr/>
        </p:nvSpPr>
        <p:spPr>
          <a:xfrm>
            <a:off x="669041" y="236546"/>
            <a:ext cx="3937433" cy="400110"/>
          </a:xfrm>
          <a:prstGeom prst="rect">
            <a:avLst/>
          </a:prstGeom>
          <a:noFill/>
          <a:ln w="9525" cap="flat" cmpd="sng">
            <a:solidFill>
              <a:srgbClr val="BC770B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Annotated Parse tree for </a:t>
            </a:r>
            <a:r>
              <a:rPr lang="en-US" sz="2000" b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int [2][3] a</a:t>
            </a:r>
            <a:endParaRPr/>
          </a:p>
        </p:txBody>
      </p:sp>
      <p:sp>
        <p:nvSpPr>
          <p:cNvPr id="1431" name="Google Shape;1431;p70"/>
          <p:cNvSpPr/>
          <p:nvPr/>
        </p:nvSpPr>
        <p:spPr>
          <a:xfrm>
            <a:off x="3379243" y="3727263"/>
            <a:ext cx="630664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cxnSp>
        <p:nvCxnSpPr>
          <p:cNvPr id="1432" name="Google Shape;1432;p70"/>
          <p:cNvCxnSpPr/>
          <p:nvPr/>
        </p:nvCxnSpPr>
        <p:spPr>
          <a:xfrm>
            <a:off x="2462561" y="3310286"/>
            <a:ext cx="982238" cy="48121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33" name="Google Shape;1433;p70"/>
          <p:cNvSpPr/>
          <p:nvPr/>
        </p:nvSpPr>
        <p:spPr>
          <a:xfrm>
            <a:off x="4677792" y="4746037"/>
            <a:ext cx="584496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1434" name="Google Shape;1434;p70"/>
          <p:cNvCxnSpPr/>
          <p:nvPr/>
        </p:nvCxnSpPr>
        <p:spPr>
          <a:xfrm>
            <a:off x="3713240" y="4237677"/>
            <a:ext cx="1286038" cy="50836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35" name="Google Shape;1435;p70"/>
          <p:cNvSpPr/>
          <p:nvPr/>
        </p:nvSpPr>
        <p:spPr>
          <a:xfrm>
            <a:off x="537388" y="4824946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6" name="Google Shape;1436;p70"/>
          <p:cNvCxnSpPr/>
          <p:nvPr/>
        </p:nvCxnSpPr>
        <p:spPr>
          <a:xfrm flipH="1">
            <a:off x="1228931" y="4248983"/>
            <a:ext cx="2494882" cy="57596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7" name="Google Shape;1437;p70"/>
          <p:cNvCxnSpPr/>
          <p:nvPr/>
        </p:nvCxnSpPr>
        <p:spPr>
          <a:xfrm rot="10800000" flipH="1">
            <a:off x="2310247" y="4248983"/>
            <a:ext cx="1413566" cy="57596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8" name="Google Shape;1438;p70"/>
          <p:cNvCxnSpPr/>
          <p:nvPr/>
        </p:nvCxnSpPr>
        <p:spPr>
          <a:xfrm rot="10800000" flipH="1">
            <a:off x="3311738" y="4248983"/>
            <a:ext cx="412075" cy="57596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39" name="Google Shape;1439;p70"/>
          <p:cNvSpPr/>
          <p:nvPr/>
        </p:nvSpPr>
        <p:spPr>
          <a:xfrm>
            <a:off x="1618704" y="4824946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endParaRPr/>
          </a:p>
        </p:txBody>
      </p:sp>
      <p:sp>
        <p:nvSpPr>
          <p:cNvPr id="1440" name="Google Shape;1440;p70"/>
          <p:cNvSpPr/>
          <p:nvPr/>
        </p:nvSpPr>
        <p:spPr>
          <a:xfrm>
            <a:off x="2620195" y="4824946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1" name="Google Shape;1441;p70"/>
          <p:cNvSpPr/>
          <p:nvPr/>
        </p:nvSpPr>
        <p:spPr>
          <a:xfrm>
            <a:off x="1502385" y="5721727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2" name="Google Shape;1442;p70"/>
          <p:cNvCxnSpPr/>
          <p:nvPr/>
        </p:nvCxnSpPr>
        <p:spPr>
          <a:xfrm flipH="1">
            <a:off x="2193928" y="5154544"/>
            <a:ext cx="2776112" cy="5671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3" name="Google Shape;1443;p70"/>
          <p:cNvCxnSpPr/>
          <p:nvPr/>
        </p:nvCxnSpPr>
        <p:spPr>
          <a:xfrm rot="10800000" flipH="1">
            <a:off x="3376842" y="5154544"/>
            <a:ext cx="1593198" cy="5671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4" name="Google Shape;1444;p70"/>
          <p:cNvCxnSpPr/>
          <p:nvPr/>
        </p:nvCxnSpPr>
        <p:spPr>
          <a:xfrm rot="10800000" flipH="1">
            <a:off x="4537987" y="5154544"/>
            <a:ext cx="432053" cy="5671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45" name="Google Shape;1445;p70"/>
          <p:cNvSpPr/>
          <p:nvPr/>
        </p:nvSpPr>
        <p:spPr>
          <a:xfrm>
            <a:off x="2685299" y="5721727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endParaRPr/>
          </a:p>
        </p:txBody>
      </p:sp>
      <p:sp>
        <p:nvSpPr>
          <p:cNvPr id="1446" name="Google Shape;1446;p70"/>
          <p:cNvSpPr/>
          <p:nvPr/>
        </p:nvSpPr>
        <p:spPr>
          <a:xfrm>
            <a:off x="3846444" y="5721727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7" name="Google Shape;1447;p70"/>
          <p:cNvSpPr/>
          <p:nvPr/>
        </p:nvSpPr>
        <p:spPr>
          <a:xfrm>
            <a:off x="6092935" y="5834940"/>
            <a:ext cx="584496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1448" name="Google Shape;1448;p70"/>
          <p:cNvCxnSpPr/>
          <p:nvPr/>
        </p:nvCxnSpPr>
        <p:spPr>
          <a:xfrm>
            <a:off x="4970040" y="5154544"/>
            <a:ext cx="1415143" cy="68039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49" name="Google Shape;1449;p70"/>
          <p:cNvSpPr/>
          <p:nvPr/>
        </p:nvSpPr>
        <p:spPr>
          <a:xfrm>
            <a:off x="5872581" y="6374485"/>
            <a:ext cx="1033348" cy="48351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Ɛ</a:t>
            </a:r>
            <a:endParaRPr/>
          </a:p>
        </p:txBody>
      </p:sp>
      <p:cxnSp>
        <p:nvCxnSpPr>
          <p:cNvPr id="1450" name="Google Shape;1450;p70"/>
          <p:cNvCxnSpPr/>
          <p:nvPr/>
        </p:nvCxnSpPr>
        <p:spPr>
          <a:xfrm rot="10800000">
            <a:off x="6385183" y="6243447"/>
            <a:ext cx="4072" cy="24715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1" name="Google Shape;1451;p70"/>
          <p:cNvSpPr txBox="1"/>
          <p:nvPr/>
        </p:nvSpPr>
        <p:spPr>
          <a:xfrm>
            <a:off x="1673941" y="5168082"/>
            <a:ext cx="12516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val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2" name="Google Shape;1452;p70"/>
          <p:cNvSpPr txBox="1"/>
          <p:nvPr/>
        </p:nvSpPr>
        <p:spPr>
          <a:xfrm>
            <a:off x="2755255" y="6062456"/>
            <a:ext cx="12516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val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b="1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3" name="Google Shape;1453;p70"/>
          <p:cNvSpPr txBox="1"/>
          <p:nvPr/>
        </p:nvSpPr>
        <p:spPr>
          <a:xfrm>
            <a:off x="5244327" y="4618829"/>
            <a:ext cx="46054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array(</a:t>
            </a:r>
            <a:r>
              <a:rPr lang="en-US" sz="1800" b="1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.val, C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type) </a:t>
            </a:r>
            <a:r>
              <a:rPr lang="en-US" sz="18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🡪 array(3,int)</a:t>
            </a:r>
            <a:endParaRPr sz="18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.val *C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width </a:t>
            </a:r>
            <a:r>
              <a:rPr lang="en-US" sz="18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🡪 3*4=12</a:t>
            </a:r>
            <a:endParaRPr sz="18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4" name="Google Shape;1454;p70"/>
          <p:cNvSpPr txBox="1"/>
          <p:nvPr/>
        </p:nvSpPr>
        <p:spPr>
          <a:xfrm>
            <a:off x="3893170" y="3668144"/>
            <a:ext cx="544858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array(</a:t>
            </a:r>
            <a:r>
              <a:rPr lang="en-US" sz="1800" b="1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.val, C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type) </a:t>
            </a:r>
            <a:r>
              <a:rPr lang="en-US" sz="18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🡪  array(2, array(3,int))</a:t>
            </a:r>
            <a:endParaRPr sz="18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.val *C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width </a:t>
            </a:r>
            <a:r>
              <a:rPr lang="en-US" sz="18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🡪 2*12=24 </a:t>
            </a:r>
            <a:endParaRPr sz="18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5" name="Google Shape;1455;p70"/>
          <p:cNvSpPr txBox="1"/>
          <p:nvPr/>
        </p:nvSpPr>
        <p:spPr>
          <a:xfrm>
            <a:off x="2608654" y="2673918"/>
            <a:ext cx="497687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lang="en-US" sz="18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🡪  array(2, array(3,int))</a:t>
            </a:r>
            <a:endParaRPr sz="18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width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C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width </a:t>
            </a:r>
            <a:r>
              <a:rPr lang="en-US" sz="18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🡪  24</a:t>
            </a:r>
            <a:endParaRPr sz="18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6" name="Google Shape;1456;p70"/>
          <p:cNvSpPr txBox="1"/>
          <p:nvPr/>
        </p:nvSpPr>
        <p:spPr>
          <a:xfrm>
            <a:off x="6633086" y="5709275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 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🡪 int</a:t>
            </a:r>
            <a:endParaRPr sz="1800" i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width 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🡪 4</a:t>
            </a:r>
            <a:endParaRPr sz="1800" i="1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57" name="Google Shape;1457;p70"/>
          <p:cNvCxnSpPr/>
          <p:nvPr/>
        </p:nvCxnSpPr>
        <p:spPr>
          <a:xfrm rot="10800000">
            <a:off x="6783831" y="5356935"/>
            <a:ext cx="419100" cy="238542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1458" name="Google Shape;1458;p70"/>
          <p:cNvCxnSpPr/>
          <p:nvPr/>
        </p:nvCxnSpPr>
        <p:spPr>
          <a:xfrm rot="10800000">
            <a:off x="5600917" y="4377223"/>
            <a:ext cx="419100" cy="238542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1459" name="Google Shape;1459;p70"/>
          <p:cNvCxnSpPr/>
          <p:nvPr/>
        </p:nvCxnSpPr>
        <p:spPr>
          <a:xfrm rot="10800000">
            <a:off x="4149487" y="3419278"/>
            <a:ext cx="419100" cy="238542"/>
          </a:xfrm>
          <a:prstGeom prst="straightConnector1">
            <a:avLst/>
          </a:prstGeom>
          <a:noFill/>
          <a:ln w="9525" cap="flat" cmpd="sng">
            <a:solidFill>
              <a:srgbClr val="92D050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1460" name="Google Shape;1460;p70"/>
          <p:cNvSpPr/>
          <p:nvPr/>
        </p:nvSpPr>
        <p:spPr>
          <a:xfrm>
            <a:off x="2174232" y="857908"/>
            <a:ext cx="419100" cy="381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1461" name="Google Shape;1461;p70"/>
          <p:cNvSpPr/>
          <p:nvPr/>
        </p:nvSpPr>
        <p:spPr>
          <a:xfrm>
            <a:off x="2224892" y="1674651"/>
            <a:ext cx="279400" cy="381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</p:txBody>
      </p:sp>
      <p:cxnSp>
        <p:nvCxnSpPr>
          <p:cNvPr id="1462" name="Google Shape;1462;p70"/>
          <p:cNvCxnSpPr>
            <a:stCxn id="1460" idx="4"/>
            <a:endCxn id="1461" idx="0"/>
          </p:cNvCxnSpPr>
          <p:nvPr/>
        </p:nvCxnSpPr>
        <p:spPr>
          <a:xfrm flipH="1">
            <a:off x="2364582" y="1238908"/>
            <a:ext cx="19200" cy="435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3" name="Google Shape;1463;p70"/>
          <p:cNvSpPr/>
          <p:nvPr/>
        </p:nvSpPr>
        <p:spPr>
          <a:xfrm>
            <a:off x="3093149" y="2266846"/>
            <a:ext cx="630664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/>
          </a:p>
        </p:txBody>
      </p:sp>
      <p:cxnSp>
        <p:nvCxnSpPr>
          <p:cNvPr id="1464" name="Google Shape;1464;p70"/>
          <p:cNvCxnSpPr>
            <a:stCxn id="1461" idx="4"/>
            <a:endCxn id="1425" idx="0"/>
          </p:cNvCxnSpPr>
          <p:nvPr/>
        </p:nvCxnSpPr>
        <p:spPr>
          <a:xfrm flipH="1">
            <a:off x="2332792" y="2055651"/>
            <a:ext cx="31800" cy="943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65" name="Google Shape;1465;p70"/>
          <p:cNvCxnSpPr>
            <a:stCxn id="1461" idx="5"/>
            <a:endCxn id="1463" idx="1"/>
          </p:cNvCxnSpPr>
          <p:nvPr/>
        </p:nvCxnSpPr>
        <p:spPr>
          <a:xfrm>
            <a:off x="2463375" y="1999855"/>
            <a:ext cx="722100" cy="34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6" name="Google Shape;1466;p70"/>
          <p:cNvSpPr txBox="1"/>
          <p:nvPr/>
        </p:nvSpPr>
        <p:spPr>
          <a:xfrm>
            <a:off x="2572370" y="1374889"/>
            <a:ext cx="497687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alibri"/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top.put(</a:t>
            </a:r>
            <a:r>
              <a:rPr lang="en-US" sz="1800" b="1" i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.lexeme, T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type, offset;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Calibri"/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offset = offset + T.width</a:t>
            </a:r>
            <a:endParaRPr sz="18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7" name="Google Shape;1467;p70"/>
          <p:cNvSpPr txBox="1"/>
          <p:nvPr/>
        </p:nvSpPr>
        <p:spPr>
          <a:xfrm>
            <a:off x="2593332" y="2124893"/>
            <a:ext cx="4260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graphicFrame>
        <p:nvGraphicFramePr>
          <p:cNvPr id="1468" name="Google Shape;1468;p70"/>
          <p:cNvGraphicFramePr/>
          <p:nvPr/>
        </p:nvGraphicFramePr>
        <p:xfrm>
          <a:off x="7567874" y="886018"/>
          <a:ext cx="1413425" cy="1341160"/>
        </p:xfrm>
        <a:graphic>
          <a:graphicData uri="http://schemas.openxmlformats.org/drawingml/2006/table">
            <a:tbl>
              <a:tblPr firstRow="1" bandRow="1">
                <a:noFill/>
                <a:tableStyleId>{87504986-8965-4365-865B-530DFA546170}</a:tableStyleId>
              </a:tblPr>
              <a:tblGrid>
                <a:gridCol w="77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77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</a:rPr>
                        <a:t>Symbol Info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C37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Token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BC770B"/>
                          </a:solidFill>
                        </a:rPr>
                        <a:t>ID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Base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BC770B"/>
                          </a:solidFill>
                        </a:rPr>
                        <a:t>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Type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BC770B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69" name="Google Shape;1469;p70"/>
          <p:cNvGraphicFramePr/>
          <p:nvPr/>
        </p:nvGraphicFramePr>
        <p:xfrm>
          <a:off x="10096402" y="1900578"/>
          <a:ext cx="1413425" cy="1524050"/>
        </p:xfrm>
        <a:graphic>
          <a:graphicData uri="http://schemas.openxmlformats.org/drawingml/2006/table">
            <a:tbl>
              <a:tblPr firstRow="1" bandRow="1">
                <a:noFill/>
                <a:tableStyleId>{87504986-8965-4365-865B-530DFA546170}</a:tableStyleId>
              </a:tblPr>
              <a:tblGrid>
                <a:gridCol w="77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2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Type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C37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Token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BC770B"/>
                          </a:solidFill>
                        </a:rPr>
                        <a:t>Array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Width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BC770B"/>
                          </a:solidFill>
                        </a:rPr>
                        <a:t>24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Size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BC770B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Elem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rgbClr val="BC770B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70" name="Google Shape;1470;p70"/>
          <p:cNvGraphicFramePr/>
          <p:nvPr/>
        </p:nvGraphicFramePr>
        <p:xfrm>
          <a:off x="10117813" y="3766820"/>
          <a:ext cx="1413425" cy="1524050"/>
        </p:xfrm>
        <a:graphic>
          <a:graphicData uri="http://schemas.openxmlformats.org/drawingml/2006/table">
            <a:tbl>
              <a:tblPr firstRow="1" bandRow="1">
                <a:noFill/>
                <a:tableStyleId>{87504986-8965-4365-865B-530DFA546170}</a:tableStyleId>
              </a:tblPr>
              <a:tblGrid>
                <a:gridCol w="77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2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Type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C37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Token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BC770B"/>
                          </a:solidFill>
                        </a:rPr>
                        <a:t>Array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Width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BC770B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Size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BC770B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Elem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rgbClr val="BC770B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71" name="Google Shape;1471;p70"/>
          <p:cNvGraphicFramePr/>
          <p:nvPr/>
        </p:nvGraphicFramePr>
        <p:xfrm>
          <a:off x="10117814" y="5516388"/>
          <a:ext cx="1413425" cy="914430"/>
        </p:xfrm>
        <a:graphic>
          <a:graphicData uri="http://schemas.openxmlformats.org/drawingml/2006/table">
            <a:tbl>
              <a:tblPr firstRow="1" bandRow="1">
                <a:noFill/>
                <a:tableStyleId>{87504986-8965-4365-865B-530DFA546170}</a:tableStyleId>
              </a:tblPr>
              <a:tblGrid>
                <a:gridCol w="77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2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Type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C37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Token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BC770B"/>
                          </a:solidFill>
                        </a:rPr>
                        <a:t>Int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Width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BC770B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72" name="Google Shape;1472;p70"/>
          <p:cNvCxnSpPr/>
          <p:nvPr/>
        </p:nvCxnSpPr>
        <p:spPr>
          <a:xfrm rot="10800000" flipH="1">
            <a:off x="8737600" y="5721727"/>
            <a:ext cx="1233714" cy="26086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1473" name="Google Shape;1473;p70"/>
          <p:cNvCxnSpPr/>
          <p:nvPr/>
        </p:nvCxnSpPr>
        <p:spPr>
          <a:xfrm rot="10800000" flipH="1">
            <a:off x="8731908" y="4016300"/>
            <a:ext cx="1232146" cy="520664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1474" name="Google Shape;1474;p70"/>
          <p:cNvCxnSpPr/>
          <p:nvPr/>
        </p:nvCxnSpPr>
        <p:spPr>
          <a:xfrm rot="10800000" flipH="1">
            <a:off x="8389961" y="2343250"/>
            <a:ext cx="1587907" cy="120819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1475" name="Google Shape;1475;p70"/>
          <p:cNvCxnSpPr/>
          <p:nvPr/>
        </p:nvCxnSpPr>
        <p:spPr>
          <a:xfrm>
            <a:off x="11219543" y="3311133"/>
            <a:ext cx="0" cy="430644"/>
          </a:xfrm>
          <a:prstGeom prst="straightConnector1">
            <a:avLst/>
          </a:prstGeom>
          <a:noFill/>
          <a:ln w="28575" cap="flat" cmpd="sng">
            <a:solidFill>
              <a:srgbClr val="BC770B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cxnSp>
        <p:nvCxnSpPr>
          <p:cNvPr id="1476" name="Google Shape;1476;p70"/>
          <p:cNvCxnSpPr/>
          <p:nvPr/>
        </p:nvCxnSpPr>
        <p:spPr>
          <a:xfrm>
            <a:off x="11197772" y="5074625"/>
            <a:ext cx="0" cy="430644"/>
          </a:xfrm>
          <a:prstGeom prst="straightConnector1">
            <a:avLst/>
          </a:prstGeom>
          <a:noFill/>
          <a:ln w="28575" cap="flat" cmpd="sng">
            <a:solidFill>
              <a:srgbClr val="BC770B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cxnSp>
        <p:nvCxnSpPr>
          <p:cNvPr id="1477" name="Google Shape;1477;p70"/>
          <p:cNvCxnSpPr/>
          <p:nvPr/>
        </p:nvCxnSpPr>
        <p:spPr>
          <a:xfrm rot="10800000" flipH="1">
            <a:off x="8731908" y="2073273"/>
            <a:ext cx="1385905" cy="22110"/>
          </a:xfrm>
          <a:prstGeom prst="straightConnector1">
            <a:avLst/>
          </a:prstGeom>
          <a:noFill/>
          <a:ln w="28575" cap="flat" cmpd="sng">
            <a:solidFill>
              <a:srgbClr val="BC770B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cxnSp>
        <p:nvCxnSpPr>
          <p:cNvPr id="1478" name="Google Shape;1478;p70"/>
          <p:cNvCxnSpPr/>
          <p:nvPr/>
        </p:nvCxnSpPr>
        <p:spPr>
          <a:xfrm rot="10800000" flipH="1">
            <a:off x="5810467" y="1113777"/>
            <a:ext cx="1565958" cy="34300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dash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Designing Good IR?</a:t>
            </a:r>
            <a:endParaRPr/>
          </a:p>
        </p:txBody>
      </p:sp>
      <p:sp>
        <p:nvSpPr>
          <p:cNvPr id="152" name="Google Shape;152;p8"/>
          <p:cNvSpPr txBox="1">
            <a:spLocks noGrp="1"/>
          </p:cNvSpPr>
          <p:nvPr>
            <p:ph type="body" idx="1"/>
          </p:nvPr>
        </p:nvSpPr>
        <p:spPr>
          <a:xfrm>
            <a:off x="838200" y="1349490"/>
            <a:ext cx="10515600" cy="482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Balance between high-level source language and low level machine language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Often there are multiple IRs in a single compiler</a:t>
            </a:r>
            <a:endParaRPr/>
          </a:p>
        </p:txBody>
      </p:sp>
      <p:sp>
        <p:nvSpPr>
          <p:cNvPr id="153" name="Google Shape;153;p8"/>
          <p:cNvSpPr/>
          <p:nvPr/>
        </p:nvSpPr>
        <p:spPr>
          <a:xfrm>
            <a:off x="1274618" y="3414841"/>
            <a:ext cx="1594310" cy="914400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0C0C"/>
                </a:solidFill>
                <a:latin typeface="Candara"/>
                <a:ea typeface="Candara"/>
                <a:cs typeface="Candara"/>
                <a:sym typeface="Candara"/>
              </a:rPr>
              <a:t>Source Program</a:t>
            </a:r>
            <a:endParaRPr/>
          </a:p>
        </p:txBody>
      </p:sp>
      <p:sp>
        <p:nvSpPr>
          <p:cNvPr id="154" name="Google Shape;154;p8"/>
          <p:cNvSpPr/>
          <p:nvPr/>
        </p:nvSpPr>
        <p:spPr>
          <a:xfrm>
            <a:off x="3546755" y="3414836"/>
            <a:ext cx="1594310" cy="914400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0C0C"/>
                </a:solidFill>
                <a:latin typeface="Candara"/>
                <a:ea typeface="Candara"/>
                <a:cs typeface="Candara"/>
                <a:sym typeface="Candara"/>
              </a:rPr>
              <a:t>High Level IR</a:t>
            </a:r>
            <a:endParaRPr/>
          </a:p>
        </p:txBody>
      </p:sp>
      <p:sp>
        <p:nvSpPr>
          <p:cNvPr id="155" name="Google Shape;155;p8"/>
          <p:cNvSpPr/>
          <p:nvPr/>
        </p:nvSpPr>
        <p:spPr>
          <a:xfrm>
            <a:off x="6761025" y="3414831"/>
            <a:ext cx="1594310" cy="914400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0C0C"/>
                </a:solidFill>
                <a:latin typeface="Candara"/>
                <a:ea typeface="Candara"/>
                <a:cs typeface="Candara"/>
                <a:sym typeface="Candara"/>
              </a:rPr>
              <a:t>Low Level IR</a:t>
            </a:r>
            <a:endParaRPr/>
          </a:p>
        </p:txBody>
      </p:sp>
      <p:sp>
        <p:nvSpPr>
          <p:cNvPr id="156" name="Google Shape;156;p8"/>
          <p:cNvSpPr/>
          <p:nvPr/>
        </p:nvSpPr>
        <p:spPr>
          <a:xfrm>
            <a:off x="9130145" y="3414826"/>
            <a:ext cx="1594310" cy="914400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C0C0C"/>
                </a:solidFill>
                <a:latin typeface="Candara"/>
                <a:ea typeface="Candara"/>
                <a:cs typeface="Candara"/>
                <a:sym typeface="Candara"/>
              </a:rPr>
              <a:t>Target Code</a:t>
            </a:r>
            <a:endParaRPr/>
          </a:p>
        </p:txBody>
      </p:sp>
      <p:cxnSp>
        <p:nvCxnSpPr>
          <p:cNvPr id="157" name="Google Shape;157;p8"/>
          <p:cNvCxnSpPr>
            <a:stCxn id="153" idx="3"/>
            <a:endCxn id="154" idx="1"/>
          </p:cNvCxnSpPr>
          <p:nvPr/>
        </p:nvCxnSpPr>
        <p:spPr>
          <a:xfrm>
            <a:off x="2868928" y="3872041"/>
            <a:ext cx="677700" cy="0"/>
          </a:xfrm>
          <a:prstGeom prst="straightConnector1">
            <a:avLst/>
          </a:prstGeom>
          <a:noFill/>
          <a:ln w="22225" cap="flat" cmpd="sng">
            <a:solidFill>
              <a:srgbClr val="0C0C0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8" name="Google Shape;158;p8"/>
          <p:cNvCxnSpPr>
            <a:stCxn id="155" idx="3"/>
            <a:endCxn id="156" idx="1"/>
          </p:cNvCxnSpPr>
          <p:nvPr/>
        </p:nvCxnSpPr>
        <p:spPr>
          <a:xfrm>
            <a:off x="8355335" y="3872031"/>
            <a:ext cx="774900" cy="0"/>
          </a:xfrm>
          <a:prstGeom prst="straightConnector1">
            <a:avLst/>
          </a:prstGeom>
          <a:noFill/>
          <a:ln w="22225" cap="flat" cmpd="sng">
            <a:solidFill>
              <a:srgbClr val="0C0C0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9" name="Google Shape;159;p8"/>
          <p:cNvCxnSpPr>
            <a:stCxn id="154" idx="3"/>
          </p:cNvCxnSpPr>
          <p:nvPr/>
        </p:nvCxnSpPr>
        <p:spPr>
          <a:xfrm>
            <a:off x="5141065" y="3872036"/>
            <a:ext cx="331500" cy="0"/>
          </a:xfrm>
          <a:prstGeom prst="straightConnector1">
            <a:avLst/>
          </a:prstGeom>
          <a:noFill/>
          <a:ln w="22225" cap="flat" cmpd="sng">
            <a:solidFill>
              <a:srgbClr val="0C0C0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0" name="Google Shape;160;p8"/>
          <p:cNvCxnSpPr>
            <a:endCxn id="155" idx="1"/>
          </p:cNvCxnSpPr>
          <p:nvPr/>
        </p:nvCxnSpPr>
        <p:spPr>
          <a:xfrm>
            <a:off x="6317625" y="3872031"/>
            <a:ext cx="443400" cy="0"/>
          </a:xfrm>
          <a:prstGeom prst="straightConnector1">
            <a:avLst/>
          </a:prstGeom>
          <a:noFill/>
          <a:ln w="22225" cap="flat" cmpd="sng">
            <a:solidFill>
              <a:srgbClr val="0C0C0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1" name="Google Shape;161;p8"/>
          <p:cNvCxnSpPr/>
          <p:nvPr/>
        </p:nvCxnSpPr>
        <p:spPr>
          <a:xfrm>
            <a:off x="5652651" y="3872026"/>
            <a:ext cx="498766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62" name="Google Shape;162;p8"/>
          <p:cNvSpPr txBox="1"/>
          <p:nvPr/>
        </p:nvSpPr>
        <p:spPr>
          <a:xfrm>
            <a:off x="3203971" y="4822407"/>
            <a:ext cx="226696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Close to Source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Language</a:t>
            </a:r>
            <a:endParaRPr/>
          </a:p>
        </p:txBody>
      </p:sp>
      <p:cxnSp>
        <p:nvCxnSpPr>
          <p:cNvPr id="163" name="Google Shape;163;p8"/>
          <p:cNvCxnSpPr>
            <a:stCxn id="162" idx="0"/>
            <a:endCxn id="154" idx="2"/>
          </p:cNvCxnSpPr>
          <p:nvPr/>
        </p:nvCxnSpPr>
        <p:spPr>
          <a:xfrm rot="10800000" flipH="1">
            <a:off x="4337455" y="4329207"/>
            <a:ext cx="6600" cy="49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64" name="Google Shape;164;p8"/>
          <p:cNvSpPr txBox="1"/>
          <p:nvPr/>
        </p:nvSpPr>
        <p:spPr>
          <a:xfrm>
            <a:off x="6321234" y="4822403"/>
            <a:ext cx="247856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Close to Machine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Language</a:t>
            </a:r>
            <a:endParaRPr/>
          </a:p>
        </p:txBody>
      </p:sp>
      <p:cxnSp>
        <p:nvCxnSpPr>
          <p:cNvPr id="165" name="Google Shape;165;p8"/>
          <p:cNvCxnSpPr>
            <a:stCxn id="164" idx="0"/>
            <a:endCxn id="155" idx="2"/>
          </p:cNvCxnSpPr>
          <p:nvPr/>
        </p:nvCxnSpPr>
        <p:spPr>
          <a:xfrm rot="10800000">
            <a:off x="7558116" y="4329203"/>
            <a:ext cx="2400" cy="49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167" name="Google Shape;16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71"/>
          <p:cNvSpPr txBox="1">
            <a:spLocks noGrp="1"/>
          </p:cNvSpPr>
          <p:nvPr>
            <p:ph type="ftr" idx="11"/>
          </p:nvPr>
        </p:nvSpPr>
        <p:spPr>
          <a:xfrm>
            <a:off x="4038600" y="653723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4" name="Google Shape;1484;p71"/>
          <p:cNvSpPr txBox="1">
            <a:spLocks noGrp="1"/>
          </p:cNvSpPr>
          <p:nvPr>
            <p:ph type="sldNum" idx="12"/>
          </p:nvPr>
        </p:nvSpPr>
        <p:spPr>
          <a:xfrm>
            <a:off x="9233179" y="6511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  <p:sp>
        <p:nvSpPr>
          <p:cNvPr id="1485" name="Google Shape;1485;p71"/>
          <p:cNvSpPr txBox="1"/>
          <p:nvPr/>
        </p:nvSpPr>
        <p:spPr>
          <a:xfrm>
            <a:off x="134347" y="46281"/>
            <a:ext cx="576281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Translation of array references for </a:t>
            </a: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c+a[i][j]</a:t>
            </a:r>
            <a:endParaRPr/>
          </a:p>
        </p:txBody>
      </p:sp>
      <p:sp>
        <p:nvSpPr>
          <p:cNvPr id="1486" name="Google Shape;1486;p71"/>
          <p:cNvSpPr/>
          <p:nvPr/>
        </p:nvSpPr>
        <p:spPr>
          <a:xfrm>
            <a:off x="2464817" y="873022"/>
            <a:ext cx="381000" cy="381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/>
          </a:p>
        </p:txBody>
      </p:sp>
      <p:sp>
        <p:nvSpPr>
          <p:cNvPr id="1487" name="Google Shape;1487;p71"/>
          <p:cNvSpPr/>
          <p:nvPr/>
        </p:nvSpPr>
        <p:spPr>
          <a:xfrm>
            <a:off x="464469" y="1776837"/>
            <a:ext cx="655489" cy="461665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1488" name="Google Shape;1488;p71"/>
          <p:cNvCxnSpPr>
            <a:stCxn id="1486" idx="3"/>
            <a:endCxn id="1487" idx="0"/>
          </p:cNvCxnSpPr>
          <p:nvPr/>
        </p:nvCxnSpPr>
        <p:spPr>
          <a:xfrm flipH="1">
            <a:off x="792313" y="1198226"/>
            <a:ext cx="1728300" cy="578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89" name="Google Shape;1489;p71"/>
          <p:cNvSpPr/>
          <p:nvPr/>
        </p:nvSpPr>
        <p:spPr>
          <a:xfrm>
            <a:off x="5545903" y="2472363"/>
            <a:ext cx="630664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endParaRPr sz="20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0" name="Google Shape;1490;p71"/>
          <p:cNvCxnSpPr>
            <a:stCxn id="1486" idx="5"/>
            <a:endCxn id="1491" idx="0"/>
          </p:cNvCxnSpPr>
          <p:nvPr/>
        </p:nvCxnSpPr>
        <p:spPr>
          <a:xfrm>
            <a:off x="2790021" y="1198226"/>
            <a:ext cx="1227300" cy="410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92" name="Google Shape;1492;p71"/>
          <p:cNvSpPr/>
          <p:nvPr/>
        </p:nvSpPr>
        <p:spPr>
          <a:xfrm>
            <a:off x="4504610" y="3827286"/>
            <a:ext cx="584496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20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3" name="Google Shape;1493;p71"/>
          <p:cNvCxnSpPr>
            <a:stCxn id="1489" idx="4"/>
            <a:endCxn id="1492" idx="0"/>
          </p:cNvCxnSpPr>
          <p:nvPr/>
        </p:nvCxnSpPr>
        <p:spPr>
          <a:xfrm flipH="1">
            <a:off x="4796835" y="2994083"/>
            <a:ext cx="1064400" cy="83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94" name="Google Shape;1494;p71"/>
          <p:cNvSpPr/>
          <p:nvPr/>
        </p:nvSpPr>
        <p:spPr>
          <a:xfrm>
            <a:off x="1955930" y="3816796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1495" name="Google Shape;1495;p71"/>
          <p:cNvCxnSpPr>
            <a:stCxn id="1489" idx="4"/>
            <a:endCxn id="1494" idx="0"/>
          </p:cNvCxnSpPr>
          <p:nvPr/>
        </p:nvCxnSpPr>
        <p:spPr>
          <a:xfrm flipH="1">
            <a:off x="2647335" y="2994083"/>
            <a:ext cx="3213900" cy="82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96" name="Google Shape;1496;p71"/>
          <p:cNvCxnSpPr>
            <a:stCxn id="1497" idx="0"/>
            <a:endCxn id="1489" idx="4"/>
          </p:cNvCxnSpPr>
          <p:nvPr/>
        </p:nvCxnSpPr>
        <p:spPr>
          <a:xfrm rot="10800000" flipH="1">
            <a:off x="3627198" y="2994196"/>
            <a:ext cx="2234100" cy="82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97" name="Google Shape;1497;p71"/>
          <p:cNvSpPr/>
          <p:nvPr/>
        </p:nvSpPr>
        <p:spPr>
          <a:xfrm>
            <a:off x="2935655" y="3816796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8" name="Google Shape;1498;p71"/>
          <p:cNvCxnSpPr>
            <a:stCxn id="1499" idx="0"/>
            <a:endCxn id="1492" idx="4"/>
          </p:cNvCxnSpPr>
          <p:nvPr/>
        </p:nvCxnSpPr>
        <p:spPr>
          <a:xfrm rot="10800000">
            <a:off x="4797003" y="4235917"/>
            <a:ext cx="12900" cy="31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00" name="Google Shape;1500;p71"/>
          <p:cNvSpPr/>
          <p:nvPr/>
        </p:nvSpPr>
        <p:spPr>
          <a:xfrm>
            <a:off x="203634" y="4912946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9" name="Google Shape;1499;p71"/>
          <p:cNvSpPr/>
          <p:nvPr/>
        </p:nvSpPr>
        <p:spPr>
          <a:xfrm>
            <a:off x="4118360" y="4553917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1" name="Google Shape;1501;p71"/>
          <p:cNvCxnSpPr>
            <a:stCxn id="1486" idx="4"/>
            <a:endCxn id="1502" idx="0"/>
          </p:cNvCxnSpPr>
          <p:nvPr/>
        </p:nvCxnSpPr>
        <p:spPr>
          <a:xfrm>
            <a:off x="2655317" y="1254022"/>
            <a:ext cx="22500" cy="414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02" name="Google Shape;1502;p71"/>
          <p:cNvSpPr/>
          <p:nvPr/>
        </p:nvSpPr>
        <p:spPr>
          <a:xfrm>
            <a:off x="2380694" y="1667983"/>
            <a:ext cx="594220" cy="381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</p:txBody>
      </p:sp>
      <p:cxnSp>
        <p:nvCxnSpPr>
          <p:cNvPr id="1503" name="Google Shape;1503;p71"/>
          <p:cNvCxnSpPr>
            <a:stCxn id="1500" idx="0"/>
            <a:endCxn id="1494" idx="4"/>
          </p:cNvCxnSpPr>
          <p:nvPr/>
        </p:nvCxnSpPr>
        <p:spPr>
          <a:xfrm rot="10800000" flipH="1">
            <a:off x="895177" y="4338446"/>
            <a:ext cx="1752300" cy="574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04" name="Google Shape;1504;p71"/>
          <p:cNvSpPr/>
          <p:nvPr/>
        </p:nvSpPr>
        <p:spPr>
          <a:xfrm>
            <a:off x="61617" y="2500148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5" name="Google Shape;1505;p71"/>
          <p:cNvSpPr txBox="1"/>
          <p:nvPr/>
        </p:nvSpPr>
        <p:spPr>
          <a:xfrm>
            <a:off x="935844" y="1918357"/>
            <a:ext cx="293186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600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.addr = 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top.get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.lexeme) </a:t>
            </a:r>
            <a:r>
              <a:rPr lang="en-US" sz="16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c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600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6" name="Google Shape;1506;p71"/>
          <p:cNvCxnSpPr>
            <a:stCxn id="1507" idx="0"/>
            <a:endCxn id="1489" idx="4"/>
          </p:cNvCxnSpPr>
          <p:nvPr/>
        </p:nvCxnSpPr>
        <p:spPr>
          <a:xfrm rot="10800000">
            <a:off x="5861277" y="2994173"/>
            <a:ext cx="461400" cy="675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07" name="Google Shape;1507;p71"/>
          <p:cNvSpPr/>
          <p:nvPr/>
        </p:nvSpPr>
        <p:spPr>
          <a:xfrm>
            <a:off x="5631134" y="3670073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8" name="Google Shape;1508;p71"/>
          <p:cNvSpPr/>
          <p:nvPr/>
        </p:nvSpPr>
        <p:spPr>
          <a:xfrm>
            <a:off x="2973356" y="4865058"/>
            <a:ext cx="584496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20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9" name="Google Shape;1509;p71"/>
          <p:cNvCxnSpPr>
            <a:stCxn id="1494" idx="4"/>
            <a:endCxn id="1508" idx="0"/>
          </p:cNvCxnSpPr>
          <p:nvPr/>
        </p:nvCxnSpPr>
        <p:spPr>
          <a:xfrm>
            <a:off x="2647473" y="4338516"/>
            <a:ext cx="618000" cy="52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10" name="Google Shape;1510;p71"/>
          <p:cNvCxnSpPr>
            <a:endCxn id="1494" idx="4"/>
          </p:cNvCxnSpPr>
          <p:nvPr/>
        </p:nvCxnSpPr>
        <p:spPr>
          <a:xfrm rot="10800000" flipH="1">
            <a:off x="2096073" y="4338516"/>
            <a:ext cx="551400" cy="516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1" name="Google Shape;1511;p71"/>
          <p:cNvSpPr/>
          <p:nvPr/>
        </p:nvSpPr>
        <p:spPr>
          <a:xfrm>
            <a:off x="1404401" y="4854568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2" name="Google Shape;1512;p71"/>
          <p:cNvCxnSpPr>
            <a:endCxn id="1508" idx="4"/>
          </p:cNvCxnSpPr>
          <p:nvPr/>
        </p:nvCxnSpPr>
        <p:spPr>
          <a:xfrm rot="10800000">
            <a:off x="3265604" y="5273565"/>
            <a:ext cx="12900" cy="31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13" name="Google Shape;1513;p71"/>
          <p:cNvCxnSpPr>
            <a:stCxn id="1514" idx="0"/>
            <a:endCxn id="1494" idx="4"/>
          </p:cNvCxnSpPr>
          <p:nvPr/>
        </p:nvCxnSpPr>
        <p:spPr>
          <a:xfrm rot="10800000">
            <a:off x="2647381" y="4338445"/>
            <a:ext cx="1587900" cy="413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14" name="Google Shape;1514;p71"/>
          <p:cNvSpPr/>
          <p:nvPr/>
        </p:nvSpPr>
        <p:spPr>
          <a:xfrm>
            <a:off x="3543738" y="4751845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5" name="Google Shape;1515;p71"/>
          <p:cNvSpPr/>
          <p:nvPr/>
        </p:nvSpPr>
        <p:spPr>
          <a:xfrm>
            <a:off x="2616134" y="5533631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16" name="Google Shape;1516;p71"/>
          <p:cNvGrpSpPr/>
          <p:nvPr/>
        </p:nvGrpSpPr>
        <p:grpSpPr>
          <a:xfrm>
            <a:off x="753160" y="2185917"/>
            <a:ext cx="504682" cy="401307"/>
            <a:chOff x="622534" y="2722953"/>
            <a:chExt cx="504682" cy="401307"/>
          </a:xfrm>
        </p:grpSpPr>
        <p:cxnSp>
          <p:nvCxnSpPr>
            <p:cNvPr id="1517" name="Google Shape;1517;p71"/>
            <p:cNvCxnSpPr/>
            <p:nvPr/>
          </p:nvCxnSpPr>
          <p:spPr>
            <a:xfrm rot="10800000" flipH="1">
              <a:off x="622534" y="2760275"/>
              <a:ext cx="11136" cy="363985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518" name="Google Shape;1518;p71"/>
            <p:cNvSpPr txBox="1"/>
            <p:nvPr/>
          </p:nvSpPr>
          <p:spPr>
            <a:xfrm>
              <a:off x="701175" y="2722953"/>
              <a:ext cx="4260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</p:grpSp>
      <p:sp>
        <p:nvSpPr>
          <p:cNvPr id="1519" name="Google Shape;1519;p71"/>
          <p:cNvSpPr txBox="1"/>
          <p:nvPr/>
        </p:nvSpPr>
        <p:spPr>
          <a:xfrm>
            <a:off x="3016200" y="5226670"/>
            <a:ext cx="4260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</p:txBody>
      </p:sp>
      <p:sp>
        <p:nvSpPr>
          <p:cNvPr id="1520" name="Google Shape;1520;p71"/>
          <p:cNvSpPr txBox="1"/>
          <p:nvPr/>
        </p:nvSpPr>
        <p:spPr>
          <a:xfrm>
            <a:off x="4554718" y="4181637"/>
            <a:ext cx="4260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endParaRPr/>
          </a:p>
        </p:txBody>
      </p:sp>
      <p:sp>
        <p:nvSpPr>
          <p:cNvPr id="1521" name="Google Shape;1521;p71"/>
          <p:cNvSpPr txBox="1"/>
          <p:nvPr/>
        </p:nvSpPr>
        <p:spPr>
          <a:xfrm>
            <a:off x="1534367" y="4570037"/>
            <a:ext cx="42604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491" name="Google Shape;1491;p71"/>
          <p:cNvSpPr/>
          <p:nvPr/>
        </p:nvSpPr>
        <p:spPr>
          <a:xfrm>
            <a:off x="3701957" y="1608770"/>
            <a:ext cx="630664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1522" name="Google Shape;1522;p71"/>
          <p:cNvCxnSpPr>
            <a:stCxn id="1489" idx="1"/>
          </p:cNvCxnSpPr>
          <p:nvPr/>
        </p:nvCxnSpPr>
        <p:spPr>
          <a:xfrm rot="10800000">
            <a:off x="4223462" y="2073867"/>
            <a:ext cx="1414800" cy="474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23" name="Google Shape;1523;p71"/>
          <p:cNvSpPr txBox="1"/>
          <p:nvPr/>
        </p:nvSpPr>
        <p:spPr>
          <a:xfrm>
            <a:off x="2888018" y="517732"/>
            <a:ext cx="406982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E.addr = 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new Temp () </a:t>
            </a:r>
            <a:r>
              <a:rPr lang="en-US" sz="16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t5</a:t>
            </a:r>
            <a:endParaRPr sz="16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gen (E.addr 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||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‘=‘ 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||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E</a:t>
            </a:r>
            <a:r>
              <a:rPr lang="en-US" sz="16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.addr 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||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‘+’ 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||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E</a:t>
            </a:r>
            <a:r>
              <a:rPr lang="en-US" sz="16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.addr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t5 = c + t4</a:t>
            </a:r>
            <a:endParaRPr sz="16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4" name="Google Shape;1524;p71"/>
          <p:cNvSpPr txBox="1"/>
          <p:nvPr/>
        </p:nvSpPr>
        <p:spPr>
          <a:xfrm>
            <a:off x="4259617" y="1381333"/>
            <a:ext cx="477989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600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.addr = 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new Temp () </a:t>
            </a:r>
            <a:r>
              <a:rPr lang="en-US" sz="16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t4</a:t>
            </a:r>
            <a:endParaRPr sz="16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gen (E</a:t>
            </a:r>
            <a:r>
              <a:rPr lang="en-US" sz="1600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.addr 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|| ‘=‘ ||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L.array.base 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||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‘[‘ || L.addr || ‘]’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t4 = a [t3]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5" name="Google Shape;1525;p71"/>
          <p:cNvSpPr txBox="1"/>
          <p:nvPr/>
        </p:nvSpPr>
        <p:spPr>
          <a:xfrm>
            <a:off x="29178" y="2840628"/>
            <a:ext cx="305599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6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.array = 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top.get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.lexeme) </a:t>
            </a:r>
            <a:r>
              <a:rPr lang="en-US" sz="16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a</a:t>
            </a:r>
            <a:endParaRPr sz="16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6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.type = L.array.type.elem</a:t>
            </a:r>
            <a:endParaRPr sz="16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6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.addr = new Temp() </a:t>
            </a:r>
            <a:r>
              <a:rPr lang="en-US" sz="16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t1</a:t>
            </a:r>
            <a:endParaRPr sz="1600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gen (L.addr 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||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‘=‘ 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|| 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E.addr 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||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‘*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‘ || 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6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.type.width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t1 = i * 12</a:t>
            </a:r>
            <a:endParaRPr sz="16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6" name="Google Shape;1526;p71"/>
          <p:cNvSpPr txBox="1"/>
          <p:nvPr/>
        </p:nvSpPr>
        <p:spPr>
          <a:xfrm>
            <a:off x="3642760" y="5191331"/>
            <a:ext cx="2937429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E.addr = 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top.get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.lexeme) </a:t>
            </a:r>
            <a:r>
              <a:rPr lang="en-US" sz="16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i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600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7" name="Google Shape;1527;p71"/>
          <p:cNvSpPr txBox="1"/>
          <p:nvPr/>
        </p:nvSpPr>
        <p:spPr>
          <a:xfrm>
            <a:off x="5004516" y="4000200"/>
            <a:ext cx="293742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E.addr = 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top.get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6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.lexeme) </a:t>
            </a:r>
            <a:r>
              <a:rPr lang="en-US" sz="16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j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600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8" name="Google Shape;1528;p71"/>
          <p:cNvSpPr txBox="1"/>
          <p:nvPr/>
        </p:nvSpPr>
        <p:spPr>
          <a:xfrm>
            <a:off x="6429602" y="2017024"/>
            <a:ext cx="4292075" cy="2062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L.array = 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lang="en-US" sz="16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.array </a:t>
            </a:r>
            <a:r>
              <a:rPr lang="en-US" sz="16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a</a:t>
            </a:r>
            <a:endParaRPr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L.type = L</a:t>
            </a:r>
            <a:r>
              <a:rPr lang="en-US" sz="16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 type.elem</a:t>
            </a:r>
            <a:endParaRPr sz="16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 = new Temp () </a:t>
            </a:r>
            <a:r>
              <a:rPr lang="en-US" sz="16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t2</a:t>
            </a:r>
            <a:endParaRPr sz="16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L.addr = new Temp() </a:t>
            </a:r>
            <a:r>
              <a:rPr lang="en-US" sz="16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t3</a:t>
            </a:r>
            <a:endParaRPr sz="16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gen (t 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||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‘=‘ 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|| 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E.addr 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||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‘*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‘ || L.type.width</a:t>
            </a:r>
            <a:endParaRPr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gen (L.addr || ‘=‘ || L</a:t>
            </a:r>
            <a:r>
              <a:rPr lang="en-US" sz="1600" i="1" baseline="-25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.addr 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||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‘+’ </a:t>
            </a:r>
            <a:r>
              <a:rPr lang="en-US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||</a:t>
            </a:r>
            <a:r>
              <a:rPr lang="en-US" sz="16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t2 = j* 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t3 = t1 + t2</a:t>
            </a:r>
            <a:endParaRPr sz="16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29" name="Google Shape;1529;p71"/>
          <p:cNvGraphicFramePr/>
          <p:nvPr/>
        </p:nvGraphicFramePr>
        <p:xfrm>
          <a:off x="8787072" y="160306"/>
          <a:ext cx="1413425" cy="1341160"/>
        </p:xfrm>
        <a:graphic>
          <a:graphicData uri="http://schemas.openxmlformats.org/drawingml/2006/table">
            <a:tbl>
              <a:tblPr firstRow="1" bandRow="1">
                <a:noFill/>
                <a:tableStyleId>{87504986-8965-4365-865B-530DFA546170}</a:tableStyleId>
              </a:tblPr>
              <a:tblGrid>
                <a:gridCol w="77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77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</a:rPr>
                        <a:t>Symbol Info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C37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Token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BC770B"/>
                          </a:solidFill>
                        </a:rPr>
                        <a:t>ID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Base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BC770B"/>
                          </a:solidFill>
                        </a:rPr>
                        <a:t>a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Type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BC770B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30" name="Google Shape;1530;p71"/>
          <p:cNvGraphicFramePr/>
          <p:nvPr/>
        </p:nvGraphicFramePr>
        <p:xfrm>
          <a:off x="10430232" y="1740920"/>
          <a:ext cx="1413425" cy="1524050"/>
        </p:xfrm>
        <a:graphic>
          <a:graphicData uri="http://schemas.openxmlformats.org/drawingml/2006/table">
            <a:tbl>
              <a:tblPr firstRow="1" bandRow="1">
                <a:noFill/>
                <a:tableStyleId>{87504986-8965-4365-865B-530DFA546170}</a:tableStyleId>
              </a:tblPr>
              <a:tblGrid>
                <a:gridCol w="77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2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Type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C37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Token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BC770B"/>
                          </a:solidFill>
                        </a:rPr>
                        <a:t>Array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Width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BC770B"/>
                          </a:solidFill>
                        </a:rPr>
                        <a:t>24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Size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BC770B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Elem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rgbClr val="BC770B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1" name="Google Shape;1531;p71"/>
          <p:cNvGraphicFramePr/>
          <p:nvPr/>
        </p:nvGraphicFramePr>
        <p:xfrm>
          <a:off x="10451643" y="3607162"/>
          <a:ext cx="1413425" cy="1524050"/>
        </p:xfrm>
        <a:graphic>
          <a:graphicData uri="http://schemas.openxmlformats.org/drawingml/2006/table">
            <a:tbl>
              <a:tblPr firstRow="1" bandRow="1">
                <a:noFill/>
                <a:tableStyleId>{87504986-8965-4365-865B-530DFA546170}</a:tableStyleId>
              </a:tblPr>
              <a:tblGrid>
                <a:gridCol w="77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2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Type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C37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Token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BC770B"/>
                          </a:solidFill>
                        </a:rPr>
                        <a:t>Array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Width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BC770B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Size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BC770B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Elem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>
                        <a:solidFill>
                          <a:srgbClr val="BC770B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2" name="Google Shape;1532;p71"/>
          <p:cNvGraphicFramePr/>
          <p:nvPr/>
        </p:nvGraphicFramePr>
        <p:xfrm>
          <a:off x="10451644" y="5356730"/>
          <a:ext cx="1413425" cy="914430"/>
        </p:xfrm>
        <a:graphic>
          <a:graphicData uri="http://schemas.openxmlformats.org/drawingml/2006/table">
            <a:tbl>
              <a:tblPr firstRow="1" bandRow="1">
                <a:noFill/>
                <a:tableStyleId>{87504986-8965-4365-865B-530DFA546170}</a:tableStyleId>
              </a:tblPr>
              <a:tblGrid>
                <a:gridCol w="77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82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dk1"/>
                          </a:solidFill>
                        </a:rPr>
                        <a:t>Type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6C37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Token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BC770B"/>
                          </a:solidFill>
                        </a:rPr>
                        <a:t>Int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Width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BC770B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33" name="Google Shape;1533;p71"/>
          <p:cNvCxnSpPr/>
          <p:nvPr/>
        </p:nvCxnSpPr>
        <p:spPr>
          <a:xfrm>
            <a:off x="11553373" y="3151475"/>
            <a:ext cx="0" cy="430644"/>
          </a:xfrm>
          <a:prstGeom prst="straightConnector1">
            <a:avLst/>
          </a:prstGeom>
          <a:noFill/>
          <a:ln w="28575" cap="flat" cmpd="sng">
            <a:solidFill>
              <a:srgbClr val="BC770B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cxnSp>
        <p:nvCxnSpPr>
          <p:cNvPr id="1534" name="Google Shape;1534;p71"/>
          <p:cNvCxnSpPr/>
          <p:nvPr/>
        </p:nvCxnSpPr>
        <p:spPr>
          <a:xfrm>
            <a:off x="11531602" y="4914967"/>
            <a:ext cx="0" cy="430644"/>
          </a:xfrm>
          <a:prstGeom prst="straightConnector1">
            <a:avLst/>
          </a:prstGeom>
          <a:noFill/>
          <a:ln w="28575" cap="flat" cmpd="sng">
            <a:solidFill>
              <a:srgbClr val="BC770B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cxnSp>
        <p:nvCxnSpPr>
          <p:cNvPr id="1535" name="Google Shape;1535;p71"/>
          <p:cNvCxnSpPr/>
          <p:nvPr/>
        </p:nvCxnSpPr>
        <p:spPr>
          <a:xfrm>
            <a:off x="9913257" y="1398678"/>
            <a:ext cx="538386" cy="514937"/>
          </a:xfrm>
          <a:prstGeom prst="straightConnector1">
            <a:avLst/>
          </a:prstGeom>
          <a:noFill/>
          <a:ln w="28575" cap="flat" cmpd="sng">
            <a:solidFill>
              <a:srgbClr val="BC770B"/>
            </a:solidFill>
            <a:prstDash val="solid"/>
            <a:miter lim="800000"/>
            <a:headEnd type="oval" w="med" len="med"/>
            <a:tailEnd type="triangle" w="med" len="med"/>
          </a:ln>
        </p:spPr>
      </p:cxnSp>
      <p:grpSp>
        <p:nvGrpSpPr>
          <p:cNvPr id="1536" name="Google Shape;1536;p71"/>
          <p:cNvGrpSpPr/>
          <p:nvPr/>
        </p:nvGrpSpPr>
        <p:grpSpPr>
          <a:xfrm>
            <a:off x="6440716" y="5334358"/>
            <a:ext cx="3566887" cy="1406070"/>
            <a:chOff x="7623042" y="4868560"/>
            <a:chExt cx="4441959" cy="1675279"/>
          </a:xfrm>
        </p:grpSpPr>
        <p:pic>
          <p:nvPicPr>
            <p:cNvPr id="1537" name="Google Shape;1537;p7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23042" y="5369072"/>
              <a:ext cx="1580481" cy="451566"/>
            </a:xfrm>
            <a:prstGeom prst="rect">
              <a:avLst/>
            </a:prstGeom>
            <a:noFill/>
            <a:ln w="9525" cap="flat" cmpd="sng">
              <a:solidFill>
                <a:srgbClr val="BC770B"/>
              </a:solidFill>
              <a:prstDash val="dash"/>
              <a:round/>
              <a:headEnd type="none" w="sm" len="sm"/>
              <a:tailEnd type="none" w="sm" len="sm"/>
            </a:ln>
          </p:spPr>
        </p:pic>
        <p:pic>
          <p:nvPicPr>
            <p:cNvPr id="1538" name="Google Shape;1538;p7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081118" y="4868560"/>
              <a:ext cx="1983883" cy="1675279"/>
            </a:xfrm>
            <a:prstGeom prst="rect">
              <a:avLst/>
            </a:prstGeom>
            <a:noFill/>
            <a:ln w="9525" cap="flat" cmpd="sng">
              <a:solidFill>
                <a:srgbClr val="BC770B"/>
              </a:solidFill>
              <a:prstDash val="dash"/>
              <a:round/>
              <a:headEnd type="none" w="sm" len="sm"/>
              <a:tailEnd type="none" w="sm" len="sm"/>
            </a:ln>
          </p:spPr>
        </p:pic>
        <p:sp>
          <p:nvSpPr>
            <p:cNvPr id="1539" name="Google Shape;1539;p71"/>
            <p:cNvSpPr/>
            <p:nvPr/>
          </p:nvSpPr>
          <p:spPr>
            <a:xfrm>
              <a:off x="9305748" y="5330435"/>
              <a:ext cx="648067" cy="490693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 w="12700" cap="flat" cmpd="sng">
              <a:solidFill>
                <a:srgbClr val="15705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72"/>
          <p:cNvSpPr/>
          <p:nvPr/>
        </p:nvSpPr>
        <p:spPr>
          <a:xfrm>
            <a:off x="7328263" y="88322"/>
            <a:ext cx="4460335" cy="62680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5" name="Google Shape;1545;p72"/>
          <p:cNvSpPr txBox="1">
            <a:spLocks noGrp="1"/>
          </p:cNvSpPr>
          <p:nvPr>
            <p:ph type="title"/>
          </p:nvPr>
        </p:nvSpPr>
        <p:spPr>
          <a:xfrm>
            <a:off x="0" y="88322"/>
            <a:ext cx="5074270" cy="105557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4000"/>
              <a:buFont typeface="Candara"/>
              <a:buNone/>
            </a:pPr>
            <a:r>
              <a:rPr lang="en-US" sz="4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Translation of Array References (2)</a:t>
            </a:r>
            <a:endParaRPr/>
          </a:p>
        </p:txBody>
      </p:sp>
      <p:sp>
        <p:nvSpPr>
          <p:cNvPr id="1546" name="Google Shape;1546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7" name="Google Shape;1547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  <p:pic>
        <p:nvPicPr>
          <p:cNvPr id="1548" name="Google Shape;1548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06848" y="91675"/>
            <a:ext cx="6381750" cy="6372225"/>
          </a:xfrm>
          <a:prstGeom prst="rect">
            <a:avLst/>
          </a:prstGeom>
          <a:noFill/>
          <a:ln w="12700" cap="flat" cmpd="sng">
            <a:solidFill>
              <a:srgbClr val="EA875C"/>
            </a:solidFill>
            <a:prstDash val="dash"/>
            <a:round/>
            <a:headEnd type="none" w="sm" len="sm"/>
            <a:tailEnd type="none" w="sm" len="sm"/>
          </a:ln>
        </p:spPr>
      </p:pic>
      <p:sp>
        <p:nvSpPr>
          <p:cNvPr id="1549" name="Google Shape;1549;p72"/>
          <p:cNvSpPr txBox="1">
            <a:spLocks noGrp="1"/>
          </p:cNvSpPr>
          <p:nvPr>
            <p:ph type="body" idx="1"/>
          </p:nvPr>
        </p:nvSpPr>
        <p:spPr>
          <a:xfrm>
            <a:off x="193184" y="1517742"/>
            <a:ext cx="5087154" cy="4367905"/>
          </a:xfrm>
          <a:prstGeom prst="rect">
            <a:avLst/>
          </a:prstGeom>
          <a:noFill/>
          <a:ln w="9525" cap="flat" cmpd="sng">
            <a:solidFill>
              <a:srgbClr val="689331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849C"/>
              </a:buClr>
              <a:buSzPts val="2800"/>
              <a:buNone/>
            </a:pPr>
            <a:r>
              <a:rPr lang="en-US">
                <a:solidFill>
                  <a:srgbClr val="26849C"/>
                </a:solidFill>
                <a:latin typeface="Candara"/>
                <a:ea typeface="Candara"/>
                <a:cs typeface="Candara"/>
                <a:sym typeface="Candara"/>
              </a:rPr>
              <a:t>Attributes of </a:t>
            </a:r>
            <a:r>
              <a:rPr lang="en-US" i="1">
                <a:solidFill>
                  <a:srgbClr val="26849C"/>
                </a:solidFill>
                <a:latin typeface="Candara"/>
                <a:ea typeface="Candara"/>
                <a:cs typeface="Candara"/>
                <a:sym typeface="Candara"/>
              </a:rPr>
              <a:t>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C770B"/>
              </a:buClr>
              <a:buSzPts val="2400"/>
              <a:buNone/>
            </a:pPr>
            <a:r>
              <a:rPr lang="en-US" sz="2400" i="1">
                <a:solidFill>
                  <a:srgbClr val="BC770B"/>
                </a:solidFill>
                <a:latin typeface="Candara"/>
                <a:ea typeface="Candara"/>
                <a:cs typeface="Candara"/>
                <a:sym typeface="Candara"/>
              </a:rPr>
              <a:t>L.addr</a:t>
            </a:r>
            <a:r>
              <a:rPr lang="en-US" sz="2400" i="1">
                <a:solidFill>
                  <a:srgbClr val="0E4D3B"/>
                </a:solidFill>
                <a:latin typeface="Candara"/>
                <a:ea typeface="Candara"/>
                <a:cs typeface="Candara"/>
                <a:sym typeface="Candara"/>
              </a:rPr>
              <a:t>  - </a:t>
            </a: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a temporary that holds the sum of the terms</a:t>
            </a:r>
            <a:r>
              <a:rPr lang="en-US" sz="2400" i="1">
                <a:latin typeface="Candara"/>
                <a:ea typeface="Candara"/>
                <a:cs typeface="Candara"/>
                <a:sym typeface="Candara"/>
              </a:rPr>
              <a:t> </a:t>
            </a:r>
            <a:r>
              <a:rPr lang="en-US" sz="2400" i="1">
                <a:solidFill>
                  <a:srgbClr val="893612"/>
                </a:solidFill>
                <a:latin typeface="Candara"/>
                <a:ea typeface="Candara"/>
                <a:cs typeface="Candara"/>
                <a:sym typeface="Candara"/>
              </a:rPr>
              <a:t>i</a:t>
            </a:r>
            <a:r>
              <a:rPr lang="en-US" sz="2400" i="1" baseline="-25000">
                <a:solidFill>
                  <a:srgbClr val="893612"/>
                </a:solidFill>
                <a:latin typeface="Candara"/>
                <a:ea typeface="Candara"/>
                <a:cs typeface="Candara"/>
                <a:sym typeface="Candara"/>
              </a:rPr>
              <a:t>k</a:t>
            </a:r>
            <a:r>
              <a:rPr lang="en-US" sz="2400" i="1">
                <a:solidFill>
                  <a:srgbClr val="893612"/>
                </a:solidFill>
                <a:latin typeface="Candara"/>
                <a:ea typeface="Candara"/>
                <a:cs typeface="Candara"/>
                <a:sym typeface="Candara"/>
              </a:rPr>
              <a:t> x w</a:t>
            </a:r>
            <a:r>
              <a:rPr lang="en-US" sz="2400" i="1" baseline="-25000">
                <a:solidFill>
                  <a:srgbClr val="893612"/>
                </a:solidFill>
                <a:latin typeface="Candara"/>
                <a:ea typeface="Candara"/>
                <a:cs typeface="Candara"/>
                <a:sym typeface="Candara"/>
              </a:rPr>
              <a:t>k</a:t>
            </a:r>
            <a:r>
              <a:rPr lang="en-US" sz="2400" i="1">
                <a:latin typeface="Candara"/>
                <a:ea typeface="Candara"/>
                <a:cs typeface="Candara"/>
                <a:sym typeface="Candara"/>
              </a:rPr>
              <a:t>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C770B"/>
              </a:buClr>
              <a:buSzPts val="2400"/>
              <a:buNone/>
            </a:pPr>
            <a:r>
              <a:rPr lang="en-US" sz="2400" i="1">
                <a:solidFill>
                  <a:srgbClr val="BC770B"/>
                </a:solidFill>
                <a:latin typeface="Candara"/>
                <a:ea typeface="Candara"/>
                <a:cs typeface="Candara"/>
                <a:sym typeface="Candara"/>
              </a:rPr>
              <a:t>L.array</a:t>
            </a:r>
            <a:r>
              <a:rPr lang="en-US" sz="2400" i="1">
                <a:solidFill>
                  <a:srgbClr val="0E4D3B"/>
                </a:solidFill>
                <a:latin typeface="Candara"/>
                <a:ea typeface="Candara"/>
                <a:cs typeface="Candara"/>
                <a:sym typeface="Candara"/>
              </a:rPr>
              <a:t>  - </a:t>
            </a: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a pointer to the symbol-table entry for the array name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BC770B"/>
              </a:buClr>
              <a:buSzPts val="2400"/>
              <a:buNone/>
            </a:pPr>
            <a:r>
              <a:rPr lang="en-US" sz="2400" i="1">
                <a:solidFill>
                  <a:srgbClr val="BC770B"/>
                </a:solidFill>
                <a:latin typeface="Candara"/>
                <a:ea typeface="Candara"/>
                <a:cs typeface="Candara"/>
                <a:sym typeface="Candara"/>
              </a:rPr>
              <a:t>L.type </a:t>
            </a:r>
            <a:r>
              <a:rPr lang="en-US" sz="2400" i="1">
                <a:solidFill>
                  <a:srgbClr val="0E4D3B"/>
                </a:solidFill>
                <a:latin typeface="Candara"/>
                <a:ea typeface="Candara"/>
                <a:cs typeface="Candara"/>
                <a:sym typeface="Candara"/>
              </a:rPr>
              <a:t> - </a:t>
            </a:r>
            <a:r>
              <a:rPr lang="en-US" sz="2400">
                <a:latin typeface="Candara"/>
                <a:ea typeface="Candara"/>
                <a:cs typeface="Candara"/>
                <a:sym typeface="Candara"/>
              </a:rPr>
              <a:t>type of the subarray generated by </a:t>
            </a:r>
            <a:r>
              <a:rPr lang="en-US" sz="2400" i="1">
                <a:latin typeface="Candara"/>
                <a:ea typeface="Candara"/>
                <a:cs typeface="Candara"/>
                <a:sym typeface="Candara"/>
              </a:rPr>
              <a:t>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i="1">
              <a:latin typeface="Candara"/>
              <a:ea typeface="Candara"/>
              <a:cs typeface="Candara"/>
              <a:sym typeface="Candar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5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73"/>
          <p:cNvSpPr txBox="1">
            <a:spLocks noGrp="1"/>
          </p:cNvSpPr>
          <p:nvPr>
            <p:ph type="title"/>
          </p:nvPr>
        </p:nvSpPr>
        <p:spPr>
          <a:xfrm>
            <a:off x="770707" y="-81497"/>
            <a:ext cx="10489474" cy="1055574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4000"/>
              <a:buFont typeface="Candara"/>
              <a:buNone/>
            </a:pPr>
            <a:r>
              <a:rPr lang="en-US" sz="4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Translation of Array References (2)</a:t>
            </a:r>
            <a:endParaRPr/>
          </a:p>
        </p:txBody>
      </p:sp>
      <p:sp>
        <p:nvSpPr>
          <p:cNvPr id="1555" name="Google Shape;1555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6" name="Google Shape;1556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  <p:pic>
        <p:nvPicPr>
          <p:cNvPr id="1557" name="Google Shape;1557;p73"/>
          <p:cNvPicPr preferRelativeResize="0"/>
          <p:nvPr/>
        </p:nvPicPr>
        <p:blipFill rotWithShape="1">
          <a:blip r:embed="rId3">
            <a:alphaModFix/>
          </a:blip>
          <a:srcRect b="31248"/>
          <a:stretch/>
        </p:blipFill>
        <p:spPr>
          <a:xfrm>
            <a:off x="2290762" y="1186604"/>
            <a:ext cx="7610475" cy="4957219"/>
          </a:xfrm>
          <a:prstGeom prst="rect">
            <a:avLst/>
          </a:prstGeom>
          <a:noFill/>
          <a:ln w="12700" cap="flat" cmpd="sng">
            <a:solidFill>
              <a:srgbClr val="F6C374"/>
            </a:solidFill>
            <a:prstDash val="lgDashDot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p74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Control Flow</a:t>
            </a:r>
            <a:endParaRPr/>
          </a:p>
        </p:txBody>
      </p:sp>
      <p:sp>
        <p:nvSpPr>
          <p:cNvPr id="1563" name="Google Shape;1563;p74"/>
          <p:cNvSpPr txBox="1">
            <a:spLocks noGrp="1"/>
          </p:cNvSpPr>
          <p:nvPr>
            <p:ph type="body" idx="1"/>
          </p:nvPr>
        </p:nvSpPr>
        <p:spPr>
          <a:xfrm>
            <a:off x="838200" y="1349490"/>
            <a:ext cx="10515600" cy="482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We will translate control flow statements such as </a:t>
            </a:r>
            <a:r>
              <a:rPr lang="en-US" i="1">
                <a:latin typeface="Candara"/>
                <a:ea typeface="Candara"/>
                <a:cs typeface="Candara"/>
                <a:sym typeface="Candara"/>
              </a:rPr>
              <a:t>if-else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, </a:t>
            </a:r>
            <a:r>
              <a:rPr lang="en-US" i="1">
                <a:latin typeface="Candara"/>
                <a:ea typeface="Candara"/>
                <a:cs typeface="Candara"/>
                <a:sym typeface="Candara"/>
              </a:rPr>
              <a:t>while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i="1"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Translation of control flow statements are tied with </a:t>
            </a:r>
            <a:r>
              <a:rPr lang="en-US">
                <a:solidFill>
                  <a:srgbClr val="C00000"/>
                </a:solidFill>
                <a:latin typeface="Candara"/>
                <a:ea typeface="Candara"/>
                <a:cs typeface="Candara"/>
                <a:sym typeface="Candara"/>
              </a:rPr>
              <a:t>Boolean expressions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Boolean expression composed of Boolean operators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Boolean operator are applied to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Boolean variables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Relational expression with relational operator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564" name="Google Shape;1564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65" name="Google Shape;1565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75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Boolean Expression</a:t>
            </a:r>
            <a:endParaRPr/>
          </a:p>
        </p:txBody>
      </p:sp>
      <p:sp>
        <p:nvSpPr>
          <p:cNvPr id="1571" name="Google Shape;1571;p75"/>
          <p:cNvSpPr txBox="1">
            <a:spLocks noGrp="1"/>
          </p:cNvSpPr>
          <p:nvPr>
            <p:ph type="body" idx="1"/>
          </p:nvPr>
        </p:nvSpPr>
        <p:spPr>
          <a:xfrm>
            <a:off x="838200" y="1349490"/>
            <a:ext cx="10515600" cy="482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We consider Boolean Expression generated by following grammar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>
                <a:latin typeface="Candara"/>
                <a:ea typeface="Candara"/>
                <a:cs typeface="Candara"/>
                <a:sym typeface="Candara"/>
              </a:rPr>
              <a:t>rel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 is relational operator which is any one of &lt; , &gt; , &lt;= , &gt;= , ==, !=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We assume &amp;&amp;, || are left associative and precedence order if !, &amp;&amp; then ||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572" name="Google Shape;1572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73" name="Google Shape;1573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  <p:pic>
        <p:nvPicPr>
          <p:cNvPr id="1574" name="Google Shape;1574;p75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2728" y="2234860"/>
            <a:ext cx="7967052" cy="631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76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Boolean Expression</a:t>
            </a:r>
            <a:endParaRPr/>
          </a:p>
        </p:txBody>
      </p:sp>
      <p:sp>
        <p:nvSpPr>
          <p:cNvPr id="1580" name="Google Shape;1580;p76"/>
          <p:cNvSpPr txBox="1">
            <a:spLocks noGrp="1"/>
          </p:cNvSpPr>
          <p:nvPr>
            <p:ph type="body" idx="1"/>
          </p:nvPr>
        </p:nvSpPr>
        <p:spPr>
          <a:xfrm>
            <a:off x="838200" y="1349490"/>
            <a:ext cx="10515600" cy="482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Boolean expressions are used to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Alter flow of control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If (E) the S: E must be true to reach S</a:t>
            </a:r>
            <a:endParaRPr/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To compute logical values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True or False as value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581" name="Google Shape;1581;p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82" name="Google Shape;1582;p7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77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Short Circuit Code</a:t>
            </a:r>
            <a:endParaRPr/>
          </a:p>
        </p:txBody>
      </p:sp>
      <p:sp>
        <p:nvSpPr>
          <p:cNvPr id="1588" name="Google Shape;1588;p77"/>
          <p:cNvSpPr txBox="1">
            <a:spLocks noGrp="1"/>
          </p:cNvSpPr>
          <p:nvPr>
            <p:ph type="body" idx="1"/>
          </p:nvPr>
        </p:nvSpPr>
        <p:spPr>
          <a:xfrm>
            <a:off x="838200" y="1349490"/>
            <a:ext cx="10515600" cy="482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Also called </a:t>
            </a:r>
            <a:r>
              <a:rPr lang="en-US">
                <a:solidFill>
                  <a:srgbClr val="C00000"/>
                </a:solidFill>
                <a:latin typeface="Candara"/>
                <a:ea typeface="Candara"/>
                <a:cs typeface="Candara"/>
                <a:sym typeface="Candara"/>
              </a:rPr>
              <a:t>jumping code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&amp;&amp;, || and ! are translated into </a:t>
            </a:r>
            <a:r>
              <a:rPr lang="en-US">
                <a:solidFill>
                  <a:srgbClr val="C00000"/>
                </a:solidFill>
                <a:latin typeface="Candara"/>
                <a:ea typeface="Candara"/>
                <a:cs typeface="Candara"/>
                <a:sym typeface="Candara"/>
              </a:rPr>
              <a:t>jumps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The operators don’t appear in the code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The value of a boolean expression is represented by a position in the code </a:t>
            </a:r>
            <a:endParaRPr/>
          </a:p>
        </p:txBody>
      </p:sp>
      <p:sp>
        <p:nvSpPr>
          <p:cNvPr id="1589" name="Google Shape;1589;p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0" name="Google Shape;1590;p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78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Short Circuit Code</a:t>
            </a:r>
            <a:endParaRPr/>
          </a:p>
        </p:txBody>
      </p:sp>
      <p:sp>
        <p:nvSpPr>
          <p:cNvPr id="1596" name="Google Shape;1596;p78"/>
          <p:cNvSpPr txBox="1">
            <a:spLocks noGrp="1"/>
          </p:cNvSpPr>
          <p:nvPr>
            <p:ph type="body" idx="1"/>
          </p:nvPr>
        </p:nvSpPr>
        <p:spPr>
          <a:xfrm>
            <a:off x="838200" y="1349490"/>
            <a:ext cx="10515600" cy="482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Example:</a:t>
            </a:r>
            <a:endParaRPr/>
          </a:p>
        </p:txBody>
      </p:sp>
      <p:sp>
        <p:nvSpPr>
          <p:cNvPr id="1597" name="Google Shape;1597;p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8" name="Google Shape;1598;p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  <p:pic>
        <p:nvPicPr>
          <p:cNvPr id="1599" name="Google Shape;1599;p78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3331" y="1841632"/>
            <a:ext cx="7169524" cy="61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600" name="Google Shape;1600;p78"/>
          <p:cNvSpPr txBox="1"/>
          <p:nvPr/>
        </p:nvSpPr>
        <p:spPr>
          <a:xfrm>
            <a:off x="3657598" y="2456591"/>
            <a:ext cx="505619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 statement with Boolean expression</a:t>
            </a:r>
            <a:endParaRPr/>
          </a:p>
        </p:txBody>
      </p:sp>
      <p:pic>
        <p:nvPicPr>
          <p:cNvPr id="1601" name="Google Shape;1601;p78" descr="Screen Clipp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2050" y="2972544"/>
            <a:ext cx="5251158" cy="2281840"/>
          </a:xfrm>
          <a:prstGeom prst="rect">
            <a:avLst/>
          </a:prstGeom>
          <a:noFill/>
          <a:ln>
            <a:noFill/>
          </a:ln>
        </p:spPr>
      </p:pic>
      <p:sp>
        <p:nvSpPr>
          <p:cNvPr id="1602" name="Google Shape;1602;p78"/>
          <p:cNvSpPr txBox="1"/>
          <p:nvPr/>
        </p:nvSpPr>
        <p:spPr>
          <a:xfrm>
            <a:off x="4874524" y="5174775"/>
            <a:ext cx="203773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Jumping Code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79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Flow of Control Statements</a:t>
            </a:r>
            <a:endParaRPr/>
          </a:p>
        </p:txBody>
      </p:sp>
      <p:sp>
        <p:nvSpPr>
          <p:cNvPr id="1608" name="Google Shape;1608;p79"/>
          <p:cNvSpPr txBox="1">
            <a:spLocks noGrp="1"/>
          </p:cNvSpPr>
          <p:nvPr>
            <p:ph type="body" idx="1"/>
          </p:nvPr>
        </p:nvSpPr>
        <p:spPr>
          <a:xfrm>
            <a:off x="838200" y="1349490"/>
            <a:ext cx="10515600" cy="48274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019" r="-179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609" name="Google Shape;1609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0" name="Google Shape;1610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  <p:pic>
        <p:nvPicPr>
          <p:cNvPr id="1611" name="Google Shape;1611;p79" descr="Screen Clipp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41439" y="2330927"/>
            <a:ext cx="5426671" cy="1777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80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Flow of Control Statements</a:t>
            </a:r>
            <a:endParaRPr/>
          </a:p>
        </p:txBody>
      </p:sp>
      <p:sp>
        <p:nvSpPr>
          <p:cNvPr id="1617" name="Google Shape;1617;p80"/>
          <p:cNvSpPr txBox="1">
            <a:spLocks noGrp="1"/>
          </p:cNvSpPr>
          <p:nvPr>
            <p:ph type="body" idx="1"/>
          </p:nvPr>
        </p:nvSpPr>
        <p:spPr>
          <a:xfrm>
            <a:off x="838200" y="1349490"/>
            <a:ext cx="10515600" cy="482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The Grammar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618" name="Google Shape;1618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19" name="Google Shape;1619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  <p:graphicFrame>
        <p:nvGraphicFramePr>
          <p:cNvPr id="1620" name="Google Shape;1620;p80"/>
          <p:cNvGraphicFramePr/>
          <p:nvPr/>
        </p:nvGraphicFramePr>
        <p:xfrm>
          <a:off x="2032000" y="2084009"/>
          <a:ext cx="6807200" cy="3200470"/>
        </p:xfrm>
        <a:graphic>
          <a:graphicData uri="http://schemas.openxmlformats.org/drawingml/2006/table">
            <a:tbl>
              <a:tblPr firstRow="1" bandRow="1">
                <a:noFill/>
                <a:tableStyleId>{2624C536-CC52-4AE9-9332-AC30266E9483}</a:tableStyleId>
              </a:tblPr>
              <a:tblGrid>
                <a:gridCol w="340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Productions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Semantic Rules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>
                    <a:solidFill>
                      <a:srgbClr val="D6E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>
                    <a:solidFill>
                      <a:srgbClr val="D6EF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>
                    <a:solidFill>
                      <a:srgbClr val="FCEA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>
                    <a:solidFill>
                      <a:srgbClr val="E6F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>
                    <a:solidFill>
                      <a:srgbClr val="E6F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>
                    <a:solidFill>
                      <a:srgbClr val="E6F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21" name="Google Shape;1621;p80"/>
          <p:cNvSpPr txBox="1"/>
          <p:nvPr/>
        </p:nvSpPr>
        <p:spPr>
          <a:xfrm>
            <a:off x="9100459" y="2728687"/>
            <a:ext cx="3005951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assign</a:t>
            </a:r>
            <a:r>
              <a:rPr lang="en-US" sz="2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is a Placeholder for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an assignment statement</a:t>
            </a:r>
            <a:endParaRPr/>
          </a:p>
        </p:txBody>
      </p:sp>
      <p:cxnSp>
        <p:nvCxnSpPr>
          <p:cNvPr id="1622" name="Google Shape;1622;p80"/>
          <p:cNvCxnSpPr>
            <a:stCxn id="1621" idx="1"/>
          </p:cNvCxnSpPr>
          <p:nvPr/>
        </p:nvCxnSpPr>
        <p:spPr>
          <a:xfrm flipH="1">
            <a:off x="4775059" y="3082630"/>
            <a:ext cx="4325400" cy="5895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23" name="Google Shape;1623;p80"/>
          <p:cNvSpPr txBox="1"/>
          <p:nvPr/>
        </p:nvSpPr>
        <p:spPr>
          <a:xfrm>
            <a:off x="4775202" y="5660572"/>
            <a:ext cx="487011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We need to find out the Semantic Rules</a:t>
            </a:r>
            <a:endParaRPr/>
          </a:p>
        </p:txBody>
      </p:sp>
      <p:sp>
        <p:nvSpPr>
          <p:cNvPr id="1624" name="Google Shape;1624;p80"/>
          <p:cNvSpPr/>
          <p:nvPr/>
        </p:nvSpPr>
        <p:spPr>
          <a:xfrm rot="-5400000">
            <a:off x="7090247" y="3838595"/>
            <a:ext cx="174139" cy="332377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15173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Choice of an IR</a:t>
            </a:r>
            <a:endParaRPr/>
          </a:p>
        </p:txBody>
      </p:sp>
      <p:sp>
        <p:nvSpPr>
          <p:cNvPr id="173" name="Google Shape;173;p9"/>
          <p:cNvSpPr txBox="1">
            <a:spLocks noGrp="1"/>
          </p:cNvSpPr>
          <p:nvPr>
            <p:ph type="body" idx="1"/>
          </p:nvPr>
        </p:nvSpPr>
        <p:spPr>
          <a:xfrm>
            <a:off x="838200" y="1175657"/>
            <a:ext cx="11136086" cy="5001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The choice or design of an intermediate representation varies from compiler to compiler.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An intermediate representation may either be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an actual language or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it may consist of internal data structures that are shared by phases of the compiler.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C is a programming language, yet it is often used as an intermediate form because it is flexible, it compiles into efficient machine code, and its compilers are widely available.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The original C + + compiler consisted of a front end that generated C, treating a C compiler as a back end.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Another example: python compiler using C++ as an IR (</a:t>
            </a:r>
            <a:r>
              <a:rPr lang="en-US" u="sng">
                <a:solidFill>
                  <a:schemeClr val="hlink"/>
                </a:solidFill>
                <a:latin typeface="Candara"/>
                <a:ea typeface="Candara"/>
                <a:cs typeface="Candara"/>
                <a:sym typeface="Candara"/>
                <a:hlinkClick r:id="rId3"/>
              </a:rPr>
              <a:t>https://github.com/Omyyyy/pycom</a:t>
            </a:r>
            <a:r>
              <a:rPr lang="en-US">
                <a:latin typeface="Candara"/>
                <a:ea typeface="Candara"/>
                <a:cs typeface="Candara"/>
                <a:sym typeface="Candara"/>
              </a:rPr>
              <a:t>)</a:t>
            </a:r>
            <a:endParaRPr/>
          </a:p>
        </p:txBody>
      </p:sp>
      <p:sp>
        <p:nvSpPr>
          <p:cNvPr id="175" name="Google Shape;17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81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Flow of Control Statements</a:t>
            </a:r>
            <a:endParaRPr/>
          </a:p>
        </p:txBody>
      </p:sp>
      <p:sp>
        <p:nvSpPr>
          <p:cNvPr id="1630" name="Google Shape;1630;p81"/>
          <p:cNvSpPr txBox="1">
            <a:spLocks noGrp="1"/>
          </p:cNvSpPr>
          <p:nvPr>
            <p:ph type="body" idx="1"/>
          </p:nvPr>
        </p:nvSpPr>
        <p:spPr>
          <a:xfrm>
            <a:off x="838200" y="1349489"/>
            <a:ext cx="10515600" cy="48274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01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631" name="Google Shape;1631;p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2" name="Google Shape;1632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  <p:graphicFrame>
        <p:nvGraphicFramePr>
          <p:cNvPr id="1633" name="Google Shape;1633;p81"/>
          <p:cNvGraphicFramePr/>
          <p:nvPr/>
        </p:nvGraphicFramePr>
        <p:xfrm>
          <a:off x="852711" y="2567194"/>
          <a:ext cx="5969000" cy="1706900"/>
        </p:xfrm>
        <a:graphic>
          <a:graphicData uri="http://schemas.openxmlformats.org/drawingml/2006/table">
            <a:tbl>
              <a:tblPr firstRow="1" bandRow="1">
                <a:noFill/>
                <a:tableStyleId>{2624C536-CC52-4AE9-9332-AC30266E9483}</a:tableStyleId>
              </a:tblPr>
              <a:tblGrid>
                <a:gridCol w="189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Productions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Semantic Rules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6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34" name="Google Shape;1634;p81"/>
          <p:cNvSpPr/>
          <p:nvPr/>
        </p:nvSpPr>
        <p:spPr>
          <a:xfrm>
            <a:off x="8617858" y="2364006"/>
            <a:ext cx="1669143" cy="1040050"/>
          </a:xfrm>
          <a:prstGeom prst="rect">
            <a:avLst/>
          </a:prstGeom>
          <a:noFill/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B.code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5" name="Google Shape;1635;p81"/>
          <p:cNvSpPr/>
          <p:nvPr/>
        </p:nvSpPr>
        <p:spPr>
          <a:xfrm>
            <a:off x="8621486" y="3414542"/>
            <a:ext cx="1669143" cy="1040050"/>
          </a:xfrm>
          <a:prstGeom prst="rect">
            <a:avLst/>
          </a:prstGeom>
          <a:noFill/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S1.code</a:t>
            </a:r>
            <a:endParaRPr/>
          </a:p>
        </p:txBody>
      </p:sp>
      <p:grpSp>
        <p:nvGrpSpPr>
          <p:cNvPr id="1636" name="Google Shape;1636;p81"/>
          <p:cNvGrpSpPr/>
          <p:nvPr/>
        </p:nvGrpSpPr>
        <p:grpSpPr>
          <a:xfrm>
            <a:off x="10120085" y="2145014"/>
            <a:ext cx="1516746" cy="437984"/>
            <a:chOff x="10522857" y="1882362"/>
            <a:chExt cx="1516746" cy="437984"/>
          </a:xfrm>
        </p:grpSpPr>
        <p:cxnSp>
          <p:nvCxnSpPr>
            <p:cNvPr id="1637" name="Google Shape;1637;p81"/>
            <p:cNvCxnSpPr/>
            <p:nvPr/>
          </p:nvCxnSpPr>
          <p:spPr>
            <a:xfrm>
              <a:off x="10522857" y="2320346"/>
              <a:ext cx="830943" cy="0"/>
            </a:xfrm>
            <a:prstGeom prst="straightConnector1">
              <a:avLst/>
            </a:prstGeom>
            <a:noFill/>
            <a:ln w="28575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638" name="Google Shape;1638;p81"/>
            <p:cNvSpPr txBox="1"/>
            <p:nvPr/>
          </p:nvSpPr>
          <p:spPr>
            <a:xfrm>
              <a:off x="10892974" y="1882362"/>
              <a:ext cx="1146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to </a:t>
              </a:r>
              <a:r>
                <a:rPr lang="en-US" sz="1800" i="1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B.true</a:t>
              </a:r>
              <a:r>
                <a:rPr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  <p:grpSp>
        <p:nvGrpSpPr>
          <p:cNvPr id="1639" name="Google Shape;1639;p81"/>
          <p:cNvGrpSpPr/>
          <p:nvPr/>
        </p:nvGrpSpPr>
        <p:grpSpPr>
          <a:xfrm>
            <a:off x="10120085" y="2733338"/>
            <a:ext cx="1436917" cy="420915"/>
            <a:chOff x="10602686" y="2471761"/>
            <a:chExt cx="1436917" cy="420915"/>
          </a:xfrm>
        </p:grpSpPr>
        <p:cxnSp>
          <p:nvCxnSpPr>
            <p:cNvPr id="1640" name="Google Shape;1640;p81"/>
            <p:cNvCxnSpPr/>
            <p:nvPr/>
          </p:nvCxnSpPr>
          <p:spPr>
            <a:xfrm>
              <a:off x="10602686" y="2892676"/>
              <a:ext cx="830943" cy="0"/>
            </a:xfrm>
            <a:prstGeom prst="straightConnector1">
              <a:avLst/>
            </a:prstGeom>
            <a:noFill/>
            <a:ln w="28575" cap="flat" cmpd="sng">
              <a:solidFill>
                <a:srgbClr val="EA875C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641" name="Google Shape;1641;p81"/>
            <p:cNvSpPr txBox="1"/>
            <p:nvPr/>
          </p:nvSpPr>
          <p:spPr>
            <a:xfrm>
              <a:off x="10892974" y="2471761"/>
              <a:ext cx="1146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to </a:t>
              </a:r>
              <a:r>
                <a:rPr lang="en-US" sz="1800" i="1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B.false</a:t>
              </a: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  <p:sp>
        <p:nvSpPr>
          <p:cNvPr id="1642" name="Google Shape;1642;p81"/>
          <p:cNvSpPr txBox="1"/>
          <p:nvPr/>
        </p:nvSpPr>
        <p:spPr>
          <a:xfrm>
            <a:off x="7830460" y="3275492"/>
            <a:ext cx="1146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B.true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sp>
        <p:nvSpPr>
          <p:cNvPr id="1643" name="Google Shape;1643;p81"/>
          <p:cNvSpPr txBox="1"/>
          <p:nvPr/>
        </p:nvSpPr>
        <p:spPr>
          <a:xfrm>
            <a:off x="7038520" y="4445530"/>
            <a:ext cx="1146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B.false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sp>
        <p:nvSpPr>
          <p:cNvPr id="1644" name="Google Shape;1644;p81"/>
          <p:cNvSpPr/>
          <p:nvPr/>
        </p:nvSpPr>
        <p:spPr>
          <a:xfrm>
            <a:off x="8632372" y="4556190"/>
            <a:ext cx="1669143" cy="1040050"/>
          </a:xfrm>
          <a:prstGeom prst="rect">
            <a:avLst/>
          </a:prstGeom>
          <a:noFill/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… …</a:t>
            </a:r>
            <a:endParaRPr/>
          </a:p>
        </p:txBody>
      </p:sp>
      <p:grpSp>
        <p:nvGrpSpPr>
          <p:cNvPr id="1645" name="Google Shape;1645;p81"/>
          <p:cNvGrpSpPr/>
          <p:nvPr/>
        </p:nvGrpSpPr>
        <p:grpSpPr>
          <a:xfrm>
            <a:off x="10134600" y="3552769"/>
            <a:ext cx="1436917" cy="420915"/>
            <a:chOff x="10134600" y="3552769"/>
            <a:chExt cx="1436917" cy="420915"/>
          </a:xfrm>
        </p:grpSpPr>
        <p:cxnSp>
          <p:nvCxnSpPr>
            <p:cNvPr id="1646" name="Google Shape;1646;p81"/>
            <p:cNvCxnSpPr/>
            <p:nvPr/>
          </p:nvCxnSpPr>
          <p:spPr>
            <a:xfrm>
              <a:off x="10134600" y="3973684"/>
              <a:ext cx="830943" cy="0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647" name="Google Shape;1647;p81"/>
            <p:cNvSpPr txBox="1"/>
            <p:nvPr/>
          </p:nvSpPr>
          <p:spPr>
            <a:xfrm>
              <a:off x="10424888" y="3552769"/>
              <a:ext cx="1146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to </a:t>
              </a:r>
              <a:r>
                <a:rPr lang="en-US" sz="1800" i="1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S1.next</a:t>
              </a: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8" name="Google Shape;1648;p81"/>
          <p:cNvSpPr txBox="1"/>
          <p:nvPr/>
        </p:nvSpPr>
        <p:spPr>
          <a:xfrm>
            <a:off x="6232064" y="4445530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S1.next: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9" name="Google Shape;1649;p81"/>
          <p:cNvGrpSpPr/>
          <p:nvPr/>
        </p:nvGrpSpPr>
        <p:grpSpPr>
          <a:xfrm>
            <a:off x="8501746" y="1898272"/>
            <a:ext cx="1828796" cy="2615672"/>
            <a:chOff x="8501746" y="1898272"/>
            <a:chExt cx="1828796" cy="2615672"/>
          </a:xfrm>
        </p:grpSpPr>
        <p:sp>
          <p:nvSpPr>
            <p:cNvPr id="1650" name="Google Shape;1650;p81"/>
            <p:cNvSpPr/>
            <p:nvPr/>
          </p:nvSpPr>
          <p:spPr>
            <a:xfrm>
              <a:off x="8567058" y="2287296"/>
              <a:ext cx="1763484" cy="2226648"/>
            </a:xfrm>
            <a:prstGeom prst="rect">
              <a:avLst/>
            </a:prstGeom>
            <a:noFill/>
            <a:ln w="12700" cap="flat" cmpd="sng">
              <a:solidFill>
                <a:srgbClr val="BC770B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81"/>
            <p:cNvSpPr txBox="1"/>
            <p:nvPr/>
          </p:nvSpPr>
          <p:spPr>
            <a:xfrm>
              <a:off x="8501746" y="1898272"/>
              <a:ext cx="9035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S.code</a:t>
              </a:r>
              <a:endParaRPr sz="18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52" name="Google Shape;1652;p81"/>
          <p:cNvSpPr/>
          <p:nvPr/>
        </p:nvSpPr>
        <p:spPr>
          <a:xfrm>
            <a:off x="2808515" y="3014475"/>
            <a:ext cx="2989942" cy="2795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3" name="Google Shape;1653;p81"/>
          <p:cNvSpPr/>
          <p:nvPr/>
        </p:nvSpPr>
        <p:spPr>
          <a:xfrm>
            <a:off x="2808515" y="3333640"/>
            <a:ext cx="3186000" cy="31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4" name="Google Shape;1654;p81"/>
          <p:cNvSpPr/>
          <p:nvPr/>
        </p:nvSpPr>
        <p:spPr>
          <a:xfrm>
            <a:off x="2808516" y="3674724"/>
            <a:ext cx="3824514" cy="5344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5" name="Google Shape;1655;p81"/>
          <p:cNvSpPr txBox="1"/>
          <p:nvPr/>
        </p:nvSpPr>
        <p:spPr>
          <a:xfrm>
            <a:off x="7812319" y="4445530"/>
            <a:ext cx="9035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S.next:</a:t>
            </a:r>
            <a:endParaRPr/>
          </a:p>
        </p:txBody>
      </p:sp>
      <p:sp>
        <p:nvSpPr>
          <p:cNvPr id="1656" name="Google Shape;1656;p81"/>
          <p:cNvSpPr txBox="1"/>
          <p:nvPr/>
        </p:nvSpPr>
        <p:spPr>
          <a:xfrm>
            <a:off x="4907643" y="1799772"/>
            <a:ext cx="3338283" cy="64633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4716" b="-1414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657" name="Google Shape;1657;p81"/>
          <p:cNvCxnSpPr/>
          <p:nvPr/>
        </p:nvCxnSpPr>
        <p:spPr>
          <a:xfrm flipH="1">
            <a:off x="4455885" y="2388239"/>
            <a:ext cx="769258" cy="682902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58" name="Google Shape;1658;p81"/>
          <p:cNvSpPr txBox="1"/>
          <p:nvPr/>
        </p:nvSpPr>
        <p:spPr>
          <a:xfrm>
            <a:off x="2234119" y="4770361"/>
            <a:ext cx="3223252" cy="58477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t="-3156" b="-1368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659" name="Google Shape;1659;p81"/>
          <p:cNvCxnSpPr/>
          <p:nvPr/>
        </p:nvCxnSpPr>
        <p:spPr>
          <a:xfrm rot="10800000" flipH="1">
            <a:off x="3845745" y="4001702"/>
            <a:ext cx="1322598" cy="739631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82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Flow of Control Statements</a:t>
            </a:r>
            <a:endParaRPr/>
          </a:p>
        </p:txBody>
      </p:sp>
      <p:sp>
        <p:nvSpPr>
          <p:cNvPr id="1665" name="Google Shape;1665;p82"/>
          <p:cNvSpPr txBox="1">
            <a:spLocks noGrp="1"/>
          </p:cNvSpPr>
          <p:nvPr>
            <p:ph type="body" idx="1"/>
          </p:nvPr>
        </p:nvSpPr>
        <p:spPr>
          <a:xfrm>
            <a:off x="838200" y="1349489"/>
            <a:ext cx="10515600" cy="482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Semantic Rules for the first two productions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666" name="Google Shape;1666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7" name="Google Shape;1667;p82"/>
          <p:cNvSpPr txBox="1">
            <a:spLocks noGrp="1"/>
          </p:cNvSpPr>
          <p:nvPr>
            <p:ph type="sldNum" idx="12"/>
          </p:nvPr>
        </p:nvSpPr>
        <p:spPr>
          <a:xfrm>
            <a:off x="9445168" y="648482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  <p:graphicFrame>
        <p:nvGraphicFramePr>
          <p:cNvPr id="1668" name="Google Shape;1668;p82"/>
          <p:cNvGraphicFramePr/>
          <p:nvPr/>
        </p:nvGraphicFramePr>
        <p:xfrm>
          <a:off x="754742" y="1996921"/>
          <a:ext cx="8142525" cy="1280160"/>
        </p:xfrm>
        <a:graphic>
          <a:graphicData uri="http://schemas.openxmlformats.org/drawingml/2006/table">
            <a:tbl>
              <a:tblPr firstRow="1" bandRow="1">
                <a:noFill/>
                <a:tableStyleId>{2624C536-CC52-4AE9-9332-AC30266E9483}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Productions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Semantic Rules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69" name="Google Shape;1669;p82"/>
          <p:cNvGraphicFramePr/>
          <p:nvPr/>
        </p:nvGraphicFramePr>
        <p:xfrm>
          <a:off x="753668" y="4155224"/>
          <a:ext cx="8142525" cy="1546025"/>
        </p:xfrm>
        <a:graphic>
          <a:graphicData uri="http://schemas.openxmlformats.org/drawingml/2006/table">
            <a:tbl>
              <a:tblPr firstRow="1" bandRow="1">
                <a:noFill/>
                <a:tableStyleId>{2624C536-CC52-4AE9-9332-AC30266E9483}</a:tableStyleId>
              </a:tblPr>
              <a:tblGrid>
                <a:gridCol w="264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9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46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70" name="Google Shape;1670;p82"/>
          <p:cNvSpPr/>
          <p:nvPr/>
        </p:nvSpPr>
        <p:spPr>
          <a:xfrm>
            <a:off x="10098314" y="1802106"/>
            <a:ext cx="1669143" cy="1394663"/>
          </a:xfrm>
          <a:prstGeom prst="rect">
            <a:avLst/>
          </a:prstGeom>
          <a:noFill/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S.code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1" name="Google Shape;1671;p82"/>
          <p:cNvSpPr txBox="1"/>
          <p:nvPr/>
        </p:nvSpPr>
        <p:spPr>
          <a:xfrm>
            <a:off x="9307289" y="3081186"/>
            <a:ext cx="9035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S.next:</a:t>
            </a:r>
            <a:endParaRPr/>
          </a:p>
        </p:txBody>
      </p:sp>
      <p:sp>
        <p:nvSpPr>
          <p:cNvPr id="1672" name="Google Shape;1672;p82"/>
          <p:cNvSpPr/>
          <p:nvPr/>
        </p:nvSpPr>
        <p:spPr>
          <a:xfrm>
            <a:off x="10112826" y="3670290"/>
            <a:ext cx="1669143" cy="1040050"/>
          </a:xfrm>
          <a:prstGeom prst="rect">
            <a:avLst/>
          </a:prstGeom>
          <a:noFill/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S1.code</a:t>
            </a:r>
            <a:endParaRPr/>
          </a:p>
        </p:txBody>
      </p:sp>
      <p:sp>
        <p:nvSpPr>
          <p:cNvPr id="1673" name="Google Shape;1673;p82"/>
          <p:cNvSpPr/>
          <p:nvPr/>
        </p:nvSpPr>
        <p:spPr>
          <a:xfrm>
            <a:off x="10120086" y="5763755"/>
            <a:ext cx="1669143" cy="1040050"/>
          </a:xfrm>
          <a:prstGeom prst="rect">
            <a:avLst/>
          </a:prstGeom>
          <a:noFill/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… …</a:t>
            </a:r>
            <a:endParaRPr/>
          </a:p>
        </p:txBody>
      </p:sp>
      <p:sp>
        <p:nvSpPr>
          <p:cNvPr id="1674" name="Google Shape;1674;p82"/>
          <p:cNvSpPr txBox="1"/>
          <p:nvPr/>
        </p:nvSpPr>
        <p:spPr>
          <a:xfrm>
            <a:off x="9202055" y="5751814"/>
            <a:ext cx="10958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S2.next:</a:t>
            </a:r>
            <a:endParaRPr/>
          </a:p>
        </p:txBody>
      </p:sp>
      <p:sp>
        <p:nvSpPr>
          <p:cNvPr id="1675" name="Google Shape;1675;p82"/>
          <p:cNvSpPr/>
          <p:nvPr/>
        </p:nvSpPr>
        <p:spPr>
          <a:xfrm>
            <a:off x="10120086" y="4710340"/>
            <a:ext cx="1669143" cy="1040050"/>
          </a:xfrm>
          <a:prstGeom prst="rect">
            <a:avLst/>
          </a:prstGeom>
          <a:noFill/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S2.code</a:t>
            </a:r>
            <a:endParaRPr/>
          </a:p>
        </p:txBody>
      </p:sp>
      <p:sp>
        <p:nvSpPr>
          <p:cNvPr id="1676" name="Google Shape;1676;p82"/>
          <p:cNvSpPr txBox="1"/>
          <p:nvPr/>
        </p:nvSpPr>
        <p:spPr>
          <a:xfrm>
            <a:off x="9202055" y="4655988"/>
            <a:ext cx="10958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S1.next: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83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Flow of Control Statements</a:t>
            </a:r>
            <a:endParaRPr/>
          </a:p>
        </p:txBody>
      </p:sp>
      <p:sp>
        <p:nvSpPr>
          <p:cNvPr id="1682" name="Google Shape;1682;p83"/>
          <p:cNvSpPr txBox="1">
            <a:spLocks noGrp="1"/>
          </p:cNvSpPr>
          <p:nvPr>
            <p:ph type="body" idx="1"/>
          </p:nvPr>
        </p:nvSpPr>
        <p:spPr>
          <a:xfrm>
            <a:off x="838200" y="1349490"/>
            <a:ext cx="10515600" cy="482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Attributes of SDD that will translate this grammar: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Codes are managed using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B.code : contains codes of B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S.code : contains codes of 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Jumping Labels are managed using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B.true : label to which control flows if B is true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B.false : label to which control flows if B is false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S.next : label of a instruction immediately after S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683" name="Google Shape;1683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84" name="Google Shape;1684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82</a:t>
            </a:fld>
            <a:endParaRPr/>
          </a:p>
        </p:txBody>
      </p:sp>
      <p:pic>
        <p:nvPicPr>
          <p:cNvPr id="1685" name="Google Shape;1685;p83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37633" y="2538481"/>
            <a:ext cx="4000979" cy="1310180"/>
          </a:xfrm>
          <a:prstGeom prst="rect">
            <a:avLst/>
          </a:prstGeom>
          <a:noFill/>
          <a:ln>
            <a:noFill/>
          </a:ln>
        </p:spPr>
      </p:pic>
      <p:sp>
        <p:nvSpPr>
          <p:cNvPr id="1686" name="Google Shape;1686;p83"/>
          <p:cNvSpPr/>
          <p:nvPr/>
        </p:nvSpPr>
        <p:spPr>
          <a:xfrm>
            <a:off x="5363570" y="2784143"/>
            <a:ext cx="155448" cy="9144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7" name="Google Shape;1687;p83"/>
          <p:cNvSpPr txBox="1"/>
          <p:nvPr/>
        </p:nvSpPr>
        <p:spPr>
          <a:xfrm>
            <a:off x="5568285" y="3057096"/>
            <a:ext cx="13596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ndara"/>
                <a:ea typeface="Candara"/>
                <a:cs typeface="Candara"/>
                <a:sym typeface="Candara"/>
              </a:rPr>
              <a:t>Synthesized</a:t>
            </a:r>
            <a:endParaRPr/>
          </a:p>
        </p:txBody>
      </p:sp>
      <p:sp>
        <p:nvSpPr>
          <p:cNvPr id="1688" name="Google Shape;1688;p83"/>
          <p:cNvSpPr/>
          <p:nvPr/>
        </p:nvSpPr>
        <p:spPr>
          <a:xfrm>
            <a:off x="7970292" y="4735773"/>
            <a:ext cx="116779" cy="1025857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9" name="Google Shape;1689;p83"/>
          <p:cNvSpPr txBox="1"/>
          <p:nvPr/>
        </p:nvSpPr>
        <p:spPr>
          <a:xfrm>
            <a:off x="8109049" y="5038296"/>
            <a:ext cx="10775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andara"/>
                <a:ea typeface="Candara"/>
                <a:cs typeface="Candara"/>
                <a:sym typeface="Candara"/>
              </a:rPr>
              <a:t>Inherited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84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Flow of Control Statements</a:t>
            </a:r>
            <a:endParaRPr/>
          </a:p>
        </p:txBody>
      </p:sp>
      <p:sp>
        <p:nvSpPr>
          <p:cNvPr id="1695" name="Google Shape;1695;p84"/>
          <p:cNvSpPr txBox="1">
            <a:spLocks noGrp="1"/>
          </p:cNvSpPr>
          <p:nvPr>
            <p:ph type="body" idx="1"/>
          </p:nvPr>
        </p:nvSpPr>
        <p:spPr>
          <a:xfrm>
            <a:off x="838200" y="1349489"/>
            <a:ext cx="10515600" cy="4785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0252" b="-3544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696" name="Google Shape;1696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97" name="Google Shape;1697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83</a:t>
            </a:fld>
            <a:endParaRPr/>
          </a:p>
        </p:txBody>
      </p:sp>
      <p:graphicFrame>
        <p:nvGraphicFramePr>
          <p:cNvPr id="1698" name="Google Shape;1698;p84"/>
          <p:cNvGraphicFramePr/>
          <p:nvPr/>
        </p:nvGraphicFramePr>
        <p:xfrm>
          <a:off x="566058" y="2040468"/>
          <a:ext cx="7344225" cy="2621300"/>
        </p:xfrm>
        <a:graphic>
          <a:graphicData uri="http://schemas.openxmlformats.org/drawingml/2006/table">
            <a:tbl>
              <a:tblPr firstRow="1" bandRow="1">
                <a:noFill/>
                <a:tableStyleId>{2624C536-CC52-4AE9-9332-AC30266E9483}</a:tableStyleId>
              </a:tblPr>
              <a:tblGrid>
                <a:gridCol w="288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Productions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Semantic Rules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99" name="Google Shape;1699;p84"/>
          <p:cNvSpPr/>
          <p:nvPr/>
        </p:nvSpPr>
        <p:spPr>
          <a:xfrm>
            <a:off x="8951684" y="2393035"/>
            <a:ext cx="1669143" cy="1040050"/>
          </a:xfrm>
          <a:prstGeom prst="rect">
            <a:avLst/>
          </a:prstGeom>
          <a:noFill/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B.code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0" name="Google Shape;1700;p84"/>
          <p:cNvSpPr/>
          <p:nvPr/>
        </p:nvSpPr>
        <p:spPr>
          <a:xfrm>
            <a:off x="8951684" y="3443445"/>
            <a:ext cx="1669143" cy="1040050"/>
          </a:xfrm>
          <a:prstGeom prst="rect">
            <a:avLst/>
          </a:prstGeom>
          <a:noFill/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S1.code</a:t>
            </a:r>
            <a:endParaRPr/>
          </a:p>
        </p:txBody>
      </p:sp>
      <p:grpSp>
        <p:nvGrpSpPr>
          <p:cNvPr id="1701" name="Google Shape;1701;p84"/>
          <p:cNvGrpSpPr/>
          <p:nvPr/>
        </p:nvGrpSpPr>
        <p:grpSpPr>
          <a:xfrm>
            <a:off x="10453911" y="2174043"/>
            <a:ext cx="1516746" cy="437984"/>
            <a:chOff x="10522857" y="1882362"/>
            <a:chExt cx="1516746" cy="437984"/>
          </a:xfrm>
        </p:grpSpPr>
        <p:cxnSp>
          <p:nvCxnSpPr>
            <p:cNvPr id="1702" name="Google Shape;1702;p84"/>
            <p:cNvCxnSpPr/>
            <p:nvPr/>
          </p:nvCxnSpPr>
          <p:spPr>
            <a:xfrm>
              <a:off x="10522857" y="2320346"/>
              <a:ext cx="830943" cy="0"/>
            </a:xfrm>
            <a:prstGeom prst="straightConnector1">
              <a:avLst/>
            </a:prstGeom>
            <a:noFill/>
            <a:ln w="28575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703" name="Google Shape;1703;p84"/>
            <p:cNvSpPr txBox="1"/>
            <p:nvPr/>
          </p:nvSpPr>
          <p:spPr>
            <a:xfrm>
              <a:off x="10892974" y="1882362"/>
              <a:ext cx="1146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to </a:t>
              </a:r>
              <a:r>
                <a:rPr lang="en-US" sz="1800" i="1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B.true</a:t>
              </a:r>
              <a:r>
                <a:rPr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  <p:grpSp>
        <p:nvGrpSpPr>
          <p:cNvPr id="1704" name="Google Shape;1704;p84"/>
          <p:cNvGrpSpPr/>
          <p:nvPr/>
        </p:nvGrpSpPr>
        <p:grpSpPr>
          <a:xfrm>
            <a:off x="10453911" y="2762367"/>
            <a:ext cx="1436917" cy="420915"/>
            <a:chOff x="10602686" y="2471761"/>
            <a:chExt cx="1436917" cy="420915"/>
          </a:xfrm>
        </p:grpSpPr>
        <p:cxnSp>
          <p:nvCxnSpPr>
            <p:cNvPr id="1705" name="Google Shape;1705;p84"/>
            <p:cNvCxnSpPr/>
            <p:nvPr/>
          </p:nvCxnSpPr>
          <p:spPr>
            <a:xfrm>
              <a:off x="10602686" y="2892676"/>
              <a:ext cx="830943" cy="0"/>
            </a:xfrm>
            <a:prstGeom prst="straightConnector1">
              <a:avLst/>
            </a:prstGeom>
            <a:noFill/>
            <a:ln w="28575" cap="flat" cmpd="sng">
              <a:solidFill>
                <a:srgbClr val="EA875C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706" name="Google Shape;1706;p84"/>
            <p:cNvSpPr txBox="1"/>
            <p:nvPr/>
          </p:nvSpPr>
          <p:spPr>
            <a:xfrm>
              <a:off x="10892974" y="2471761"/>
              <a:ext cx="1146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to </a:t>
              </a:r>
              <a:r>
                <a:rPr lang="en-US" sz="1800" i="1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B.false</a:t>
              </a: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  <p:sp>
        <p:nvSpPr>
          <p:cNvPr id="1707" name="Google Shape;1707;p84"/>
          <p:cNvSpPr txBox="1"/>
          <p:nvPr/>
        </p:nvSpPr>
        <p:spPr>
          <a:xfrm>
            <a:off x="8164286" y="3304521"/>
            <a:ext cx="1146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B.true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sp>
        <p:nvSpPr>
          <p:cNvPr id="1708" name="Google Shape;1708;p84"/>
          <p:cNvSpPr txBox="1"/>
          <p:nvPr/>
        </p:nvSpPr>
        <p:spPr>
          <a:xfrm>
            <a:off x="8069030" y="4343930"/>
            <a:ext cx="8935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B.false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sp>
        <p:nvSpPr>
          <p:cNvPr id="1709" name="Google Shape;1709;p84"/>
          <p:cNvSpPr/>
          <p:nvPr/>
        </p:nvSpPr>
        <p:spPr>
          <a:xfrm>
            <a:off x="8951683" y="5672823"/>
            <a:ext cx="1669143" cy="1040050"/>
          </a:xfrm>
          <a:prstGeom prst="rect">
            <a:avLst/>
          </a:prstGeom>
          <a:noFill/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… …</a:t>
            </a:r>
            <a:endParaRPr/>
          </a:p>
        </p:txBody>
      </p:sp>
      <p:grpSp>
        <p:nvGrpSpPr>
          <p:cNvPr id="1710" name="Google Shape;1710;p84"/>
          <p:cNvGrpSpPr/>
          <p:nvPr/>
        </p:nvGrpSpPr>
        <p:grpSpPr>
          <a:xfrm>
            <a:off x="10468426" y="3581798"/>
            <a:ext cx="1436917" cy="420915"/>
            <a:chOff x="10134600" y="3552769"/>
            <a:chExt cx="1436917" cy="420915"/>
          </a:xfrm>
        </p:grpSpPr>
        <p:cxnSp>
          <p:nvCxnSpPr>
            <p:cNvPr id="1711" name="Google Shape;1711;p84"/>
            <p:cNvCxnSpPr/>
            <p:nvPr/>
          </p:nvCxnSpPr>
          <p:spPr>
            <a:xfrm>
              <a:off x="10134600" y="3973684"/>
              <a:ext cx="830943" cy="0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712" name="Google Shape;1712;p84"/>
            <p:cNvSpPr txBox="1"/>
            <p:nvPr/>
          </p:nvSpPr>
          <p:spPr>
            <a:xfrm>
              <a:off x="10424888" y="3552769"/>
              <a:ext cx="1146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to </a:t>
              </a:r>
              <a:r>
                <a:rPr lang="en-US" sz="1800" i="1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S1.next</a:t>
              </a: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3" name="Google Shape;1713;p84"/>
          <p:cNvSpPr txBox="1"/>
          <p:nvPr/>
        </p:nvSpPr>
        <p:spPr>
          <a:xfrm>
            <a:off x="7267679" y="5596923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S1.next: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14" name="Google Shape;1714;p84"/>
          <p:cNvGrpSpPr/>
          <p:nvPr/>
        </p:nvGrpSpPr>
        <p:grpSpPr>
          <a:xfrm>
            <a:off x="8844784" y="1924958"/>
            <a:ext cx="1828796" cy="3672953"/>
            <a:chOff x="8501746" y="2026075"/>
            <a:chExt cx="1828796" cy="2487869"/>
          </a:xfrm>
        </p:grpSpPr>
        <p:sp>
          <p:nvSpPr>
            <p:cNvPr id="1715" name="Google Shape;1715;p84"/>
            <p:cNvSpPr/>
            <p:nvPr/>
          </p:nvSpPr>
          <p:spPr>
            <a:xfrm>
              <a:off x="8567058" y="2287296"/>
              <a:ext cx="1763484" cy="2226648"/>
            </a:xfrm>
            <a:prstGeom prst="rect">
              <a:avLst/>
            </a:prstGeom>
            <a:noFill/>
            <a:ln w="12700" cap="flat" cmpd="sng">
              <a:solidFill>
                <a:srgbClr val="BC770B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6" name="Google Shape;1716;p84"/>
            <p:cNvSpPr txBox="1"/>
            <p:nvPr/>
          </p:nvSpPr>
          <p:spPr>
            <a:xfrm>
              <a:off x="8501746" y="2026075"/>
              <a:ext cx="9035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S.code</a:t>
              </a:r>
              <a:endParaRPr sz="18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7" name="Google Shape;1717;p84"/>
          <p:cNvSpPr txBox="1"/>
          <p:nvPr/>
        </p:nvSpPr>
        <p:spPr>
          <a:xfrm>
            <a:off x="8160656" y="5596923"/>
            <a:ext cx="9035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S.next:</a:t>
            </a:r>
            <a:endParaRPr/>
          </a:p>
        </p:txBody>
      </p:sp>
      <p:sp>
        <p:nvSpPr>
          <p:cNvPr id="1718" name="Google Shape;1718;p84"/>
          <p:cNvSpPr/>
          <p:nvPr/>
        </p:nvSpPr>
        <p:spPr>
          <a:xfrm>
            <a:off x="8955311" y="4497765"/>
            <a:ext cx="1669143" cy="1040050"/>
          </a:xfrm>
          <a:prstGeom prst="rect">
            <a:avLst/>
          </a:prstGeom>
          <a:noFill/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S2.code</a:t>
            </a:r>
            <a:endParaRPr/>
          </a:p>
        </p:txBody>
      </p:sp>
      <p:grpSp>
        <p:nvGrpSpPr>
          <p:cNvPr id="1719" name="Google Shape;1719;p84"/>
          <p:cNvGrpSpPr/>
          <p:nvPr/>
        </p:nvGrpSpPr>
        <p:grpSpPr>
          <a:xfrm>
            <a:off x="10461169" y="4561512"/>
            <a:ext cx="1436917" cy="420915"/>
            <a:chOff x="10134600" y="3552769"/>
            <a:chExt cx="1436917" cy="420915"/>
          </a:xfrm>
        </p:grpSpPr>
        <p:cxnSp>
          <p:nvCxnSpPr>
            <p:cNvPr id="1720" name="Google Shape;1720;p84"/>
            <p:cNvCxnSpPr/>
            <p:nvPr/>
          </p:nvCxnSpPr>
          <p:spPr>
            <a:xfrm>
              <a:off x="10134600" y="3973684"/>
              <a:ext cx="830943" cy="0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721" name="Google Shape;1721;p84"/>
            <p:cNvSpPr txBox="1"/>
            <p:nvPr/>
          </p:nvSpPr>
          <p:spPr>
            <a:xfrm>
              <a:off x="10424888" y="3552769"/>
              <a:ext cx="1146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to </a:t>
              </a:r>
              <a:r>
                <a:rPr lang="en-US" sz="1800" i="1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S2.next</a:t>
              </a: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2" name="Google Shape;1722;p84"/>
          <p:cNvSpPr txBox="1"/>
          <p:nvPr/>
        </p:nvSpPr>
        <p:spPr>
          <a:xfrm>
            <a:off x="6287965" y="5596923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S2.next: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3" name="Google Shape;1723;p84"/>
          <p:cNvSpPr/>
          <p:nvPr/>
        </p:nvSpPr>
        <p:spPr>
          <a:xfrm>
            <a:off x="3519715" y="2466012"/>
            <a:ext cx="3047998" cy="2920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4" name="Google Shape;1724;p84"/>
          <p:cNvSpPr/>
          <p:nvPr/>
        </p:nvSpPr>
        <p:spPr>
          <a:xfrm>
            <a:off x="3548746" y="2792270"/>
            <a:ext cx="3185885" cy="3215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5" name="Google Shape;1725;p84"/>
          <p:cNvSpPr/>
          <p:nvPr/>
        </p:nvSpPr>
        <p:spPr>
          <a:xfrm>
            <a:off x="3519715" y="3108667"/>
            <a:ext cx="3824514" cy="2829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6" name="Google Shape;1726;p84"/>
          <p:cNvSpPr/>
          <p:nvPr/>
        </p:nvSpPr>
        <p:spPr>
          <a:xfrm>
            <a:off x="3483428" y="3466416"/>
            <a:ext cx="3904347" cy="11331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7" name="Google Shape;1727;p84"/>
          <p:cNvSpPr/>
          <p:nvPr/>
        </p:nvSpPr>
        <p:spPr>
          <a:xfrm>
            <a:off x="3570517" y="4044837"/>
            <a:ext cx="3824514" cy="2829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8" name="Google Shape;1728;p84"/>
          <p:cNvSpPr txBox="1"/>
          <p:nvPr/>
        </p:nvSpPr>
        <p:spPr>
          <a:xfrm>
            <a:off x="8966197" y="4131474"/>
            <a:ext cx="1640116" cy="36933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go to </a:t>
            </a:r>
            <a:r>
              <a:rPr lang="en-US" sz="1800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S1.next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7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85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Flow of Control Statements</a:t>
            </a:r>
            <a:endParaRPr/>
          </a:p>
        </p:txBody>
      </p:sp>
      <p:sp>
        <p:nvSpPr>
          <p:cNvPr id="1734" name="Google Shape;1734;p85"/>
          <p:cNvSpPr txBox="1">
            <a:spLocks noGrp="1"/>
          </p:cNvSpPr>
          <p:nvPr>
            <p:ph type="body" idx="1"/>
          </p:nvPr>
        </p:nvSpPr>
        <p:spPr>
          <a:xfrm>
            <a:off x="765630" y="1262406"/>
            <a:ext cx="10515600" cy="59258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16494" b="-1030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735" name="Google Shape;1735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6" name="Google Shape;1736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84</a:t>
            </a:fld>
            <a:endParaRPr/>
          </a:p>
        </p:txBody>
      </p:sp>
      <p:graphicFrame>
        <p:nvGraphicFramePr>
          <p:cNvPr id="1737" name="Google Shape;1737;p85"/>
          <p:cNvGraphicFramePr/>
          <p:nvPr/>
        </p:nvGraphicFramePr>
        <p:xfrm>
          <a:off x="689565" y="2018314"/>
          <a:ext cx="6291800" cy="2621300"/>
        </p:xfrm>
        <a:graphic>
          <a:graphicData uri="http://schemas.openxmlformats.org/drawingml/2006/table">
            <a:tbl>
              <a:tblPr firstRow="1" bandRow="1">
                <a:noFill/>
                <a:tableStyleId>{2624C536-CC52-4AE9-9332-AC30266E9483}</a:tableStyleId>
              </a:tblPr>
              <a:tblGrid>
                <a:gridCol w="19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Productions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Semantic Rules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38" name="Google Shape;1738;p85"/>
          <p:cNvSpPr/>
          <p:nvPr/>
        </p:nvSpPr>
        <p:spPr>
          <a:xfrm>
            <a:off x="8922656" y="2393035"/>
            <a:ext cx="1669143" cy="1040050"/>
          </a:xfrm>
          <a:prstGeom prst="rect">
            <a:avLst/>
          </a:prstGeom>
          <a:noFill/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B.code</a:t>
            </a:r>
            <a:endParaRPr sz="20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9" name="Google Shape;1739;p85"/>
          <p:cNvSpPr/>
          <p:nvPr/>
        </p:nvSpPr>
        <p:spPr>
          <a:xfrm>
            <a:off x="8922656" y="3443445"/>
            <a:ext cx="1669143" cy="1040050"/>
          </a:xfrm>
          <a:prstGeom prst="rect">
            <a:avLst/>
          </a:prstGeom>
          <a:noFill/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S1.code</a:t>
            </a:r>
            <a:endParaRPr/>
          </a:p>
        </p:txBody>
      </p:sp>
      <p:grpSp>
        <p:nvGrpSpPr>
          <p:cNvPr id="1740" name="Google Shape;1740;p85"/>
          <p:cNvGrpSpPr/>
          <p:nvPr/>
        </p:nvGrpSpPr>
        <p:grpSpPr>
          <a:xfrm>
            <a:off x="10424883" y="2174043"/>
            <a:ext cx="1516746" cy="437984"/>
            <a:chOff x="10522857" y="1882362"/>
            <a:chExt cx="1516746" cy="437984"/>
          </a:xfrm>
        </p:grpSpPr>
        <p:cxnSp>
          <p:nvCxnSpPr>
            <p:cNvPr id="1741" name="Google Shape;1741;p85"/>
            <p:cNvCxnSpPr/>
            <p:nvPr/>
          </p:nvCxnSpPr>
          <p:spPr>
            <a:xfrm>
              <a:off x="10522857" y="2320346"/>
              <a:ext cx="830943" cy="0"/>
            </a:xfrm>
            <a:prstGeom prst="straightConnector1">
              <a:avLst/>
            </a:prstGeom>
            <a:noFill/>
            <a:ln w="28575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742" name="Google Shape;1742;p85"/>
            <p:cNvSpPr txBox="1"/>
            <p:nvPr/>
          </p:nvSpPr>
          <p:spPr>
            <a:xfrm>
              <a:off x="10892974" y="1882362"/>
              <a:ext cx="1146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to </a:t>
              </a:r>
              <a:r>
                <a:rPr lang="en-US" sz="1800" i="1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B.true</a:t>
              </a:r>
              <a:r>
                <a:rPr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  <p:grpSp>
        <p:nvGrpSpPr>
          <p:cNvPr id="1743" name="Google Shape;1743;p85"/>
          <p:cNvGrpSpPr/>
          <p:nvPr/>
        </p:nvGrpSpPr>
        <p:grpSpPr>
          <a:xfrm>
            <a:off x="10424883" y="2762367"/>
            <a:ext cx="1436917" cy="420915"/>
            <a:chOff x="10602686" y="2471761"/>
            <a:chExt cx="1436917" cy="420915"/>
          </a:xfrm>
        </p:grpSpPr>
        <p:cxnSp>
          <p:nvCxnSpPr>
            <p:cNvPr id="1744" name="Google Shape;1744;p85"/>
            <p:cNvCxnSpPr/>
            <p:nvPr/>
          </p:nvCxnSpPr>
          <p:spPr>
            <a:xfrm>
              <a:off x="10602686" y="2892676"/>
              <a:ext cx="830943" cy="0"/>
            </a:xfrm>
            <a:prstGeom prst="straightConnector1">
              <a:avLst/>
            </a:prstGeom>
            <a:noFill/>
            <a:ln w="28575" cap="flat" cmpd="sng">
              <a:solidFill>
                <a:srgbClr val="EA875C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745" name="Google Shape;1745;p85"/>
            <p:cNvSpPr txBox="1"/>
            <p:nvPr/>
          </p:nvSpPr>
          <p:spPr>
            <a:xfrm>
              <a:off x="10892974" y="2471761"/>
              <a:ext cx="1146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to </a:t>
              </a:r>
              <a:r>
                <a:rPr lang="en-US" sz="1800" i="1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B.false</a:t>
              </a: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  <p:sp>
        <p:nvSpPr>
          <p:cNvPr id="1746" name="Google Shape;1746;p85"/>
          <p:cNvSpPr txBox="1"/>
          <p:nvPr/>
        </p:nvSpPr>
        <p:spPr>
          <a:xfrm>
            <a:off x="8135258" y="3304521"/>
            <a:ext cx="1146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B.true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sp>
        <p:nvSpPr>
          <p:cNvPr id="1747" name="Google Shape;1747;p85"/>
          <p:cNvSpPr txBox="1"/>
          <p:nvPr/>
        </p:nvSpPr>
        <p:spPr>
          <a:xfrm>
            <a:off x="7123441" y="4482483"/>
            <a:ext cx="8935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B.false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sp>
        <p:nvSpPr>
          <p:cNvPr id="1748" name="Google Shape;1748;p85"/>
          <p:cNvSpPr/>
          <p:nvPr/>
        </p:nvSpPr>
        <p:spPr>
          <a:xfrm>
            <a:off x="8922655" y="4627793"/>
            <a:ext cx="1669143" cy="1040050"/>
          </a:xfrm>
          <a:prstGeom prst="rect">
            <a:avLst/>
          </a:prstGeom>
          <a:noFill/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… …</a:t>
            </a:r>
            <a:endParaRPr/>
          </a:p>
        </p:txBody>
      </p:sp>
      <p:grpSp>
        <p:nvGrpSpPr>
          <p:cNvPr id="1749" name="Google Shape;1749;p85"/>
          <p:cNvGrpSpPr/>
          <p:nvPr/>
        </p:nvGrpSpPr>
        <p:grpSpPr>
          <a:xfrm>
            <a:off x="10439398" y="3581798"/>
            <a:ext cx="1436917" cy="420915"/>
            <a:chOff x="10134600" y="3552769"/>
            <a:chExt cx="1436917" cy="420915"/>
          </a:xfrm>
        </p:grpSpPr>
        <p:cxnSp>
          <p:nvCxnSpPr>
            <p:cNvPr id="1750" name="Google Shape;1750;p85"/>
            <p:cNvCxnSpPr/>
            <p:nvPr/>
          </p:nvCxnSpPr>
          <p:spPr>
            <a:xfrm>
              <a:off x="10134600" y="3973684"/>
              <a:ext cx="830943" cy="0"/>
            </a:xfrm>
            <a:prstGeom prst="straightConnector1">
              <a:avLst/>
            </a:prstGeom>
            <a:noFill/>
            <a:ln w="28575" cap="flat" cmpd="sng">
              <a:solidFill>
                <a:srgbClr val="0070C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751" name="Google Shape;1751;p85"/>
            <p:cNvSpPr txBox="1"/>
            <p:nvPr/>
          </p:nvSpPr>
          <p:spPr>
            <a:xfrm>
              <a:off x="10424888" y="3552769"/>
              <a:ext cx="1146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to </a:t>
              </a:r>
              <a:r>
                <a:rPr lang="en-US" sz="1800" i="1">
                  <a:solidFill>
                    <a:srgbClr val="0070C0"/>
                  </a:solidFill>
                  <a:latin typeface="Calibri"/>
                  <a:ea typeface="Calibri"/>
                  <a:cs typeface="Calibri"/>
                  <a:sym typeface="Calibri"/>
                </a:rPr>
                <a:t>S1.next</a:t>
              </a:r>
              <a:endParaRPr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2" name="Google Shape;1752;p85"/>
          <p:cNvSpPr txBox="1"/>
          <p:nvPr/>
        </p:nvSpPr>
        <p:spPr>
          <a:xfrm>
            <a:off x="7999917" y="2213649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S1.next: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3" name="Google Shape;1753;p85"/>
          <p:cNvGrpSpPr/>
          <p:nvPr/>
        </p:nvGrpSpPr>
        <p:grpSpPr>
          <a:xfrm>
            <a:off x="8806544" y="1989286"/>
            <a:ext cx="1828796" cy="2573807"/>
            <a:chOff x="8501746" y="2026075"/>
            <a:chExt cx="1828796" cy="2460122"/>
          </a:xfrm>
        </p:grpSpPr>
        <p:sp>
          <p:nvSpPr>
            <p:cNvPr id="1754" name="Google Shape;1754;p85"/>
            <p:cNvSpPr/>
            <p:nvPr/>
          </p:nvSpPr>
          <p:spPr>
            <a:xfrm>
              <a:off x="8567058" y="2367660"/>
              <a:ext cx="1763484" cy="2118537"/>
            </a:xfrm>
            <a:prstGeom prst="rect">
              <a:avLst/>
            </a:prstGeom>
            <a:noFill/>
            <a:ln w="12700" cap="flat" cmpd="sng">
              <a:solidFill>
                <a:srgbClr val="BC770B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5" name="Google Shape;1755;p85"/>
            <p:cNvSpPr txBox="1"/>
            <p:nvPr/>
          </p:nvSpPr>
          <p:spPr>
            <a:xfrm>
              <a:off x="8501746" y="2026075"/>
              <a:ext cx="9035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S.code</a:t>
              </a:r>
              <a:endParaRPr sz="18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6" name="Google Shape;1756;p85"/>
          <p:cNvSpPr txBox="1"/>
          <p:nvPr/>
        </p:nvSpPr>
        <p:spPr>
          <a:xfrm>
            <a:off x="8069941" y="4478215"/>
            <a:ext cx="9035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S.next:</a:t>
            </a:r>
            <a:endParaRPr/>
          </a:p>
        </p:txBody>
      </p:sp>
      <p:sp>
        <p:nvSpPr>
          <p:cNvPr id="1757" name="Google Shape;1757;p85"/>
          <p:cNvSpPr txBox="1"/>
          <p:nvPr/>
        </p:nvSpPr>
        <p:spPr>
          <a:xfrm>
            <a:off x="7181497" y="2219179"/>
            <a:ext cx="990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begin: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8" name="Google Shape;1758;p85"/>
          <p:cNvSpPr txBox="1"/>
          <p:nvPr/>
        </p:nvSpPr>
        <p:spPr>
          <a:xfrm>
            <a:off x="8937169" y="4131474"/>
            <a:ext cx="1640116" cy="3385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go to </a:t>
            </a:r>
            <a:r>
              <a:rPr lang="en-US" sz="1600" i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begin</a:t>
            </a:r>
            <a:endParaRPr/>
          </a:p>
        </p:txBody>
      </p:sp>
      <p:sp>
        <p:nvSpPr>
          <p:cNvPr id="1759" name="Google Shape;1759;p85"/>
          <p:cNvSpPr/>
          <p:nvPr/>
        </p:nvSpPr>
        <p:spPr>
          <a:xfrm>
            <a:off x="2719616" y="2791576"/>
            <a:ext cx="3047998" cy="3749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0" name="Google Shape;1760;p85"/>
          <p:cNvSpPr/>
          <p:nvPr/>
        </p:nvSpPr>
        <p:spPr>
          <a:xfrm>
            <a:off x="2712361" y="3132662"/>
            <a:ext cx="3047998" cy="2920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1" name="Google Shape;1761;p85"/>
          <p:cNvSpPr/>
          <p:nvPr/>
        </p:nvSpPr>
        <p:spPr>
          <a:xfrm>
            <a:off x="2741388" y="2523064"/>
            <a:ext cx="3047998" cy="2920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2" name="Google Shape;1762;p85"/>
          <p:cNvSpPr/>
          <p:nvPr/>
        </p:nvSpPr>
        <p:spPr>
          <a:xfrm>
            <a:off x="2712359" y="3364888"/>
            <a:ext cx="3047998" cy="3339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3" name="Google Shape;1763;p85"/>
          <p:cNvSpPr/>
          <p:nvPr/>
        </p:nvSpPr>
        <p:spPr>
          <a:xfrm>
            <a:off x="3904343" y="4293801"/>
            <a:ext cx="2305956" cy="3339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4" name="Google Shape;1764;p85"/>
          <p:cNvSpPr/>
          <p:nvPr/>
        </p:nvSpPr>
        <p:spPr>
          <a:xfrm>
            <a:off x="2712359" y="3691450"/>
            <a:ext cx="3695696" cy="89669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7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7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p86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Translation of Boolean Expression</a:t>
            </a:r>
            <a:endParaRPr/>
          </a:p>
        </p:txBody>
      </p:sp>
      <p:sp>
        <p:nvSpPr>
          <p:cNvPr id="1770" name="Google Shape;1770;p86"/>
          <p:cNvSpPr txBox="1">
            <a:spLocks noGrp="1"/>
          </p:cNvSpPr>
          <p:nvPr>
            <p:ph type="body" idx="1"/>
          </p:nvPr>
        </p:nvSpPr>
        <p:spPr>
          <a:xfrm>
            <a:off x="838200" y="1349490"/>
            <a:ext cx="10515600" cy="48274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01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771" name="Google Shape;1771;p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72" name="Google Shape;1772;p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85</a:t>
            </a:fld>
            <a:endParaRPr/>
          </a:p>
        </p:txBody>
      </p:sp>
      <p:pic>
        <p:nvPicPr>
          <p:cNvPr id="1773" name="Google Shape;1773;p86" descr="Screen Clipp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45946" y="2918696"/>
            <a:ext cx="4615506" cy="2715005"/>
          </a:xfrm>
          <a:prstGeom prst="rect">
            <a:avLst/>
          </a:prstGeom>
          <a:noFill/>
          <a:ln>
            <a:noFill/>
          </a:ln>
        </p:spPr>
      </p:pic>
      <p:sp>
        <p:nvSpPr>
          <p:cNvPr id="1774" name="Google Shape;1774;p86"/>
          <p:cNvSpPr txBox="1"/>
          <p:nvPr/>
        </p:nvSpPr>
        <p:spPr>
          <a:xfrm>
            <a:off x="1414451" y="2890990"/>
            <a:ext cx="283122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How to produce B.code?</a:t>
            </a:r>
            <a:endParaRPr/>
          </a:p>
        </p:txBody>
      </p:sp>
      <p:cxnSp>
        <p:nvCxnSpPr>
          <p:cNvPr id="1775" name="Google Shape;1775;p86"/>
          <p:cNvCxnSpPr/>
          <p:nvPr/>
        </p:nvCxnSpPr>
        <p:spPr>
          <a:xfrm>
            <a:off x="4267200" y="3091543"/>
            <a:ext cx="1291771" cy="67168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87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Translation of Boolean Expression</a:t>
            </a:r>
            <a:endParaRPr/>
          </a:p>
        </p:txBody>
      </p:sp>
      <p:sp>
        <p:nvSpPr>
          <p:cNvPr id="1781" name="Google Shape;1781;p87"/>
          <p:cNvSpPr txBox="1">
            <a:spLocks noGrp="1"/>
          </p:cNvSpPr>
          <p:nvPr>
            <p:ph type="body" idx="1"/>
          </p:nvPr>
        </p:nvSpPr>
        <p:spPr>
          <a:xfrm>
            <a:off x="838200" y="1349490"/>
            <a:ext cx="10515600" cy="482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The Grammar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782" name="Google Shape;1782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83" name="Google Shape;1783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86</a:t>
            </a:fld>
            <a:endParaRPr/>
          </a:p>
        </p:txBody>
      </p:sp>
      <p:graphicFrame>
        <p:nvGraphicFramePr>
          <p:cNvPr id="1784" name="Google Shape;1784;p87"/>
          <p:cNvGraphicFramePr/>
          <p:nvPr/>
        </p:nvGraphicFramePr>
        <p:xfrm>
          <a:off x="2844800" y="2084009"/>
          <a:ext cx="6807200" cy="3200470"/>
        </p:xfrm>
        <a:graphic>
          <a:graphicData uri="http://schemas.openxmlformats.org/drawingml/2006/table">
            <a:tbl>
              <a:tblPr firstRow="1" bandRow="1">
                <a:noFill/>
                <a:tableStyleId>{2624C536-CC52-4AE9-9332-AC30266E9483}</a:tableStyleId>
              </a:tblPr>
              <a:tblGrid>
                <a:gridCol w="340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Productions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Candara"/>
                          <a:ea typeface="Candara"/>
                          <a:cs typeface="Candara"/>
                          <a:sym typeface="Candara"/>
                        </a:rPr>
                        <a:t>Semantic Rules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Candara"/>
                        <a:ea typeface="Candara"/>
                        <a:cs typeface="Candara"/>
                        <a:sym typeface="Candara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9" name="Google Shape;1789;p88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Translation of Boolean Expression</a:t>
            </a:r>
            <a:endParaRPr/>
          </a:p>
        </p:txBody>
      </p:sp>
      <p:sp>
        <p:nvSpPr>
          <p:cNvPr id="1790" name="Google Shape;1790;p88"/>
          <p:cNvSpPr txBox="1">
            <a:spLocks noGrp="1"/>
          </p:cNvSpPr>
          <p:nvPr>
            <p:ph type="body" idx="1"/>
          </p:nvPr>
        </p:nvSpPr>
        <p:spPr>
          <a:xfrm>
            <a:off x="838200" y="1349490"/>
            <a:ext cx="10515600" cy="48274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777" b="-214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791" name="Google Shape;1791;p8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2" name="Google Shape;1792;p8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87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89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Translation of Boolean Expression</a:t>
            </a:r>
            <a:endParaRPr/>
          </a:p>
        </p:txBody>
      </p:sp>
      <p:sp>
        <p:nvSpPr>
          <p:cNvPr id="1798" name="Google Shape;1798;p89"/>
          <p:cNvSpPr txBox="1">
            <a:spLocks noGrp="1"/>
          </p:cNvSpPr>
          <p:nvPr>
            <p:ph type="body" idx="1"/>
          </p:nvPr>
        </p:nvSpPr>
        <p:spPr>
          <a:xfrm>
            <a:off x="838200" y="1349490"/>
            <a:ext cx="10515600" cy="48274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01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799" name="Google Shape;1799;p8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0" name="Google Shape;1800;p8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88</a:t>
            </a:fld>
            <a:endParaRPr/>
          </a:p>
        </p:txBody>
      </p:sp>
      <p:pic>
        <p:nvPicPr>
          <p:cNvPr id="1801" name="Google Shape;1801;p89" descr="Screen Clipp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8739" y="2017240"/>
            <a:ext cx="5539693" cy="23192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2" name="Google Shape;1802;p89"/>
          <p:cNvGrpSpPr/>
          <p:nvPr/>
        </p:nvGrpSpPr>
        <p:grpSpPr>
          <a:xfrm>
            <a:off x="8063763" y="2053267"/>
            <a:ext cx="3850159" cy="3368096"/>
            <a:chOff x="8063763" y="2034182"/>
            <a:chExt cx="3850159" cy="3368096"/>
          </a:xfrm>
        </p:grpSpPr>
        <p:sp>
          <p:nvSpPr>
            <p:cNvPr id="1803" name="Google Shape;1803;p89"/>
            <p:cNvSpPr/>
            <p:nvPr/>
          </p:nvSpPr>
          <p:spPr>
            <a:xfrm>
              <a:off x="8896593" y="2249895"/>
              <a:ext cx="1669143" cy="1040050"/>
            </a:xfrm>
            <a:prstGeom prst="rect">
              <a:avLst/>
            </a:prstGeom>
            <a:noFill/>
            <a:ln w="12700" cap="flat" cmpd="sng">
              <a:solidFill>
                <a:srgbClr val="15705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B.code</a:t>
              </a:r>
              <a:endParaRPr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4" name="Google Shape;1804;p89"/>
            <p:cNvSpPr/>
            <p:nvPr/>
          </p:nvSpPr>
          <p:spPr>
            <a:xfrm>
              <a:off x="8898577" y="3303710"/>
              <a:ext cx="1669143" cy="1040050"/>
            </a:xfrm>
            <a:prstGeom prst="rect">
              <a:avLst/>
            </a:prstGeom>
            <a:noFill/>
            <a:ln w="12700" cap="flat" cmpd="sng">
              <a:solidFill>
                <a:srgbClr val="15705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… …. …</a:t>
              </a:r>
              <a:endParaRPr/>
            </a:p>
          </p:txBody>
        </p:sp>
        <p:grpSp>
          <p:nvGrpSpPr>
            <p:cNvPr id="1805" name="Google Shape;1805;p89"/>
            <p:cNvGrpSpPr/>
            <p:nvPr/>
          </p:nvGrpSpPr>
          <p:grpSpPr>
            <a:xfrm>
              <a:off x="10397176" y="2034182"/>
              <a:ext cx="1516746" cy="437984"/>
              <a:chOff x="10522857" y="1882362"/>
              <a:chExt cx="1516746" cy="437984"/>
            </a:xfrm>
          </p:grpSpPr>
          <p:cxnSp>
            <p:nvCxnSpPr>
              <p:cNvPr id="1806" name="Google Shape;1806;p89"/>
              <p:cNvCxnSpPr/>
              <p:nvPr/>
            </p:nvCxnSpPr>
            <p:spPr>
              <a:xfrm>
                <a:off x="10522857" y="2320346"/>
                <a:ext cx="830943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92D050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807" name="Google Shape;1807;p89"/>
              <p:cNvSpPr txBox="1"/>
              <p:nvPr/>
            </p:nvSpPr>
            <p:spPr>
              <a:xfrm>
                <a:off x="10892974" y="1882362"/>
                <a:ext cx="11466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to </a:t>
                </a:r>
                <a:r>
                  <a:rPr lang="en-US" sz="1800" i="1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B.true</a:t>
                </a:r>
                <a:r>
                  <a:rPr lang="en-US" sz="1800">
                    <a:solidFill>
                      <a:srgbClr val="00B05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</p:grpSp>
        <p:grpSp>
          <p:nvGrpSpPr>
            <p:cNvPr id="1808" name="Google Shape;1808;p89"/>
            <p:cNvGrpSpPr/>
            <p:nvPr/>
          </p:nvGrpSpPr>
          <p:grpSpPr>
            <a:xfrm>
              <a:off x="10397176" y="2622506"/>
              <a:ext cx="1436917" cy="420915"/>
              <a:chOff x="10602686" y="2471761"/>
              <a:chExt cx="1436917" cy="420915"/>
            </a:xfrm>
          </p:grpSpPr>
          <p:cxnSp>
            <p:nvCxnSpPr>
              <p:cNvPr id="1809" name="Google Shape;1809;p89"/>
              <p:cNvCxnSpPr/>
              <p:nvPr/>
            </p:nvCxnSpPr>
            <p:spPr>
              <a:xfrm>
                <a:off x="10602686" y="2892676"/>
                <a:ext cx="830943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EA875C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810" name="Google Shape;1810;p89"/>
              <p:cNvSpPr txBox="1"/>
              <p:nvPr/>
            </p:nvSpPr>
            <p:spPr>
              <a:xfrm>
                <a:off x="10892974" y="2471761"/>
                <a:ext cx="11466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to </a:t>
                </a:r>
                <a:r>
                  <a:rPr lang="en-US" sz="1800" i="1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B.false</a:t>
                </a:r>
                <a:r>
                  <a:rPr lang="en-US" sz="18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/>
              </a:p>
            </p:txBody>
          </p:sp>
        </p:grpSp>
        <p:sp>
          <p:nvSpPr>
            <p:cNvPr id="1811" name="Google Shape;1811;p89"/>
            <p:cNvSpPr txBox="1"/>
            <p:nvPr/>
          </p:nvSpPr>
          <p:spPr>
            <a:xfrm>
              <a:off x="8107551" y="3164660"/>
              <a:ext cx="1146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B.true</a:t>
              </a:r>
              <a:r>
                <a:rPr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/>
            </a:p>
          </p:txBody>
        </p:sp>
        <p:sp>
          <p:nvSpPr>
            <p:cNvPr id="1812" name="Google Shape;1812;p89"/>
            <p:cNvSpPr txBox="1"/>
            <p:nvPr/>
          </p:nvSpPr>
          <p:spPr>
            <a:xfrm>
              <a:off x="8063763" y="4293133"/>
              <a:ext cx="1146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B.false</a:t>
              </a: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:</a:t>
              </a:r>
              <a:endParaRPr/>
            </a:p>
          </p:txBody>
        </p:sp>
        <p:sp>
          <p:nvSpPr>
            <p:cNvPr id="1813" name="Google Shape;1813;p89"/>
            <p:cNvSpPr/>
            <p:nvPr/>
          </p:nvSpPr>
          <p:spPr>
            <a:xfrm>
              <a:off x="8895608" y="4362228"/>
              <a:ext cx="1669143" cy="1040050"/>
            </a:xfrm>
            <a:prstGeom prst="rect">
              <a:avLst/>
            </a:prstGeom>
            <a:noFill/>
            <a:ln w="12700" cap="flat" cmpd="sng">
              <a:solidFill>
                <a:srgbClr val="157057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i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… … …</a:t>
              </a:r>
              <a:endParaRPr/>
            </a:p>
          </p:txBody>
        </p:sp>
      </p:grpSp>
      <p:sp>
        <p:nvSpPr>
          <p:cNvPr id="1814" name="Google Shape;1814;p89"/>
          <p:cNvSpPr/>
          <p:nvPr/>
        </p:nvSpPr>
        <p:spPr>
          <a:xfrm>
            <a:off x="2729345" y="2641591"/>
            <a:ext cx="4120815" cy="13762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90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Translation of Boolean Expression</a:t>
            </a:r>
            <a:endParaRPr/>
          </a:p>
        </p:txBody>
      </p:sp>
      <p:sp>
        <p:nvSpPr>
          <p:cNvPr id="1820" name="Google Shape;1820;p90"/>
          <p:cNvSpPr txBox="1">
            <a:spLocks noGrp="1"/>
          </p:cNvSpPr>
          <p:nvPr>
            <p:ph type="body" idx="1"/>
          </p:nvPr>
        </p:nvSpPr>
        <p:spPr>
          <a:xfrm>
            <a:off x="838200" y="1349489"/>
            <a:ext cx="7624622" cy="64345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439" t="-15092" b="-94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821" name="Google Shape;1821;p9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22" name="Google Shape;1822;p9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89</a:t>
            </a:fld>
            <a:endParaRPr/>
          </a:p>
        </p:txBody>
      </p:sp>
      <p:pic>
        <p:nvPicPr>
          <p:cNvPr id="1823" name="Google Shape;1823;p90" descr="Screen Clipp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1937" y="2025888"/>
            <a:ext cx="5729017" cy="2398496"/>
          </a:xfrm>
          <a:prstGeom prst="rect">
            <a:avLst/>
          </a:prstGeom>
          <a:noFill/>
          <a:ln>
            <a:noFill/>
          </a:ln>
        </p:spPr>
      </p:pic>
      <p:sp>
        <p:nvSpPr>
          <p:cNvPr id="1824" name="Google Shape;1824;p90"/>
          <p:cNvSpPr/>
          <p:nvPr/>
        </p:nvSpPr>
        <p:spPr>
          <a:xfrm>
            <a:off x="8813463" y="2637231"/>
            <a:ext cx="1669143" cy="1040050"/>
          </a:xfrm>
          <a:prstGeom prst="rect">
            <a:avLst/>
          </a:prstGeom>
          <a:noFill/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B2.code</a:t>
            </a:r>
            <a:endParaRPr/>
          </a:p>
        </p:txBody>
      </p:sp>
      <p:sp>
        <p:nvSpPr>
          <p:cNvPr id="1825" name="Google Shape;1825;p90"/>
          <p:cNvSpPr/>
          <p:nvPr/>
        </p:nvSpPr>
        <p:spPr>
          <a:xfrm>
            <a:off x="8812478" y="3803697"/>
            <a:ext cx="1669143" cy="1040050"/>
          </a:xfrm>
          <a:prstGeom prst="rect">
            <a:avLst/>
          </a:prstGeom>
          <a:noFill/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…. …</a:t>
            </a:r>
            <a:endParaRPr/>
          </a:p>
        </p:txBody>
      </p:sp>
      <p:grpSp>
        <p:nvGrpSpPr>
          <p:cNvPr id="1826" name="Google Shape;1826;p90"/>
          <p:cNvGrpSpPr/>
          <p:nvPr/>
        </p:nvGrpSpPr>
        <p:grpSpPr>
          <a:xfrm>
            <a:off x="10314046" y="2446539"/>
            <a:ext cx="1516746" cy="437984"/>
            <a:chOff x="10522857" y="1882362"/>
            <a:chExt cx="1516746" cy="437984"/>
          </a:xfrm>
        </p:grpSpPr>
        <p:cxnSp>
          <p:nvCxnSpPr>
            <p:cNvPr id="1827" name="Google Shape;1827;p90"/>
            <p:cNvCxnSpPr/>
            <p:nvPr/>
          </p:nvCxnSpPr>
          <p:spPr>
            <a:xfrm>
              <a:off x="10522857" y="2320346"/>
              <a:ext cx="830943" cy="0"/>
            </a:xfrm>
            <a:prstGeom prst="straightConnector1">
              <a:avLst/>
            </a:prstGeom>
            <a:noFill/>
            <a:ln w="28575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828" name="Google Shape;1828;p90"/>
            <p:cNvSpPr txBox="1"/>
            <p:nvPr/>
          </p:nvSpPr>
          <p:spPr>
            <a:xfrm>
              <a:off x="10892974" y="1882362"/>
              <a:ext cx="1146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to </a:t>
              </a:r>
              <a:r>
                <a:rPr lang="en-US" sz="1800" i="1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B2.true</a:t>
              </a:r>
              <a:r>
                <a:rPr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  <p:grpSp>
        <p:nvGrpSpPr>
          <p:cNvPr id="1829" name="Google Shape;1829;p90"/>
          <p:cNvGrpSpPr/>
          <p:nvPr/>
        </p:nvGrpSpPr>
        <p:grpSpPr>
          <a:xfrm>
            <a:off x="10314046" y="3034418"/>
            <a:ext cx="1669143" cy="420915"/>
            <a:chOff x="10602686" y="2471761"/>
            <a:chExt cx="1669143" cy="420915"/>
          </a:xfrm>
        </p:grpSpPr>
        <p:cxnSp>
          <p:nvCxnSpPr>
            <p:cNvPr id="1830" name="Google Shape;1830;p90"/>
            <p:cNvCxnSpPr/>
            <p:nvPr/>
          </p:nvCxnSpPr>
          <p:spPr>
            <a:xfrm>
              <a:off x="10602686" y="2892676"/>
              <a:ext cx="830943" cy="0"/>
            </a:xfrm>
            <a:prstGeom prst="straightConnector1">
              <a:avLst/>
            </a:prstGeom>
            <a:noFill/>
            <a:ln w="28575" cap="flat" cmpd="sng">
              <a:solidFill>
                <a:srgbClr val="EA875C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831" name="Google Shape;1831;p90"/>
            <p:cNvSpPr txBox="1"/>
            <p:nvPr/>
          </p:nvSpPr>
          <p:spPr>
            <a:xfrm>
              <a:off x="10892974" y="2471761"/>
              <a:ext cx="13788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to </a:t>
              </a:r>
              <a:r>
                <a:rPr lang="en-US" sz="1800" i="1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B2.false</a:t>
              </a: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  <p:sp>
        <p:nvSpPr>
          <p:cNvPr id="1832" name="Google Shape;1832;p90"/>
          <p:cNvSpPr txBox="1"/>
          <p:nvPr/>
        </p:nvSpPr>
        <p:spPr>
          <a:xfrm>
            <a:off x="7982856" y="3677281"/>
            <a:ext cx="1146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B.true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sp>
        <p:nvSpPr>
          <p:cNvPr id="1833" name="Google Shape;1833;p90"/>
          <p:cNvSpPr txBox="1"/>
          <p:nvPr/>
        </p:nvSpPr>
        <p:spPr>
          <a:xfrm>
            <a:off x="7232481" y="4750334"/>
            <a:ext cx="1146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B.false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sp>
        <p:nvSpPr>
          <p:cNvPr id="1834" name="Google Shape;1834;p90"/>
          <p:cNvSpPr/>
          <p:nvPr/>
        </p:nvSpPr>
        <p:spPr>
          <a:xfrm>
            <a:off x="8812478" y="4862707"/>
            <a:ext cx="1669143" cy="1040050"/>
          </a:xfrm>
          <a:prstGeom prst="rect">
            <a:avLst/>
          </a:prstGeom>
          <a:noFill/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… …</a:t>
            </a:r>
            <a:endParaRPr/>
          </a:p>
        </p:txBody>
      </p:sp>
      <p:grpSp>
        <p:nvGrpSpPr>
          <p:cNvPr id="1835" name="Google Shape;1835;p90"/>
          <p:cNvGrpSpPr/>
          <p:nvPr/>
        </p:nvGrpSpPr>
        <p:grpSpPr>
          <a:xfrm>
            <a:off x="8693730" y="1132605"/>
            <a:ext cx="1828796" cy="2615672"/>
            <a:chOff x="8501746" y="1898272"/>
            <a:chExt cx="1828796" cy="2615672"/>
          </a:xfrm>
        </p:grpSpPr>
        <p:sp>
          <p:nvSpPr>
            <p:cNvPr id="1836" name="Google Shape;1836;p90"/>
            <p:cNvSpPr/>
            <p:nvPr/>
          </p:nvSpPr>
          <p:spPr>
            <a:xfrm>
              <a:off x="8567058" y="2287296"/>
              <a:ext cx="1763484" cy="2226648"/>
            </a:xfrm>
            <a:prstGeom prst="rect">
              <a:avLst/>
            </a:prstGeom>
            <a:noFill/>
            <a:ln w="12700" cap="flat" cmpd="sng">
              <a:solidFill>
                <a:srgbClr val="BC770B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7" name="Google Shape;1837;p90"/>
            <p:cNvSpPr txBox="1"/>
            <p:nvPr/>
          </p:nvSpPr>
          <p:spPr>
            <a:xfrm>
              <a:off x="8501746" y="1898272"/>
              <a:ext cx="9035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1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B.code</a:t>
              </a:r>
              <a:endParaRPr sz="18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8" name="Google Shape;1838;p90"/>
          <p:cNvSpPr txBox="1"/>
          <p:nvPr/>
        </p:nvSpPr>
        <p:spPr>
          <a:xfrm>
            <a:off x="8006280" y="4750334"/>
            <a:ext cx="9035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S.next:</a:t>
            </a:r>
            <a:endParaRPr/>
          </a:p>
        </p:txBody>
      </p:sp>
      <p:sp>
        <p:nvSpPr>
          <p:cNvPr id="1839" name="Google Shape;1839;p90"/>
          <p:cNvSpPr/>
          <p:nvPr/>
        </p:nvSpPr>
        <p:spPr>
          <a:xfrm>
            <a:off x="8813462" y="1584281"/>
            <a:ext cx="1669143" cy="1040050"/>
          </a:xfrm>
          <a:prstGeom prst="rect">
            <a:avLst/>
          </a:prstGeom>
          <a:noFill/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B1.code</a:t>
            </a:r>
            <a:endParaRPr/>
          </a:p>
        </p:txBody>
      </p:sp>
      <p:grpSp>
        <p:nvGrpSpPr>
          <p:cNvPr id="1840" name="Google Shape;1840;p90"/>
          <p:cNvGrpSpPr/>
          <p:nvPr/>
        </p:nvGrpSpPr>
        <p:grpSpPr>
          <a:xfrm>
            <a:off x="10383317" y="1352029"/>
            <a:ext cx="1516746" cy="437984"/>
            <a:chOff x="10522857" y="1882362"/>
            <a:chExt cx="1516746" cy="437984"/>
          </a:xfrm>
        </p:grpSpPr>
        <p:cxnSp>
          <p:nvCxnSpPr>
            <p:cNvPr id="1841" name="Google Shape;1841;p90"/>
            <p:cNvCxnSpPr/>
            <p:nvPr/>
          </p:nvCxnSpPr>
          <p:spPr>
            <a:xfrm>
              <a:off x="10522857" y="2320346"/>
              <a:ext cx="830943" cy="0"/>
            </a:xfrm>
            <a:prstGeom prst="straightConnector1">
              <a:avLst/>
            </a:prstGeom>
            <a:noFill/>
            <a:ln w="28575" cap="flat" cmpd="sng">
              <a:solidFill>
                <a:srgbClr val="92D050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842" name="Google Shape;1842;p90"/>
            <p:cNvSpPr txBox="1"/>
            <p:nvPr/>
          </p:nvSpPr>
          <p:spPr>
            <a:xfrm>
              <a:off x="10892974" y="1882362"/>
              <a:ext cx="114662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to </a:t>
              </a:r>
              <a:r>
                <a:rPr lang="en-US" sz="1800" i="1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B1.true</a:t>
              </a:r>
              <a:r>
                <a:rPr lang="en-US" sz="1800">
                  <a:solidFill>
                    <a:srgbClr val="00B05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  <p:grpSp>
        <p:nvGrpSpPr>
          <p:cNvPr id="1843" name="Google Shape;1843;p90"/>
          <p:cNvGrpSpPr/>
          <p:nvPr/>
        </p:nvGrpSpPr>
        <p:grpSpPr>
          <a:xfrm>
            <a:off x="10383317" y="1939908"/>
            <a:ext cx="1516746" cy="420915"/>
            <a:chOff x="10602686" y="2471761"/>
            <a:chExt cx="1516746" cy="420915"/>
          </a:xfrm>
        </p:grpSpPr>
        <p:cxnSp>
          <p:nvCxnSpPr>
            <p:cNvPr id="1844" name="Google Shape;1844;p90"/>
            <p:cNvCxnSpPr/>
            <p:nvPr/>
          </p:nvCxnSpPr>
          <p:spPr>
            <a:xfrm>
              <a:off x="10602686" y="2892676"/>
              <a:ext cx="830943" cy="0"/>
            </a:xfrm>
            <a:prstGeom prst="straightConnector1">
              <a:avLst/>
            </a:prstGeom>
            <a:noFill/>
            <a:ln w="28575" cap="flat" cmpd="sng">
              <a:solidFill>
                <a:srgbClr val="EA875C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845" name="Google Shape;1845;p90"/>
            <p:cNvSpPr txBox="1"/>
            <p:nvPr/>
          </p:nvSpPr>
          <p:spPr>
            <a:xfrm>
              <a:off x="10892974" y="2471761"/>
              <a:ext cx="12264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to </a:t>
              </a:r>
              <a:r>
                <a:rPr lang="en-US" sz="1800" i="1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B1.false</a:t>
              </a: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  <p:sp>
        <p:nvSpPr>
          <p:cNvPr id="1846" name="Google Shape;1846;p90"/>
          <p:cNvSpPr txBox="1"/>
          <p:nvPr/>
        </p:nvSpPr>
        <p:spPr>
          <a:xfrm>
            <a:off x="7143705" y="3677281"/>
            <a:ext cx="1146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B1.true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sp>
        <p:nvSpPr>
          <p:cNvPr id="1847" name="Google Shape;1847;p90"/>
          <p:cNvSpPr txBox="1"/>
          <p:nvPr/>
        </p:nvSpPr>
        <p:spPr>
          <a:xfrm>
            <a:off x="7682014" y="2538097"/>
            <a:ext cx="12264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B1.false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sp>
        <p:nvSpPr>
          <p:cNvPr id="1848" name="Google Shape;1848;p90"/>
          <p:cNvSpPr txBox="1"/>
          <p:nvPr/>
        </p:nvSpPr>
        <p:spPr>
          <a:xfrm>
            <a:off x="6326285" y="3677279"/>
            <a:ext cx="1146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B2.true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  <p:sp>
        <p:nvSpPr>
          <p:cNvPr id="1849" name="Google Shape;1849;p90"/>
          <p:cNvSpPr txBox="1"/>
          <p:nvPr/>
        </p:nvSpPr>
        <p:spPr>
          <a:xfrm>
            <a:off x="6338122" y="4754828"/>
            <a:ext cx="12264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B2.false: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850" name="Google Shape;1850;p90"/>
          <p:cNvSpPr/>
          <p:nvPr/>
        </p:nvSpPr>
        <p:spPr>
          <a:xfrm>
            <a:off x="1911927" y="2631205"/>
            <a:ext cx="4017483" cy="14154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High and Low Level IRs</a:t>
            </a:r>
            <a:endParaRPr/>
          </a:p>
        </p:txBody>
      </p:sp>
      <p:sp>
        <p:nvSpPr>
          <p:cNvPr id="181" name="Google Shape;181;p10"/>
          <p:cNvSpPr txBox="1">
            <a:spLocks noGrp="1"/>
          </p:cNvSpPr>
          <p:nvPr>
            <p:ph type="body" idx="1"/>
          </p:nvPr>
        </p:nvSpPr>
        <p:spPr>
          <a:xfrm>
            <a:off x="838200" y="1349490"/>
            <a:ext cx="10515600" cy="4827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High Level IRs:</a:t>
            </a:r>
            <a:endParaRPr/>
          </a:p>
          <a:p>
            <a:pPr marL="228600" lvl="0" indent="-158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Candara"/>
              <a:ea typeface="Candara"/>
              <a:cs typeface="Candara"/>
              <a:sym typeface="Candara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Syntax Tree</a:t>
            </a:r>
            <a:endParaRPr/>
          </a:p>
          <a:p>
            <a:pPr marL="685800" lvl="1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"/>
              <a:buNone/>
            </a:pPr>
            <a:endParaRPr sz="200">
              <a:latin typeface="Candara"/>
              <a:ea typeface="Candara"/>
              <a:cs typeface="Candara"/>
              <a:sym typeface="Candara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DAG</a:t>
            </a:r>
            <a:endParaRPr/>
          </a:p>
          <a:p>
            <a:pPr marL="685800" lvl="1" indent="-215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"/>
              <a:buNone/>
            </a:pPr>
            <a:endParaRPr sz="200">
              <a:latin typeface="Candara"/>
              <a:ea typeface="Candara"/>
              <a:cs typeface="Candara"/>
              <a:sym typeface="Candara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Three Address Code with high level operators</a:t>
            </a:r>
            <a:endParaRPr/>
          </a:p>
          <a:p>
            <a:pPr marL="228600" lvl="0" indent="-158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Candara"/>
              <a:ea typeface="Candara"/>
              <a:cs typeface="Candara"/>
              <a:sym typeface="Candara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Low Level IRs:</a:t>
            </a:r>
            <a:endParaRPr/>
          </a:p>
          <a:p>
            <a:pPr marL="228600" lvl="0" indent="-1587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Candara"/>
              <a:ea typeface="Candara"/>
              <a:cs typeface="Candara"/>
              <a:sym typeface="Candara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Three Address Code with low level operators </a:t>
            </a:r>
            <a:endParaRPr/>
          </a:p>
        </p:txBody>
      </p:sp>
      <p:sp>
        <p:nvSpPr>
          <p:cNvPr id="183" name="Google Shape;18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91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Translation of Boolean Expression</a:t>
            </a:r>
            <a:endParaRPr/>
          </a:p>
        </p:txBody>
      </p:sp>
      <p:sp>
        <p:nvSpPr>
          <p:cNvPr id="1856" name="Google Shape;1856;p91"/>
          <p:cNvSpPr txBox="1">
            <a:spLocks noGrp="1"/>
          </p:cNvSpPr>
          <p:nvPr>
            <p:ph type="body" idx="1"/>
          </p:nvPr>
        </p:nvSpPr>
        <p:spPr>
          <a:xfrm>
            <a:off x="838200" y="1349490"/>
            <a:ext cx="10515600" cy="48274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01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857" name="Google Shape;1857;p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8" name="Google Shape;1858;p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90</a:t>
            </a:fld>
            <a:endParaRPr/>
          </a:p>
        </p:txBody>
      </p:sp>
      <p:pic>
        <p:nvPicPr>
          <p:cNvPr id="1859" name="Google Shape;1859;p91" descr="Screen Clipp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0599" y="2105924"/>
            <a:ext cx="8430802" cy="340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0" name="Google Shape;1860;p91"/>
          <p:cNvSpPr/>
          <p:nvPr/>
        </p:nvSpPr>
        <p:spPr>
          <a:xfrm>
            <a:off x="5694217" y="2929078"/>
            <a:ext cx="2189019" cy="4999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1" name="Google Shape;1861;p91"/>
          <p:cNvSpPr/>
          <p:nvPr/>
        </p:nvSpPr>
        <p:spPr>
          <a:xfrm>
            <a:off x="5749632" y="3428999"/>
            <a:ext cx="2189019" cy="3879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2" name="Google Shape;1862;p91"/>
          <p:cNvSpPr/>
          <p:nvPr/>
        </p:nvSpPr>
        <p:spPr>
          <a:xfrm>
            <a:off x="5652652" y="3718790"/>
            <a:ext cx="2189019" cy="4999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3" name="Google Shape;1863;p91"/>
          <p:cNvSpPr/>
          <p:nvPr/>
        </p:nvSpPr>
        <p:spPr>
          <a:xfrm>
            <a:off x="5721927" y="4106719"/>
            <a:ext cx="2189019" cy="45835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4" name="Google Shape;1864;p91"/>
          <p:cNvSpPr/>
          <p:nvPr/>
        </p:nvSpPr>
        <p:spPr>
          <a:xfrm>
            <a:off x="5666505" y="4550060"/>
            <a:ext cx="4405750" cy="4999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8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8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8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Google Shape;1869;p92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Translation of Boolean Expression</a:t>
            </a:r>
            <a:endParaRPr/>
          </a:p>
        </p:txBody>
      </p:sp>
      <p:sp>
        <p:nvSpPr>
          <p:cNvPr id="1870" name="Google Shape;1870;p92"/>
          <p:cNvSpPr txBox="1">
            <a:spLocks noGrp="1"/>
          </p:cNvSpPr>
          <p:nvPr>
            <p:ph type="body" idx="1"/>
          </p:nvPr>
        </p:nvSpPr>
        <p:spPr>
          <a:xfrm>
            <a:off x="838200" y="1349490"/>
            <a:ext cx="10515600" cy="48274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01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871" name="Google Shape;1871;p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2" name="Google Shape;1872;p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91</a:t>
            </a:fld>
            <a:endParaRPr/>
          </a:p>
        </p:txBody>
      </p:sp>
      <p:pic>
        <p:nvPicPr>
          <p:cNvPr id="1873" name="Google Shape;1873;p92" descr="Screen Clipp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65196" y="2487649"/>
            <a:ext cx="5068007" cy="2724530"/>
          </a:xfrm>
          <a:prstGeom prst="rect">
            <a:avLst/>
          </a:prstGeom>
          <a:noFill/>
          <a:ln>
            <a:noFill/>
          </a:ln>
        </p:spPr>
      </p:pic>
      <p:sp>
        <p:nvSpPr>
          <p:cNvPr id="1874" name="Google Shape;1874;p92"/>
          <p:cNvSpPr/>
          <p:nvPr/>
        </p:nvSpPr>
        <p:spPr>
          <a:xfrm>
            <a:off x="6165273" y="3413986"/>
            <a:ext cx="3138986" cy="13104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p93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Translation of Boolean Expression</a:t>
            </a:r>
            <a:endParaRPr/>
          </a:p>
        </p:txBody>
      </p:sp>
      <p:sp>
        <p:nvSpPr>
          <p:cNvPr id="1880" name="Google Shape;1880;p93"/>
          <p:cNvSpPr txBox="1">
            <a:spLocks noGrp="1"/>
          </p:cNvSpPr>
          <p:nvPr>
            <p:ph type="body" idx="1"/>
          </p:nvPr>
        </p:nvSpPr>
        <p:spPr>
          <a:xfrm>
            <a:off x="838200" y="1349490"/>
            <a:ext cx="10515600" cy="48274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01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881" name="Google Shape;1881;p9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2" name="Google Shape;1882;p9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92</a:t>
            </a:fld>
            <a:endParaRPr/>
          </a:p>
        </p:txBody>
      </p:sp>
      <p:pic>
        <p:nvPicPr>
          <p:cNvPr id="1883" name="Google Shape;1883;p93" descr="Screen Clipp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95486" y="2245670"/>
            <a:ext cx="9088118" cy="2715004"/>
          </a:xfrm>
          <a:prstGeom prst="rect">
            <a:avLst/>
          </a:prstGeom>
          <a:noFill/>
          <a:ln>
            <a:noFill/>
          </a:ln>
        </p:spPr>
      </p:pic>
      <p:sp>
        <p:nvSpPr>
          <p:cNvPr id="1884" name="Google Shape;1884;p93"/>
          <p:cNvSpPr/>
          <p:nvPr/>
        </p:nvSpPr>
        <p:spPr>
          <a:xfrm>
            <a:off x="3906983" y="2929078"/>
            <a:ext cx="6689531" cy="14905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94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Translation of Boolean Expression</a:t>
            </a:r>
            <a:endParaRPr/>
          </a:p>
        </p:txBody>
      </p:sp>
      <p:sp>
        <p:nvSpPr>
          <p:cNvPr id="1890" name="Google Shape;1890;p94"/>
          <p:cNvSpPr txBox="1">
            <a:spLocks noGrp="1"/>
          </p:cNvSpPr>
          <p:nvPr>
            <p:ph type="body" idx="1"/>
          </p:nvPr>
        </p:nvSpPr>
        <p:spPr>
          <a:xfrm>
            <a:off x="838200" y="1349490"/>
            <a:ext cx="10515600" cy="482747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42" t="-201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891" name="Google Shape;1891;p9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92" name="Google Shape;1892;p9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93</a:t>
            </a:fld>
            <a:endParaRPr/>
          </a:p>
        </p:txBody>
      </p:sp>
      <p:pic>
        <p:nvPicPr>
          <p:cNvPr id="1893" name="Google Shape;1893;p94" descr="Screen Clippi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2560" y="2308265"/>
            <a:ext cx="6277851" cy="2676899"/>
          </a:xfrm>
          <a:prstGeom prst="rect">
            <a:avLst/>
          </a:prstGeom>
          <a:noFill/>
          <a:ln>
            <a:noFill/>
          </a:ln>
        </p:spPr>
      </p:pic>
      <p:sp>
        <p:nvSpPr>
          <p:cNvPr id="1894" name="Google Shape;1894;p94"/>
          <p:cNvSpPr/>
          <p:nvPr/>
        </p:nvSpPr>
        <p:spPr>
          <a:xfrm>
            <a:off x="5285511" y="3233879"/>
            <a:ext cx="3775362" cy="5761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5" name="Google Shape;1895;p94"/>
          <p:cNvSpPr/>
          <p:nvPr/>
        </p:nvSpPr>
        <p:spPr>
          <a:xfrm>
            <a:off x="5299364" y="4037449"/>
            <a:ext cx="3775362" cy="5761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Google Shape;1900;p95"/>
          <p:cNvSpPr txBox="1">
            <a:spLocks noGrp="1"/>
          </p:cNvSpPr>
          <p:nvPr>
            <p:ph type="title"/>
          </p:nvPr>
        </p:nvSpPr>
        <p:spPr>
          <a:xfrm>
            <a:off x="119741" y="77740"/>
            <a:ext cx="5486945" cy="1724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5537E"/>
              </a:buClr>
              <a:buSzPts val="3600"/>
              <a:buFont typeface="Candara"/>
              <a:buNone/>
            </a:pPr>
            <a:r>
              <a:rPr lang="en-US" sz="3600">
                <a:solidFill>
                  <a:srgbClr val="15537E"/>
                </a:solidFill>
                <a:latin typeface="Candara"/>
                <a:ea typeface="Candara"/>
                <a:cs typeface="Candara"/>
                <a:sym typeface="Candara"/>
              </a:rPr>
              <a:t>SDD for Generating Three Address Code for Flow-of-Control Statements</a:t>
            </a:r>
            <a:endParaRPr sz="3600">
              <a:solidFill>
                <a:srgbClr val="15537E"/>
              </a:solidFill>
            </a:endParaRPr>
          </a:p>
        </p:txBody>
      </p:sp>
      <p:sp>
        <p:nvSpPr>
          <p:cNvPr id="1901" name="Google Shape;1901;p95"/>
          <p:cNvSpPr txBox="1">
            <a:spLocks noGrp="1"/>
          </p:cNvSpPr>
          <p:nvPr>
            <p:ph type="ftr" idx="11"/>
          </p:nvPr>
        </p:nvSpPr>
        <p:spPr>
          <a:xfrm>
            <a:off x="701312" y="6416403"/>
            <a:ext cx="25905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2" name="Google Shape;1902;p9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94</a:t>
            </a:fld>
            <a:endParaRPr/>
          </a:p>
        </p:txBody>
      </p:sp>
      <p:pic>
        <p:nvPicPr>
          <p:cNvPr id="1903" name="Google Shape;1903;p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37316" y="137795"/>
            <a:ext cx="6079663" cy="6583680"/>
          </a:xfrm>
          <a:prstGeom prst="rect">
            <a:avLst/>
          </a:prstGeom>
          <a:noFill/>
          <a:ln w="19050" cap="flat" cmpd="sng">
            <a:solidFill>
              <a:srgbClr val="F6C374"/>
            </a:solidFill>
            <a:prstDash val="dash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96"/>
          <p:cNvSpPr txBox="1">
            <a:spLocks noGrp="1"/>
          </p:cNvSpPr>
          <p:nvPr>
            <p:ph type="title"/>
          </p:nvPr>
        </p:nvSpPr>
        <p:spPr>
          <a:xfrm>
            <a:off x="119741" y="77740"/>
            <a:ext cx="4556761" cy="1724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5537E"/>
              </a:buClr>
              <a:buSzPts val="3600"/>
              <a:buFont typeface="Candara"/>
              <a:buNone/>
            </a:pPr>
            <a:r>
              <a:rPr lang="en-US" sz="3600">
                <a:solidFill>
                  <a:srgbClr val="15537E"/>
                </a:solidFill>
                <a:latin typeface="Candara"/>
                <a:ea typeface="Candara"/>
                <a:cs typeface="Candara"/>
                <a:sym typeface="Candara"/>
              </a:rPr>
              <a:t>SDD for Generating Three Address Code for Booleans</a:t>
            </a:r>
            <a:endParaRPr sz="3600">
              <a:solidFill>
                <a:srgbClr val="15537E"/>
              </a:solidFill>
            </a:endParaRPr>
          </a:p>
        </p:txBody>
      </p:sp>
      <p:sp>
        <p:nvSpPr>
          <p:cNvPr id="1909" name="Google Shape;1909;p96"/>
          <p:cNvSpPr txBox="1">
            <a:spLocks noGrp="1"/>
          </p:cNvSpPr>
          <p:nvPr>
            <p:ph type="ftr" idx="11"/>
          </p:nvPr>
        </p:nvSpPr>
        <p:spPr>
          <a:xfrm>
            <a:off x="701312" y="6416403"/>
            <a:ext cx="259052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10" name="Google Shape;1910;p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95</a:t>
            </a:fld>
            <a:endParaRPr/>
          </a:p>
        </p:txBody>
      </p:sp>
      <p:pic>
        <p:nvPicPr>
          <p:cNvPr id="1911" name="Google Shape;1911;p96"/>
          <p:cNvPicPr preferRelativeResize="0"/>
          <p:nvPr/>
        </p:nvPicPr>
        <p:blipFill rotWithShape="1">
          <a:blip r:embed="rId3">
            <a:alphaModFix/>
          </a:blip>
          <a:srcRect r="1202"/>
          <a:stretch/>
        </p:blipFill>
        <p:spPr>
          <a:xfrm>
            <a:off x="4891903" y="106408"/>
            <a:ext cx="7178177" cy="6675120"/>
          </a:xfrm>
          <a:prstGeom prst="rect">
            <a:avLst/>
          </a:prstGeom>
          <a:noFill/>
          <a:ln w="19050" cap="flat" cmpd="sng">
            <a:solidFill>
              <a:srgbClr val="F6C374"/>
            </a:solidFill>
            <a:prstDash val="dash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6" name="Google Shape;1916;p97"/>
          <p:cNvGraphicFramePr/>
          <p:nvPr/>
        </p:nvGraphicFramePr>
        <p:xfrm>
          <a:off x="122943" y="1372150"/>
          <a:ext cx="1466050" cy="3058945"/>
        </p:xfrm>
        <a:graphic>
          <a:graphicData uri="http://schemas.openxmlformats.org/drawingml/2006/table">
            <a:tbl>
              <a:tblPr firstRow="1">
                <a:noFill/>
                <a:tableStyleId>{6C6B14A2-6F00-4CAA-9709-CDBAC51003AD}</a:tableStyleId>
              </a:tblPr>
              <a:tblGrid>
                <a:gridCol w="146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rgbClr val="15537E"/>
                          </a:solidFill>
                        </a:rPr>
                        <a:t>Prod.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/>
                        <a:t>P 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S</a:t>
                      </a:r>
                      <a:endParaRPr sz="1600" b="0" i="1" baseline="30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/>
                        <a:t>S 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</a:t>
                      </a:r>
                      <a:r>
                        <a:rPr lang="en-US" sz="1600" b="1"/>
                        <a:t>id</a:t>
                      </a:r>
                      <a:r>
                        <a:rPr lang="en-US" sz="1600" b="0"/>
                        <a:t> = E; </a:t>
                      </a:r>
                      <a:endParaRPr sz="1600" b="0" i="1" baseline="30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6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/>
                        <a:t>S 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S</a:t>
                      </a:r>
                      <a:r>
                        <a:rPr lang="en-US" sz="1600" b="0" baseline="-25000"/>
                        <a:t>1</a:t>
                      </a:r>
                      <a:r>
                        <a:rPr lang="en-US" sz="1600" b="0"/>
                        <a:t> S</a:t>
                      </a:r>
                      <a:r>
                        <a:rPr lang="en-US" sz="1600" b="0" baseline="-25000"/>
                        <a:t>2</a:t>
                      </a:r>
                      <a:r>
                        <a:rPr lang="en-US" sz="1600" b="0"/>
                        <a:t> </a:t>
                      </a:r>
                      <a:endParaRPr sz="1600" b="0" i="1" baseline="30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6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/>
                        <a:t>S 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</a:t>
                      </a:r>
                      <a:r>
                        <a:rPr lang="en-US" sz="1600" b="1"/>
                        <a:t>if (</a:t>
                      </a:r>
                      <a:r>
                        <a:rPr lang="en-US" sz="1600" b="0"/>
                        <a:t>B</a:t>
                      </a:r>
                      <a:r>
                        <a:rPr lang="en-US" sz="1600" b="1"/>
                        <a:t>)</a:t>
                      </a:r>
                      <a:r>
                        <a:rPr lang="en-US" sz="1600" b="0"/>
                        <a:t> S</a:t>
                      </a:r>
                      <a:r>
                        <a:rPr lang="en-US" sz="1600" b="0" baseline="-25000"/>
                        <a:t>1</a:t>
                      </a:r>
                      <a:endParaRPr sz="1600" b="0" i="1" baseline="-25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6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/>
                        <a:t>B 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B</a:t>
                      </a:r>
                      <a:r>
                        <a:rPr lang="en-US" sz="1600" b="0" baseline="-25000"/>
                        <a:t>1</a:t>
                      </a:r>
                      <a:r>
                        <a:rPr lang="en-US" sz="1600" b="0"/>
                        <a:t> </a:t>
                      </a:r>
                      <a:r>
                        <a:rPr lang="en-US" sz="1600" b="1"/>
                        <a:t>||</a:t>
                      </a:r>
                      <a:r>
                        <a:rPr lang="en-US" sz="1600" b="0"/>
                        <a:t> B</a:t>
                      </a:r>
                      <a:r>
                        <a:rPr lang="en-US" sz="1600" b="0" baseline="-25000"/>
                        <a:t>2</a:t>
                      </a:r>
                      <a:r>
                        <a:rPr lang="en-US" sz="1600" b="0"/>
                        <a:t>  </a:t>
                      </a:r>
                      <a:endParaRPr sz="1600" b="0" i="1" baseline="30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A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/>
                        <a:t>B 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B</a:t>
                      </a:r>
                      <a:r>
                        <a:rPr lang="en-US" sz="1600" b="0" baseline="-25000"/>
                        <a:t>1</a:t>
                      </a:r>
                      <a:r>
                        <a:rPr lang="en-US" sz="1600" b="0"/>
                        <a:t> </a:t>
                      </a:r>
                      <a:r>
                        <a:rPr lang="en-US" sz="1600" b="1"/>
                        <a:t>&amp;&amp;</a:t>
                      </a:r>
                      <a:r>
                        <a:rPr lang="en-US" sz="1600" b="0"/>
                        <a:t> B</a:t>
                      </a:r>
                      <a:r>
                        <a:rPr lang="en-US" sz="1600" b="0" baseline="-25000"/>
                        <a:t>2</a:t>
                      </a:r>
                      <a:endParaRPr sz="1800" b="1" i="1" u="none" strike="noStrike" cap="none" baseline="-25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A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/>
                        <a:t>B  </a:t>
                      </a:r>
                      <a:r>
                        <a:rPr lang="en-US" sz="1400" b="0"/>
                        <a:t>🡪</a:t>
                      </a:r>
                      <a:r>
                        <a:rPr lang="en-US" sz="1600" b="0"/>
                        <a:t> E</a:t>
                      </a:r>
                      <a:r>
                        <a:rPr lang="en-US" sz="1600" b="0" baseline="-25000"/>
                        <a:t>1</a:t>
                      </a:r>
                      <a:r>
                        <a:rPr lang="en-US" sz="1600" b="0"/>
                        <a:t> </a:t>
                      </a:r>
                      <a:r>
                        <a:rPr lang="en-US" sz="1600" b="1"/>
                        <a:t>rel</a:t>
                      </a:r>
                      <a:r>
                        <a:rPr lang="en-US" sz="1600" b="0"/>
                        <a:t> E</a:t>
                      </a:r>
                      <a:r>
                        <a:rPr lang="en-US" sz="1600" b="0" baseline="-25000"/>
                        <a:t>2</a:t>
                      </a:r>
                      <a:endParaRPr sz="1800" b="0" i="1" u="none" strike="noStrike" cap="none" baseline="30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A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4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E  </a:t>
                      </a:r>
                      <a:r>
                        <a:rPr lang="en-US" sz="1400" b="0" u="none" strike="noStrike" cap="none">
                          <a:solidFill>
                            <a:srgbClr val="000000"/>
                          </a:solidFill>
                        </a:rPr>
                        <a:t>🡪</a:t>
                      </a:r>
                      <a:r>
                        <a:rPr lang="en-US" sz="1600" b="0" u="none" strike="noStrike" cap="non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600" b="1" u="none" strike="noStrike" cap="none">
                          <a:solidFill>
                            <a:srgbClr val="000000"/>
                          </a:solidFill>
                        </a:rPr>
                        <a:t>…</a:t>
                      </a:r>
                      <a:endParaRPr sz="1800" b="1" i="1" u="none" strike="noStrike" cap="none" baseline="-25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17" name="Google Shape;1917;p97"/>
          <p:cNvSpPr/>
          <p:nvPr/>
        </p:nvSpPr>
        <p:spPr>
          <a:xfrm>
            <a:off x="8370675" y="163967"/>
            <a:ext cx="381000" cy="381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cxnSp>
        <p:nvCxnSpPr>
          <p:cNvPr id="1918" name="Google Shape;1918;p97"/>
          <p:cNvCxnSpPr>
            <a:stCxn id="1917" idx="4"/>
            <a:endCxn id="1919" idx="0"/>
          </p:cNvCxnSpPr>
          <p:nvPr/>
        </p:nvCxnSpPr>
        <p:spPr>
          <a:xfrm flipH="1">
            <a:off x="8553675" y="544967"/>
            <a:ext cx="7500" cy="283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19" name="Google Shape;1919;p97"/>
          <p:cNvSpPr/>
          <p:nvPr/>
        </p:nvSpPr>
        <p:spPr>
          <a:xfrm>
            <a:off x="8256572" y="828302"/>
            <a:ext cx="594220" cy="381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cxnSp>
        <p:nvCxnSpPr>
          <p:cNvPr id="1920" name="Google Shape;1920;p97"/>
          <p:cNvCxnSpPr/>
          <p:nvPr/>
        </p:nvCxnSpPr>
        <p:spPr>
          <a:xfrm rot="10800000">
            <a:off x="5875579" y="2024522"/>
            <a:ext cx="1727515" cy="63062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21" name="Google Shape;1921;p97"/>
          <p:cNvSpPr/>
          <p:nvPr/>
        </p:nvSpPr>
        <p:spPr>
          <a:xfrm>
            <a:off x="6911551" y="2656223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2" name="Google Shape;1922;p97"/>
          <p:cNvSpPr/>
          <p:nvPr/>
        </p:nvSpPr>
        <p:spPr>
          <a:xfrm>
            <a:off x="5583441" y="1644598"/>
            <a:ext cx="594220" cy="381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923" name="Google Shape;1923;p97"/>
          <p:cNvSpPr/>
          <p:nvPr/>
        </p:nvSpPr>
        <p:spPr>
          <a:xfrm>
            <a:off x="10579093" y="1626589"/>
            <a:ext cx="594220" cy="381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1924" name="Google Shape;1924;p97"/>
          <p:cNvCxnSpPr>
            <a:stCxn id="1919" idx="4"/>
            <a:endCxn id="1922" idx="0"/>
          </p:cNvCxnSpPr>
          <p:nvPr/>
        </p:nvCxnSpPr>
        <p:spPr>
          <a:xfrm flipH="1">
            <a:off x="5880682" y="1209302"/>
            <a:ext cx="2673000" cy="435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5" name="Google Shape;1925;p97"/>
          <p:cNvCxnSpPr>
            <a:stCxn id="1919" idx="4"/>
            <a:endCxn id="1923" idx="0"/>
          </p:cNvCxnSpPr>
          <p:nvPr/>
        </p:nvCxnSpPr>
        <p:spPr>
          <a:xfrm>
            <a:off x="8553682" y="1209302"/>
            <a:ext cx="2322600" cy="417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26" name="Google Shape;1926;p97"/>
          <p:cNvSpPr/>
          <p:nvPr/>
        </p:nvSpPr>
        <p:spPr>
          <a:xfrm>
            <a:off x="5832282" y="2696248"/>
            <a:ext cx="584496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20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7" name="Google Shape;1927;p97"/>
          <p:cNvCxnSpPr>
            <a:endCxn id="1926" idx="0"/>
          </p:cNvCxnSpPr>
          <p:nvPr/>
        </p:nvCxnSpPr>
        <p:spPr>
          <a:xfrm>
            <a:off x="5875530" y="2024548"/>
            <a:ext cx="249000" cy="671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28" name="Google Shape;1928;p97"/>
          <p:cNvSpPr/>
          <p:nvPr/>
        </p:nvSpPr>
        <p:spPr>
          <a:xfrm>
            <a:off x="2169143" y="2697614"/>
            <a:ext cx="914144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9" name="Google Shape;1929;p97"/>
          <p:cNvCxnSpPr/>
          <p:nvPr/>
        </p:nvCxnSpPr>
        <p:spPr>
          <a:xfrm flipH="1">
            <a:off x="2621243" y="2024522"/>
            <a:ext cx="3254336" cy="67201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30" name="Google Shape;1930;p97"/>
          <p:cNvCxnSpPr>
            <a:stCxn id="1931" idx="0"/>
          </p:cNvCxnSpPr>
          <p:nvPr/>
        </p:nvCxnSpPr>
        <p:spPr>
          <a:xfrm rot="10800000" flipH="1">
            <a:off x="3762756" y="2024486"/>
            <a:ext cx="2112900" cy="660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1" name="Google Shape;1931;p97"/>
          <p:cNvSpPr/>
          <p:nvPr/>
        </p:nvSpPr>
        <p:spPr>
          <a:xfrm>
            <a:off x="3071213" y="2685086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2" name="Google Shape;1932;p97"/>
          <p:cNvSpPr/>
          <p:nvPr/>
        </p:nvSpPr>
        <p:spPr>
          <a:xfrm>
            <a:off x="8930257" y="2610238"/>
            <a:ext cx="670423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cxnSp>
        <p:nvCxnSpPr>
          <p:cNvPr id="1933" name="Google Shape;1933;p97"/>
          <p:cNvCxnSpPr>
            <a:endCxn id="1932" idx="0"/>
          </p:cNvCxnSpPr>
          <p:nvPr/>
        </p:nvCxnSpPr>
        <p:spPr>
          <a:xfrm>
            <a:off x="5876669" y="2025538"/>
            <a:ext cx="3388800" cy="584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34" name="Google Shape;1934;p97"/>
          <p:cNvCxnSpPr>
            <a:stCxn id="1926" idx="4"/>
            <a:endCxn id="1935" idx="0"/>
          </p:cNvCxnSpPr>
          <p:nvPr/>
        </p:nvCxnSpPr>
        <p:spPr>
          <a:xfrm flipH="1">
            <a:off x="3748530" y="3104755"/>
            <a:ext cx="2376000" cy="876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6" name="Google Shape;1936;p97"/>
          <p:cNvSpPr/>
          <p:nvPr/>
        </p:nvSpPr>
        <p:spPr>
          <a:xfrm>
            <a:off x="8091065" y="4003370"/>
            <a:ext cx="584496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935" name="Google Shape;1935;p97"/>
          <p:cNvSpPr/>
          <p:nvPr/>
        </p:nvSpPr>
        <p:spPr>
          <a:xfrm>
            <a:off x="3456152" y="3981596"/>
            <a:ext cx="584496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937" name="Google Shape;1937;p97"/>
          <p:cNvSpPr/>
          <p:nvPr/>
        </p:nvSpPr>
        <p:spPr>
          <a:xfrm>
            <a:off x="7116704" y="4003370"/>
            <a:ext cx="584496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38" name="Google Shape;1938;p97"/>
          <p:cNvCxnSpPr>
            <a:stCxn id="1926" idx="4"/>
            <a:endCxn id="1936" idx="0"/>
          </p:cNvCxnSpPr>
          <p:nvPr/>
        </p:nvCxnSpPr>
        <p:spPr>
          <a:xfrm>
            <a:off x="6124530" y="3104755"/>
            <a:ext cx="2258700" cy="898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9" name="Google Shape;1939;p97"/>
          <p:cNvSpPr/>
          <p:nvPr/>
        </p:nvSpPr>
        <p:spPr>
          <a:xfrm>
            <a:off x="5669361" y="4002240"/>
            <a:ext cx="792990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||</a:t>
            </a:r>
            <a:endParaRPr sz="20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0" name="Google Shape;1940;p97"/>
          <p:cNvCxnSpPr>
            <a:stCxn id="1926" idx="4"/>
            <a:endCxn id="1939" idx="0"/>
          </p:cNvCxnSpPr>
          <p:nvPr/>
        </p:nvCxnSpPr>
        <p:spPr>
          <a:xfrm flipH="1">
            <a:off x="6065730" y="3104755"/>
            <a:ext cx="58800" cy="897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41" name="Google Shape;1941;p97"/>
          <p:cNvCxnSpPr>
            <a:stCxn id="1936" idx="4"/>
            <a:endCxn id="1942" idx="0"/>
          </p:cNvCxnSpPr>
          <p:nvPr/>
        </p:nvCxnSpPr>
        <p:spPr>
          <a:xfrm flipH="1">
            <a:off x="7005413" y="4411877"/>
            <a:ext cx="1377900" cy="491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43" name="Google Shape;1943;p97"/>
          <p:cNvSpPr/>
          <p:nvPr/>
        </p:nvSpPr>
        <p:spPr>
          <a:xfrm>
            <a:off x="10027398" y="4895054"/>
            <a:ext cx="769654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942" name="Google Shape;1942;p97"/>
          <p:cNvSpPr/>
          <p:nvPr/>
        </p:nvSpPr>
        <p:spPr>
          <a:xfrm>
            <a:off x="6628375" y="4903260"/>
            <a:ext cx="753879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cxnSp>
        <p:nvCxnSpPr>
          <p:cNvPr id="1944" name="Google Shape;1944;p97"/>
          <p:cNvCxnSpPr>
            <a:stCxn id="1936" idx="4"/>
            <a:endCxn id="1943" idx="0"/>
          </p:cNvCxnSpPr>
          <p:nvPr/>
        </p:nvCxnSpPr>
        <p:spPr>
          <a:xfrm>
            <a:off x="8383313" y="4411877"/>
            <a:ext cx="2028900" cy="483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45" name="Google Shape;1945;p97"/>
          <p:cNvSpPr/>
          <p:nvPr/>
        </p:nvSpPr>
        <p:spPr>
          <a:xfrm>
            <a:off x="8008531" y="4926164"/>
            <a:ext cx="792990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&amp;&amp;</a:t>
            </a:r>
            <a:endParaRPr sz="20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6" name="Google Shape;1946;p97"/>
          <p:cNvCxnSpPr>
            <a:stCxn id="1936" idx="4"/>
            <a:endCxn id="1945" idx="0"/>
          </p:cNvCxnSpPr>
          <p:nvPr/>
        </p:nvCxnSpPr>
        <p:spPr>
          <a:xfrm>
            <a:off x="8383313" y="4411877"/>
            <a:ext cx="21600" cy="514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47" name="Google Shape;1947;p97"/>
          <p:cNvCxnSpPr>
            <a:stCxn id="1942" idx="4"/>
            <a:endCxn id="1948" idx="0"/>
          </p:cNvCxnSpPr>
          <p:nvPr/>
        </p:nvCxnSpPr>
        <p:spPr>
          <a:xfrm flipH="1">
            <a:off x="6038715" y="5311767"/>
            <a:ext cx="966600" cy="49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49" name="Google Shape;1949;p97"/>
          <p:cNvSpPr/>
          <p:nvPr/>
        </p:nvSpPr>
        <p:spPr>
          <a:xfrm>
            <a:off x="8209566" y="5832165"/>
            <a:ext cx="692377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948" name="Google Shape;1948;p97"/>
          <p:cNvSpPr/>
          <p:nvPr/>
        </p:nvSpPr>
        <p:spPr>
          <a:xfrm>
            <a:off x="5684650" y="5810391"/>
            <a:ext cx="708037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cxnSp>
        <p:nvCxnSpPr>
          <p:cNvPr id="1950" name="Google Shape;1950;p97"/>
          <p:cNvCxnSpPr>
            <a:stCxn id="1942" idx="4"/>
            <a:endCxn id="1949" idx="0"/>
          </p:cNvCxnSpPr>
          <p:nvPr/>
        </p:nvCxnSpPr>
        <p:spPr>
          <a:xfrm>
            <a:off x="7005315" y="5311767"/>
            <a:ext cx="1550400" cy="520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51" name="Google Shape;1951;p97"/>
          <p:cNvSpPr/>
          <p:nvPr/>
        </p:nvSpPr>
        <p:spPr>
          <a:xfrm>
            <a:off x="6870250" y="5833295"/>
            <a:ext cx="792990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2" name="Google Shape;1952;p97"/>
          <p:cNvCxnSpPr>
            <a:stCxn id="1942" idx="4"/>
            <a:endCxn id="1951" idx="0"/>
          </p:cNvCxnSpPr>
          <p:nvPr/>
        </p:nvCxnSpPr>
        <p:spPr>
          <a:xfrm>
            <a:off x="7005315" y="5311767"/>
            <a:ext cx="261300" cy="521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53" name="Google Shape;1953;p97"/>
          <p:cNvCxnSpPr>
            <a:endCxn id="1954" idx="0"/>
          </p:cNvCxnSpPr>
          <p:nvPr/>
        </p:nvCxnSpPr>
        <p:spPr>
          <a:xfrm flipH="1">
            <a:off x="9673879" y="5304638"/>
            <a:ext cx="738300" cy="455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55" name="Google Shape;1955;p97"/>
          <p:cNvSpPr/>
          <p:nvPr/>
        </p:nvSpPr>
        <p:spPr>
          <a:xfrm>
            <a:off x="10781132" y="5743528"/>
            <a:ext cx="692377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1954" name="Google Shape;1954;p97"/>
          <p:cNvSpPr/>
          <p:nvPr/>
        </p:nvSpPr>
        <p:spPr>
          <a:xfrm>
            <a:off x="9327690" y="5759738"/>
            <a:ext cx="692377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1956" name="Google Shape;1956;p97"/>
          <p:cNvCxnSpPr>
            <a:stCxn id="1943" idx="4"/>
            <a:endCxn id="1955" idx="0"/>
          </p:cNvCxnSpPr>
          <p:nvPr/>
        </p:nvCxnSpPr>
        <p:spPr>
          <a:xfrm>
            <a:off x="10412225" y="5303561"/>
            <a:ext cx="715200" cy="440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57" name="Google Shape;1957;p97"/>
          <p:cNvSpPr/>
          <p:nvPr/>
        </p:nvSpPr>
        <p:spPr>
          <a:xfrm>
            <a:off x="10000009" y="5782641"/>
            <a:ext cx="792990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58" name="Google Shape;1958;p97"/>
          <p:cNvCxnSpPr>
            <a:endCxn id="1957" idx="0"/>
          </p:cNvCxnSpPr>
          <p:nvPr/>
        </p:nvCxnSpPr>
        <p:spPr>
          <a:xfrm flipH="1">
            <a:off x="10396504" y="5304741"/>
            <a:ext cx="15600" cy="477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59" name="Google Shape;1959;p97"/>
          <p:cNvCxnSpPr>
            <a:stCxn id="1935" idx="4"/>
            <a:endCxn id="1960" idx="0"/>
          </p:cNvCxnSpPr>
          <p:nvPr/>
        </p:nvCxnSpPr>
        <p:spPr>
          <a:xfrm flipH="1">
            <a:off x="2391200" y="4390103"/>
            <a:ext cx="1357200" cy="379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61" name="Google Shape;1961;p97"/>
          <p:cNvSpPr/>
          <p:nvPr/>
        </p:nvSpPr>
        <p:spPr>
          <a:xfrm>
            <a:off x="5042460" y="4790941"/>
            <a:ext cx="680042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960" name="Google Shape;1960;p97"/>
          <p:cNvSpPr/>
          <p:nvPr/>
        </p:nvSpPr>
        <p:spPr>
          <a:xfrm>
            <a:off x="2045696" y="4769167"/>
            <a:ext cx="690810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1962" name="Google Shape;1962;p97"/>
          <p:cNvCxnSpPr>
            <a:stCxn id="1935" idx="4"/>
            <a:endCxn id="1961" idx="0"/>
          </p:cNvCxnSpPr>
          <p:nvPr/>
        </p:nvCxnSpPr>
        <p:spPr>
          <a:xfrm>
            <a:off x="3748400" y="4390103"/>
            <a:ext cx="1634100" cy="400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63" name="Google Shape;1963;p97"/>
          <p:cNvSpPr/>
          <p:nvPr/>
        </p:nvSpPr>
        <p:spPr>
          <a:xfrm>
            <a:off x="3378963" y="4792071"/>
            <a:ext cx="792990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64" name="Google Shape;1964;p97"/>
          <p:cNvCxnSpPr>
            <a:stCxn id="1935" idx="4"/>
            <a:endCxn id="1963" idx="0"/>
          </p:cNvCxnSpPr>
          <p:nvPr/>
        </p:nvCxnSpPr>
        <p:spPr>
          <a:xfrm>
            <a:off x="3748400" y="4390103"/>
            <a:ext cx="27000" cy="402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65" name="Google Shape;1965;p97"/>
          <p:cNvSpPr/>
          <p:nvPr/>
        </p:nvSpPr>
        <p:spPr>
          <a:xfrm>
            <a:off x="2052076" y="5169781"/>
            <a:ext cx="595254" cy="512484"/>
          </a:xfrm>
          <a:prstGeom prst="triangle">
            <a:avLst>
              <a:gd name="adj" fmla="val 52518"/>
            </a:avLst>
          </a:prstGeom>
          <a:noFill/>
          <a:ln w="12700" cap="flat" cmpd="sng">
            <a:solidFill>
              <a:srgbClr val="157057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966" name="Google Shape;1966;p97"/>
          <p:cNvSpPr/>
          <p:nvPr/>
        </p:nvSpPr>
        <p:spPr>
          <a:xfrm>
            <a:off x="5074107" y="5159704"/>
            <a:ext cx="595254" cy="520758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rgbClr val="157057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967" name="Google Shape;1967;p97"/>
          <p:cNvSpPr/>
          <p:nvPr/>
        </p:nvSpPr>
        <p:spPr>
          <a:xfrm>
            <a:off x="5721180" y="6226503"/>
            <a:ext cx="595254" cy="520758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rgbClr val="157057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968" name="Google Shape;1968;p97"/>
          <p:cNvSpPr/>
          <p:nvPr/>
        </p:nvSpPr>
        <p:spPr>
          <a:xfrm>
            <a:off x="8272970" y="6240672"/>
            <a:ext cx="595254" cy="520758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rgbClr val="157057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969" name="Google Shape;1969;p97"/>
          <p:cNvSpPr/>
          <p:nvPr/>
        </p:nvSpPr>
        <p:spPr>
          <a:xfrm>
            <a:off x="9366294" y="6230223"/>
            <a:ext cx="595254" cy="520758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rgbClr val="157057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970" name="Google Shape;1970;p97"/>
          <p:cNvSpPr/>
          <p:nvPr/>
        </p:nvSpPr>
        <p:spPr>
          <a:xfrm>
            <a:off x="10820332" y="6243993"/>
            <a:ext cx="595254" cy="520758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rgbClr val="157057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grpSp>
        <p:nvGrpSpPr>
          <p:cNvPr id="1971" name="Google Shape;1971;p97"/>
          <p:cNvGrpSpPr/>
          <p:nvPr/>
        </p:nvGrpSpPr>
        <p:grpSpPr>
          <a:xfrm>
            <a:off x="74291" y="0"/>
            <a:ext cx="5277051" cy="1179598"/>
            <a:chOff x="27819" y="5318"/>
            <a:chExt cx="5593626" cy="1179598"/>
          </a:xfrm>
        </p:grpSpPr>
        <p:sp>
          <p:nvSpPr>
            <p:cNvPr id="1972" name="Google Shape;1972;p97"/>
            <p:cNvSpPr txBox="1"/>
            <p:nvPr/>
          </p:nvSpPr>
          <p:spPr>
            <a:xfrm>
              <a:off x="69990" y="323142"/>
              <a:ext cx="5551455" cy="86177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r>
                <a:rPr lang="en-US" sz="16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6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6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x</a:t>
              </a:r>
              <a:r>
                <a:rPr lang="en-US" sz="16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lang="en-US" sz="16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k </a:t>
              </a:r>
              <a:r>
                <a:rPr lang="en-US" sz="16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lang="en-US" sz="16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600" b="0">
                  <a:solidFill>
                    <a:srgbClr val="FF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100</a:t>
              </a:r>
              <a:r>
                <a:rPr lang="en-US" sz="16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6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||</a:t>
              </a:r>
              <a:r>
                <a:rPr lang="en-US" sz="16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x</a:t>
              </a:r>
              <a:r>
                <a:rPr lang="en-US" sz="16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lang="en-US" sz="16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k </a:t>
              </a:r>
              <a:r>
                <a:rPr lang="en-US" sz="16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r>
                <a:rPr lang="en-US" sz="16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600" b="0">
                  <a:solidFill>
                    <a:srgbClr val="FF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200</a:t>
              </a:r>
              <a:r>
                <a:rPr lang="en-US" sz="16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6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&amp;&amp;</a:t>
              </a:r>
              <a:r>
                <a:rPr lang="en-US" sz="16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x </a:t>
              </a:r>
              <a:r>
                <a:rPr lang="en-US" sz="16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!=</a:t>
              </a:r>
              <a:r>
                <a:rPr lang="en-US" sz="16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y </a:t>
              </a:r>
              <a:r>
                <a:rPr lang="en-US" sz="16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sz="16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x </a:t>
              </a:r>
              <a:r>
                <a:rPr lang="en-US" sz="16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 </a:t>
              </a:r>
              <a:r>
                <a:rPr lang="en-US" sz="1600" b="0">
                  <a:solidFill>
                    <a:srgbClr val="FF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sz="16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6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y</a:t>
              </a:r>
              <a:r>
                <a:rPr lang="en-US" sz="16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6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 </a:t>
              </a:r>
              <a:r>
                <a:rPr lang="en-US" sz="16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 </a:t>
              </a:r>
              <a:r>
                <a:rPr lang="en-US" sz="16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</a:t>
              </a:r>
              <a:r>
                <a:rPr lang="en-US" sz="1600" b="0">
                  <a:solidFill>
                    <a:srgbClr val="FF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r>
                <a:rPr lang="en-US" sz="16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6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73" name="Google Shape;1973;p97"/>
            <p:cNvSpPr txBox="1"/>
            <p:nvPr/>
          </p:nvSpPr>
          <p:spPr>
            <a:xfrm>
              <a:off x="27819" y="5318"/>
              <a:ext cx="3764694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i="1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Translation of statement</a:t>
              </a:r>
              <a:endParaRPr/>
            </a:p>
          </p:txBody>
        </p:sp>
      </p:grpSp>
      <p:cxnSp>
        <p:nvCxnSpPr>
          <p:cNvPr id="1974" name="Google Shape;1974;p97"/>
          <p:cNvCxnSpPr>
            <a:stCxn id="1923" idx="4"/>
            <a:endCxn id="1975" idx="0"/>
          </p:cNvCxnSpPr>
          <p:nvPr/>
        </p:nvCxnSpPr>
        <p:spPr>
          <a:xfrm flipH="1">
            <a:off x="10223703" y="2007589"/>
            <a:ext cx="652500" cy="501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6" name="Google Shape;1976;p97"/>
          <p:cNvSpPr/>
          <p:nvPr/>
        </p:nvSpPr>
        <p:spPr>
          <a:xfrm>
            <a:off x="11330838" y="2493168"/>
            <a:ext cx="692377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975" name="Google Shape;1975;p97"/>
          <p:cNvSpPr/>
          <p:nvPr/>
        </p:nvSpPr>
        <p:spPr>
          <a:xfrm>
            <a:off x="9877396" y="2509378"/>
            <a:ext cx="692377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7" name="Google Shape;1977;p97"/>
          <p:cNvCxnSpPr>
            <a:stCxn id="1923" idx="4"/>
            <a:endCxn id="1976" idx="0"/>
          </p:cNvCxnSpPr>
          <p:nvPr/>
        </p:nvCxnSpPr>
        <p:spPr>
          <a:xfrm>
            <a:off x="10876203" y="2007589"/>
            <a:ext cx="800700" cy="485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78" name="Google Shape;1978;p97"/>
          <p:cNvSpPr/>
          <p:nvPr/>
        </p:nvSpPr>
        <p:spPr>
          <a:xfrm>
            <a:off x="10549715" y="2532281"/>
            <a:ext cx="792990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79" name="Google Shape;1979;p97"/>
          <p:cNvCxnSpPr>
            <a:stCxn id="1923" idx="4"/>
            <a:endCxn id="1978" idx="0"/>
          </p:cNvCxnSpPr>
          <p:nvPr/>
        </p:nvCxnSpPr>
        <p:spPr>
          <a:xfrm>
            <a:off x="10876203" y="2007589"/>
            <a:ext cx="69900" cy="524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80" name="Google Shape;1980;p97"/>
          <p:cNvSpPr/>
          <p:nvPr/>
        </p:nvSpPr>
        <p:spPr>
          <a:xfrm>
            <a:off x="11370038" y="2918683"/>
            <a:ext cx="595254" cy="520758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rgbClr val="157057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cxnSp>
        <p:nvCxnSpPr>
          <p:cNvPr id="1981" name="Google Shape;1981;p97"/>
          <p:cNvCxnSpPr>
            <a:stCxn id="1932" idx="4"/>
            <a:endCxn id="1982" idx="0"/>
          </p:cNvCxnSpPr>
          <p:nvPr/>
        </p:nvCxnSpPr>
        <p:spPr>
          <a:xfrm flipH="1">
            <a:off x="8891969" y="3018745"/>
            <a:ext cx="373500" cy="527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83" name="Google Shape;1983;p97"/>
          <p:cNvSpPr/>
          <p:nvPr/>
        </p:nvSpPr>
        <p:spPr>
          <a:xfrm>
            <a:off x="9999213" y="3529986"/>
            <a:ext cx="692377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1982" name="Google Shape;1982;p97"/>
          <p:cNvSpPr/>
          <p:nvPr/>
        </p:nvSpPr>
        <p:spPr>
          <a:xfrm>
            <a:off x="8545771" y="3546196"/>
            <a:ext cx="692377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4" name="Google Shape;1984;p97"/>
          <p:cNvCxnSpPr>
            <a:stCxn id="1932" idx="4"/>
            <a:endCxn id="1983" idx="0"/>
          </p:cNvCxnSpPr>
          <p:nvPr/>
        </p:nvCxnSpPr>
        <p:spPr>
          <a:xfrm>
            <a:off x="9265469" y="3018745"/>
            <a:ext cx="1080000" cy="51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85" name="Google Shape;1985;p97"/>
          <p:cNvSpPr/>
          <p:nvPr/>
        </p:nvSpPr>
        <p:spPr>
          <a:xfrm>
            <a:off x="9218090" y="3569099"/>
            <a:ext cx="792990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86" name="Google Shape;1986;p97"/>
          <p:cNvCxnSpPr>
            <a:stCxn id="1932" idx="4"/>
            <a:endCxn id="1985" idx="0"/>
          </p:cNvCxnSpPr>
          <p:nvPr/>
        </p:nvCxnSpPr>
        <p:spPr>
          <a:xfrm>
            <a:off x="9265469" y="3018745"/>
            <a:ext cx="349200" cy="550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87" name="Google Shape;1987;p97"/>
          <p:cNvSpPr/>
          <p:nvPr/>
        </p:nvSpPr>
        <p:spPr>
          <a:xfrm>
            <a:off x="10038413" y="3955501"/>
            <a:ext cx="595254" cy="520758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rgbClr val="157057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988" name="Google Shape;1988;p97"/>
          <p:cNvSpPr txBox="1"/>
          <p:nvPr/>
        </p:nvSpPr>
        <p:spPr>
          <a:xfrm>
            <a:off x="4228792" y="3752250"/>
            <a:ext cx="13451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>
                <a:solidFill>
                  <a:srgbClr val="FF8000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9" name="Google Shape;1989;p97"/>
          <p:cNvSpPr txBox="1"/>
          <p:nvPr/>
        </p:nvSpPr>
        <p:spPr>
          <a:xfrm>
            <a:off x="7070787" y="4347154"/>
            <a:ext cx="172958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>
                <a:solidFill>
                  <a:srgbClr val="FF8000"/>
                </a:solidFill>
                <a:latin typeface="Calibri"/>
                <a:ea typeface="Calibri"/>
                <a:cs typeface="Calibri"/>
                <a:sym typeface="Calibri"/>
              </a:rPr>
              <a:t>200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0" name="Google Shape;1990;p97"/>
          <p:cNvSpPr txBox="1"/>
          <p:nvPr/>
        </p:nvSpPr>
        <p:spPr>
          <a:xfrm>
            <a:off x="8783719" y="4244514"/>
            <a:ext cx="815919" cy="305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!=</a:t>
            </a: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1" name="Google Shape;1991;p97"/>
          <p:cNvSpPr txBox="1"/>
          <p:nvPr/>
        </p:nvSpPr>
        <p:spPr>
          <a:xfrm>
            <a:off x="7837732" y="2435171"/>
            <a:ext cx="10359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400" b="0">
                <a:solidFill>
                  <a:srgbClr val="FF8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2" name="Google Shape;1992;p97"/>
          <p:cNvSpPr txBox="1"/>
          <p:nvPr/>
        </p:nvSpPr>
        <p:spPr>
          <a:xfrm>
            <a:off x="9671119" y="1052869"/>
            <a:ext cx="95978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US" sz="1400" b="0">
                <a:solidFill>
                  <a:srgbClr val="FF8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3" name="Google Shape;1993;p97"/>
          <p:cNvSpPr txBox="1"/>
          <p:nvPr/>
        </p:nvSpPr>
        <p:spPr>
          <a:xfrm>
            <a:off x="5640959" y="961321"/>
            <a:ext cx="285237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x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>
                <a:solidFill>
                  <a:srgbClr val="FF8000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||</a:t>
            </a: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x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>
                <a:solidFill>
                  <a:srgbClr val="FF8000"/>
                </a:solidFill>
                <a:latin typeface="Calibri"/>
                <a:ea typeface="Calibri"/>
                <a:cs typeface="Calibri"/>
                <a:sym typeface="Calibri"/>
              </a:rPr>
              <a:t>200</a:t>
            </a: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&amp;&amp;</a:t>
            </a: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x 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!=</a:t>
            </a: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x 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400" b="0">
                <a:solidFill>
                  <a:srgbClr val="FF8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4" name="Google Shape;1994;p97"/>
          <p:cNvSpPr txBox="1"/>
          <p:nvPr/>
        </p:nvSpPr>
        <p:spPr>
          <a:xfrm>
            <a:off x="4683120" y="2420652"/>
            <a:ext cx="132068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x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>
                <a:solidFill>
                  <a:srgbClr val="FF8000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||</a:t>
            </a: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x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>
                <a:solidFill>
                  <a:srgbClr val="FF8000"/>
                </a:solidFill>
                <a:latin typeface="Calibri"/>
                <a:ea typeface="Calibri"/>
                <a:cs typeface="Calibri"/>
                <a:sym typeface="Calibri"/>
              </a:rPr>
              <a:t>200</a:t>
            </a: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&amp;&amp;</a:t>
            </a: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x 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!=</a:t>
            </a: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5" name="Google Shape;1995;p97"/>
          <p:cNvSpPr txBox="1"/>
          <p:nvPr/>
        </p:nvSpPr>
        <p:spPr>
          <a:xfrm>
            <a:off x="6357258" y="3770475"/>
            <a:ext cx="159321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 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>
                <a:solidFill>
                  <a:srgbClr val="FF8000"/>
                </a:solidFill>
                <a:latin typeface="Calibri"/>
                <a:ea typeface="Calibri"/>
                <a:cs typeface="Calibri"/>
                <a:sym typeface="Calibri"/>
              </a:rPr>
              <a:t>200</a:t>
            </a: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&amp;&amp;</a:t>
            </a: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x 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!=</a:t>
            </a: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6" name="Google Shape;1996;p97"/>
          <p:cNvSpPr txBox="1"/>
          <p:nvPr/>
        </p:nvSpPr>
        <p:spPr>
          <a:xfrm>
            <a:off x="2668507" y="4296536"/>
            <a:ext cx="5844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7" name="Google Shape;1997;p97"/>
          <p:cNvSpPr txBox="1"/>
          <p:nvPr/>
        </p:nvSpPr>
        <p:spPr>
          <a:xfrm>
            <a:off x="4395706" y="4311050"/>
            <a:ext cx="13451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FF8000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8" name="Google Shape;1998;p97"/>
          <p:cNvSpPr txBox="1"/>
          <p:nvPr/>
        </p:nvSpPr>
        <p:spPr>
          <a:xfrm>
            <a:off x="3466791" y="4441680"/>
            <a:ext cx="4396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9" name="Google Shape;1999;p97"/>
          <p:cNvSpPr txBox="1"/>
          <p:nvPr/>
        </p:nvSpPr>
        <p:spPr>
          <a:xfrm>
            <a:off x="6101137" y="5305276"/>
            <a:ext cx="5844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0" name="Google Shape;2000;p97"/>
          <p:cNvSpPr txBox="1"/>
          <p:nvPr/>
        </p:nvSpPr>
        <p:spPr>
          <a:xfrm>
            <a:off x="7701200" y="5305276"/>
            <a:ext cx="13451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8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400" b="0">
                <a:solidFill>
                  <a:srgbClr val="FF8000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1" name="Google Shape;2001;p97"/>
          <p:cNvSpPr txBox="1"/>
          <p:nvPr/>
        </p:nvSpPr>
        <p:spPr>
          <a:xfrm>
            <a:off x="6853248" y="5422933"/>
            <a:ext cx="4396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sp>
        <p:nvSpPr>
          <p:cNvPr id="2002" name="Google Shape;2002;p97"/>
          <p:cNvSpPr txBox="1"/>
          <p:nvPr/>
        </p:nvSpPr>
        <p:spPr>
          <a:xfrm>
            <a:off x="9731968" y="5253302"/>
            <a:ext cx="4073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3" name="Google Shape;2003;p97"/>
          <p:cNvSpPr txBox="1"/>
          <p:nvPr/>
        </p:nvSpPr>
        <p:spPr>
          <a:xfrm>
            <a:off x="10699604" y="5246005"/>
            <a:ext cx="456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4" name="Google Shape;2004;p97"/>
          <p:cNvSpPr txBox="1"/>
          <p:nvPr/>
        </p:nvSpPr>
        <p:spPr>
          <a:xfrm>
            <a:off x="10097259" y="5470975"/>
            <a:ext cx="815919" cy="305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!=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5" name="Google Shape;2005;p97"/>
          <p:cNvSpPr txBox="1"/>
          <p:nvPr/>
        </p:nvSpPr>
        <p:spPr>
          <a:xfrm>
            <a:off x="8839337" y="3068906"/>
            <a:ext cx="4073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6" name="Google Shape;2006;p97"/>
          <p:cNvSpPr txBox="1"/>
          <p:nvPr/>
        </p:nvSpPr>
        <p:spPr>
          <a:xfrm>
            <a:off x="9674287" y="3003128"/>
            <a:ext cx="4073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7" name="Google Shape;2007;p97"/>
          <p:cNvSpPr txBox="1"/>
          <p:nvPr/>
        </p:nvSpPr>
        <p:spPr>
          <a:xfrm>
            <a:off x="10283510" y="1973074"/>
            <a:ext cx="4073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8" name="Google Shape;2008;p97"/>
          <p:cNvSpPr txBox="1"/>
          <p:nvPr/>
        </p:nvSpPr>
        <p:spPr>
          <a:xfrm>
            <a:off x="11260434" y="2003553"/>
            <a:ext cx="95978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US" sz="1400" b="0">
                <a:solidFill>
                  <a:srgbClr val="FF8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1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1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1000"/>
                                        <p:tgtEl>
                                          <p:spTgt spid="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000"/>
                                        <p:tgtEl>
                                          <p:spTgt spid="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1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000"/>
                                        <p:tgtEl>
                                          <p:spTgt spid="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1000"/>
                                        <p:tgtEl>
                                          <p:spTgt spid="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000"/>
                                        <p:tgtEl>
                                          <p:spTgt spid="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1000"/>
                                        <p:tgtEl>
                                          <p:spTgt spid="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000"/>
                                        <p:tgtEl>
                                          <p:spTgt spid="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0"/>
                                        <p:tgtEl>
                                          <p:spTgt spid="1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1000"/>
                                        <p:tgtEl>
                                          <p:spTgt spid="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1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1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000"/>
                                        <p:tgtEl>
                                          <p:spTgt spid="1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1000"/>
                                        <p:tgtEl>
                                          <p:spTgt spid="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1000"/>
                                        <p:tgtEl>
                                          <p:spTgt spid="1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1000"/>
                                        <p:tgtEl>
                                          <p:spTgt spid="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1000"/>
                                        <p:tgtEl>
                                          <p:spTgt spid="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1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1000"/>
                                        <p:tgtEl>
                                          <p:spTgt spid="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1000"/>
                                        <p:tgtEl>
                                          <p:spTgt spid="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1000"/>
                                        <p:tgtEl>
                                          <p:spTgt spid="2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000"/>
                                        <p:tgtEl>
                                          <p:spTgt spid="1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98"/>
          <p:cNvSpPr txBox="1"/>
          <p:nvPr/>
        </p:nvSpPr>
        <p:spPr>
          <a:xfrm>
            <a:off x="90520" y="1245455"/>
            <a:ext cx="491059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L3:</a:t>
            </a:r>
            <a:endParaRPr/>
          </a:p>
        </p:txBody>
      </p:sp>
      <p:sp>
        <p:nvSpPr>
          <p:cNvPr id="2014" name="Google Shape;2014;p98"/>
          <p:cNvSpPr txBox="1"/>
          <p:nvPr/>
        </p:nvSpPr>
        <p:spPr>
          <a:xfrm>
            <a:off x="39718" y="2486423"/>
            <a:ext cx="491059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L4:</a:t>
            </a:r>
            <a:endParaRPr/>
          </a:p>
        </p:txBody>
      </p:sp>
      <p:sp>
        <p:nvSpPr>
          <p:cNvPr id="2015" name="Google Shape;2015;p98"/>
          <p:cNvSpPr txBox="1"/>
          <p:nvPr/>
        </p:nvSpPr>
        <p:spPr>
          <a:xfrm>
            <a:off x="6279468" y="3629077"/>
            <a:ext cx="212220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B3.true=new Label()  </a:t>
            </a: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L4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B3.false=B2.false </a:t>
            </a: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L1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B4.true=B2.true </a:t>
            </a: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L2</a:t>
            </a:r>
            <a:endParaRPr sz="1400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B4.false=B2.false </a:t>
            </a: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L1</a:t>
            </a:r>
            <a:endParaRPr sz="1400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6" name="Google Shape;2016;p98"/>
          <p:cNvSpPr txBox="1"/>
          <p:nvPr/>
        </p:nvSpPr>
        <p:spPr>
          <a:xfrm>
            <a:off x="5658359" y="4389219"/>
            <a:ext cx="181563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B3.Code: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if E3.addr </a:t>
            </a:r>
            <a:r>
              <a:rPr lang="en-US" sz="1400" b="1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rel 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E4.addr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go to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i="1" u="sng">
                <a:solidFill>
                  <a:srgbClr val="456220"/>
                </a:solidFill>
                <a:latin typeface="Calibri"/>
                <a:ea typeface="Calibri"/>
                <a:cs typeface="Calibri"/>
                <a:sym typeface="Calibri"/>
              </a:rPr>
              <a:t>B3.true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go to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i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B3.false</a:t>
            </a:r>
            <a:endParaRPr/>
          </a:p>
        </p:txBody>
      </p:sp>
      <p:sp>
        <p:nvSpPr>
          <p:cNvPr id="2017" name="Google Shape;2017;p98"/>
          <p:cNvSpPr txBox="1"/>
          <p:nvPr/>
        </p:nvSpPr>
        <p:spPr>
          <a:xfrm>
            <a:off x="1087455" y="4653305"/>
            <a:ext cx="181563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E1.code: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t1 = x-k</a:t>
            </a:r>
            <a:endParaRPr sz="14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E1.Addr: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t1</a:t>
            </a:r>
            <a:endParaRPr/>
          </a:p>
        </p:txBody>
      </p:sp>
      <p:sp>
        <p:nvSpPr>
          <p:cNvPr id="2018" name="Google Shape;2018;p98"/>
          <p:cNvSpPr txBox="1"/>
          <p:nvPr/>
        </p:nvSpPr>
        <p:spPr>
          <a:xfrm>
            <a:off x="2332277" y="3354280"/>
            <a:ext cx="181530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B1.Code: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if E1.addr </a:t>
            </a:r>
            <a:r>
              <a:rPr lang="en-US" sz="1400" b="1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rel 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E2.addr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go to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i="1" u="sng">
                <a:solidFill>
                  <a:srgbClr val="456220"/>
                </a:solidFill>
                <a:latin typeface="Calibri"/>
                <a:ea typeface="Calibri"/>
                <a:cs typeface="Calibri"/>
                <a:sym typeface="Calibri"/>
              </a:rPr>
              <a:t>B1.true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go to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i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B1.false</a:t>
            </a:r>
            <a:endParaRPr/>
          </a:p>
        </p:txBody>
      </p:sp>
      <p:sp>
        <p:nvSpPr>
          <p:cNvPr id="2019" name="Google Shape;2019;p98"/>
          <p:cNvSpPr txBox="1"/>
          <p:nvPr/>
        </p:nvSpPr>
        <p:spPr>
          <a:xfrm>
            <a:off x="8690235" y="4653785"/>
            <a:ext cx="181563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B4.Code: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if E5.addr </a:t>
            </a:r>
            <a:r>
              <a:rPr lang="en-US" sz="1400" b="1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rel 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E6.addr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   go to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i="1" u="sng">
                <a:solidFill>
                  <a:srgbClr val="456220"/>
                </a:solidFill>
                <a:latin typeface="Calibri"/>
                <a:ea typeface="Calibri"/>
                <a:cs typeface="Calibri"/>
                <a:sym typeface="Calibri"/>
              </a:rPr>
              <a:t>B4.true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go to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i="1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B4.false</a:t>
            </a:r>
            <a:endParaRPr/>
          </a:p>
        </p:txBody>
      </p:sp>
      <p:sp>
        <p:nvSpPr>
          <p:cNvPr id="2020" name="Google Shape;2020;p98"/>
          <p:cNvSpPr/>
          <p:nvPr/>
        </p:nvSpPr>
        <p:spPr>
          <a:xfrm>
            <a:off x="8515819" y="163967"/>
            <a:ext cx="381000" cy="381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cxnSp>
        <p:nvCxnSpPr>
          <p:cNvPr id="2021" name="Google Shape;2021;p98"/>
          <p:cNvCxnSpPr>
            <a:stCxn id="2020" idx="4"/>
            <a:endCxn id="2022" idx="0"/>
          </p:cNvCxnSpPr>
          <p:nvPr/>
        </p:nvCxnSpPr>
        <p:spPr>
          <a:xfrm flipH="1">
            <a:off x="8698819" y="544967"/>
            <a:ext cx="7500" cy="283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22" name="Google Shape;2022;p98"/>
          <p:cNvSpPr/>
          <p:nvPr/>
        </p:nvSpPr>
        <p:spPr>
          <a:xfrm>
            <a:off x="8401716" y="828302"/>
            <a:ext cx="594220" cy="381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cxnSp>
        <p:nvCxnSpPr>
          <p:cNvPr id="2023" name="Google Shape;2023;p98"/>
          <p:cNvCxnSpPr>
            <a:stCxn id="2024" idx="0"/>
            <a:endCxn id="2025" idx="4"/>
          </p:cNvCxnSpPr>
          <p:nvPr/>
        </p:nvCxnSpPr>
        <p:spPr>
          <a:xfrm rot="10800000">
            <a:off x="6025677" y="2025525"/>
            <a:ext cx="1232400" cy="631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24" name="Google Shape;2024;p98"/>
          <p:cNvSpPr/>
          <p:nvPr/>
        </p:nvSpPr>
        <p:spPr>
          <a:xfrm>
            <a:off x="6566534" y="2657025"/>
            <a:ext cx="1383086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5" name="Google Shape;2025;p98"/>
          <p:cNvSpPr/>
          <p:nvPr/>
        </p:nvSpPr>
        <p:spPr>
          <a:xfrm>
            <a:off x="5728585" y="1644598"/>
            <a:ext cx="594220" cy="381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026" name="Google Shape;2026;p98"/>
          <p:cNvSpPr/>
          <p:nvPr/>
        </p:nvSpPr>
        <p:spPr>
          <a:xfrm>
            <a:off x="10724237" y="1626589"/>
            <a:ext cx="594220" cy="381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cxnSp>
        <p:nvCxnSpPr>
          <p:cNvPr id="2027" name="Google Shape;2027;p98"/>
          <p:cNvCxnSpPr>
            <a:stCxn id="2022" idx="4"/>
            <a:endCxn id="2025" idx="0"/>
          </p:cNvCxnSpPr>
          <p:nvPr/>
        </p:nvCxnSpPr>
        <p:spPr>
          <a:xfrm flipH="1">
            <a:off x="6025826" y="1209302"/>
            <a:ext cx="2673000" cy="435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28" name="Google Shape;2028;p98"/>
          <p:cNvCxnSpPr>
            <a:stCxn id="2022" idx="4"/>
            <a:endCxn id="2026" idx="0"/>
          </p:cNvCxnSpPr>
          <p:nvPr/>
        </p:nvCxnSpPr>
        <p:spPr>
          <a:xfrm>
            <a:off x="8698826" y="1209302"/>
            <a:ext cx="2322600" cy="417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29" name="Google Shape;2029;p98"/>
          <p:cNvSpPr/>
          <p:nvPr/>
        </p:nvSpPr>
        <p:spPr>
          <a:xfrm>
            <a:off x="5982398" y="2697324"/>
            <a:ext cx="584496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20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0" name="Google Shape;2030;p98"/>
          <p:cNvCxnSpPr>
            <a:stCxn id="2025" idx="4"/>
            <a:endCxn id="2029" idx="0"/>
          </p:cNvCxnSpPr>
          <p:nvPr/>
        </p:nvCxnSpPr>
        <p:spPr>
          <a:xfrm>
            <a:off x="6025695" y="2025598"/>
            <a:ext cx="249000" cy="671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31" name="Google Shape;2031;p98"/>
          <p:cNvSpPr/>
          <p:nvPr/>
        </p:nvSpPr>
        <p:spPr>
          <a:xfrm>
            <a:off x="2880352" y="2596014"/>
            <a:ext cx="914144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2" name="Google Shape;2032;p98"/>
          <p:cNvCxnSpPr>
            <a:stCxn id="2025" idx="4"/>
            <a:endCxn id="2031" idx="0"/>
          </p:cNvCxnSpPr>
          <p:nvPr/>
        </p:nvCxnSpPr>
        <p:spPr>
          <a:xfrm flipH="1">
            <a:off x="3337395" y="2025598"/>
            <a:ext cx="2688300" cy="570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33" name="Google Shape;2033;p98"/>
          <p:cNvCxnSpPr>
            <a:stCxn id="2034" idx="0"/>
            <a:endCxn id="2025" idx="4"/>
          </p:cNvCxnSpPr>
          <p:nvPr/>
        </p:nvCxnSpPr>
        <p:spPr>
          <a:xfrm rot="10800000" flipH="1">
            <a:off x="3832934" y="2025662"/>
            <a:ext cx="2192700" cy="558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34" name="Google Shape;2034;p98"/>
          <p:cNvSpPr/>
          <p:nvPr/>
        </p:nvSpPr>
        <p:spPr>
          <a:xfrm>
            <a:off x="3380769" y="2584562"/>
            <a:ext cx="904330" cy="52172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5" name="Google Shape;2035;p98"/>
          <p:cNvSpPr/>
          <p:nvPr/>
        </p:nvSpPr>
        <p:spPr>
          <a:xfrm>
            <a:off x="8745355" y="2610238"/>
            <a:ext cx="670423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cxnSp>
        <p:nvCxnSpPr>
          <p:cNvPr id="2036" name="Google Shape;2036;p98"/>
          <p:cNvCxnSpPr>
            <a:stCxn id="2025" idx="4"/>
            <a:endCxn id="2035" idx="0"/>
          </p:cNvCxnSpPr>
          <p:nvPr/>
        </p:nvCxnSpPr>
        <p:spPr>
          <a:xfrm>
            <a:off x="6025695" y="2025598"/>
            <a:ext cx="3054900" cy="584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37" name="Google Shape;2037;p98"/>
          <p:cNvCxnSpPr>
            <a:stCxn id="2029" idx="4"/>
            <a:endCxn id="2038" idx="0"/>
          </p:cNvCxnSpPr>
          <p:nvPr/>
        </p:nvCxnSpPr>
        <p:spPr>
          <a:xfrm flipH="1">
            <a:off x="4140146" y="3105831"/>
            <a:ext cx="2134500" cy="716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39" name="Google Shape;2039;p98"/>
          <p:cNvSpPr/>
          <p:nvPr/>
        </p:nvSpPr>
        <p:spPr>
          <a:xfrm>
            <a:off x="8236209" y="4003370"/>
            <a:ext cx="584496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038" name="Google Shape;2038;p98"/>
          <p:cNvSpPr/>
          <p:nvPr/>
        </p:nvSpPr>
        <p:spPr>
          <a:xfrm>
            <a:off x="3848037" y="3821935"/>
            <a:ext cx="584496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040" name="Google Shape;2040;p98"/>
          <p:cNvSpPr/>
          <p:nvPr/>
        </p:nvSpPr>
        <p:spPr>
          <a:xfrm>
            <a:off x="7261848" y="4003370"/>
            <a:ext cx="584496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1" name="Google Shape;2041;p98"/>
          <p:cNvCxnSpPr>
            <a:stCxn id="2029" idx="4"/>
            <a:endCxn id="2039" idx="0"/>
          </p:cNvCxnSpPr>
          <p:nvPr/>
        </p:nvCxnSpPr>
        <p:spPr>
          <a:xfrm>
            <a:off x="6274646" y="3105831"/>
            <a:ext cx="2253900" cy="897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42" name="Google Shape;2042;p98"/>
          <p:cNvSpPr/>
          <p:nvPr/>
        </p:nvSpPr>
        <p:spPr>
          <a:xfrm>
            <a:off x="4609820" y="3900642"/>
            <a:ext cx="792990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||</a:t>
            </a:r>
            <a:endParaRPr sz="20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3" name="Google Shape;2043;p98"/>
          <p:cNvCxnSpPr>
            <a:stCxn id="2029" idx="4"/>
            <a:endCxn id="2042" idx="0"/>
          </p:cNvCxnSpPr>
          <p:nvPr/>
        </p:nvCxnSpPr>
        <p:spPr>
          <a:xfrm flipH="1">
            <a:off x="5006246" y="3105831"/>
            <a:ext cx="1268400" cy="794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44" name="Google Shape;2044;p98"/>
          <p:cNvCxnSpPr>
            <a:stCxn id="2039" idx="4"/>
            <a:endCxn id="2045" idx="0"/>
          </p:cNvCxnSpPr>
          <p:nvPr/>
        </p:nvCxnSpPr>
        <p:spPr>
          <a:xfrm flipH="1">
            <a:off x="7150557" y="4411877"/>
            <a:ext cx="1377900" cy="491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46" name="Google Shape;2046;p98"/>
          <p:cNvSpPr/>
          <p:nvPr/>
        </p:nvSpPr>
        <p:spPr>
          <a:xfrm>
            <a:off x="10172542" y="4895054"/>
            <a:ext cx="769654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045" name="Google Shape;2045;p98"/>
          <p:cNvSpPr/>
          <p:nvPr/>
        </p:nvSpPr>
        <p:spPr>
          <a:xfrm>
            <a:off x="6773519" y="4903260"/>
            <a:ext cx="753879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cxnSp>
        <p:nvCxnSpPr>
          <p:cNvPr id="2047" name="Google Shape;2047;p98"/>
          <p:cNvCxnSpPr>
            <a:stCxn id="2039" idx="4"/>
            <a:endCxn id="2046" idx="0"/>
          </p:cNvCxnSpPr>
          <p:nvPr/>
        </p:nvCxnSpPr>
        <p:spPr>
          <a:xfrm>
            <a:off x="8528457" y="4411877"/>
            <a:ext cx="2028900" cy="483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48" name="Google Shape;2048;p98"/>
          <p:cNvSpPr/>
          <p:nvPr/>
        </p:nvSpPr>
        <p:spPr>
          <a:xfrm>
            <a:off x="7137678" y="4926164"/>
            <a:ext cx="792990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&amp;&amp;</a:t>
            </a:r>
            <a:endParaRPr sz="1800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9" name="Google Shape;2049;p98"/>
          <p:cNvCxnSpPr>
            <a:stCxn id="2039" idx="4"/>
            <a:endCxn id="2048" idx="0"/>
          </p:cNvCxnSpPr>
          <p:nvPr/>
        </p:nvCxnSpPr>
        <p:spPr>
          <a:xfrm flipH="1">
            <a:off x="7534257" y="4411877"/>
            <a:ext cx="994200" cy="514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50" name="Google Shape;2050;p98"/>
          <p:cNvCxnSpPr>
            <a:stCxn id="2045" idx="4"/>
            <a:endCxn id="2051" idx="0"/>
          </p:cNvCxnSpPr>
          <p:nvPr/>
        </p:nvCxnSpPr>
        <p:spPr>
          <a:xfrm flipH="1">
            <a:off x="6183859" y="5311767"/>
            <a:ext cx="966600" cy="49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52" name="Google Shape;2052;p98"/>
          <p:cNvSpPr/>
          <p:nvPr/>
        </p:nvSpPr>
        <p:spPr>
          <a:xfrm>
            <a:off x="8354710" y="5832165"/>
            <a:ext cx="692377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051" name="Google Shape;2051;p98"/>
          <p:cNvSpPr/>
          <p:nvPr/>
        </p:nvSpPr>
        <p:spPr>
          <a:xfrm>
            <a:off x="5829794" y="5810391"/>
            <a:ext cx="708037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cxnSp>
        <p:nvCxnSpPr>
          <p:cNvPr id="2053" name="Google Shape;2053;p98"/>
          <p:cNvCxnSpPr>
            <a:stCxn id="2045" idx="4"/>
            <a:endCxn id="2052" idx="0"/>
          </p:cNvCxnSpPr>
          <p:nvPr/>
        </p:nvCxnSpPr>
        <p:spPr>
          <a:xfrm>
            <a:off x="7150459" y="5311767"/>
            <a:ext cx="1550400" cy="520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54" name="Google Shape;2054;p98"/>
          <p:cNvSpPr/>
          <p:nvPr/>
        </p:nvSpPr>
        <p:spPr>
          <a:xfrm>
            <a:off x="6681567" y="5833295"/>
            <a:ext cx="792990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5" name="Google Shape;2055;p98"/>
          <p:cNvCxnSpPr>
            <a:stCxn id="2045" idx="4"/>
            <a:endCxn id="2054" idx="0"/>
          </p:cNvCxnSpPr>
          <p:nvPr/>
        </p:nvCxnSpPr>
        <p:spPr>
          <a:xfrm flipH="1">
            <a:off x="7078159" y="5311767"/>
            <a:ext cx="72300" cy="521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56" name="Google Shape;2056;p98"/>
          <p:cNvCxnSpPr>
            <a:stCxn id="2046" idx="4"/>
            <a:endCxn id="2057" idx="0"/>
          </p:cNvCxnSpPr>
          <p:nvPr/>
        </p:nvCxnSpPr>
        <p:spPr>
          <a:xfrm flipH="1">
            <a:off x="9964269" y="5303561"/>
            <a:ext cx="593100" cy="456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58" name="Google Shape;2058;p98"/>
          <p:cNvSpPr/>
          <p:nvPr/>
        </p:nvSpPr>
        <p:spPr>
          <a:xfrm>
            <a:off x="10723080" y="5743528"/>
            <a:ext cx="692377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2057" name="Google Shape;2057;p98"/>
          <p:cNvSpPr/>
          <p:nvPr/>
        </p:nvSpPr>
        <p:spPr>
          <a:xfrm>
            <a:off x="9617977" y="5759738"/>
            <a:ext cx="692377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2059" name="Google Shape;2059;p98"/>
          <p:cNvCxnSpPr>
            <a:stCxn id="2046" idx="4"/>
            <a:endCxn id="2058" idx="0"/>
          </p:cNvCxnSpPr>
          <p:nvPr/>
        </p:nvCxnSpPr>
        <p:spPr>
          <a:xfrm>
            <a:off x="10557369" y="5303561"/>
            <a:ext cx="511800" cy="440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60" name="Google Shape;2060;p98"/>
          <p:cNvSpPr/>
          <p:nvPr/>
        </p:nvSpPr>
        <p:spPr>
          <a:xfrm>
            <a:off x="10145153" y="5782641"/>
            <a:ext cx="792990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</a:t>
            </a:r>
            <a:endParaRPr sz="18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1" name="Google Shape;2061;p98"/>
          <p:cNvCxnSpPr>
            <a:endCxn id="2060" idx="0"/>
          </p:cNvCxnSpPr>
          <p:nvPr/>
        </p:nvCxnSpPr>
        <p:spPr>
          <a:xfrm flipH="1">
            <a:off x="10541648" y="5304741"/>
            <a:ext cx="15600" cy="477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62" name="Google Shape;2062;p98"/>
          <p:cNvCxnSpPr>
            <a:stCxn id="2038" idx="4"/>
            <a:endCxn id="2063" idx="0"/>
          </p:cNvCxnSpPr>
          <p:nvPr/>
        </p:nvCxnSpPr>
        <p:spPr>
          <a:xfrm flipH="1">
            <a:off x="2536185" y="4230442"/>
            <a:ext cx="1604100" cy="538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64" name="Google Shape;2064;p98"/>
          <p:cNvSpPr/>
          <p:nvPr/>
        </p:nvSpPr>
        <p:spPr>
          <a:xfrm>
            <a:off x="5187604" y="4790941"/>
            <a:ext cx="680042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063" name="Google Shape;2063;p98"/>
          <p:cNvSpPr/>
          <p:nvPr/>
        </p:nvSpPr>
        <p:spPr>
          <a:xfrm>
            <a:off x="2190840" y="4769167"/>
            <a:ext cx="690810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cxnSp>
        <p:nvCxnSpPr>
          <p:cNvPr id="2065" name="Google Shape;2065;p98"/>
          <p:cNvCxnSpPr>
            <a:stCxn id="2038" idx="4"/>
            <a:endCxn id="2064" idx="0"/>
          </p:cNvCxnSpPr>
          <p:nvPr/>
        </p:nvCxnSpPr>
        <p:spPr>
          <a:xfrm>
            <a:off x="4140285" y="4230442"/>
            <a:ext cx="1387200" cy="560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66" name="Google Shape;2066;p98"/>
          <p:cNvSpPr/>
          <p:nvPr/>
        </p:nvSpPr>
        <p:spPr>
          <a:xfrm>
            <a:off x="3324870" y="4791168"/>
            <a:ext cx="792990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7" name="Google Shape;2067;p98"/>
          <p:cNvCxnSpPr>
            <a:stCxn id="2038" idx="4"/>
            <a:endCxn id="2066" idx="0"/>
          </p:cNvCxnSpPr>
          <p:nvPr/>
        </p:nvCxnSpPr>
        <p:spPr>
          <a:xfrm flipH="1">
            <a:off x="3721485" y="4230442"/>
            <a:ext cx="418800" cy="560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68" name="Google Shape;2068;p98"/>
          <p:cNvSpPr/>
          <p:nvPr/>
        </p:nvSpPr>
        <p:spPr>
          <a:xfrm>
            <a:off x="2197220" y="5169781"/>
            <a:ext cx="595254" cy="512484"/>
          </a:xfrm>
          <a:prstGeom prst="triangle">
            <a:avLst>
              <a:gd name="adj" fmla="val 52518"/>
            </a:avLst>
          </a:prstGeom>
          <a:noFill/>
          <a:ln w="12700" cap="flat" cmpd="sng">
            <a:solidFill>
              <a:srgbClr val="157057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2069" name="Google Shape;2069;p98"/>
          <p:cNvSpPr/>
          <p:nvPr/>
        </p:nvSpPr>
        <p:spPr>
          <a:xfrm>
            <a:off x="5219251" y="5159704"/>
            <a:ext cx="595254" cy="520758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rgbClr val="157057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2070" name="Google Shape;2070;p98"/>
          <p:cNvSpPr/>
          <p:nvPr/>
        </p:nvSpPr>
        <p:spPr>
          <a:xfrm>
            <a:off x="5866324" y="6226503"/>
            <a:ext cx="595254" cy="520758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rgbClr val="157057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2071" name="Google Shape;2071;p98"/>
          <p:cNvSpPr/>
          <p:nvPr/>
        </p:nvSpPr>
        <p:spPr>
          <a:xfrm>
            <a:off x="8418114" y="6240672"/>
            <a:ext cx="595254" cy="520758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rgbClr val="157057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2072" name="Google Shape;2072;p98"/>
          <p:cNvSpPr/>
          <p:nvPr/>
        </p:nvSpPr>
        <p:spPr>
          <a:xfrm>
            <a:off x="9656581" y="6230223"/>
            <a:ext cx="595254" cy="520758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rgbClr val="157057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2073" name="Google Shape;2073;p98"/>
          <p:cNvSpPr/>
          <p:nvPr/>
        </p:nvSpPr>
        <p:spPr>
          <a:xfrm>
            <a:off x="10791305" y="6214966"/>
            <a:ext cx="595254" cy="520758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rgbClr val="157057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cxnSp>
        <p:nvCxnSpPr>
          <p:cNvPr id="2074" name="Google Shape;2074;p98"/>
          <p:cNvCxnSpPr>
            <a:stCxn id="2026" idx="4"/>
            <a:endCxn id="2075" idx="0"/>
          </p:cNvCxnSpPr>
          <p:nvPr/>
        </p:nvCxnSpPr>
        <p:spPr>
          <a:xfrm flipH="1">
            <a:off x="10368847" y="2007589"/>
            <a:ext cx="652500" cy="501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76" name="Google Shape;2076;p98"/>
          <p:cNvSpPr/>
          <p:nvPr/>
        </p:nvSpPr>
        <p:spPr>
          <a:xfrm>
            <a:off x="11475982" y="2493168"/>
            <a:ext cx="692377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075" name="Google Shape;2075;p98"/>
          <p:cNvSpPr/>
          <p:nvPr/>
        </p:nvSpPr>
        <p:spPr>
          <a:xfrm>
            <a:off x="10022540" y="2509378"/>
            <a:ext cx="692377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77" name="Google Shape;2077;p98"/>
          <p:cNvCxnSpPr>
            <a:stCxn id="2026" idx="4"/>
            <a:endCxn id="2076" idx="0"/>
          </p:cNvCxnSpPr>
          <p:nvPr/>
        </p:nvCxnSpPr>
        <p:spPr>
          <a:xfrm>
            <a:off x="11021347" y="2007589"/>
            <a:ext cx="800700" cy="485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78" name="Google Shape;2078;p98"/>
          <p:cNvSpPr/>
          <p:nvPr/>
        </p:nvSpPr>
        <p:spPr>
          <a:xfrm>
            <a:off x="10694859" y="2532281"/>
            <a:ext cx="792990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79" name="Google Shape;2079;p98"/>
          <p:cNvCxnSpPr>
            <a:stCxn id="2026" idx="4"/>
            <a:endCxn id="2078" idx="0"/>
          </p:cNvCxnSpPr>
          <p:nvPr/>
        </p:nvCxnSpPr>
        <p:spPr>
          <a:xfrm>
            <a:off x="11021347" y="2007589"/>
            <a:ext cx="69900" cy="524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0" name="Google Shape;2080;p98"/>
          <p:cNvSpPr/>
          <p:nvPr/>
        </p:nvSpPr>
        <p:spPr>
          <a:xfrm>
            <a:off x="11515182" y="2918683"/>
            <a:ext cx="595254" cy="520758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rgbClr val="157057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cxnSp>
        <p:nvCxnSpPr>
          <p:cNvPr id="2081" name="Google Shape;2081;p98"/>
          <p:cNvCxnSpPr>
            <a:stCxn id="2035" idx="4"/>
            <a:endCxn id="2082" idx="0"/>
          </p:cNvCxnSpPr>
          <p:nvPr/>
        </p:nvCxnSpPr>
        <p:spPr>
          <a:xfrm flipH="1">
            <a:off x="9037067" y="3018745"/>
            <a:ext cx="43500" cy="527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3" name="Google Shape;2083;p98"/>
          <p:cNvSpPr/>
          <p:nvPr/>
        </p:nvSpPr>
        <p:spPr>
          <a:xfrm>
            <a:off x="10144357" y="3529986"/>
            <a:ext cx="692377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20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sp>
        <p:nvSpPr>
          <p:cNvPr id="2082" name="Google Shape;2082;p98"/>
          <p:cNvSpPr/>
          <p:nvPr/>
        </p:nvSpPr>
        <p:spPr>
          <a:xfrm>
            <a:off x="8690915" y="3546196"/>
            <a:ext cx="692377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4" name="Google Shape;2084;p98"/>
          <p:cNvCxnSpPr>
            <a:stCxn id="2035" idx="4"/>
            <a:endCxn id="2083" idx="0"/>
          </p:cNvCxnSpPr>
          <p:nvPr/>
        </p:nvCxnSpPr>
        <p:spPr>
          <a:xfrm>
            <a:off x="9080567" y="3018745"/>
            <a:ext cx="1410000" cy="511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5" name="Google Shape;2085;p98"/>
          <p:cNvSpPr/>
          <p:nvPr/>
        </p:nvSpPr>
        <p:spPr>
          <a:xfrm>
            <a:off x="9363234" y="3569099"/>
            <a:ext cx="792990" cy="408507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2000" b="1" baseline="-2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6" name="Google Shape;2086;p98"/>
          <p:cNvCxnSpPr>
            <a:stCxn id="2035" idx="4"/>
            <a:endCxn id="2085" idx="0"/>
          </p:cNvCxnSpPr>
          <p:nvPr/>
        </p:nvCxnSpPr>
        <p:spPr>
          <a:xfrm>
            <a:off x="9080567" y="3018745"/>
            <a:ext cx="679200" cy="550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7" name="Google Shape;2087;p98"/>
          <p:cNvSpPr/>
          <p:nvPr/>
        </p:nvSpPr>
        <p:spPr>
          <a:xfrm>
            <a:off x="10183557" y="3955501"/>
            <a:ext cx="595254" cy="520758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rgbClr val="157057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2088" name="Google Shape;2088;p98"/>
          <p:cNvSpPr txBox="1"/>
          <p:nvPr/>
        </p:nvSpPr>
        <p:spPr>
          <a:xfrm>
            <a:off x="2971630" y="4296536"/>
            <a:ext cx="5844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9" name="Google Shape;2089;p98"/>
          <p:cNvSpPr txBox="1"/>
          <p:nvPr/>
        </p:nvSpPr>
        <p:spPr>
          <a:xfrm>
            <a:off x="4273654" y="4398136"/>
            <a:ext cx="13451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FF8000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0" name="Google Shape;2090;p98"/>
          <p:cNvSpPr txBox="1"/>
          <p:nvPr/>
        </p:nvSpPr>
        <p:spPr>
          <a:xfrm>
            <a:off x="3582907" y="4412652"/>
            <a:ext cx="4396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1" name="Google Shape;2091;p98"/>
          <p:cNvSpPr txBox="1"/>
          <p:nvPr/>
        </p:nvSpPr>
        <p:spPr>
          <a:xfrm>
            <a:off x="6246281" y="5305276"/>
            <a:ext cx="5844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2" name="Google Shape;2092;p98"/>
          <p:cNvSpPr txBox="1"/>
          <p:nvPr/>
        </p:nvSpPr>
        <p:spPr>
          <a:xfrm>
            <a:off x="7846344" y="5305276"/>
            <a:ext cx="13451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8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400" b="0">
                <a:solidFill>
                  <a:srgbClr val="FF8000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3" name="Google Shape;2093;p98"/>
          <p:cNvSpPr txBox="1"/>
          <p:nvPr/>
        </p:nvSpPr>
        <p:spPr>
          <a:xfrm>
            <a:off x="6809708" y="5422933"/>
            <a:ext cx="4396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sp>
        <p:nvSpPr>
          <p:cNvPr id="2094" name="Google Shape;2094;p98"/>
          <p:cNvSpPr txBox="1"/>
          <p:nvPr/>
        </p:nvSpPr>
        <p:spPr>
          <a:xfrm>
            <a:off x="10007738" y="5311358"/>
            <a:ext cx="4073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5" name="Google Shape;2095;p98"/>
          <p:cNvSpPr txBox="1"/>
          <p:nvPr/>
        </p:nvSpPr>
        <p:spPr>
          <a:xfrm>
            <a:off x="10830234" y="5318575"/>
            <a:ext cx="4567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6" name="Google Shape;2096;p98"/>
          <p:cNvSpPr txBox="1"/>
          <p:nvPr/>
        </p:nvSpPr>
        <p:spPr>
          <a:xfrm>
            <a:off x="10243518" y="5442259"/>
            <a:ext cx="815919" cy="305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!=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7" name="Google Shape;2097;p98"/>
          <p:cNvSpPr txBox="1"/>
          <p:nvPr/>
        </p:nvSpPr>
        <p:spPr>
          <a:xfrm>
            <a:off x="8810309" y="3068906"/>
            <a:ext cx="4073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8" name="Google Shape;2098;p98"/>
          <p:cNvSpPr txBox="1"/>
          <p:nvPr/>
        </p:nvSpPr>
        <p:spPr>
          <a:xfrm>
            <a:off x="9819431" y="3003128"/>
            <a:ext cx="4073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9" name="Google Shape;2099;p98"/>
          <p:cNvSpPr txBox="1"/>
          <p:nvPr/>
        </p:nvSpPr>
        <p:spPr>
          <a:xfrm>
            <a:off x="10428654" y="1973074"/>
            <a:ext cx="40730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0" name="Google Shape;2100;p98"/>
          <p:cNvSpPr txBox="1"/>
          <p:nvPr/>
        </p:nvSpPr>
        <p:spPr>
          <a:xfrm>
            <a:off x="11405578" y="2003553"/>
            <a:ext cx="95978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lang="en-US" sz="1400" b="1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US" sz="1400" b="0">
                <a:solidFill>
                  <a:srgbClr val="FF8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1" name="Google Shape;2101;p98"/>
          <p:cNvSpPr txBox="1"/>
          <p:nvPr/>
        </p:nvSpPr>
        <p:spPr>
          <a:xfrm>
            <a:off x="4088095" y="4718999"/>
            <a:ext cx="1378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E2.code: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t2=100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E2.Addr: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t2</a:t>
            </a:r>
            <a:endParaRPr/>
          </a:p>
        </p:txBody>
      </p:sp>
      <p:sp>
        <p:nvSpPr>
          <p:cNvPr id="2102" name="Google Shape;2102;p98"/>
          <p:cNvSpPr txBox="1"/>
          <p:nvPr/>
        </p:nvSpPr>
        <p:spPr>
          <a:xfrm>
            <a:off x="4752311" y="5763648"/>
            <a:ext cx="181563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E3.code: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t3 = x-k</a:t>
            </a:r>
            <a:endParaRPr sz="14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E3.Addr: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t3</a:t>
            </a:r>
            <a:endParaRPr/>
          </a:p>
        </p:txBody>
      </p:sp>
      <p:sp>
        <p:nvSpPr>
          <p:cNvPr id="2103" name="Google Shape;2103;p98"/>
          <p:cNvSpPr txBox="1"/>
          <p:nvPr/>
        </p:nvSpPr>
        <p:spPr>
          <a:xfrm>
            <a:off x="7303008" y="5756769"/>
            <a:ext cx="137853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E2.code: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t4=200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E2.Addr: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t4</a:t>
            </a:r>
            <a:endParaRPr/>
          </a:p>
        </p:txBody>
      </p:sp>
      <p:sp>
        <p:nvSpPr>
          <p:cNvPr id="2104" name="Google Shape;2104;p98"/>
          <p:cNvSpPr txBox="1"/>
          <p:nvPr/>
        </p:nvSpPr>
        <p:spPr>
          <a:xfrm>
            <a:off x="8962792" y="5605815"/>
            <a:ext cx="109507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E1.code: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‘’</a:t>
            </a:r>
            <a:endParaRPr sz="14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E5.Addr: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x</a:t>
            </a:r>
            <a:endParaRPr/>
          </a:p>
        </p:txBody>
      </p:sp>
      <p:sp>
        <p:nvSpPr>
          <p:cNvPr id="2105" name="Google Shape;2105;p98"/>
          <p:cNvSpPr txBox="1"/>
          <p:nvPr/>
        </p:nvSpPr>
        <p:spPr>
          <a:xfrm>
            <a:off x="11218431" y="5495132"/>
            <a:ext cx="109507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E1.code: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‘’</a:t>
            </a:r>
            <a:endParaRPr sz="14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E5.Addr: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y</a:t>
            </a:r>
            <a:endParaRPr/>
          </a:p>
        </p:txBody>
      </p:sp>
      <p:sp>
        <p:nvSpPr>
          <p:cNvPr id="2106" name="Google Shape;2106;p98"/>
          <p:cNvSpPr txBox="1"/>
          <p:nvPr/>
        </p:nvSpPr>
        <p:spPr>
          <a:xfrm>
            <a:off x="8624920" y="3978872"/>
            <a:ext cx="181563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B2.Code: ‘’</a:t>
            </a:r>
            <a:endParaRPr/>
          </a:p>
        </p:txBody>
      </p:sp>
      <p:sp>
        <p:nvSpPr>
          <p:cNvPr id="2107" name="Google Shape;2107;p98"/>
          <p:cNvSpPr txBox="1"/>
          <p:nvPr/>
        </p:nvSpPr>
        <p:spPr>
          <a:xfrm>
            <a:off x="6354462" y="2741347"/>
            <a:ext cx="10359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B.Code: ‘’</a:t>
            </a:r>
            <a:endParaRPr/>
          </a:p>
        </p:txBody>
      </p:sp>
      <p:sp>
        <p:nvSpPr>
          <p:cNvPr id="2108" name="Google Shape;2108;p98"/>
          <p:cNvSpPr txBox="1"/>
          <p:nvPr/>
        </p:nvSpPr>
        <p:spPr>
          <a:xfrm>
            <a:off x="10674147" y="3569529"/>
            <a:ext cx="132504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E7.code: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t5=0</a:t>
            </a:r>
            <a:endParaRPr sz="14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E5.Addr: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t5</a:t>
            </a:r>
            <a:endParaRPr/>
          </a:p>
        </p:txBody>
      </p:sp>
      <p:sp>
        <p:nvSpPr>
          <p:cNvPr id="2109" name="Google Shape;2109;p98"/>
          <p:cNvSpPr txBox="1"/>
          <p:nvPr/>
        </p:nvSpPr>
        <p:spPr>
          <a:xfrm>
            <a:off x="8736174" y="2034858"/>
            <a:ext cx="16583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S3.code: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id.lexeme=E7.addr</a:t>
            </a:r>
            <a:endParaRPr sz="14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0" name="Google Shape;2110;p98"/>
          <p:cNvSpPr txBox="1"/>
          <p:nvPr/>
        </p:nvSpPr>
        <p:spPr>
          <a:xfrm>
            <a:off x="10282260" y="2831762"/>
            <a:ext cx="181563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E8.code: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t6 = x+10</a:t>
            </a:r>
            <a:endParaRPr sz="14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E1.Addr: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t6</a:t>
            </a:r>
            <a:endParaRPr/>
          </a:p>
        </p:txBody>
      </p:sp>
      <p:sp>
        <p:nvSpPr>
          <p:cNvPr id="2111" name="Google Shape;2111;p98"/>
          <p:cNvSpPr txBox="1"/>
          <p:nvPr/>
        </p:nvSpPr>
        <p:spPr>
          <a:xfrm>
            <a:off x="9397429" y="1523018"/>
            <a:ext cx="16583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S2.code:</a:t>
            </a:r>
            <a:r>
              <a:rPr lang="en-US" sz="1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i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id.lexeme=E8.addr</a:t>
            </a:r>
            <a:endParaRPr sz="14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12" name="Google Shape;2112;p98"/>
          <p:cNvGraphicFramePr/>
          <p:nvPr/>
        </p:nvGraphicFramePr>
        <p:xfrm>
          <a:off x="521859" y="78884"/>
          <a:ext cx="2022950" cy="4150460"/>
        </p:xfrm>
        <a:graphic>
          <a:graphicData uri="http://schemas.openxmlformats.org/drawingml/2006/table">
            <a:tbl>
              <a:tblPr firstRow="1" bandRow="1">
                <a:noFill/>
                <a:tableStyleId>{87504986-8965-4365-865B-530DFA546170}</a:tableStyleId>
              </a:tblPr>
              <a:tblGrid>
                <a:gridCol w="202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240C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1">
                          <a:solidFill>
                            <a:srgbClr val="5B240C"/>
                          </a:solidFill>
                        </a:rPr>
                        <a:t>t1 = x-k   </a:t>
                      </a:r>
                      <a:endParaRPr sz="1400" b="0" i="0">
                        <a:solidFill>
                          <a:srgbClr val="7030A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240C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i="1">
                          <a:solidFill>
                            <a:srgbClr val="5B240C"/>
                          </a:solidFill>
                        </a:rPr>
                        <a:t>t2=100</a:t>
                      </a:r>
                      <a:endParaRPr sz="1400" b="0" i="0">
                        <a:solidFill>
                          <a:srgbClr val="7030A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1">
                          <a:solidFill>
                            <a:srgbClr val="5B240C"/>
                          </a:solidFill>
                        </a:rPr>
                        <a:t>if t1 </a:t>
                      </a:r>
                      <a:r>
                        <a:rPr lang="en-US" sz="1400" b="1" i="1">
                          <a:solidFill>
                            <a:srgbClr val="5B240C"/>
                          </a:solidFill>
                        </a:rPr>
                        <a:t>&lt; </a:t>
                      </a:r>
                      <a:r>
                        <a:rPr lang="en-US" sz="1400" i="1">
                          <a:solidFill>
                            <a:srgbClr val="5B240C"/>
                          </a:solidFill>
                        </a:rPr>
                        <a:t>t2  go to </a:t>
                      </a:r>
                      <a:r>
                        <a:rPr lang="en-US" sz="1400" i="1" u="sng">
                          <a:solidFill>
                            <a:srgbClr val="456220"/>
                          </a:solidFill>
                        </a:rPr>
                        <a:t>B1.true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1">
                          <a:solidFill>
                            <a:srgbClr val="5B240C"/>
                          </a:solidFill>
                        </a:rPr>
                        <a:t>go to </a:t>
                      </a:r>
                      <a:r>
                        <a:rPr lang="en-US" sz="1400" i="1" u="sng">
                          <a:solidFill>
                            <a:srgbClr val="FF0000"/>
                          </a:solidFill>
                        </a:rPr>
                        <a:t>B1.false</a:t>
                      </a:r>
                      <a:endParaRPr sz="1400" u="sng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240C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i="1">
                          <a:solidFill>
                            <a:srgbClr val="5B240C"/>
                          </a:solidFill>
                        </a:rPr>
                        <a:t>t3 = x-k</a:t>
                      </a:r>
                      <a:endParaRPr sz="1400">
                        <a:solidFill>
                          <a:srgbClr val="5B240C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240C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i="1">
                          <a:solidFill>
                            <a:srgbClr val="5B240C"/>
                          </a:solidFill>
                        </a:rPr>
                        <a:t>t4=200</a:t>
                      </a:r>
                      <a:endParaRPr sz="1400" b="0" i="0">
                        <a:solidFill>
                          <a:srgbClr val="7030A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1">
                          <a:solidFill>
                            <a:srgbClr val="5B240C"/>
                          </a:solidFill>
                        </a:rPr>
                        <a:t>if t3 </a:t>
                      </a:r>
                      <a:r>
                        <a:rPr lang="en-US" sz="1400" b="1" i="1">
                          <a:solidFill>
                            <a:srgbClr val="5B240C"/>
                          </a:solidFill>
                        </a:rPr>
                        <a:t>&lt; </a:t>
                      </a:r>
                      <a:r>
                        <a:rPr lang="en-US" sz="1400" i="1">
                          <a:solidFill>
                            <a:srgbClr val="5B240C"/>
                          </a:solidFill>
                        </a:rPr>
                        <a:t>t4  go to </a:t>
                      </a:r>
                      <a:r>
                        <a:rPr lang="en-US" sz="1400" i="1" u="sng">
                          <a:solidFill>
                            <a:srgbClr val="456220"/>
                          </a:solidFill>
                        </a:rPr>
                        <a:t>B3.true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1">
                          <a:solidFill>
                            <a:srgbClr val="5B240C"/>
                          </a:solidFill>
                        </a:rPr>
                        <a:t>go to </a:t>
                      </a:r>
                      <a:r>
                        <a:rPr lang="en-US" sz="1400" i="1" u="sng">
                          <a:solidFill>
                            <a:srgbClr val="FF0000"/>
                          </a:solidFill>
                        </a:rPr>
                        <a:t>B3.false</a:t>
                      </a:r>
                      <a:endParaRPr sz="1400" u="sng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1">
                          <a:solidFill>
                            <a:srgbClr val="5B240C"/>
                          </a:solidFill>
                        </a:rPr>
                        <a:t>if x </a:t>
                      </a:r>
                      <a:r>
                        <a:rPr lang="en-US" sz="1400" b="1" i="1">
                          <a:solidFill>
                            <a:srgbClr val="5B240C"/>
                          </a:solidFill>
                        </a:rPr>
                        <a:t>!= </a:t>
                      </a:r>
                      <a:r>
                        <a:rPr lang="en-US" sz="1400" i="1">
                          <a:solidFill>
                            <a:srgbClr val="5B240C"/>
                          </a:solidFill>
                        </a:rPr>
                        <a:t>y  go to </a:t>
                      </a:r>
                      <a:r>
                        <a:rPr lang="en-US" sz="1400" i="1" u="sng">
                          <a:solidFill>
                            <a:srgbClr val="456220"/>
                          </a:solidFill>
                        </a:rPr>
                        <a:t>B4.true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1">
                          <a:solidFill>
                            <a:srgbClr val="5B240C"/>
                          </a:solidFill>
                        </a:rPr>
                        <a:t>go to </a:t>
                      </a:r>
                      <a:r>
                        <a:rPr lang="en-US" sz="1400" i="1" u="sng">
                          <a:solidFill>
                            <a:srgbClr val="FF0000"/>
                          </a:solidFill>
                        </a:rPr>
                        <a:t>B4.false</a:t>
                      </a:r>
                      <a:endParaRPr sz="1400" u="sng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i="1">
                          <a:solidFill>
                            <a:srgbClr val="5B240C"/>
                          </a:solidFill>
                        </a:rPr>
                        <a:t>x = t5</a:t>
                      </a:r>
                      <a:endParaRPr sz="1400" u="sng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240C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i="1">
                          <a:solidFill>
                            <a:srgbClr val="5B240C"/>
                          </a:solidFill>
                        </a:rPr>
                        <a:t>t6 = x+10</a:t>
                      </a:r>
                      <a:endParaRPr sz="1400">
                        <a:solidFill>
                          <a:srgbClr val="5B240C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240C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i="1">
                          <a:solidFill>
                            <a:srgbClr val="5B240C"/>
                          </a:solidFill>
                        </a:rPr>
                        <a:t>y = t6</a:t>
                      </a:r>
                      <a:endParaRPr sz="1400">
                        <a:solidFill>
                          <a:srgbClr val="5B240C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113" name="Google Shape;2113;p98"/>
          <p:cNvSpPr txBox="1"/>
          <p:nvPr/>
        </p:nvSpPr>
        <p:spPr>
          <a:xfrm>
            <a:off x="8824114" y="790046"/>
            <a:ext cx="16583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S2.code: ‘’</a:t>
            </a:r>
            <a:endParaRPr sz="14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4" name="Google Shape;2114;p98"/>
          <p:cNvSpPr txBox="1"/>
          <p:nvPr/>
        </p:nvSpPr>
        <p:spPr>
          <a:xfrm>
            <a:off x="8874915" y="231247"/>
            <a:ext cx="165833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P.code: ‘’</a:t>
            </a:r>
            <a:endParaRPr sz="1400" i="1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5" name="Google Shape;2115;p98"/>
          <p:cNvSpPr/>
          <p:nvPr/>
        </p:nvSpPr>
        <p:spPr>
          <a:xfrm>
            <a:off x="2197743" y="163967"/>
            <a:ext cx="172903" cy="1229404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6" name="Google Shape;2116;p98"/>
          <p:cNvSpPr txBox="1"/>
          <p:nvPr/>
        </p:nvSpPr>
        <p:spPr>
          <a:xfrm>
            <a:off x="2375821" y="644901"/>
            <a:ext cx="4813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B1</a:t>
            </a:r>
            <a:endParaRPr/>
          </a:p>
        </p:txBody>
      </p:sp>
      <p:sp>
        <p:nvSpPr>
          <p:cNvPr id="2117" name="Google Shape;2117;p98"/>
          <p:cNvSpPr/>
          <p:nvPr/>
        </p:nvSpPr>
        <p:spPr>
          <a:xfrm>
            <a:off x="2189102" y="1410896"/>
            <a:ext cx="172903" cy="1229404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8" name="Google Shape;2118;p98"/>
          <p:cNvSpPr txBox="1"/>
          <p:nvPr/>
        </p:nvSpPr>
        <p:spPr>
          <a:xfrm>
            <a:off x="2310511" y="1871355"/>
            <a:ext cx="4813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B3</a:t>
            </a:r>
            <a:endParaRPr/>
          </a:p>
        </p:txBody>
      </p:sp>
      <p:sp>
        <p:nvSpPr>
          <p:cNvPr id="2119" name="Google Shape;2119;p98"/>
          <p:cNvSpPr/>
          <p:nvPr/>
        </p:nvSpPr>
        <p:spPr>
          <a:xfrm>
            <a:off x="2212703" y="2637352"/>
            <a:ext cx="128187" cy="468479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0" name="Google Shape;2120;p98"/>
          <p:cNvSpPr txBox="1"/>
          <p:nvPr/>
        </p:nvSpPr>
        <p:spPr>
          <a:xfrm>
            <a:off x="2288737" y="2705927"/>
            <a:ext cx="4813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B4</a:t>
            </a:r>
            <a:endParaRPr/>
          </a:p>
        </p:txBody>
      </p:sp>
      <p:sp>
        <p:nvSpPr>
          <p:cNvPr id="2121" name="Google Shape;2121;p98"/>
          <p:cNvSpPr/>
          <p:nvPr/>
        </p:nvSpPr>
        <p:spPr>
          <a:xfrm>
            <a:off x="2571011" y="1396382"/>
            <a:ext cx="95796" cy="1745684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2" name="Google Shape;2122;p98"/>
          <p:cNvSpPr txBox="1"/>
          <p:nvPr/>
        </p:nvSpPr>
        <p:spPr>
          <a:xfrm>
            <a:off x="2645831" y="2089425"/>
            <a:ext cx="4813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B2</a:t>
            </a:r>
            <a:endParaRPr/>
          </a:p>
        </p:txBody>
      </p:sp>
      <p:sp>
        <p:nvSpPr>
          <p:cNvPr id="2123" name="Google Shape;2123;p98"/>
          <p:cNvSpPr/>
          <p:nvPr/>
        </p:nvSpPr>
        <p:spPr>
          <a:xfrm>
            <a:off x="2862370" y="163967"/>
            <a:ext cx="152775" cy="2978099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4" name="Google Shape;2124;p98"/>
          <p:cNvSpPr txBox="1"/>
          <p:nvPr/>
        </p:nvSpPr>
        <p:spPr>
          <a:xfrm>
            <a:off x="2992586" y="1495675"/>
            <a:ext cx="4813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sp>
        <p:nvSpPr>
          <p:cNvPr id="2125" name="Google Shape;2125;p98"/>
          <p:cNvSpPr/>
          <p:nvPr/>
        </p:nvSpPr>
        <p:spPr>
          <a:xfrm>
            <a:off x="1457835" y="128852"/>
            <a:ext cx="221998" cy="303143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6" name="Google Shape;2126;p98"/>
          <p:cNvSpPr txBox="1"/>
          <p:nvPr/>
        </p:nvSpPr>
        <p:spPr>
          <a:xfrm>
            <a:off x="1632330" y="110362"/>
            <a:ext cx="5650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E1</a:t>
            </a:r>
            <a:endParaRPr/>
          </a:p>
        </p:txBody>
      </p:sp>
      <p:sp>
        <p:nvSpPr>
          <p:cNvPr id="2127" name="Google Shape;2127;p98"/>
          <p:cNvSpPr/>
          <p:nvPr/>
        </p:nvSpPr>
        <p:spPr>
          <a:xfrm>
            <a:off x="1483455" y="445696"/>
            <a:ext cx="189120" cy="258247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8" name="Google Shape;2128;p98"/>
          <p:cNvSpPr txBox="1"/>
          <p:nvPr/>
        </p:nvSpPr>
        <p:spPr>
          <a:xfrm>
            <a:off x="1595450" y="418307"/>
            <a:ext cx="5650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E2</a:t>
            </a:r>
            <a:endParaRPr/>
          </a:p>
        </p:txBody>
      </p:sp>
      <p:sp>
        <p:nvSpPr>
          <p:cNvPr id="2129" name="Google Shape;2129;p98"/>
          <p:cNvSpPr txBox="1"/>
          <p:nvPr/>
        </p:nvSpPr>
        <p:spPr>
          <a:xfrm>
            <a:off x="1622495" y="1319080"/>
            <a:ext cx="5650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E3</a:t>
            </a:r>
            <a:endParaRPr/>
          </a:p>
        </p:txBody>
      </p:sp>
      <p:sp>
        <p:nvSpPr>
          <p:cNvPr id="2130" name="Google Shape;2130;p98"/>
          <p:cNvSpPr txBox="1"/>
          <p:nvPr/>
        </p:nvSpPr>
        <p:spPr>
          <a:xfrm>
            <a:off x="1643962" y="1646765"/>
            <a:ext cx="5650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E4</a:t>
            </a:r>
            <a:endParaRPr/>
          </a:p>
        </p:txBody>
      </p:sp>
      <p:sp>
        <p:nvSpPr>
          <p:cNvPr id="2131" name="Google Shape;2131;p98"/>
          <p:cNvSpPr/>
          <p:nvPr/>
        </p:nvSpPr>
        <p:spPr>
          <a:xfrm>
            <a:off x="1463390" y="1658644"/>
            <a:ext cx="221998" cy="303143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2" name="Google Shape;2132;p98"/>
          <p:cNvSpPr txBox="1"/>
          <p:nvPr/>
        </p:nvSpPr>
        <p:spPr>
          <a:xfrm>
            <a:off x="1595761" y="3068906"/>
            <a:ext cx="5650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S3</a:t>
            </a:r>
            <a:endParaRPr/>
          </a:p>
        </p:txBody>
      </p:sp>
      <p:sp>
        <p:nvSpPr>
          <p:cNvPr id="2133" name="Google Shape;2133;p98"/>
          <p:cNvSpPr/>
          <p:nvPr/>
        </p:nvSpPr>
        <p:spPr>
          <a:xfrm>
            <a:off x="1425341" y="3502169"/>
            <a:ext cx="247233" cy="59058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4" name="Google Shape;2134;p98"/>
          <p:cNvSpPr txBox="1"/>
          <p:nvPr/>
        </p:nvSpPr>
        <p:spPr>
          <a:xfrm>
            <a:off x="1639585" y="3630077"/>
            <a:ext cx="5650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/>
          </a:p>
        </p:txBody>
      </p:sp>
      <p:sp>
        <p:nvSpPr>
          <p:cNvPr id="2135" name="Google Shape;2135;p98"/>
          <p:cNvSpPr/>
          <p:nvPr/>
        </p:nvSpPr>
        <p:spPr>
          <a:xfrm flipH="1">
            <a:off x="348674" y="182932"/>
            <a:ext cx="261844" cy="3256509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6" name="Google Shape;2136;p98"/>
          <p:cNvSpPr txBox="1"/>
          <p:nvPr/>
        </p:nvSpPr>
        <p:spPr>
          <a:xfrm>
            <a:off x="55288" y="1666218"/>
            <a:ext cx="48137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/>
          </a:p>
        </p:txBody>
      </p:sp>
      <p:sp>
        <p:nvSpPr>
          <p:cNvPr id="2137" name="Google Shape;2137;p98"/>
          <p:cNvSpPr txBox="1"/>
          <p:nvPr/>
        </p:nvSpPr>
        <p:spPr>
          <a:xfrm>
            <a:off x="6417648" y="1008479"/>
            <a:ext cx="212220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S1.next=new Label() </a:t>
            </a: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L1</a:t>
            </a:r>
            <a:endParaRPr sz="1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8" name="Google Shape;2138;p98"/>
          <p:cNvSpPr txBox="1"/>
          <p:nvPr/>
        </p:nvSpPr>
        <p:spPr>
          <a:xfrm>
            <a:off x="8094228" y="1540507"/>
            <a:ext cx="13083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{print(S1.next)}</a:t>
            </a:r>
            <a:endParaRPr/>
          </a:p>
        </p:txBody>
      </p:sp>
      <p:cxnSp>
        <p:nvCxnSpPr>
          <p:cNvPr id="2139" name="Google Shape;2139;p98"/>
          <p:cNvCxnSpPr/>
          <p:nvPr/>
        </p:nvCxnSpPr>
        <p:spPr>
          <a:xfrm>
            <a:off x="8706319" y="1223816"/>
            <a:ext cx="42103" cy="317456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140" name="Google Shape;2140;p98"/>
          <p:cNvSpPr txBox="1"/>
          <p:nvPr/>
        </p:nvSpPr>
        <p:spPr>
          <a:xfrm>
            <a:off x="13212" y="3415348"/>
            <a:ext cx="47790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L1: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1" name="Google Shape;2141;p98"/>
          <p:cNvSpPr txBox="1"/>
          <p:nvPr/>
        </p:nvSpPr>
        <p:spPr>
          <a:xfrm>
            <a:off x="3927567" y="1422908"/>
            <a:ext cx="212220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B.true=new Label() </a:t>
            </a: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L2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B.false=S1.next </a:t>
            </a: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L1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S3.next=S1.next </a:t>
            </a: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L1</a:t>
            </a:r>
            <a:endParaRPr/>
          </a:p>
        </p:txBody>
      </p:sp>
      <p:sp>
        <p:nvSpPr>
          <p:cNvPr id="2142" name="Google Shape;2142;p98"/>
          <p:cNvSpPr txBox="1"/>
          <p:nvPr/>
        </p:nvSpPr>
        <p:spPr>
          <a:xfrm>
            <a:off x="7390439" y="2650145"/>
            <a:ext cx="130838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{print(B.true)}</a:t>
            </a:r>
            <a:endParaRPr/>
          </a:p>
        </p:txBody>
      </p:sp>
      <p:cxnSp>
        <p:nvCxnSpPr>
          <p:cNvPr id="2143" name="Google Shape;2143;p98"/>
          <p:cNvCxnSpPr>
            <a:endCxn id="2142" idx="0"/>
          </p:cNvCxnSpPr>
          <p:nvPr/>
        </p:nvCxnSpPr>
        <p:spPr>
          <a:xfrm>
            <a:off x="6025933" y="2024945"/>
            <a:ext cx="2018700" cy="6252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144" name="Google Shape;2144;p98"/>
          <p:cNvSpPr txBox="1"/>
          <p:nvPr/>
        </p:nvSpPr>
        <p:spPr>
          <a:xfrm>
            <a:off x="20469" y="2987176"/>
            <a:ext cx="47790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L2: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5" name="Google Shape;2145;p98"/>
          <p:cNvSpPr txBox="1"/>
          <p:nvPr/>
        </p:nvSpPr>
        <p:spPr>
          <a:xfrm>
            <a:off x="4123514" y="2417135"/>
            <a:ext cx="212220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B1.true=B.true  </a:t>
            </a: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L2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B1.false=new Label() </a:t>
            </a: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L3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B2.true=B.true </a:t>
            </a: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L2</a:t>
            </a:r>
            <a:endParaRPr sz="1400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B2.false=B.false </a:t>
            </a: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L1</a:t>
            </a:r>
            <a:endParaRPr sz="1400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6" name="Google Shape;2146;p98"/>
          <p:cNvSpPr txBox="1"/>
          <p:nvPr/>
        </p:nvSpPr>
        <p:spPr>
          <a:xfrm>
            <a:off x="5082509" y="3949175"/>
            <a:ext cx="143191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{print(B1.false)}</a:t>
            </a:r>
            <a:endParaRPr/>
          </a:p>
        </p:txBody>
      </p:sp>
      <p:cxnSp>
        <p:nvCxnSpPr>
          <p:cNvPr id="2147" name="Google Shape;2147;p98"/>
          <p:cNvCxnSpPr>
            <a:stCxn id="2029" idx="4"/>
            <a:endCxn id="2146" idx="0"/>
          </p:cNvCxnSpPr>
          <p:nvPr/>
        </p:nvCxnSpPr>
        <p:spPr>
          <a:xfrm flipH="1">
            <a:off x="5798546" y="3105831"/>
            <a:ext cx="476100" cy="843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148" name="Google Shape;2148;p98"/>
          <p:cNvSpPr txBox="1"/>
          <p:nvPr/>
        </p:nvSpPr>
        <p:spPr>
          <a:xfrm>
            <a:off x="1687088" y="839051"/>
            <a:ext cx="553984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L2</a:t>
            </a:r>
            <a:endParaRPr/>
          </a:p>
        </p:txBody>
      </p:sp>
      <p:sp>
        <p:nvSpPr>
          <p:cNvPr id="2149" name="Google Shape;2149;p98"/>
          <p:cNvSpPr txBox="1"/>
          <p:nvPr/>
        </p:nvSpPr>
        <p:spPr>
          <a:xfrm>
            <a:off x="1012175" y="1039639"/>
            <a:ext cx="604102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L3</a:t>
            </a:r>
            <a:endParaRPr/>
          </a:p>
        </p:txBody>
      </p:sp>
      <p:sp>
        <p:nvSpPr>
          <p:cNvPr id="2150" name="Google Shape;2150;p98"/>
          <p:cNvSpPr txBox="1"/>
          <p:nvPr/>
        </p:nvSpPr>
        <p:spPr>
          <a:xfrm>
            <a:off x="7542684" y="4798261"/>
            <a:ext cx="143191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689331"/>
                </a:solidFill>
                <a:latin typeface="Calibri"/>
                <a:ea typeface="Calibri"/>
                <a:cs typeface="Calibri"/>
                <a:sym typeface="Calibri"/>
              </a:rPr>
              <a:t>{print(B3.true)}</a:t>
            </a:r>
            <a:endParaRPr/>
          </a:p>
        </p:txBody>
      </p:sp>
      <p:cxnSp>
        <p:nvCxnSpPr>
          <p:cNvPr id="2151" name="Google Shape;2151;p98"/>
          <p:cNvCxnSpPr/>
          <p:nvPr/>
        </p:nvCxnSpPr>
        <p:spPr>
          <a:xfrm flipH="1">
            <a:off x="8258643" y="4436375"/>
            <a:ext cx="276589" cy="36122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2152" name="Google Shape;2152;p98"/>
          <p:cNvSpPr txBox="1"/>
          <p:nvPr/>
        </p:nvSpPr>
        <p:spPr>
          <a:xfrm>
            <a:off x="1716118" y="2072765"/>
            <a:ext cx="532614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L4</a:t>
            </a:r>
            <a:endParaRPr/>
          </a:p>
        </p:txBody>
      </p:sp>
      <p:sp>
        <p:nvSpPr>
          <p:cNvPr id="2153" name="Google Shape;2153;p98"/>
          <p:cNvSpPr txBox="1"/>
          <p:nvPr/>
        </p:nvSpPr>
        <p:spPr>
          <a:xfrm>
            <a:off x="1018275" y="2292803"/>
            <a:ext cx="971187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L1</a:t>
            </a:r>
            <a:endParaRPr/>
          </a:p>
        </p:txBody>
      </p:sp>
      <p:sp>
        <p:nvSpPr>
          <p:cNvPr id="2154" name="Google Shape;2154;p98"/>
          <p:cNvSpPr txBox="1"/>
          <p:nvPr/>
        </p:nvSpPr>
        <p:spPr>
          <a:xfrm>
            <a:off x="1625882" y="2609795"/>
            <a:ext cx="624837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L2</a:t>
            </a:r>
            <a:endParaRPr/>
          </a:p>
        </p:txBody>
      </p:sp>
      <p:sp>
        <p:nvSpPr>
          <p:cNvPr id="2155" name="Google Shape;2155;p98"/>
          <p:cNvSpPr txBox="1"/>
          <p:nvPr/>
        </p:nvSpPr>
        <p:spPr>
          <a:xfrm>
            <a:off x="1025659" y="2819570"/>
            <a:ext cx="646915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L1</a:t>
            </a:r>
            <a:endParaRPr/>
          </a:p>
        </p:txBody>
      </p:sp>
      <p:sp>
        <p:nvSpPr>
          <p:cNvPr id="2156" name="Google Shape;2156;p98"/>
          <p:cNvSpPr txBox="1"/>
          <p:nvPr/>
        </p:nvSpPr>
        <p:spPr>
          <a:xfrm>
            <a:off x="6302635" y="1714647"/>
            <a:ext cx="103597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i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S1.Code: ‘’</a:t>
            </a:r>
            <a:endParaRPr/>
          </a:p>
        </p:txBody>
      </p:sp>
      <p:sp>
        <p:nvSpPr>
          <p:cNvPr id="2157" name="Google Shape;2157;p98"/>
          <p:cNvSpPr/>
          <p:nvPr/>
        </p:nvSpPr>
        <p:spPr>
          <a:xfrm>
            <a:off x="1463108" y="1337594"/>
            <a:ext cx="221998" cy="303143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8" name="Google Shape;2158;p98"/>
          <p:cNvSpPr/>
          <p:nvPr/>
        </p:nvSpPr>
        <p:spPr>
          <a:xfrm>
            <a:off x="1421266" y="3087396"/>
            <a:ext cx="221998" cy="303143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59" name="Google Shape;2159;p98"/>
          <p:cNvGrpSpPr/>
          <p:nvPr/>
        </p:nvGrpSpPr>
        <p:grpSpPr>
          <a:xfrm>
            <a:off x="3154305" y="-23510"/>
            <a:ext cx="4518313" cy="1056488"/>
            <a:chOff x="27819" y="5318"/>
            <a:chExt cx="5593626" cy="1056488"/>
          </a:xfrm>
        </p:grpSpPr>
        <p:sp>
          <p:nvSpPr>
            <p:cNvPr id="2160" name="Google Shape;2160;p98"/>
            <p:cNvSpPr txBox="1"/>
            <p:nvPr/>
          </p:nvSpPr>
          <p:spPr>
            <a:xfrm>
              <a:off x="69990" y="323142"/>
              <a:ext cx="5551455" cy="738664"/>
            </a:xfrm>
            <a:prstGeom prst="rect">
              <a:avLst/>
            </a:prstGeom>
            <a:noFill/>
            <a:ln w="12700" cap="flat" cmpd="sng">
              <a:solidFill>
                <a:schemeClr val="accent2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if</a:t>
              </a:r>
              <a:r>
                <a:rPr lang="en-US" sz="14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</a:t>
              </a:r>
              <a:r>
                <a:rPr lang="en-US" sz="14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x</a:t>
              </a:r>
              <a:r>
                <a:rPr lang="en-US" sz="14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lang="en-US" sz="14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k </a:t>
              </a:r>
              <a:r>
                <a:rPr lang="en-US" sz="14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&lt;</a:t>
              </a:r>
              <a:r>
                <a:rPr lang="en-US" sz="14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>
                  <a:solidFill>
                    <a:srgbClr val="FF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100</a:t>
              </a:r>
              <a:r>
                <a:rPr lang="en-US" sz="14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||</a:t>
              </a:r>
              <a:r>
                <a:rPr lang="en-US" sz="14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x</a:t>
              </a:r>
              <a:r>
                <a:rPr lang="en-US" sz="14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-</a:t>
              </a:r>
              <a:r>
                <a:rPr lang="en-US" sz="14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k </a:t>
              </a:r>
              <a:r>
                <a:rPr lang="en-US" sz="14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&gt;</a:t>
              </a:r>
              <a:r>
                <a:rPr lang="en-US" sz="14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0">
                  <a:solidFill>
                    <a:srgbClr val="FF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200</a:t>
              </a:r>
              <a:r>
                <a:rPr lang="en-US" sz="14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&amp;&amp;</a:t>
              </a:r>
              <a:r>
                <a:rPr lang="en-US" sz="14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x </a:t>
              </a:r>
              <a:r>
                <a:rPr lang="en-US" sz="14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!=</a:t>
              </a:r>
              <a:r>
                <a:rPr lang="en-US" sz="14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y </a:t>
              </a:r>
              <a:r>
                <a:rPr lang="en-US" sz="14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r>
                <a:rPr lang="en-US" sz="14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x </a:t>
              </a:r>
              <a:r>
                <a:rPr lang="en-US" sz="14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 </a:t>
              </a:r>
              <a:r>
                <a:rPr lang="en-US" sz="1400" b="0">
                  <a:solidFill>
                    <a:srgbClr val="FF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sz="14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y</a:t>
              </a:r>
              <a:r>
                <a:rPr lang="en-US" sz="14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lang="en-US" sz="14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= </a:t>
              </a:r>
              <a:r>
                <a:rPr lang="en-US" sz="1400" b="0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x </a:t>
              </a:r>
              <a:r>
                <a:rPr lang="en-US" sz="14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</a:t>
              </a:r>
              <a:r>
                <a:rPr lang="en-US" sz="1400" b="0">
                  <a:solidFill>
                    <a:srgbClr val="FF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r>
                <a:rPr lang="en-US" sz="1400" b="1">
                  <a:solidFill>
                    <a:srgbClr val="00008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 sz="14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161" name="Google Shape;2161;p98"/>
            <p:cNvSpPr txBox="1"/>
            <p:nvPr/>
          </p:nvSpPr>
          <p:spPr>
            <a:xfrm>
              <a:off x="27819" y="5318"/>
              <a:ext cx="37646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i="1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Translation of statement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2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2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0"/>
                                        <p:tgtEl>
                                          <p:spTgt spid="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1000"/>
                                        <p:tgtEl>
                                          <p:spTgt spid="2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500"/>
                            </p:stCondLst>
                            <p:childTnLst>
                              <p:par>
                                <p:cTn id="2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1000"/>
                                        <p:tgtEl>
                                          <p:spTgt spid="2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1000"/>
                                        <p:tgtEl>
                                          <p:spTgt spid="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1000"/>
                            </p:stCondLst>
                            <p:childTnLst>
                              <p:par>
                                <p:cTn id="2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99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Avoiding Redundant Gotos</a:t>
            </a:r>
            <a:endParaRPr sz="5000">
              <a:solidFill>
                <a:srgbClr val="222A35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167" name="Google Shape;2167;p9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8" name="Google Shape;2168;p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98</a:t>
            </a:fld>
            <a:endParaRPr/>
          </a:p>
        </p:txBody>
      </p:sp>
      <p:pic>
        <p:nvPicPr>
          <p:cNvPr id="2169" name="Google Shape;2169;p99" descr="Screen Clippi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2076" y="1552769"/>
            <a:ext cx="6068272" cy="600159"/>
          </a:xfrm>
          <a:prstGeom prst="rect">
            <a:avLst/>
          </a:prstGeom>
          <a:noFill/>
          <a:ln w="19050" cap="flat" cmpd="sng">
            <a:solidFill>
              <a:srgbClr val="F6C374"/>
            </a:solidFill>
            <a:prstDash val="dashDot"/>
            <a:miter lim="800000"/>
            <a:headEnd type="none" w="sm" len="sm"/>
            <a:tailEnd type="none" w="sm" len="sm"/>
          </a:ln>
        </p:spPr>
      </p:pic>
      <p:pic>
        <p:nvPicPr>
          <p:cNvPr id="2170" name="Google Shape;2170;p99"/>
          <p:cNvPicPr preferRelativeResize="0"/>
          <p:nvPr/>
        </p:nvPicPr>
        <p:blipFill rotWithShape="1">
          <a:blip r:embed="rId4">
            <a:alphaModFix/>
          </a:blip>
          <a:srcRect l="15168" r="18088"/>
          <a:stretch/>
        </p:blipFill>
        <p:spPr>
          <a:xfrm>
            <a:off x="1017431" y="2586738"/>
            <a:ext cx="3683358" cy="2978039"/>
          </a:xfrm>
          <a:prstGeom prst="rect">
            <a:avLst/>
          </a:prstGeom>
          <a:noFill/>
          <a:ln w="19050" cap="flat" cmpd="sng">
            <a:solidFill>
              <a:srgbClr val="F6C374"/>
            </a:solidFill>
            <a:prstDash val="dashDot"/>
            <a:miter lim="800000"/>
            <a:headEnd type="none" w="sm" len="sm"/>
            <a:tailEnd type="none" w="sm" len="sm"/>
          </a:ln>
        </p:spPr>
      </p:pic>
      <p:pic>
        <p:nvPicPr>
          <p:cNvPr id="2171" name="Google Shape;2171;p99" descr="Screen Clipping"/>
          <p:cNvPicPr preferRelativeResize="0"/>
          <p:nvPr/>
        </p:nvPicPr>
        <p:blipFill rotWithShape="1">
          <a:blip r:embed="rId5">
            <a:alphaModFix/>
          </a:blip>
          <a:srcRect l="6148" r="6294"/>
          <a:stretch/>
        </p:blipFill>
        <p:spPr>
          <a:xfrm>
            <a:off x="6940841" y="2711999"/>
            <a:ext cx="4597757" cy="2281840"/>
          </a:xfrm>
          <a:prstGeom prst="rect">
            <a:avLst/>
          </a:prstGeom>
          <a:noFill/>
          <a:ln w="19050" cap="flat" cmpd="sng">
            <a:solidFill>
              <a:srgbClr val="F6C374"/>
            </a:solidFill>
            <a:prstDash val="dashDot"/>
            <a:miter lim="800000"/>
            <a:headEnd type="none" w="sm" len="sm"/>
            <a:tailEnd type="none" w="sm" len="sm"/>
          </a:ln>
        </p:spPr>
      </p:pic>
      <p:sp>
        <p:nvSpPr>
          <p:cNvPr id="2172" name="Google Shape;2172;p99"/>
          <p:cNvSpPr/>
          <p:nvPr/>
        </p:nvSpPr>
        <p:spPr>
          <a:xfrm>
            <a:off x="5304808" y="3574430"/>
            <a:ext cx="1032014" cy="75194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7" name="Google Shape;2177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1666" y="2000045"/>
            <a:ext cx="6194896" cy="1407931"/>
          </a:xfrm>
          <a:prstGeom prst="rect">
            <a:avLst/>
          </a:prstGeom>
          <a:noFill/>
          <a:ln w="9525" cap="flat" cmpd="sng">
            <a:solidFill>
              <a:srgbClr val="85CFE1"/>
            </a:solidFill>
            <a:prstDash val="dashDot"/>
            <a:miter lim="800000"/>
            <a:headEnd type="none" w="sm" len="sm"/>
            <a:tailEnd type="none" w="sm" len="sm"/>
          </a:ln>
        </p:spPr>
      </p:pic>
      <p:sp>
        <p:nvSpPr>
          <p:cNvPr id="2178" name="Google Shape;2178;p100"/>
          <p:cNvSpPr txBox="1">
            <a:spLocks noGrp="1"/>
          </p:cNvSpPr>
          <p:nvPr>
            <p:ph type="title"/>
          </p:nvPr>
        </p:nvSpPr>
        <p:spPr>
          <a:xfrm>
            <a:off x="838200" y="23926"/>
            <a:ext cx="10515600" cy="132556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5000"/>
              <a:buFont typeface="Candara"/>
              <a:buNone/>
            </a:pPr>
            <a:r>
              <a:rPr lang="en-US" sz="5000">
                <a:solidFill>
                  <a:srgbClr val="222A35"/>
                </a:solidFill>
                <a:latin typeface="Candara"/>
                <a:ea typeface="Candara"/>
                <a:cs typeface="Candara"/>
                <a:sym typeface="Candara"/>
              </a:rPr>
              <a:t>Avoiding Redundant Gotos</a:t>
            </a:r>
            <a:endParaRPr sz="5000">
              <a:solidFill>
                <a:srgbClr val="222A35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179" name="Google Shape;2179;p10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80" name="Google Shape;2180;p10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99</a:t>
            </a:fld>
            <a:endParaRPr/>
          </a:p>
        </p:txBody>
      </p:sp>
      <p:sp>
        <p:nvSpPr>
          <p:cNvPr id="2181" name="Google Shape;2181;p100"/>
          <p:cNvSpPr/>
          <p:nvPr/>
        </p:nvSpPr>
        <p:spPr>
          <a:xfrm rot="5400000">
            <a:off x="2724910" y="3632131"/>
            <a:ext cx="750108" cy="63710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12700" cap="flat" cmpd="sng">
            <a:solidFill>
              <a:srgbClr val="15705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2" name="Google Shape;2182;p10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1666" y="4444271"/>
            <a:ext cx="4473703" cy="1553569"/>
          </a:xfrm>
          <a:prstGeom prst="rect">
            <a:avLst/>
          </a:prstGeom>
          <a:noFill/>
          <a:ln w="9525" cap="flat" cmpd="sng">
            <a:solidFill>
              <a:srgbClr val="8296B0"/>
            </a:solidFill>
            <a:prstDash val="dash"/>
            <a:miter lim="800000"/>
            <a:headEnd type="none" w="sm" len="sm"/>
            <a:tailEnd type="none" w="sm" len="sm"/>
          </a:ln>
        </p:spPr>
      </p:pic>
      <p:pic>
        <p:nvPicPr>
          <p:cNvPr id="2183" name="Google Shape;2183;p100"/>
          <p:cNvPicPr preferRelativeResize="0"/>
          <p:nvPr/>
        </p:nvPicPr>
        <p:blipFill rotWithShape="1">
          <a:blip r:embed="rId5">
            <a:alphaModFix/>
          </a:blip>
          <a:srcRect t="19143" b="29887"/>
          <a:stretch/>
        </p:blipFill>
        <p:spPr>
          <a:xfrm>
            <a:off x="1208393" y="1325105"/>
            <a:ext cx="3099620" cy="426979"/>
          </a:xfrm>
          <a:prstGeom prst="rect">
            <a:avLst/>
          </a:prstGeom>
          <a:noFill/>
          <a:ln w="9525" cap="flat" cmpd="sng">
            <a:solidFill>
              <a:srgbClr val="F6C374"/>
            </a:solidFill>
            <a:prstDash val="dash"/>
            <a:miter lim="800000"/>
            <a:headEnd type="none" w="sm" len="sm"/>
            <a:tailEnd type="none" w="sm" len="sm"/>
          </a:ln>
        </p:spPr>
      </p:pic>
      <p:sp>
        <p:nvSpPr>
          <p:cNvPr id="2184" name="Google Shape;2184;p100"/>
          <p:cNvSpPr/>
          <p:nvPr/>
        </p:nvSpPr>
        <p:spPr>
          <a:xfrm rot="-5400000">
            <a:off x="-2997935" y="2997935"/>
            <a:ext cx="6834074" cy="838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12700" cap="flat" cmpd="sng">
            <a:solidFill>
              <a:srgbClr val="BC770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Self Study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10221</Words>
  <Application>Microsoft Office PowerPoint</Application>
  <PresentationFormat>Widescreen</PresentationFormat>
  <Paragraphs>2024</Paragraphs>
  <Slides>118</Slides>
  <Notes>118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118</vt:i4>
      </vt:variant>
    </vt:vector>
  </HeadingPairs>
  <TitlesOfParts>
    <vt:vector size="125" baseType="lpstr">
      <vt:lpstr>Arial</vt:lpstr>
      <vt:lpstr>Noto Sans Symbols</vt:lpstr>
      <vt:lpstr>Candara</vt:lpstr>
      <vt:lpstr>Calibri</vt:lpstr>
      <vt:lpstr>Times New Roman</vt:lpstr>
      <vt:lpstr>Courier New</vt:lpstr>
      <vt:lpstr>Office Theme</vt:lpstr>
      <vt:lpstr>Intermediate Code Generation</vt:lpstr>
      <vt:lpstr>Intermediate Representation</vt:lpstr>
      <vt:lpstr>Intermediate Representation</vt:lpstr>
      <vt:lpstr>Intermediate Representation</vt:lpstr>
      <vt:lpstr>Why Need IR?</vt:lpstr>
      <vt:lpstr>Why Need IR?</vt:lpstr>
      <vt:lpstr>Designing Good IR?</vt:lpstr>
      <vt:lpstr>Choice of an IR</vt:lpstr>
      <vt:lpstr>High and Low Level IRs</vt:lpstr>
      <vt:lpstr>Variants of Syntax Trees</vt:lpstr>
      <vt:lpstr>Directed Acyclic Graphs (DAG)</vt:lpstr>
      <vt:lpstr>Directed Acyclic Graphs (DAG)</vt:lpstr>
      <vt:lpstr>Directed Acyclic Graphs (DAG)</vt:lpstr>
      <vt:lpstr>Directed Acyclic Graphs (DAG)</vt:lpstr>
      <vt:lpstr>SDD for constructing DAG</vt:lpstr>
      <vt:lpstr>SDD for constructing DAG</vt:lpstr>
      <vt:lpstr>Value Number Method</vt:lpstr>
      <vt:lpstr>Value Number Method</vt:lpstr>
      <vt:lpstr>Value Number Method</vt:lpstr>
      <vt:lpstr>Value Number Method</vt:lpstr>
      <vt:lpstr>Three Address Code</vt:lpstr>
      <vt:lpstr>Three Address Code</vt:lpstr>
      <vt:lpstr>Three Address Code</vt:lpstr>
      <vt:lpstr>Address</vt:lpstr>
      <vt:lpstr>Instructions</vt:lpstr>
      <vt:lpstr>Instructions</vt:lpstr>
      <vt:lpstr>Instructions</vt:lpstr>
      <vt:lpstr>Instructions</vt:lpstr>
      <vt:lpstr>Choice of Operators</vt:lpstr>
      <vt:lpstr>Representing Three Address Code </vt:lpstr>
      <vt:lpstr>Quadruples</vt:lpstr>
      <vt:lpstr>Quadruples</vt:lpstr>
      <vt:lpstr>Triples</vt:lpstr>
      <vt:lpstr>Triples</vt:lpstr>
      <vt:lpstr>Indirect Triples</vt:lpstr>
      <vt:lpstr>Static Single Assignment Form (SSA)</vt:lpstr>
      <vt:lpstr>Static Single Assignment Form (SSA)</vt:lpstr>
      <vt:lpstr>Types and Declarations</vt:lpstr>
      <vt:lpstr>Computing Types</vt:lpstr>
      <vt:lpstr>Type Expressions</vt:lpstr>
      <vt:lpstr>Definition of Type Expressions</vt:lpstr>
      <vt:lpstr>Type Equivalence</vt:lpstr>
      <vt:lpstr>Storage Layout for Local Names</vt:lpstr>
      <vt:lpstr>Storage Layout for Local Names (2)</vt:lpstr>
      <vt:lpstr>Computing Types and Their Widths</vt:lpstr>
      <vt:lpstr>PowerPoint Presentation</vt:lpstr>
      <vt:lpstr>PowerPoint Presentation</vt:lpstr>
      <vt:lpstr>PowerPoint Presentation</vt:lpstr>
      <vt:lpstr>Computing Relative Addresses</vt:lpstr>
      <vt:lpstr>Fields in Records and Classes</vt:lpstr>
      <vt:lpstr>Three Address Code Generation</vt:lpstr>
      <vt:lpstr>An Example</vt:lpstr>
      <vt:lpstr>Translation of Expressions</vt:lpstr>
      <vt:lpstr>Translation of Expressions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Translation of Expressions</vt:lpstr>
      <vt:lpstr>Translation of Expressions</vt:lpstr>
      <vt:lpstr>Translation of Expressions</vt:lpstr>
      <vt:lpstr>Incremental Translation</vt:lpstr>
      <vt:lpstr>Addressing Array Element</vt:lpstr>
      <vt:lpstr>Translation of Array References</vt:lpstr>
      <vt:lpstr>PowerPoint Presentation</vt:lpstr>
      <vt:lpstr>PowerPoint Presentation</vt:lpstr>
      <vt:lpstr>PowerPoint Presentation</vt:lpstr>
      <vt:lpstr>PowerPoint Presentation</vt:lpstr>
      <vt:lpstr>Translation of Array References (2)</vt:lpstr>
      <vt:lpstr>Translation of Array References (2)</vt:lpstr>
      <vt:lpstr>Control Flow</vt:lpstr>
      <vt:lpstr>Boolean Expression</vt:lpstr>
      <vt:lpstr>Boolean Expression</vt:lpstr>
      <vt:lpstr>Short Circuit Code</vt:lpstr>
      <vt:lpstr>Short Circuit Code</vt:lpstr>
      <vt:lpstr>Flow of Control Statements</vt:lpstr>
      <vt:lpstr>Flow of Control Statements</vt:lpstr>
      <vt:lpstr>Flow of Control Statements</vt:lpstr>
      <vt:lpstr>Flow of Control Statements</vt:lpstr>
      <vt:lpstr>Flow of Control Statements</vt:lpstr>
      <vt:lpstr>Flow of Control Statements</vt:lpstr>
      <vt:lpstr>Flow of Control Statements</vt:lpstr>
      <vt:lpstr>Translation of Boolean Expression</vt:lpstr>
      <vt:lpstr>Translation of Boolean Expression</vt:lpstr>
      <vt:lpstr>Translation of Boolean Expression</vt:lpstr>
      <vt:lpstr>Translation of Boolean Expression</vt:lpstr>
      <vt:lpstr>Translation of Boolean Expression</vt:lpstr>
      <vt:lpstr>Translation of Boolean Expression</vt:lpstr>
      <vt:lpstr>Translation of Boolean Expression</vt:lpstr>
      <vt:lpstr>Translation of Boolean Expression</vt:lpstr>
      <vt:lpstr>Translation of Boolean Expression</vt:lpstr>
      <vt:lpstr>SDD for Generating Three Address Code for Flow-of-Control Statements</vt:lpstr>
      <vt:lpstr>SDD for Generating Three Address Code for Booleans</vt:lpstr>
      <vt:lpstr>PowerPoint Presentation</vt:lpstr>
      <vt:lpstr>PowerPoint Presentation</vt:lpstr>
      <vt:lpstr>Avoiding Redundant Gotos</vt:lpstr>
      <vt:lpstr>Avoiding Redundant Gotos</vt:lpstr>
      <vt:lpstr>Avoiding Redundant Gotos</vt:lpstr>
      <vt:lpstr>Avoiding Redundant Gotos</vt:lpstr>
      <vt:lpstr>Boolean Values and Jumping Code</vt:lpstr>
      <vt:lpstr>Boolean Values and Jumping Code</vt:lpstr>
      <vt:lpstr>Backpatching</vt:lpstr>
      <vt:lpstr>Backpatching</vt:lpstr>
      <vt:lpstr>Code Generation Using Backpatching</vt:lpstr>
      <vt:lpstr>Code Generation</vt:lpstr>
      <vt:lpstr>PowerPoint Presentation</vt:lpstr>
      <vt:lpstr>Backpatching for Boolean Expression</vt:lpstr>
      <vt:lpstr>PowerPoint Presentation</vt:lpstr>
      <vt:lpstr>PowerPoint Presentation</vt:lpstr>
      <vt:lpstr>PowerPoint Presentation</vt:lpstr>
      <vt:lpstr>Backpatching for Flow-of-Control Statements</vt:lpstr>
      <vt:lpstr>Backpatching for Flow-of-Control Statements</vt:lpstr>
      <vt:lpstr>Break-, Continue-, and Goto-Statements </vt:lpstr>
      <vt:lpstr>Break-, Continue-, and Goto-Statements </vt:lpstr>
      <vt:lpstr>Reference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Code Generation</dc:title>
  <dc:creator>TAMAL</dc:creator>
  <cp:lastModifiedBy>Noshin Nawal</cp:lastModifiedBy>
  <cp:revision>3</cp:revision>
  <dcterms:created xsi:type="dcterms:W3CDTF">2017-05-10T10:10:19Z</dcterms:created>
  <dcterms:modified xsi:type="dcterms:W3CDTF">2024-12-23T05:36:43Z</dcterms:modified>
</cp:coreProperties>
</file>