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Corbel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hpzDstn9YnB8TnEVFDDy59W9X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orbel-bold.fntdata"/><Relationship Id="rId16" Type="http://schemas.openxmlformats.org/officeDocument/2006/relationships/slide" Target="slides/slide11.xml"/><Relationship Id="rId38" Type="http://schemas.openxmlformats.org/officeDocument/2006/relationships/font" Target="fonts/Cor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46.png"/><Relationship Id="rId3" Type="http://schemas.openxmlformats.org/officeDocument/2006/relationships/image" Target="../media/image31.png"/><Relationship Id="rId4" Type="http://schemas.openxmlformats.org/officeDocument/2006/relationships/image" Target="../media/image4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4" name="Google Shape;50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527a8ce64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5527a8ce64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g25527a8ce64_0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8" name="Google Shape;57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5527a8ce64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25527a8ce64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g25527a8ce64_0_8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5527a8ce64_0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25527a8ce64_0_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g25527a8ce64_0_9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4" name="Google Shape;86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23.#</a:t>
            </a:r>
            <a:endParaRPr/>
          </a:p>
        </p:txBody>
      </p:sp>
      <p:sp>
        <p:nvSpPr>
          <p:cNvPr id="232" name="Google Shape;2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8" name="Google Shape;38;p4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52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5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jpg"/><Relationship Id="rId4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3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6.png"/><Relationship Id="rId15" Type="http://schemas.openxmlformats.org/officeDocument/2006/relationships/oleObject" Target="../embeddings/oleObject4.bin"/><Relationship Id="rId14" Type="http://schemas.openxmlformats.org/officeDocument/2006/relationships/oleObject" Target="../embeddings/oleObject4.bin"/><Relationship Id="rId16" Type="http://schemas.openxmlformats.org/officeDocument/2006/relationships/image" Target="../media/image49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9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5" Type="http://schemas.openxmlformats.org/officeDocument/2006/relationships/image" Target="../media/image51.png"/><Relationship Id="rId6" Type="http://schemas.openxmlformats.org/officeDocument/2006/relationships/image" Target="../media/image4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5" Type="http://schemas.openxmlformats.org/officeDocument/2006/relationships/image" Target="../media/image51.png"/><Relationship Id="rId6" Type="http://schemas.openxmlformats.org/officeDocument/2006/relationships/image" Target="../media/image5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35.png"/><Relationship Id="rId6" Type="http://schemas.openxmlformats.org/officeDocument/2006/relationships/image" Target="../media/image28.jpg"/><Relationship Id="rId7" Type="http://schemas.openxmlformats.org/officeDocument/2006/relationships/image" Target="../media/image25.jpg"/><Relationship Id="rId8" Type="http://schemas.openxmlformats.org/officeDocument/2006/relationships/image" Target="../media/image3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Relationship Id="rId4" Type="http://schemas.openxmlformats.org/officeDocument/2006/relationships/image" Target="../media/image25.jpg"/><Relationship Id="rId5" Type="http://schemas.openxmlformats.org/officeDocument/2006/relationships/image" Target="../media/image38.jpg"/><Relationship Id="rId6" Type="http://schemas.openxmlformats.org/officeDocument/2006/relationships/image" Target="../media/image12.jpg"/><Relationship Id="rId7" Type="http://schemas.openxmlformats.org/officeDocument/2006/relationships/image" Target="../media/image4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03357" y="3267856"/>
            <a:ext cx="9104597" cy="728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Introduction to Transport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4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1&amp;2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Segmentation and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ansport layer functions"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174" y="1019773"/>
            <a:ext cx="6959815" cy="51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port layer functions"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766" y="3005010"/>
            <a:ext cx="5093336" cy="379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 txBox="1"/>
          <p:nvPr>
            <p:ph idx="4294967295" type="title"/>
          </p:nvPr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 and UDP Headers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Google Shape;278;p12"/>
          <p:cNvGrpSpPr/>
          <p:nvPr/>
        </p:nvGrpSpPr>
        <p:grpSpPr>
          <a:xfrm>
            <a:off x="1508159" y="1110329"/>
            <a:ext cx="4146265" cy="3298709"/>
            <a:chOff x="4242971" y="2692127"/>
            <a:chExt cx="4146265" cy="3298709"/>
          </a:xfrm>
        </p:grpSpPr>
        <p:cxnSp>
          <p:nvCxnSpPr>
            <p:cNvPr id="279" name="Google Shape;279;p12"/>
            <p:cNvCxnSpPr/>
            <p:nvPr/>
          </p:nvCxnSpPr>
          <p:spPr>
            <a:xfrm>
              <a:off x="6248400" y="3657600"/>
              <a:ext cx="2140836" cy="233323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0" name="Google Shape;280;p12"/>
            <p:cNvGrpSpPr/>
            <p:nvPr/>
          </p:nvGrpSpPr>
          <p:grpSpPr>
            <a:xfrm>
              <a:off x="4242971" y="2692127"/>
              <a:ext cx="4133850" cy="1081807"/>
              <a:chOff x="4242971" y="2692127"/>
              <a:chExt cx="4133850" cy="1081807"/>
            </a:xfrm>
          </p:grpSpPr>
          <p:pic>
            <p:nvPicPr>
              <p:cNvPr id="281" name="Google Shape;281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42971" y="2954784"/>
                <a:ext cx="4133850" cy="819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12"/>
              <p:cNvSpPr txBox="1"/>
              <p:nvPr/>
            </p:nvSpPr>
            <p:spPr>
              <a:xfrm>
                <a:off x="5943600" y="2692127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 HEADER</a:t>
                </a:r>
                <a:endParaRPr/>
              </a:p>
            </p:txBody>
          </p:sp>
        </p:grpSp>
      </p:grpSp>
      <p:grpSp>
        <p:nvGrpSpPr>
          <p:cNvPr id="283" name="Google Shape;283;p12"/>
          <p:cNvGrpSpPr/>
          <p:nvPr/>
        </p:nvGrpSpPr>
        <p:grpSpPr>
          <a:xfrm>
            <a:off x="7650178" y="609600"/>
            <a:ext cx="4816846" cy="3889972"/>
            <a:chOff x="445648" y="619919"/>
            <a:chExt cx="4816846" cy="3889972"/>
          </a:xfrm>
        </p:grpSpPr>
        <p:cxnSp>
          <p:nvCxnSpPr>
            <p:cNvPr id="284" name="Google Shape;284;p12"/>
            <p:cNvCxnSpPr/>
            <p:nvPr/>
          </p:nvCxnSpPr>
          <p:spPr>
            <a:xfrm flipH="1">
              <a:off x="445648" y="2971800"/>
              <a:ext cx="1992752" cy="153809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5" name="Google Shape;285;p12"/>
            <p:cNvGrpSpPr/>
            <p:nvPr/>
          </p:nvGrpSpPr>
          <p:grpSpPr>
            <a:xfrm>
              <a:off x="711209" y="619919"/>
              <a:ext cx="4551285" cy="2351881"/>
              <a:chOff x="711209" y="619919"/>
              <a:chExt cx="4551285" cy="2351881"/>
            </a:xfrm>
          </p:grpSpPr>
          <p:pic>
            <p:nvPicPr>
              <p:cNvPr id="286" name="Google Shape;286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1209" y="926797"/>
                <a:ext cx="4551285" cy="2045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" name="Google Shape;287;p12"/>
              <p:cNvSpPr txBox="1"/>
              <p:nvPr/>
            </p:nvSpPr>
            <p:spPr>
              <a:xfrm>
                <a:off x="2068497" y="619919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 HEADER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DP connectionless and unreliable"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0" y="1475715"/>
            <a:ext cx="6021010" cy="411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 segments are re-ordered at the destination" id="294" name="Google Shape;2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0346" y="1475715"/>
            <a:ext cx="5920366" cy="41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403030" y="5758060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8639359" y="5729422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50634"/>
            <a:ext cx="5715000" cy="32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1" y="4884738"/>
            <a:ext cx="4170363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8991600" y="28956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7772400" y="57912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3124200" y="2133600"/>
            <a:ext cx="5715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3276600" y="5867400"/>
            <a:ext cx="41910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and UDP Headers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Google Shape;310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1484310" y="325395"/>
            <a:ext cx="100187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solidFill>
                  <a:srgbClr val="7D28CD"/>
                </a:solidFill>
              </a:rPr>
              <a:t>Function 3</a:t>
            </a:r>
            <a:r>
              <a:rPr lang="en-US"/>
              <a:t> – Identifying Different Applications </a:t>
            </a:r>
            <a:endParaRPr/>
          </a:p>
        </p:txBody>
      </p:sp>
      <p:sp>
        <p:nvSpPr>
          <p:cNvPr id="316" name="Google Shape;316;p14"/>
          <p:cNvSpPr txBox="1"/>
          <p:nvPr>
            <p:ph idx="1" type="body"/>
          </p:nvPr>
        </p:nvSpPr>
        <p:spPr>
          <a:xfrm>
            <a:off x="1255710" y="1421026"/>
            <a:ext cx="10707690" cy="543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16-bits in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Range </a:t>
            </a:r>
            <a:r>
              <a:rPr b="1" lang="en-US" sz="2400"/>
              <a:t>0 - 65535</a:t>
            </a:r>
            <a:endParaRPr b="1"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</a:t>
            </a:r>
            <a:r>
              <a:rPr b="1" lang="en-US">
                <a:solidFill>
                  <a:srgbClr val="FF9900"/>
                </a:solidFill>
              </a:rPr>
              <a:t>80 – Web</a:t>
            </a:r>
            <a:r>
              <a:rPr lang="en-US"/>
              <a:t>; </a:t>
            </a:r>
            <a:r>
              <a:rPr b="1" lang="en-US">
                <a:solidFill>
                  <a:srgbClr val="990000"/>
                </a:solidFill>
              </a:rPr>
              <a:t>25 – SMTP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990000"/>
                </a:solidFill>
              </a:rPr>
              <a:t>110 – POP3</a:t>
            </a:r>
            <a:r>
              <a:rPr lang="en-US"/>
              <a:t>,  </a:t>
            </a:r>
            <a:r>
              <a:rPr b="1" lang="en-US">
                <a:solidFill>
                  <a:srgbClr val="0000FF"/>
                </a:solidFill>
              </a:rPr>
              <a:t>531 – Instant Messaging</a:t>
            </a:r>
            <a:endParaRPr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555" y="3429000"/>
            <a:ext cx="5408796" cy="312088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1484311" y="36195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325" name="Google Shape;325;p15"/>
          <p:cNvSpPr txBox="1"/>
          <p:nvPr>
            <p:ph idx="1" type="body"/>
          </p:nvPr>
        </p:nvSpPr>
        <p:spPr>
          <a:xfrm>
            <a:off x="1484311" y="1079500"/>
            <a:ext cx="97170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Corporation for Assigned Names and Numbers </a:t>
            </a:r>
            <a:r>
              <a:rPr lang="en-US">
                <a:solidFill>
                  <a:srgbClr val="660066"/>
                </a:solidFill>
              </a:rPr>
              <a:t>(ICANN)</a:t>
            </a:r>
            <a:r>
              <a:rPr lang="en-US"/>
              <a:t> assigns port numbers.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990000"/>
                </a:solidFill>
              </a:rPr>
              <a:t>Three</a:t>
            </a:r>
            <a:r>
              <a:rPr lang="en-US"/>
              <a:t> categories:</a:t>
            </a:r>
            <a:endParaRPr/>
          </a:p>
        </p:txBody>
      </p:sp>
      <p:pic>
        <p:nvPicPr>
          <p:cNvPr descr="port04" id="326" name="Google Shape;3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97" y="4552426"/>
            <a:ext cx="8272139" cy="20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55" y="2910951"/>
            <a:ext cx="3733800" cy="17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idx="4294967295" type="title"/>
          </p:nvPr>
        </p:nvSpPr>
        <p:spPr>
          <a:xfrm>
            <a:off x="1510917" y="104773"/>
            <a:ext cx="10018713" cy="986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34" name="Google Shape;334;p16"/>
          <p:cNvSpPr txBox="1"/>
          <p:nvPr>
            <p:ph idx="4294967295" type="body"/>
          </p:nvPr>
        </p:nvSpPr>
        <p:spPr>
          <a:xfrm>
            <a:off x="1623391" y="1024144"/>
            <a:ext cx="8839200" cy="1339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3000">
                <a:solidFill>
                  <a:srgbClr val="0033CC"/>
                </a:solidFill>
              </a:rPr>
              <a:t>Well-Known Ports:</a:t>
            </a:r>
            <a:endParaRPr b="1" sz="3000"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Reserved for common services and applications.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Assigned by IANA and controlled</a:t>
            </a:r>
            <a:endParaRPr sz="2600"/>
          </a:p>
        </p:txBody>
      </p:sp>
      <p:pic>
        <p:nvPicPr>
          <p:cNvPr descr="port04" id="335" name="Google Shape;3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3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/>
          <p:cNvSpPr txBox="1"/>
          <p:nvPr/>
        </p:nvSpPr>
        <p:spPr>
          <a:xfrm>
            <a:off x="1828800" y="4895851"/>
            <a:ext cx="2667000" cy="461665"/>
          </a:xfrm>
          <a:prstGeom prst="rect">
            <a:avLst/>
          </a:prstGeom>
          <a:solidFill>
            <a:srgbClr val="993366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143 – IMAP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2209800" y="5715001"/>
            <a:ext cx="20574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 – Telnet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800600" y="4343401"/>
            <a:ext cx="2057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 – 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4724400" y="5334001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110 – POP3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1828800" y="4114801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20&amp;21 – FTP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7391400" y="4191001"/>
            <a:ext cx="23622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443 – HTTPS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5410200" y="60198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53 - 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/>
        </p:nvSpPr>
        <p:spPr>
          <a:xfrm>
            <a:off x="7467600" y="50292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 –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2209800" y="28956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idx="4294967295" type="title"/>
          </p:nvPr>
        </p:nvSpPr>
        <p:spPr>
          <a:xfrm>
            <a:off x="1484311" y="147141"/>
            <a:ext cx="10018713" cy="76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51" name="Google Shape;351;p17"/>
          <p:cNvSpPr txBox="1"/>
          <p:nvPr>
            <p:ph idx="4294967295" type="body"/>
          </p:nvPr>
        </p:nvSpPr>
        <p:spPr>
          <a:xfrm>
            <a:off x="1592125" y="1068387"/>
            <a:ext cx="8936791" cy="167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6070"/>
              <a:buChar char="•"/>
            </a:pPr>
            <a:r>
              <a:rPr b="1" lang="en-US" sz="3300">
                <a:solidFill>
                  <a:srgbClr val="0033CC"/>
                </a:solidFill>
              </a:rPr>
              <a:t>Registered Ports:</a:t>
            </a:r>
            <a:endParaRPr b="1" sz="3300"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lang="en-US" sz="2600"/>
              <a:t>Not assigned or controlled by IANA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b="0" i="0" lang="en-US" sz="26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Can be registered as the default port for a lot of not-so-well-known, especially corporate/proprietary protocols.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3920"/>
              <a:buChar char="•"/>
            </a:pPr>
            <a:r>
              <a:rPr b="0" i="0" lang="en-US" sz="26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Must request IANA </a:t>
            </a:r>
            <a:endParaRPr sz="2600"/>
          </a:p>
        </p:txBody>
      </p:sp>
      <p:pic>
        <p:nvPicPr>
          <p:cNvPr descr="port04" id="352" name="Google Shape;3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209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6781800" y="4800601"/>
            <a:ext cx="3657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1863 – MSN Messenger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2667000" y="4876801"/>
            <a:ext cx="37338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8008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981200" y="571500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8080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2209800" y="35814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7620000" y="5486401"/>
            <a:ext cx="22098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5004 – RTP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6248400" y="6172201"/>
            <a:ext cx="28956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5060 – SIP (VoIP)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idx="4294967295" type="title"/>
          </p:nvPr>
        </p:nvSpPr>
        <p:spPr>
          <a:xfrm>
            <a:off x="1484311" y="178110"/>
            <a:ext cx="10018713" cy="1116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65" name="Google Shape;365;p18"/>
          <p:cNvSpPr txBox="1"/>
          <p:nvPr>
            <p:ph idx="4294967295" type="body"/>
          </p:nvPr>
        </p:nvSpPr>
        <p:spPr>
          <a:xfrm>
            <a:off x="1676400" y="115252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33CC"/>
                </a:solidFill>
              </a:rPr>
              <a:t>Dynamic Ports:</a:t>
            </a:r>
            <a:endParaRPr b="1" sz="2800"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Also known as private or ephemeral ports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Never assigned or controlled by IANA.</a:t>
            </a:r>
            <a:endParaRPr/>
          </a:p>
        </p:txBody>
      </p:sp>
      <p:pic>
        <p:nvPicPr>
          <p:cNvPr descr="port04"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6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8"/>
          <p:cNvSpPr/>
          <p:nvPr/>
        </p:nvSpPr>
        <p:spPr>
          <a:xfrm>
            <a:off x="2209800" y="46482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3048000" y="573087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Dynamic port usage will become clearer as we move through the material.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>
            <p:ph idx="4294967295" type="title"/>
          </p:nvPr>
        </p:nvSpPr>
        <p:spPr>
          <a:xfrm>
            <a:off x="1484311" y="139703"/>
            <a:ext cx="10018713" cy="514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More on Port Numbers</a:t>
            </a:r>
            <a:endParaRPr/>
          </a:p>
        </p:txBody>
      </p:sp>
      <p:sp>
        <p:nvSpPr>
          <p:cNvPr id="376" name="Google Shape;376;p32"/>
          <p:cNvSpPr txBox="1"/>
          <p:nvPr>
            <p:ph idx="4294967295" type="body"/>
          </p:nvPr>
        </p:nvSpPr>
        <p:spPr>
          <a:xfrm>
            <a:off x="1981200" y="4643439"/>
            <a:ext cx="82296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is listening on Port 80 for HTTP connections.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client sets the destination port to 80 and uses a dynamic port as its source.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20574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2"/>
          <p:cNvCxnSpPr/>
          <p:nvPr/>
        </p:nvCxnSpPr>
        <p:spPr>
          <a:xfrm>
            <a:off x="3352800" y="3048000"/>
            <a:ext cx="4114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79" name="Google Shape;37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484311" y="341652"/>
            <a:ext cx="100187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400"/>
              <a:t>Objectives</a:t>
            </a:r>
            <a:endParaRPr sz="44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298524" y="1487657"/>
            <a:ext cx="9653332" cy="427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5600">
                <a:solidFill>
                  <a:srgbClr val="CC0000"/>
                </a:solidFill>
              </a:rPr>
              <a:t>Our goals: </a:t>
            </a:r>
            <a:endParaRPr sz="1600"/>
          </a:p>
          <a:p>
            <a:pPr indent="-357711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200"/>
              <a:t>understand principles behind transport layer services</a:t>
            </a:r>
            <a:endParaRPr/>
          </a:p>
          <a:p>
            <a:pPr indent="-374745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400"/>
              <a:t>learn about two transport layer protocols:</a:t>
            </a:r>
            <a:endParaRPr/>
          </a:p>
          <a:p>
            <a:pPr indent="-685846" lvl="1" marL="1132269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UDP: </a:t>
            </a:r>
            <a:r>
              <a:rPr lang="en-US" sz="3500"/>
              <a:t>User Datagram Protocol</a:t>
            </a:r>
            <a:endParaRPr sz="3000"/>
          </a:p>
          <a:p>
            <a:pPr indent="-685846" lvl="1" marL="1132269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TCP: </a:t>
            </a:r>
            <a:r>
              <a:rPr lang="en-US" sz="3500"/>
              <a:t>Transmission Control Protocol</a:t>
            </a:r>
            <a:endParaRPr sz="3000"/>
          </a:p>
          <a:p>
            <a:pPr indent="0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4200"/>
          </a:p>
          <a:p>
            <a:pPr indent="-149479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3" id="387" name="Google Shape;3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replies with the web page.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Sets the source port to 80 and uses the client’s source port as the destination.</a:t>
            </a:r>
            <a:endParaRPr/>
          </a:p>
        </p:txBody>
      </p:sp>
      <p:cxnSp>
        <p:nvCxnSpPr>
          <p:cNvPr id="389" name="Google Shape;389;p33"/>
          <p:cNvCxnSpPr/>
          <p:nvPr/>
        </p:nvCxnSpPr>
        <p:spPr>
          <a:xfrm rot="10800000">
            <a:off x="35052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90" name="Google Shape;3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7620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3"/>
          <p:cNvSpPr/>
          <p:nvPr/>
        </p:nvSpPr>
        <p:spPr>
          <a:xfrm>
            <a:off x="5943600" y="12192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8077200" y="12192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6705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33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400" name="Google Shape;4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 txBox="1"/>
          <p:nvPr>
            <p:ph idx="4294967295" type="body"/>
          </p:nvPr>
        </p:nvSpPr>
        <p:spPr>
          <a:xfrm>
            <a:off x="1905000" y="4675935"/>
            <a:ext cx="88392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Notice how the source and destination ports are used. </a:t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7467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 rot="10800000">
            <a:off x="33528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tcpudp03" id="404" name="Google Shape;40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9144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/>
          <p:nvPr/>
        </p:nvSpPr>
        <p:spPr>
          <a:xfrm>
            <a:off x="2819400" y="13716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4953000" y="13716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2098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4495800" y="3810000"/>
            <a:ext cx="2819400" cy="381000"/>
          </a:xfrm>
          <a:custGeom>
            <a:rect b="b" l="l" r="r" t="t"/>
            <a:pathLst>
              <a:path extrusionOk="0" h="288" w="1776">
                <a:moveTo>
                  <a:pt x="0" y="0"/>
                </a:moveTo>
                <a:lnTo>
                  <a:pt x="768" y="0"/>
                </a:lnTo>
                <a:lnTo>
                  <a:pt x="768" y="288"/>
                </a:lnTo>
                <a:lnTo>
                  <a:pt x="1776" y="288"/>
                </a:lnTo>
              </a:path>
            </a:pathLst>
          </a:cu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4495800" y="3886200"/>
            <a:ext cx="2743200" cy="304800"/>
          </a:xfrm>
          <a:custGeom>
            <a:rect b="b" l="l" r="r" t="t"/>
            <a:pathLst>
              <a:path extrusionOk="0" h="192" w="1728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728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1905000" y="5152364"/>
            <a:ext cx="900366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8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Clients can use any random port number, servers can’t.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Because clients won’t be able to identify server process otherwise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3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Servers, however, cannot use any random port number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well-known port 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!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34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5"/>
          <p:cNvSpPr txBox="1"/>
          <p:nvPr>
            <p:ph idx="4294967295" type="body"/>
          </p:nvPr>
        </p:nvSpPr>
        <p:spPr>
          <a:xfrm>
            <a:off x="1676400" y="4648200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if there are two sessions to the same server?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client uses </a:t>
            </a:r>
            <a:r>
              <a:rPr lang="en-US">
                <a:solidFill>
                  <a:srgbClr val="990099"/>
                </a:solidFill>
              </a:rPr>
              <a:t>another dynamic port</a:t>
            </a:r>
            <a:r>
              <a:rPr lang="en-US"/>
              <a:t> as its source and the destination is </a:t>
            </a:r>
            <a:r>
              <a:rPr lang="en-US">
                <a:solidFill>
                  <a:srgbClr val="990099"/>
                </a:solidFill>
              </a:rPr>
              <a:t>still port 80</a:t>
            </a:r>
            <a:r>
              <a:rPr lang="en-US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990099"/>
                </a:solidFill>
              </a:rPr>
              <a:t>Different source ports</a:t>
            </a:r>
            <a:r>
              <a:rPr lang="en-US"/>
              <a:t> keep the sessions unique on the server. </a:t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35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24" name="Google Shape;424;p35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25" name="Google Shape;425;p35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5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33" name="Google Shape;4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6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9" name="Google Shape;439;p36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0" name="Google Shape;440;p36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6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1676400" y="4792322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520"/>
              <a:buFont typeface="Noto Sans Symbols"/>
              <a:buChar char="🞐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there are two tabs in the same PC?</a:t>
            </a:r>
            <a:endParaRPr/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uses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another dynamic port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source and the destination is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still port 80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Different source ports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the sessions unique.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"/>
          <p:cNvSpPr txBox="1"/>
          <p:nvPr>
            <p:ph type="title"/>
          </p:nvPr>
        </p:nvSpPr>
        <p:spPr>
          <a:xfrm>
            <a:off x="1315243" y="186176"/>
            <a:ext cx="10018713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/>
              <a:t>More on Port Numbers in Action</a:t>
            </a:r>
            <a:endParaRPr/>
          </a:p>
        </p:txBody>
      </p:sp>
      <p:graphicFrame>
        <p:nvGraphicFramePr>
          <p:cNvPr id="450" name="Google Shape;450;p22"/>
          <p:cNvGraphicFramePr/>
          <p:nvPr/>
        </p:nvGraphicFramePr>
        <p:xfrm>
          <a:off x="7818263" y="2809685"/>
          <a:ext cx="1117950" cy="1429131"/>
        </p:xfrm>
        <a:graphic>
          <a:graphicData uri="http://schemas.openxmlformats.org/presentationml/2006/ole">
            <mc:AlternateContent>
              <mc:Choice Requires="v">
                <p:oleObj r:id="rId4" imgH="1429131" imgW="1117950" progId="Paint.Picture" spid="_x0000_s1">
                  <p:embed/>
                </p:oleObj>
              </mc:Choice>
              <mc:Fallback>
                <p:oleObj r:id="rId5" imgH="1429131" imgW="1117950" progId="Paint.Picture">
                  <p:embed/>
                  <p:pic>
                    <p:nvPicPr>
                      <p:cNvPr id="450" name="Google Shape;450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818263" y="2809685"/>
                        <a:ext cx="1117950" cy="142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" name="Google Shape;451;p22"/>
          <p:cNvGraphicFramePr/>
          <p:nvPr/>
        </p:nvGraphicFramePr>
        <p:xfrm>
          <a:off x="1663780" y="1403985"/>
          <a:ext cx="1901667" cy="1383030"/>
        </p:xfrm>
        <a:graphic>
          <a:graphicData uri="http://schemas.openxmlformats.org/presentationml/2006/ole">
            <mc:AlternateContent>
              <mc:Choice Requires="v">
                <p:oleObj r:id="rId7" imgH="1383030" imgW="1901667" progId="Paint.Picture" spid="_x0000_s2">
                  <p:embed/>
                </p:oleObj>
              </mc:Choice>
              <mc:Fallback>
                <p:oleObj r:id="rId8" imgH="1383030" imgW="1901667" progId="Paint.Picture">
                  <p:embed/>
                  <p:pic>
                    <p:nvPicPr>
                      <p:cNvPr id="451" name="Google Shape;451;p2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63780" y="1403985"/>
                        <a:ext cx="1901667" cy="1383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" name="Google Shape;452;p22"/>
          <p:cNvGraphicFramePr/>
          <p:nvPr/>
        </p:nvGraphicFramePr>
        <p:xfrm>
          <a:off x="1655731" y="3165142"/>
          <a:ext cx="1774889" cy="1540542"/>
        </p:xfrm>
        <a:graphic>
          <a:graphicData uri="http://schemas.openxmlformats.org/presentationml/2006/ole">
            <mc:AlternateContent>
              <mc:Choice Requires="v">
                <p:oleObj r:id="rId10" imgH="1540542" imgW="1774889" progId="Paint.Picture" spid="_x0000_s3">
                  <p:embed/>
                </p:oleObj>
              </mc:Choice>
              <mc:Fallback>
                <p:oleObj r:id="rId11" imgH="1540542" imgW="1774889" progId="Paint.Picture">
                  <p:embed/>
                  <p:pic>
                    <p:nvPicPr>
                      <p:cNvPr id="452" name="Google Shape;452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55731" y="3165142"/>
                        <a:ext cx="1774889" cy="154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3" name="Google Shape;453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36189" y="3494890"/>
            <a:ext cx="1014222" cy="996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4" name="Google Shape;454;p22"/>
          <p:cNvGraphicFramePr/>
          <p:nvPr/>
        </p:nvGraphicFramePr>
        <p:xfrm>
          <a:off x="3112389" y="1666090"/>
          <a:ext cx="1014222" cy="996934"/>
        </p:xfrm>
        <a:graphic>
          <a:graphicData uri="http://schemas.openxmlformats.org/presentationml/2006/ole">
            <mc:AlternateContent>
              <mc:Choice Requires="v">
                <p:oleObj r:id="rId14" imgH="996934" imgW="1014222" progId="Paint.Picture" spid="_x0000_s4">
                  <p:embed/>
                </p:oleObj>
              </mc:Choice>
              <mc:Fallback>
                <p:oleObj r:id="rId15" imgH="996934" imgW="1014222" progId="Paint.Picture">
                  <p:embed/>
                  <p:pic>
                    <p:nvPicPr>
                      <p:cNvPr id="454" name="Google Shape;454;p22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12389" y="1666090"/>
                        <a:ext cx="1014222" cy="996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" name="Google Shape;455;p22"/>
          <p:cNvSpPr txBox="1"/>
          <p:nvPr/>
        </p:nvSpPr>
        <p:spPr>
          <a:xfrm>
            <a:off x="4114800" y="1602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56" name="Google Shape;456;p22"/>
          <p:cNvSpPr txBox="1"/>
          <p:nvPr/>
        </p:nvSpPr>
        <p:spPr>
          <a:xfrm>
            <a:off x="4191000" y="3507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3108864" y="2524348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458" name="Google Shape;458;p22"/>
          <p:cNvSpPr txBox="1"/>
          <p:nvPr/>
        </p:nvSpPr>
        <p:spPr>
          <a:xfrm>
            <a:off x="2971800" y="4364488"/>
            <a:ext cx="185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172.16.230.6</a:t>
            </a:r>
            <a:endParaRPr/>
          </a:p>
        </p:txBody>
      </p:sp>
      <p:sp>
        <p:nvSpPr>
          <p:cNvPr id="459" name="Google Shape;459;p22"/>
          <p:cNvSpPr txBox="1"/>
          <p:nvPr/>
        </p:nvSpPr>
        <p:spPr>
          <a:xfrm>
            <a:off x="7696200" y="4073129"/>
            <a:ext cx="1828800" cy="48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1427430" y="4937302"/>
            <a:ext cx="9641940" cy="81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Server’s Transport Layer keep them separate?</a:t>
            </a:r>
            <a:endParaRPr/>
          </a:p>
          <a:p>
            <a:pPr indent="-288925" lvl="1" marL="85566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socket 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(IP Address:Port)</a:t>
            </a:r>
            <a:endParaRPr/>
          </a:p>
        </p:txBody>
      </p:sp>
      <p:sp>
        <p:nvSpPr>
          <p:cNvPr id="461" name="Google Shape;461;p22"/>
          <p:cNvSpPr txBox="1"/>
          <p:nvPr/>
        </p:nvSpPr>
        <p:spPr>
          <a:xfrm>
            <a:off x="1828800" y="59594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172.16.230.5: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b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172.16.230.6: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endParaRPr/>
          </a:p>
        </p:txBody>
      </p:sp>
      <p:sp>
        <p:nvSpPr>
          <p:cNvPr id="462" name="Google Shape;462;p22"/>
          <p:cNvSpPr txBox="1"/>
          <p:nvPr/>
        </p:nvSpPr>
        <p:spPr>
          <a:xfrm>
            <a:off x="70104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A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b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  <p:cxnSp>
        <p:nvCxnSpPr>
          <p:cNvPr id="463" name="Google Shape;463;p22"/>
          <p:cNvCxnSpPr/>
          <p:nvPr/>
        </p:nvCxnSpPr>
        <p:spPr>
          <a:xfrm>
            <a:off x="5029200" y="60960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5029200" y="65532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5" name="Google Shape;465;p22"/>
          <p:cNvCxnSpPr/>
          <p:nvPr/>
        </p:nvCxnSpPr>
        <p:spPr>
          <a:xfrm>
            <a:off x="6477000" y="1937385"/>
            <a:ext cx="1371600" cy="138303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6" name="Google Shape;466;p22"/>
          <p:cNvCxnSpPr/>
          <p:nvPr/>
        </p:nvCxnSpPr>
        <p:spPr>
          <a:xfrm flipH="1" rot="10800000">
            <a:off x="6553200" y="3280791"/>
            <a:ext cx="1143000" cy="82981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 and Tools</a:t>
            </a:r>
            <a:endParaRPr/>
          </a:p>
        </p:txBody>
      </p:sp>
      <p:pic>
        <p:nvPicPr>
          <p:cNvPr descr="pic_port 05"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42" y="304800"/>
            <a:ext cx="7550058" cy="53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37"/>
          <p:cNvGrpSpPr/>
          <p:nvPr/>
        </p:nvGrpSpPr>
        <p:grpSpPr>
          <a:xfrm>
            <a:off x="1752600" y="1524000"/>
            <a:ext cx="1295400" cy="1066800"/>
            <a:chOff x="144" y="960"/>
            <a:chExt cx="816" cy="672"/>
          </a:xfrm>
        </p:grpSpPr>
        <p:sp>
          <p:nvSpPr>
            <p:cNvPr id="474" name="Google Shape;474;p37"/>
            <p:cNvSpPr txBox="1"/>
            <p:nvPr/>
          </p:nvSpPr>
          <p:spPr>
            <a:xfrm>
              <a:off x="144" y="960"/>
              <a:ext cx="672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TCP/UDP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37"/>
            <p:cNvCxnSpPr/>
            <p:nvPr/>
          </p:nvCxnSpPr>
          <p:spPr>
            <a:xfrm>
              <a:off x="816" y="120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6" name="Google Shape;476;p37"/>
          <p:cNvGrpSpPr/>
          <p:nvPr/>
        </p:nvGrpSpPr>
        <p:grpSpPr>
          <a:xfrm>
            <a:off x="2895600" y="609600"/>
            <a:ext cx="1447800" cy="2057400"/>
            <a:chOff x="864" y="384"/>
            <a:chExt cx="912" cy="1296"/>
          </a:xfrm>
        </p:grpSpPr>
        <p:sp>
          <p:nvSpPr>
            <p:cNvPr id="477" name="Google Shape;477;p37"/>
            <p:cNvSpPr txBox="1"/>
            <p:nvPr/>
          </p:nvSpPr>
          <p:spPr>
            <a:xfrm>
              <a:off x="864" y="384"/>
              <a:ext cx="72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37"/>
            <p:cNvCxnSpPr/>
            <p:nvPr/>
          </p:nvCxnSpPr>
          <p:spPr>
            <a:xfrm>
              <a:off x="1440" y="624"/>
              <a:ext cx="336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79" name="Google Shape;479;p37"/>
          <p:cNvSpPr/>
          <p:nvPr/>
        </p:nvSpPr>
        <p:spPr>
          <a:xfrm>
            <a:off x="2667000" y="2398069"/>
            <a:ext cx="6781800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7"/>
          <p:cNvGrpSpPr/>
          <p:nvPr/>
        </p:nvGrpSpPr>
        <p:grpSpPr>
          <a:xfrm>
            <a:off x="4495800" y="609600"/>
            <a:ext cx="1295400" cy="2057400"/>
            <a:chOff x="1872" y="384"/>
            <a:chExt cx="816" cy="1296"/>
          </a:xfrm>
        </p:grpSpPr>
        <p:sp>
          <p:nvSpPr>
            <p:cNvPr id="481" name="Google Shape;481;p37"/>
            <p:cNvSpPr txBox="1"/>
            <p:nvPr/>
          </p:nvSpPr>
          <p:spPr>
            <a:xfrm>
              <a:off x="1872" y="384"/>
              <a:ext cx="816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37"/>
            <p:cNvCxnSpPr/>
            <p:nvPr/>
          </p:nvCxnSpPr>
          <p:spPr>
            <a:xfrm>
              <a:off x="2160" y="624"/>
              <a:ext cx="192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3" name="Google Shape;483;p37"/>
          <p:cNvGrpSpPr/>
          <p:nvPr/>
        </p:nvGrpSpPr>
        <p:grpSpPr>
          <a:xfrm>
            <a:off x="6400800" y="838200"/>
            <a:ext cx="1524000" cy="1828800"/>
            <a:chOff x="3072" y="528"/>
            <a:chExt cx="960" cy="1152"/>
          </a:xfrm>
        </p:grpSpPr>
        <p:sp>
          <p:nvSpPr>
            <p:cNvPr id="484" name="Google Shape;484;p37"/>
            <p:cNvSpPr txBox="1"/>
            <p:nvPr/>
          </p:nvSpPr>
          <p:spPr>
            <a:xfrm>
              <a:off x="3072" y="528"/>
              <a:ext cx="96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5" name="Google Shape;485;p37"/>
            <p:cNvCxnSpPr/>
            <p:nvPr/>
          </p:nvCxnSpPr>
          <p:spPr>
            <a:xfrm flipH="1">
              <a:off x="3072" y="768"/>
              <a:ext cx="336" cy="91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6" name="Google Shape;486;p37"/>
          <p:cNvGrpSpPr/>
          <p:nvPr/>
        </p:nvGrpSpPr>
        <p:grpSpPr>
          <a:xfrm>
            <a:off x="7391400" y="1371600"/>
            <a:ext cx="2209800" cy="1295400"/>
            <a:chOff x="3696" y="864"/>
            <a:chExt cx="1392" cy="816"/>
          </a:xfrm>
        </p:grpSpPr>
        <p:sp>
          <p:nvSpPr>
            <p:cNvPr id="487" name="Google Shape;487;p37"/>
            <p:cNvSpPr txBox="1"/>
            <p:nvPr/>
          </p:nvSpPr>
          <p:spPr>
            <a:xfrm>
              <a:off x="3984" y="864"/>
              <a:ext cx="1104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37"/>
            <p:cNvCxnSpPr/>
            <p:nvPr/>
          </p:nvCxnSpPr>
          <p:spPr>
            <a:xfrm flipH="1">
              <a:off x="3696" y="1104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9" name="Google Shape;489;p37"/>
          <p:cNvGrpSpPr/>
          <p:nvPr/>
        </p:nvGrpSpPr>
        <p:grpSpPr>
          <a:xfrm>
            <a:off x="7772400" y="2819402"/>
            <a:ext cx="1371600" cy="1636713"/>
            <a:chOff x="3936" y="1776"/>
            <a:chExt cx="864" cy="1031"/>
          </a:xfrm>
        </p:grpSpPr>
        <p:sp>
          <p:nvSpPr>
            <p:cNvPr id="490" name="Google Shape;490;p37"/>
            <p:cNvSpPr txBox="1"/>
            <p:nvPr/>
          </p:nvSpPr>
          <p:spPr>
            <a:xfrm>
              <a:off x="3936" y="2400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Connection 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1" name="Google Shape;491;p37"/>
            <p:cNvCxnSpPr/>
            <p:nvPr/>
          </p:nvCxnSpPr>
          <p:spPr>
            <a:xfrm flipH="1" rot="10800000">
              <a:off x="4320" y="1776"/>
              <a:ext cx="336" cy="62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2" name="Google Shape;492;p37"/>
          <p:cNvGrpSpPr/>
          <p:nvPr/>
        </p:nvGrpSpPr>
        <p:grpSpPr>
          <a:xfrm>
            <a:off x="2743200" y="2743202"/>
            <a:ext cx="1752600" cy="1484313"/>
            <a:chOff x="768" y="1728"/>
            <a:chExt cx="1104" cy="935"/>
          </a:xfrm>
        </p:grpSpPr>
        <p:sp>
          <p:nvSpPr>
            <p:cNvPr id="493" name="Google Shape;493;p37"/>
            <p:cNvSpPr txBox="1"/>
            <p:nvPr/>
          </p:nvSpPr>
          <p:spPr>
            <a:xfrm>
              <a:off x="768" y="2256"/>
              <a:ext cx="720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Source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37"/>
            <p:cNvCxnSpPr/>
            <p:nvPr/>
          </p:nvCxnSpPr>
          <p:spPr>
            <a:xfrm flipH="1" rot="10800000">
              <a:off x="1440" y="1728"/>
              <a:ext cx="432" cy="52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95" name="Google Shape;495;p37"/>
          <p:cNvGrpSpPr/>
          <p:nvPr/>
        </p:nvGrpSpPr>
        <p:grpSpPr>
          <a:xfrm>
            <a:off x="5334000" y="2743200"/>
            <a:ext cx="1447800" cy="1984375"/>
            <a:chOff x="2400" y="1728"/>
            <a:chExt cx="912" cy="1250"/>
          </a:xfrm>
        </p:grpSpPr>
        <p:sp>
          <p:nvSpPr>
            <p:cNvPr id="496" name="Google Shape;496;p37"/>
            <p:cNvSpPr txBox="1"/>
            <p:nvPr/>
          </p:nvSpPr>
          <p:spPr>
            <a:xfrm>
              <a:off x="2400" y="2571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Destination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37"/>
            <p:cNvCxnSpPr/>
            <p:nvPr/>
          </p:nvCxnSpPr>
          <p:spPr>
            <a:xfrm flipH="1" rot="10800000">
              <a:off x="3043" y="1728"/>
              <a:ext cx="269" cy="84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98" name="Google Shape;498;p37"/>
          <p:cNvSpPr txBox="1"/>
          <p:nvPr/>
        </p:nvSpPr>
        <p:spPr>
          <a:xfrm>
            <a:off x="3124200" y="5029200"/>
            <a:ext cx="2743200" cy="369332"/>
          </a:xfrm>
          <a:prstGeom prst="rect">
            <a:avLst/>
          </a:prstGeom>
          <a:solidFill>
            <a:srgbClr val="006699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netstat –a –n command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9689717" y="1905000"/>
            <a:ext cx="2803907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Netstat - Network Utility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–DeMultiplexing/ Multiplexing</a:t>
            </a:r>
            <a:endParaRPr/>
          </a:p>
        </p:txBody>
      </p:sp>
      <p:grpSp>
        <p:nvGrpSpPr>
          <p:cNvPr id="507" name="Google Shape;507;p23"/>
          <p:cNvGrpSpPr/>
          <p:nvPr/>
        </p:nvGrpSpPr>
        <p:grpSpPr>
          <a:xfrm>
            <a:off x="1551453" y="1512252"/>
            <a:ext cx="3713005" cy="3627858"/>
            <a:chOff x="3726482" y="1134776"/>
            <a:chExt cx="4710462" cy="4128886"/>
          </a:xfrm>
        </p:grpSpPr>
        <p:cxnSp>
          <p:nvCxnSpPr>
            <p:cNvPr id="508" name="Google Shape;508;p23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09" name="Google Shape;509;p23"/>
            <p:cNvGrpSpPr/>
            <p:nvPr/>
          </p:nvGrpSpPr>
          <p:grpSpPr>
            <a:xfrm>
              <a:off x="3726482" y="1134776"/>
              <a:ext cx="4710462" cy="4128886"/>
              <a:chOff x="3726482" y="1134776"/>
              <a:chExt cx="4710462" cy="4128886"/>
            </a:xfrm>
          </p:grpSpPr>
          <p:sp>
            <p:nvSpPr>
              <p:cNvPr id="510" name="Google Shape;510;p23"/>
              <p:cNvSpPr/>
              <p:nvPr/>
            </p:nvSpPr>
            <p:spPr>
              <a:xfrm>
                <a:off x="5319164" y="2825261"/>
                <a:ext cx="648720" cy="641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1" name="Google Shape;511;p23"/>
              <p:cNvGrpSpPr/>
              <p:nvPr/>
            </p:nvGrpSpPr>
            <p:grpSpPr>
              <a:xfrm>
                <a:off x="3726482" y="1134776"/>
                <a:ext cx="4710462" cy="4128886"/>
                <a:chOff x="3726482" y="1134776"/>
                <a:chExt cx="4710462" cy="4128886"/>
              </a:xfrm>
            </p:grpSpPr>
            <p:cxnSp>
              <p:nvCxnSpPr>
                <p:cNvPr id="512" name="Google Shape;512;p23"/>
                <p:cNvCxnSpPr/>
                <p:nvPr/>
              </p:nvCxnSpPr>
              <p:spPr>
                <a:xfrm rot="10800000">
                  <a:off x="5616305" y="3517957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13" name="Google Shape;513;p23"/>
                <p:cNvSpPr txBox="1"/>
                <p:nvPr/>
              </p:nvSpPr>
              <p:spPr>
                <a:xfrm>
                  <a:off x="5345885" y="2745220"/>
                  <a:ext cx="364906" cy="7355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3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?</a:t>
                  </a:r>
                  <a:endParaRPr/>
                </a:p>
              </p:txBody>
            </p:sp>
            <p:cxnSp>
              <p:nvCxnSpPr>
                <p:cNvPr id="514" name="Google Shape;514;p23"/>
                <p:cNvCxnSpPr/>
                <p:nvPr/>
              </p:nvCxnSpPr>
              <p:spPr>
                <a:xfrm flipH="1" rot="10800000">
                  <a:off x="5967884" y="2081010"/>
                  <a:ext cx="679918" cy="682403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15" name="Google Shape;515;p23"/>
                <p:cNvCxnSpPr/>
                <p:nvPr/>
              </p:nvCxnSpPr>
              <p:spPr>
                <a:xfrm rot="10800000">
                  <a:off x="5612290" y="1873503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16" name="Google Shape;516;p23"/>
                <p:cNvSpPr txBox="1"/>
                <p:nvPr/>
              </p:nvSpPr>
              <p:spPr>
                <a:xfrm>
                  <a:off x="4216816" y="4598126"/>
                  <a:ext cx="3644675" cy="66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Demultiplexing</a:t>
                  </a:r>
                  <a:endParaRPr/>
                </a:p>
              </p:txBody>
            </p:sp>
            <p:grpSp>
              <p:nvGrpSpPr>
                <p:cNvPr id="517" name="Google Shape;517;p23"/>
                <p:cNvGrpSpPr/>
                <p:nvPr/>
              </p:nvGrpSpPr>
              <p:grpSpPr>
                <a:xfrm>
                  <a:off x="3726482" y="1134776"/>
                  <a:ext cx="4710462" cy="2780838"/>
                  <a:chOff x="3726482" y="1134776"/>
                  <a:chExt cx="4710462" cy="2780838"/>
                </a:xfrm>
              </p:grpSpPr>
              <p:pic>
                <p:nvPicPr>
                  <p:cNvPr descr="Image result for firefox logo" id="518" name="Google Shape;518;p2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5316466" y="1134776"/>
                    <a:ext cx="593575" cy="5506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skype logo" id="519" name="Google Shape;51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884338" y="1410111"/>
                    <a:ext cx="593575" cy="5966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netflix logo png" id="520" name="Google Shape;520;p2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6242637" y="1485789"/>
                    <a:ext cx="1059694" cy="5905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521" name="Google Shape;521;p23"/>
                  <p:cNvCxnSpPr/>
                  <p:nvPr/>
                </p:nvCxnSpPr>
                <p:spPr>
                  <a:xfrm>
                    <a:off x="3726482" y="3915614"/>
                    <a:ext cx="392555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22" name="Google Shape;522;p23"/>
                  <p:cNvCxnSpPr/>
                  <p:nvPr/>
                </p:nvCxnSpPr>
                <p:spPr>
                  <a:xfrm>
                    <a:off x="3726482" y="2464553"/>
                    <a:ext cx="449961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sp>
                <p:nvSpPr>
                  <p:cNvPr id="523" name="Google Shape;523;p23"/>
                  <p:cNvSpPr txBox="1"/>
                  <p:nvPr/>
                </p:nvSpPr>
                <p:spPr>
                  <a:xfrm>
                    <a:off x="6867133" y="2931106"/>
                    <a:ext cx="135896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transport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23"/>
                  <p:cNvSpPr txBox="1"/>
                  <p:nvPr/>
                </p:nvSpPr>
                <p:spPr>
                  <a:xfrm>
                    <a:off x="6867133" y="1908821"/>
                    <a:ext cx="156981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application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25" name="Google Shape;52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7090" y="1612013"/>
            <a:ext cx="6332535" cy="363397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3"/>
          <p:cNvSpPr txBox="1"/>
          <p:nvPr/>
        </p:nvSpPr>
        <p:spPr>
          <a:xfrm>
            <a:off x="7369434" y="4555335"/>
            <a:ext cx="3546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Demultiplexing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4"/>
          <p:cNvGrpSpPr/>
          <p:nvPr/>
        </p:nvGrpSpPr>
        <p:grpSpPr>
          <a:xfrm>
            <a:off x="1835539" y="1621611"/>
            <a:ext cx="4032601" cy="3614777"/>
            <a:chOff x="3726482" y="1134776"/>
            <a:chExt cx="4710462" cy="4048126"/>
          </a:xfrm>
        </p:grpSpPr>
        <p:sp>
          <p:nvSpPr>
            <p:cNvPr id="533" name="Google Shape;533;p24"/>
            <p:cNvSpPr/>
            <p:nvPr/>
          </p:nvSpPr>
          <p:spPr>
            <a:xfrm>
              <a:off x="5319164" y="2825261"/>
              <a:ext cx="648720" cy="641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24"/>
            <p:cNvCxnSpPr/>
            <p:nvPr/>
          </p:nvCxnSpPr>
          <p:spPr>
            <a:xfrm rot="10800000">
              <a:off x="5616305" y="3517957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35" name="Google Shape;535;p24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36" name="Google Shape;536;p24"/>
            <p:cNvCxnSpPr/>
            <p:nvPr/>
          </p:nvCxnSpPr>
          <p:spPr>
            <a:xfrm flipH="1" rot="10800000">
              <a:off x="5967884" y="2081010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37" name="Google Shape;537;p24"/>
            <p:cNvCxnSpPr/>
            <p:nvPr/>
          </p:nvCxnSpPr>
          <p:spPr>
            <a:xfrm rot="10800000">
              <a:off x="5612290" y="1873503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38" name="Google Shape;538;p24"/>
            <p:cNvGrpSpPr/>
            <p:nvPr/>
          </p:nvGrpSpPr>
          <p:grpSpPr>
            <a:xfrm>
              <a:off x="3726482" y="1134776"/>
              <a:ext cx="4710462" cy="4048126"/>
              <a:chOff x="3726482" y="1134776"/>
              <a:chExt cx="4710462" cy="4048126"/>
            </a:xfrm>
          </p:grpSpPr>
          <p:sp>
            <p:nvSpPr>
              <p:cNvPr id="539" name="Google Shape;539;p24"/>
              <p:cNvSpPr txBox="1"/>
              <p:nvPr/>
            </p:nvSpPr>
            <p:spPr>
              <a:xfrm>
                <a:off x="4503571" y="4598126"/>
                <a:ext cx="2245527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multiplexing</a:t>
                </a:r>
                <a:endParaRPr/>
              </a:p>
            </p:txBody>
          </p:sp>
          <p:grpSp>
            <p:nvGrpSpPr>
              <p:cNvPr id="540" name="Google Shape;540;p24"/>
              <p:cNvGrpSpPr/>
              <p:nvPr/>
            </p:nvGrpSpPr>
            <p:grpSpPr>
              <a:xfrm>
                <a:off x="3726482" y="1134776"/>
                <a:ext cx="4710462" cy="2780838"/>
                <a:chOff x="3726482" y="1134776"/>
                <a:chExt cx="4710462" cy="2780838"/>
              </a:xfrm>
            </p:grpSpPr>
            <p:pic>
              <p:nvPicPr>
                <p:cNvPr descr="Image result for firefox logo" id="541" name="Google Shape;541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316466" y="1134776"/>
                  <a:ext cx="593575" cy="550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skype logo" id="542" name="Google Shape;542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4338" y="1410111"/>
                  <a:ext cx="593575" cy="5966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netflix logo png" id="543" name="Google Shape;543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242637" y="1485789"/>
                  <a:ext cx="1059694" cy="59056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544" name="Google Shape;544;p24"/>
                <p:cNvCxnSpPr/>
                <p:nvPr/>
              </p:nvCxnSpPr>
              <p:spPr>
                <a:xfrm>
                  <a:off x="3726482" y="3915614"/>
                  <a:ext cx="392555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45" name="Google Shape;545;p24"/>
                <p:cNvCxnSpPr/>
                <p:nvPr/>
              </p:nvCxnSpPr>
              <p:spPr>
                <a:xfrm>
                  <a:off x="3726482" y="2464553"/>
                  <a:ext cx="449961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46" name="Google Shape;546;p24"/>
                <p:cNvSpPr txBox="1"/>
                <p:nvPr/>
              </p:nvSpPr>
              <p:spPr>
                <a:xfrm>
                  <a:off x="6867133" y="2931106"/>
                  <a:ext cx="13589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4"/>
                <p:cNvSpPr txBox="1"/>
                <p:nvPr/>
              </p:nvSpPr>
              <p:spPr>
                <a:xfrm>
                  <a:off x="6867133" y="2025176"/>
                  <a:ext cx="156981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descr="Cars merge" id="548" name="Google Shape;54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1266" y="1422747"/>
            <a:ext cx="5720462" cy="381364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/>
          <p:nvPr/>
        </p:nvSpPr>
        <p:spPr>
          <a:xfrm>
            <a:off x="7292917" y="4405391"/>
            <a:ext cx="34371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Multiplexing</a:t>
            </a:r>
            <a:endParaRPr/>
          </a:p>
        </p:txBody>
      </p:sp>
      <p:sp>
        <p:nvSpPr>
          <p:cNvPr id="550" name="Google Shape;550;p24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–DeMultiplexing/ Multiplexing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527a8ce64_0_639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  <a:endParaRPr/>
          </a:p>
        </p:txBody>
      </p:sp>
      <p:sp>
        <p:nvSpPr>
          <p:cNvPr id="557" name="Google Shape;557;g25527a8ce64_0_639"/>
          <p:cNvSpPr txBox="1"/>
          <p:nvPr/>
        </p:nvSpPr>
        <p:spPr>
          <a:xfrm>
            <a:off x="812799" y="1565760"/>
            <a:ext cx="6031884" cy="290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receives IP datagrams/packets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packet has source IP address, destination IP address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packet carries one transport-layer segment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1" marL="68738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segment has source, destination port number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uses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IP addresses &amp; port numbers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 segment to appropriate 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g25527a8ce64_0_639"/>
          <p:cNvGrpSpPr/>
          <p:nvPr/>
        </p:nvGrpSpPr>
        <p:grpSpPr>
          <a:xfrm>
            <a:off x="7543328" y="1704452"/>
            <a:ext cx="3414675" cy="4124475"/>
            <a:chOff x="7543328" y="1704452"/>
            <a:chExt cx="3414675" cy="4124475"/>
          </a:xfrm>
        </p:grpSpPr>
        <p:sp>
          <p:nvSpPr>
            <p:cNvPr id="559" name="Google Shape;559;g25527a8ce64_0_639"/>
            <p:cNvSpPr/>
            <p:nvPr/>
          </p:nvSpPr>
          <p:spPr>
            <a:xfrm>
              <a:off x="7633703" y="2048939"/>
              <a:ext cx="3324300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g25527a8ce64_0_639"/>
            <p:cNvSpPr/>
            <p:nvPr/>
          </p:nvSpPr>
          <p:spPr>
            <a:xfrm>
              <a:off x="7557503" y="2144189"/>
              <a:ext cx="3324300" cy="3200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g25527a8ce64_0_639"/>
            <p:cNvSpPr txBox="1"/>
            <p:nvPr/>
          </p:nvSpPr>
          <p:spPr>
            <a:xfrm>
              <a:off x="7597191" y="2156889"/>
              <a:ext cx="1563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source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g25527a8ce64_0_639"/>
            <p:cNvSpPr txBox="1"/>
            <p:nvPr/>
          </p:nvSpPr>
          <p:spPr>
            <a:xfrm>
              <a:off x="9383128" y="2156889"/>
              <a:ext cx="132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dest port #</a:t>
              </a:r>
              <a:endParaRPr b="0" i="0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63" name="Google Shape;563;g25527a8ce64_0_639"/>
            <p:cNvCxnSpPr/>
            <p:nvPr/>
          </p:nvCxnSpPr>
          <p:spPr>
            <a:xfrm>
              <a:off x="7547978" y="2544239"/>
              <a:ext cx="3329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4" name="Google Shape;564;g25527a8ce64_0_639"/>
            <p:cNvCxnSpPr/>
            <p:nvPr/>
          </p:nvCxnSpPr>
          <p:spPr>
            <a:xfrm>
              <a:off x="7557503" y="3534839"/>
              <a:ext cx="3324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Google Shape;565;g25527a8ce64_0_639"/>
            <p:cNvCxnSpPr/>
            <p:nvPr/>
          </p:nvCxnSpPr>
          <p:spPr>
            <a:xfrm rot="10800000">
              <a:off x="9195803" y="2144077"/>
              <a:ext cx="0" cy="39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6" name="Google Shape;566;g25527a8ce64_0_639"/>
            <p:cNvSpPr txBox="1"/>
            <p:nvPr/>
          </p:nvSpPr>
          <p:spPr>
            <a:xfrm>
              <a:off x="8740191" y="1704452"/>
              <a:ext cx="86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67" name="Google Shape;567;g25527a8ce64_0_639"/>
            <p:cNvCxnSpPr/>
            <p:nvPr/>
          </p:nvCxnSpPr>
          <p:spPr>
            <a:xfrm>
              <a:off x="9653003" y="1910827"/>
              <a:ext cx="12003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8" name="Google Shape;568;g25527a8ce64_0_639"/>
            <p:cNvCxnSpPr/>
            <p:nvPr/>
          </p:nvCxnSpPr>
          <p:spPr>
            <a:xfrm rot="10800000">
              <a:off x="7543328" y="1920352"/>
              <a:ext cx="1128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9" name="Google Shape;569;g25527a8ce64_0_639"/>
            <p:cNvSpPr txBox="1"/>
            <p:nvPr/>
          </p:nvSpPr>
          <p:spPr>
            <a:xfrm>
              <a:off x="8451266" y="3865039"/>
              <a:ext cx="1389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(payload)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0" name="Google Shape;570;g25527a8ce64_0_639"/>
            <p:cNvSpPr txBox="1"/>
            <p:nvPr/>
          </p:nvSpPr>
          <p:spPr>
            <a:xfrm>
              <a:off x="8067091" y="2898252"/>
              <a:ext cx="229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other header fields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g25527a8ce64_0_639"/>
            <p:cNvSpPr txBox="1"/>
            <p:nvPr/>
          </p:nvSpPr>
          <p:spPr>
            <a:xfrm>
              <a:off x="7770228" y="5428727"/>
              <a:ext cx="306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TCP/UDP segment format</a:t>
              </a:r>
              <a:endPara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72" name="Google Shape;572;g25527a8ce64_0_639"/>
          <p:cNvSpPr/>
          <p:nvPr/>
        </p:nvSpPr>
        <p:spPr>
          <a:xfrm>
            <a:off x="7299923" y="1976355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25527a8ce64_0_639"/>
          <p:cNvSpPr/>
          <p:nvPr/>
        </p:nvSpPr>
        <p:spPr>
          <a:xfrm>
            <a:off x="9014727" y="1985006"/>
            <a:ext cx="2083200" cy="6891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5527a8ce64_0_639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"/>
          <p:cNvSpPr/>
          <p:nvPr/>
        </p:nvSpPr>
        <p:spPr>
          <a:xfrm>
            <a:off x="4799806" y="2502914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2077944" y="2807714"/>
            <a:ext cx="397763" cy="2143904"/>
          </a:xfrm>
          <a:custGeom>
            <a:rect b="b" l="l" r="r" t="t"/>
            <a:pathLst>
              <a:path extrusionOk="0" h="9772" w="9111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25"/>
          <p:cNvSpPr/>
          <p:nvPr/>
        </p:nvSpPr>
        <p:spPr>
          <a:xfrm>
            <a:off x="9587706" y="2812476"/>
            <a:ext cx="430060" cy="2171151"/>
          </a:xfrm>
          <a:custGeom>
            <a:rect b="b" l="l" r="r" t="t"/>
            <a:pathLst>
              <a:path extrusionOk="0" h="10176" w="8519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4" name="Google Shape;584;p25"/>
          <p:cNvCxnSpPr/>
          <p:nvPr/>
        </p:nvCxnSpPr>
        <p:spPr>
          <a:xfrm>
            <a:off x="2491581" y="35887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5"/>
          <p:cNvSpPr txBox="1"/>
          <p:nvPr/>
        </p:nvSpPr>
        <p:spPr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586" name="Google Shape;586;p25"/>
          <p:cNvCxnSpPr/>
          <p:nvPr/>
        </p:nvCxnSpPr>
        <p:spPr>
          <a:xfrm>
            <a:off x="2499518" y="39094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25"/>
          <p:cNvCxnSpPr/>
          <p:nvPr/>
        </p:nvCxnSpPr>
        <p:spPr>
          <a:xfrm>
            <a:off x="2485231" y="42190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25"/>
          <p:cNvCxnSpPr/>
          <p:nvPr/>
        </p:nvCxnSpPr>
        <p:spPr>
          <a:xfrm>
            <a:off x="2485231" y="45047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25"/>
          <p:cNvSpPr txBox="1"/>
          <p:nvPr/>
        </p:nvSpPr>
        <p:spPr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590" name="Google Shape;590;p25"/>
          <p:cNvSpPr txBox="1"/>
          <p:nvPr/>
        </p:nvSpPr>
        <p:spPr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591" name="Google Shape;591;p25"/>
          <p:cNvSpPr txBox="1"/>
          <p:nvPr/>
        </p:nvSpPr>
        <p:spPr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grpSp>
        <p:nvGrpSpPr>
          <p:cNvPr id="594" name="Google Shape;594;p25"/>
          <p:cNvGrpSpPr/>
          <p:nvPr/>
        </p:nvGrpSpPr>
        <p:grpSpPr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595" name="Google Shape;595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99" name="Google Shape;599;p25"/>
          <p:cNvSpPr/>
          <p:nvPr/>
        </p:nvSpPr>
        <p:spPr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0" name="Google Shape;600;p25"/>
          <p:cNvCxnSpPr/>
          <p:nvPr/>
        </p:nvCxnSpPr>
        <p:spPr>
          <a:xfrm>
            <a:off x="5318918" y="3364926"/>
            <a:ext cx="146050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25"/>
          <p:cNvSpPr txBox="1"/>
          <p:nvPr/>
        </p:nvSpPr>
        <p:spPr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602" name="Google Shape;602;p25"/>
          <p:cNvCxnSpPr/>
          <p:nvPr/>
        </p:nvCxnSpPr>
        <p:spPr>
          <a:xfrm>
            <a:off x="5320506" y="36824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25"/>
          <p:cNvSpPr txBox="1"/>
          <p:nvPr/>
        </p:nvSpPr>
        <p:spPr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604" name="Google Shape;604;p25"/>
          <p:cNvSpPr txBox="1"/>
          <p:nvPr/>
        </p:nvSpPr>
        <p:spPr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605" name="Google Shape;605;p25"/>
          <p:cNvSpPr txBox="1"/>
          <p:nvPr/>
        </p:nvSpPr>
        <p:spPr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cxnSp>
        <p:nvCxnSpPr>
          <p:cNvPr id="607" name="Google Shape;607;p25"/>
          <p:cNvCxnSpPr/>
          <p:nvPr/>
        </p:nvCxnSpPr>
        <p:spPr>
          <a:xfrm>
            <a:off x="5317331" y="399357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5"/>
          <p:cNvCxnSpPr/>
          <p:nvPr/>
        </p:nvCxnSpPr>
        <p:spPr>
          <a:xfrm>
            <a:off x="5314156" y="4292026"/>
            <a:ext cx="14573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5"/>
          <p:cNvSpPr/>
          <p:nvPr/>
        </p:nvSpPr>
        <p:spPr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grpSp>
        <p:nvGrpSpPr>
          <p:cNvPr id="610" name="Google Shape;610;p25"/>
          <p:cNvGrpSpPr/>
          <p:nvPr/>
        </p:nvGrpSpPr>
        <p:grpSpPr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611" name="Google Shape;611;p25"/>
            <p:cNvSpPr/>
            <p:nvPr/>
          </p:nvSpPr>
          <p:spPr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15" name="Google Shape;615;p25"/>
          <p:cNvSpPr/>
          <p:nvPr/>
        </p:nvSpPr>
        <p:spPr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6" name="Google Shape;616;p25"/>
          <p:cNvCxnSpPr/>
          <p:nvPr/>
        </p:nvCxnSpPr>
        <p:spPr>
          <a:xfrm>
            <a:off x="8325643" y="3580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25"/>
          <p:cNvSpPr txBox="1"/>
          <p:nvPr/>
        </p:nvSpPr>
        <p:spPr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618" name="Google Shape;618;p25"/>
          <p:cNvCxnSpPr/>
          <p:nvPr/>
        </p:nvCxnSpPr>
        <p:spPr>
          <a:xfrm>
            <a:off x="8333581" y="390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5"/>
          <p:cNvCxnSpPr/>
          <p:nvPr/>
        </p:nvCxnSpPr>
        <p:spPr>
          <a:xfrm>
            <a:off x="8319293" y="42110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5"/>
          <p:cNvCxnSpPr/>
          <p:nvPr/>
        </p:nvCxnSpPr>
        <p:spPr>
          <a:xfrm>
            <a:off x="8319293" y="44968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5"/>
          <p:cNvSpPr txBox="1"/>
          <p:nvPr/>
        </p:nvSpPr>
        <p:spPr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622" name="Google Shape;622;p25"/>
          <p:cNvSpPr txBox="1"/>
          <p:nvPr/>
        </p:nvSpPr>
        <p:spPr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623" name="Google Shape;623;p25"/>
          <p:cNvSpPr txBox="1"/>
          <p:nvPr/>
        </p:nvSpPr>
        <p:spPr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624" name="Google Shape;624;p25"/>
          <p:cNvSpPr txBox="1"/>
          <p:nvPr/>
        </p:nvSpPr>
        <p:spPr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/>
          </a:p>
        </p:txBody>
      </p:sp>
      <p:grpSp>
        <p:nvGrpSpPr>
          <p:cNvPr id="626" name="Google Shape;626;p25"/>
          <p:cNvGrpSpPr/>
          <p:nvPr/>
        </p:nvGrpSpPr>
        <p:grpSpPr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627" name="Google Shape;627;p25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31" name="Google Shape;631;p25"/>
          <p:cNvSpPr/>
          <p:nvPr/>
        </p:nvSpPr>
        <p:spPr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9157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Google Shape;632;p25"/>
          <p:cNvCxnSpPr/>
          <p:nvPr/>
        </p:nvCxnSpPr>
        <p:spPr>
          <a:xfrm>
            <a:off x="3023393" y="35316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5"/>
          <p:cNvCxnSpPr/>
          <p:nvPr/>
        </p:nvCxnSpPr>
        <p:spPr>
          <a:xfrm>
            <a:off x="5953918" y="329031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4" name="Google Shape;634;p25"/>
          <p:cNvCxnSpPr/>
          <p:nvPr/>
        </p:nvCxnSpPr>
        <p:spPr>
          <a:xfrm>
            <a:off x="3023393" y="569061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5"/>
          <p:cNvCxnSpPr/>
          <p:nvPr/>
        </p:nvCxnSpPr>
        <p:spPr>
          <a:xfrm>
            <a:off x="5830093" y="330301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25"/>
          <p:cNvCxnSpPr/>
          <p:nvPr/>
        </p:nvCxnSpPr>
        <p:spPr>
          <a:xfrm>
            <a:off x="3131343" y="5531864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7" name="Google Shape;637;p25"/>
          <p:cNvCxnSpPr/>
          <p:nvPr/>
        </p:nvCxnSpPr>
        <p:spPr>
          <a:xfrm>
            <a:off x="3124993" y="351891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8" name="Google Shape;638;p25"/>
          <p:cNvCxnSpPr/>
          <p:nvPr/>
        </p:nvCxnSpPr>
        <p:spPr>
          <a:xfrm>
            <a:off x="9033668" y="3569714"/>
            <a:ext cx="0" cy="217646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25"/>
          <p:cNvCxnSpPr/>
          <p:nvPr/>
        </p:nvCxnSpPr>
        <p:spPr>
          <a:xfrm>
            <a:off x="8916193" y="3537964"/>
            <a:ext cx="12700" cy="20177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25"/>
          <p:cNvCxnSpPr/>
          <p:nvPr/>
        </p:nvCxnSpPr>
        <p:spPr>
          <a:xfrm>
            <a:off x="6096793" y="3309364"/>
            <a:ext cx="12700" cy="240823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1" name="Google Shape;641;p25"/>
          <p:cNvCxnSpPr/>
          <p:nvPr/>
        </p:nvCxnSpPr>
        <p:spPr>
          <a:xfrm>
            <a:off x="6230143" y="3322064"/>
            <a:ext cx="0" cy="22463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25"/>
          <p:cNvCxnSpPr/>
          <p:nvPr/>
        </p:nvCxnSpPr>
        <p:spPr>
          <a:xfrm>
            <a:off x="6119018" y="5709664"/>
            <a:ext cx="29368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3" name="Google Shape;643;p25"/>
          <p:cNvCxnSpPr/>
          <p:nvPr/>
        </p:nvCxnSpPr>
        <p:spPr>
          <a:xfrm>
            <a:off x="6204743" y="5541389"/>
            <a:ext cx="27400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4" name="Google Shape;644;p25"/>
          <p:cNvGrpSpPr/>
          <p:nvPr/>
        </p:nvGrpSpPr>
        <p:grpSpPr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645" name="Google Shape;645;p25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46" name="Google Shape;646;p25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7" name="Google Shape;647;p25"/>
            <p:cNvSpPr txBox="1"/>
            <p:nvPr/>
          </p:nvSpPr>
          <p:spPr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9157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6428</a:t>
              </a: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649" name="Google Shape;649;p25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0" name="Google Shape;650;p25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51" name="Google Shape;651;p25"/>
            <p:cNvSpPr txBox="1"/>
            <p:nvPr/>
          </p:nvSpPr>
          <p:spPr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6428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9157</a:t>
              </a:r>
              <a:endParaRPr/>
            </a:p>
          </p:txBody>
        </p:sp>
      </p:grpSp>
      <p:grpSp>
        <p:nvGrpSpPr>
          <p:cNvPr id="652" name="Google Shape;652;p25"/>
          <p:cNvGrpSpPr/>
          <p:nvPr/>
        </p:nvGrpSpPr>
        <p:grpSpPr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653" name="Google Shape;653;p25"/>
            <p:cNvSpPr/>
            <p:nvPr/>
          </p:nvSpPr>
          <p:spPr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4" name="Google Shape;654;p25"/>
            <p:cNvCxnSpPr/>
            <p:nvPr/>
          </p:nvCxnSpPr>
          <p:spPr>
            <a:xfrm>
              <a:off x="2179" y="3770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5" name="Google Shape;655;p25"/>
            <p:cNvSpPr txBox="1"/>
            <p:nvPr/>
          </p:nvSpPr>
          <p:spPr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656" name="Google Shape;656;p25"/>
          <p:cNvGrpSpPr/>
          <p:nvPr/>
        </p:nvGrpSpPr>
        <p:grpSpPr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657" name="Google Shape;657;p25"/>
            <p:cNvSpPr/>
            <p:nvPr/>
          </p:nvSpPr>
          <p:spPr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58" name="Google Shape;658;p25"/>
            <p:cNvCxnSpPr/>
            <p:nvPr/>
          </p:nvCxnSpPr>
          <p:spPr>
            <a:xfrm>
              <a:off x="2741" y="3837"/>
              <a:ext cx="175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659" name="Google Shape;659;p25"/>
            <p:cNvSpPr txBox="1"/>
            <p:nvPr/>
          </p:nvSpPr>
          <p:spPr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port: ?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port: ?</a:t>
              </a:r>
              <a:endParaRPr/>
            </a:p>
          </p:txBody>
        </p:sp>
      </p:grpSp>
      <p:grpSp>
        <p:nvGrpSpPr>
          <p:cNvPr id="660" name="Google Shape;660;p25"/>
          <p:cNvGrpSpPr/>
          <p:nvPr/>
        </p:nvGrpSpPr>
        <p:grpSpPr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descr="desktop_computer_stylized_medium" id="661" name="Google Shape;66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2" name="Google Shape;662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5"/>
          <p:cNvGrpSpPr/>
          <p:nvPr/>
        </p:nvGrpSpPr>
        <p:grpSpPr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descr="desktop_computer_stylized_medium" id="664" name="Google Shape;66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5"/>
          <p:cNvGrpSpPr/>
          <p:nvPr/>
        </p:nvGrpSpPr>
        <p:grpSpPr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667" name="Google Shape;667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203" y="429"/>
              <a:ext cx="1053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72" name="Google Shape;672;p25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673" name="Google Shape;673;p25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633" y="2582"/>
                <a:ext cx="692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75" name="Google Shape;675;p25"/>
            <p:cNvSpPr/>
            <p:nvPr/>
          </p:nvSpPr>
          <p:spPr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76" name="Google Shape;676;p25"/>
            <p:cNvGrpSpPr/>
            <p:nvPr/>
          </p:nvGrpSpPr>
          <p:grpSpPr>
            <a:xfrm>
              <a:off x="4745" y="996"/>
              <a:ext cx="580" cy="156"/>
              <a:chOff x="612" y="2570"/>
              <a:chExt cx="724" cy="162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612" y="2570"/>
                <a:ext cx="724" cy="16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628" y="2586"/>
                <a:ext cx="692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79" name="Google Shape;679;p25"/>
            <p:cNvSpPr/>
            <p:nvPr/>
          </p:nvSpPr>
          <p:spPr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81" name="Google Shape;681;p25"/>
            <p:cNvGrpSpPr/>
            <p:nvPr/>
          </p:nvGrpSpPr>
          <p:grpSpPr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682" name="Google Shape;682;p25"/>
              <p:cNvSpPr/>
              <p:nvPr/>
            </p:nvSpPr>
            <p:spPr>
              <a:xfrm>
                <a:off x="611" y="2568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627" y="2583"/>
                <a:ext cx="699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84" name="Google Shape;684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685" name="Google Shape;685;p25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686" name="Google Shape;686;p25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630" y="2582"/>
                <a:ext cx="691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688" name="Google Shape;688;p25"/>
            <p:cNvSpPr/>
            <p:nvPr/>
          </p:nvSpPr>
          <p:spPr>
            <a:xfrm>
              <a:off x="5250" y="429"/>
              <a:ext cx="69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03" y="2712"/>
              <a:ext cx="1072" cy="8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99" name="Google Shape;699;p25"/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00" name="Google Shape;700;p25"/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01" name="Google Shape;701;p25"/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02" name="Google Shape;702;p25"/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socket(AF_INET,SOCK_STREAM)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5775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25"/>
          <p:cNvSpPr/>
          <p:nvPr/>
        </p:nvSpPr>
        <p:spPr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5888" lvl="0" marL="11588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 = socket(AF_INET,SOCK_DGRAM)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mySocket.bind(myaddr,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6428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15888" lvl="0" marL="11588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2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400"/>
              <a:t>UDP demultiplexing: an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086643" y="241299"/>
            <a:ext cx="10018713" cy="1204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vs. Network layer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086642" y="1470022"/>
            <a:ext cx="5009358" cy="363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transport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processes</a:t>
            </a:r>
            <a:r>
              <a:rPr lang="en-US" sz="2000"/>
              <a:t> </a:t>
            </a:r>
            <a:endParaRPr sz="3600"/>
          </a:p>
          <a:p>
            <a:pPr indent="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None/>
            </a:pPr>
            <a:r>
              <a:t/>
            </a:r>
            <a:endParaRPr b="1" i="1" sz="3600">
              <a:solidFill>
                <a:srgbClr val="7D28CD"/>
              </a:solidFill>
            </a:endParaRPr>
          </a:p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network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hosts</a:t>
            </a:r>
            <a:endParaRPr/>
          </a:p>
        </p:txBody>
      </p:sp>
      <p:sp>
        <p:nvSpPr>
          <p:cNvPr id="165" name="Google Shape;165;p4"/>
          <p:cNvSpPr txBox="1"/>
          <p:nvPr>
            <p:ph idx="2" type="body"/>
          </p:nvPr>
        </p:nvSpPr>
        <p:spPr>
          <a:xfrm>
            <a:off x="6324602" y="2149729"/>
            <a:ext cx="5232397" cy="446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/>
              <a:t>12 kids in Ann’s house sending letters to 12 kids in Bill’s house: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hosts = houses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processes = kids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app messages = letters in envelopes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protocol = Ann and Bill who demux to in-house siblings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network-layer protocol = postal service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4"/>
          <p:cNvSpPr/>
          <p:nvPr/>
        </p:nvSpPr>
        <p:spPr>
          <a:xfrm>
            <a:off x="6290458" y="1932497"/>
            <a:ext cx="5266541" cy="4684203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6324602" y="1446211"/>
            <a:ext cx="4780754" cy="486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1086642" y="4950771"/>
            <a:ext cx="4814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Transport Layer PDU is called 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Segments</a:t>
            </a:r>
            <a:endParaRPr b="0" i="0" sz="24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5527a8ce64_0_811"/>
          <p:cNvSpPr txBox="1"/>
          <p:nvPr>
            <p:ph type="title"/>
          </p:nvPr>
        </p:nvSpPr>
        <p:spPr>
          <a:xfrm>
            <a:off x="798690" y="289325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TCP demultiplexing: example</a:t>
            </a:r>
            <a:endParaRPr/>
          </a:p>
        </p:txBody>
      </p:sp>
      <p:sp>
        <p:nvSpPr>
          <p:cNvPr id="712" name="Google Shape;712;g25527a8ce64_0_811"/>
          <p:cNvSpPr/>
          <p:nvPr/>
        </p:nvSpPr>
        <p:spPr>
          <a:xfrm>
            <a:off x="4454236" y="1478017"/>
            <a:ext cx="552450" cy="2082800"/>
          </a:xfrm>
          <a:custGeom>
            <a:rect b="b" l="l" r="r" t="t"/>
            <a:pathLst>
              <a:path extrusionOk="0" h="1312" w="348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g25527a8ce64_0_811"/>
          <p:cNvSpPr/>
          <p:nvPr/>
        </p:nvSpPr>
        <p:spPr>
          <a:xfrm>
            <a:off x="2052349" y="1657405"/>
            <a:ext cx="460375" cy="2193925"/>
          </a:xfrm>
          <a:custGeom>
            <a:rect b="b" l="l" r="r" t="t"/>
            <a:pathLst>
              <a:path extrusionOk="0" h="1382" w="290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g25527a8ce64_0_811"/>
          <p:cNvSpPr/>
          <p:nvPr/>
        </p:nvSpPr>
        <p:spPr>
          <a:xfrm>
            <a:off x="2568286" y="1624067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g25527a8ce64_0_811"/>
          <p:cNvSpPr/>
          <p:nvPr/>
        </p:nvSpPr>
        <p:spPr>
          <a:xfrm>
            <a:off x="2530186" y="1678042"/>
            <a:ext cx="12732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6" name="Google Shape;716;g25527a8ce64_0_811"/>
          <p:cNvCxnSpPr/>
          <p:nvPr/>
        </p:nvCxnSpPr>
        <p:spPr>
          <a:xfrm>
            <a:off x="2539711" y="2438455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g25527a8ce64_0_811"/>
          <p:cNvSpPr txBox="1"/>
          <p:nvPr/>
        </p:nvSpPr>
        <p:spPr>
          <a:xfrm>
            <a:off x="2496849" y="2420992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g25527a8ce64_0_811"/>
          <p:cNvCxnSpPr/>
          <p:nvPr/>
        </p:nvCxnSpPr>
        <p:spPr>
          <a:xfrm>
            <a:off x="2547649" y="2759130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g25527a8ce64_0_811"/>
          <p:cNvCxnSpPr/>
          <p:nvPr/>
        </p:nvCxnSpPr>
        <p:spPr>
          <a:xfrm>
            <a:off x="2533361" y="306869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g25527a8ce64_0_811"/>
          <p:cNvCxnSpPr/>
          <p:nvPr/>
        </p:nvCxnSpPr>
        <p:spPr>
          <a:xfrm>
            <a:off x="2533361" y="3354442"/>
            <a:ext cx="1263600" cy="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g25527a8ce64_0_811"/>
          <p:cNvSpPr txBox="1"/>
          <p:nvPr/>
        </p:nvSpPr>
        <p:spPr>
          <a:xfrm>
            <a:off x="2531774" y="166851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25527a8ce64_0_811"/>
          <p:cNvSpPr txBox="1"/>
          <p:nvPr/>
        </p:nvSpPr>
        <p:spPr>
          <a:xfrm>
            <a:off x="2487324" y="332586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25527a8ce64_0_811"/>
          <p:cNvSpPr txBox="1"/>
          <p:nvPr/>
        </p:nvSpPr>
        <p:spPr>
          <a:xfrm>
            <a:off x="2506374" y="304011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25527a8ce64_0_811"/>
          <p:cNvSpPr txBox="1"/>
          <p:nvPr/>
        </p:nvSpPr>
        <p:spPr>
          <a:xfrm>
            <a:off x="2496849" y="2744842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25527a8ce64_0_811"/>
          <p:cNvSpPr/>
          <p:nvPr/>
        </p:nvSpPr>
        <p:spPr>
          <a:xfrm>
            <a:off x="2866735" y="1954267"/>
            <a:ext cx="638175" cy="367856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g25527a8ce64_0_811"/>
          <p:cNvGrpSpPr/>
          <p:nvPr/>
        </p:nvGrpSpPr>
        <p:grpSpPr>
          <a:xfrm>
            <a:off x="2834986" y="2278117"/>
            <a:ext cx="837963" cy="134874"/>
            <a:chOff x="1287" y="2524"/>
            <a:chExt cx="351" cy="59"/>
          </a:xfrm>
        </p:grpSpPr>
        <p:sp>
          <p:nvSpPr>
            <p:cNvPr id="727" name="Google Shape;727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Google Shape;729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31" name="Google Shape;731;g25527a8ce64_0_811"/>
          <p:cNvSpPr/>
          <p:nvPr/>
        </p:nvSpPr>
        <p:spPr>
          <a:xfrm>
            <a:off x="5067011" y="1390705"/>
            <a:ext cx="22542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g25527a8ce64_0_811"/>
          <p:cNvSpPr/>
          <p:nvPr/>
        </p:nvSpPr>
        <p:spPr>
          <a:xfrm>
            <a:off x="5013036" y="1468492"/>
            <a:ext cx="22257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g25527a8ce64_0_811"/>
          <p:cNvSpPr txBox="1"/>
          <p:nvPr/>
        </p:nvSpPr>
        <p:spPr>
          <a:xfrm>
            <a:off x="5438486" y="219715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5527a8ce64_0_811"/>
          <p:cNvSpPr txBox="1"/>
          <p:nvPr/>
        </p:nvSpPr>
        <p:spPr>
          <a:xfrm>
            <a:off x="5492461" y="1420867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5527a8ce64_0_811"/>
          <p:cNvSpPr txBox="1"/>
          <p:nvPr/>
        </p:nvSpPr>
        <p:spPr>
          <a:xfrm>
            <a:off x="5432136" y="310203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5527a8ce64_0_811"/>
          <p:cNvSpPr txBox="1"/>
          <p:nvPr/>
        </p:nvSpPr>
        <p:spPr>
          <a:xfrm>
            <a:off x="5432136" y="28162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5527a8ce64_0_811"/>
          <p:cNvSpPr/>
          <p:nvPr/>
        </p:nvSpPr>
        <p:spPr>
          <a:xfrm>
            <a:off x="5132099" y="1727255"/>
            <a:ext cx="659264" cy="377826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5527a8ce64_0_811"/>
          <p:cNvSpPr/>
          <p:nvPr/>
        </p:nvSpPr>
        <p:spPr>
          <a:xfrm>
            <a:off x="8202324" y="1616130"/>
            <a:ext cx="1296900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g25527a8ce64_0_811"/>
          <p:cNvSpPr/>
          <p:nvPr/>
        </p:nvSpPr>
        <p:spPr>
          <a:xfrm>
            <a:off x="8005474" y="1657405"/>
            <a:ext cx="1632000" cy="197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g25527a8ce64_0_811"/>
          <p:cNvSpPr txBox="1"/>
          <p:nvPr/>
        </p:nvSpPr>
        <p:spPr>
          <a:xfrm>
            <a:off x="8130886" y="241305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25527a8ce64_0_811"/>
          <p:cNvSpPr txBox="1"/>
          <p:nvPr/>
        </p:nvSpPr>
        <p:spPr>
          <a:xfrm>
            <a:off x="8165811" y="16605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25527a8ce64_0_811"/>
          <p:cNvSpPr txBox="1"/>
          <p:nvPr/>
        </p:nvSpPr>
        <p:spPr>
          <a:xfrm>
            <a:off x="8173749" y="331793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25527a8ce64_0_811"/>
          <p:cNvSpPr txBox="1"/>
          <p:nvPr/>
        </p:nvSpPr>
        <p:spPr>
          <a:xfrm>
            <a:off x="8140411" y="3032180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5527a8ce64_0_811"/>
          <p:cNvSpPr txBox="1"/>
          <p:nvPr/>
        </p:nvSpPr>
        <p:spPr>
          <a:xfrm>
            <a:off x="8130886" y="273690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5527a8ce64_0_811"/>
          <p:cNvSpPr/>
          <p:nvPr/>
        </p:nvSpPr>
        <p:spPr>
          <a:xfrm>
            <a:off x="8140348" y="1954267"/>
            <a:ext cx="668313" cy="376212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5527a8ce64_0_811"/>
          <p:cNvSpPr/>
          <p:nvPr/>
        </p:nvSpPr>
        <p:spPr>
          <a:xfrm>
            <a:off x="9661236" y="1636767"/>
            <a:ext cx="504825" cy="2133600"/>
          </a:xfrm>
          <a:custGeom>
            <a:rect b="b" l="l" r="r" t="t"/>
            <a:pathLst>
              <a:path extrusionOk="0" h="1344" w="318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g25527a8ce64_0_811"/>
          <p:cNvSpPr txBox="1"/>
          <p:nvPr/>
        </p:nvSpPr>
        <p:spPr>
          <a:xfrm flipH="1">
            <a:off x="1723699" y="4418067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5527a8ce64_0_811"/>
          <p:cNvSpPr txBox="1"/>
          <p:nvPr/>
        </p:nvSpPr>
        <p:spPr>
          <a:xfrm flipH="1">
            <a:off x="9480224" y="4314880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host: IP address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g25527a8ce64_0_811"/>
          <p:cNvCxnSpPr/>
          <p:nvPr/>
        </p:nvCxnSpPr>
        <p:spPr>
          <a:xfrm>
            <a:off x="4989224" y="314489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g25527a8ce64_0_811"/>
          <p:cNvCxnSpPr/>
          <p:nvPr/>
        </p:nvCxnSpPr>
        <p:spPr>
          <a:xfrm>
            <a:off x="5005099" y="2843267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g25527a8ce64_0_811"/>
          <p:cNvSpPr txBox="1"/>
          <p:nvPr/>
        </p:nvSpPr>
        <p:spPr>
          <a:xfrm>
            <a:off x="5392449" y="2508305"/>
            <a:ext cx="13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g25527a8ce64_0_811"/>
          <p:cNvCxnSpPr/>
          <p:nvPr/>
        </p:nvCxnSpPr>
        <p:spPr>
          <a:xfrm>
            <a:off x="5008274" y="2521005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g25527a8ce64_0_811"/>
          <p:cNvCxnSpPr/>
          <p:nvPr/>
        </p:nvCxnSpPr>
        <p:spPr>
          <a:xfrm>
            <a:off x="5011449" y="2198742"/>
            <a:ext cx="2233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4" name="Google Shape;754;g25527a8ce64_0_811"/>
          <p:cNvGrpSpPr/>
          <p:nvPr/>
        </p:nvGrpSpPr>
        <p:grpSpPr>
          <a:xfrm>
            <a:off x="5187661" y="2060630"/>
            <a:ext cx="638651" cy="134874"/>
            <a:chOff x="1287" y="2524"/>
            <a:chExt cx="351" cy="59"/>
          </a:xfrm>
        </p:grpSpPr>
        <p:sp>
          <p:nvSpPr>
            <p:cNvPr id="755" name="Google Shape;755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6" name="Google Shape;756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7" name="Google Shape;757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8" name="Google Shape;758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59" name="Google Shape;759;g25527a8ce64_0_811"/>
          <p:cNvSpPr/>
          <p:nvPr/>
        </p:nvSpPr>
        <p:spPr>
          <a:xfrm>
            <a:off x="6498936" y="1732016"/>
            <a:ext cx="659264" cy="367681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5527a8ce64_0_811"/>
          <p:cNvSpPr/>
          <p:nvPr/>
        </p:nvSpPr>
        <p:spPr>
          <a:xfrm>
            <a:off x="5804956" y="1636767"/>
            <a:ext cx="670218" cy="461343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g25527a8ce64_0_811"/>
          <p:cNvGrpSpPr/>
          <p:nvPr/>
        </p:nvGrpSpPr>
        <p:grpSpPr>
          <a:xfrm>
            <a:off x="5892511" y="2065392"/>
            <a:ext cx="638651" cy="134874"/>
            <a:chOff x="1287" y="2524"/>
            <a:chExt cx="351" cy="59"/>
          </a:xfrm>
        </p:grpSpPr>
        <p:sp>
          <p:nvSpPr>
            <p:cNvPr id="762" name="Google Shape;762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3" name="Google Shape;763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4" name="Google Shape;764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5" name="Google Shape;765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66" name="Google Shape;766;g25527a8ce64_0_811"/>
          <p:cNvGrpSpPr/>
          <p:nvPr/>
        </p:nvGrpSpPr>
        <p:grpSpPr>
          <a:xfrm>
            <a:off x="6564024" y="2070155"/>
            <a:ext cx="638651" cy="134874"/>
            <a:chOff x="1287" y="2524"/>
            <a:chExt cx="351" cy="59"/>
          </a:xfrm>
        </p:grpSpPr>
        <p:sp>
          <p:nvSpPr>
            <p:cNvPr id="767" name="Google Shape;767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8" name="Google Shape;768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9" name="Google Shape;769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0" name="Google Shape;770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71" name="Google Shape;771;g25527a8ce64_0_811"/>
          <p:cNvCxnSpPr/>
          <p:nvPr/>
        </p:nvCxnSpPr>
        <p:spPr>
          <a:xfrm>
            <a:off x="7997536" y="336079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g25527a8ce64_0_811"/>
          <p:cNvCxnSpPr/>
          <p:nvPr/>
        </p:nvCxnSpPr>
        <p:spPr>
          <a:xfrm>
            <a:off x="7988011" y="3065517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g25527a8ce64_0_811"/>
          <p:cNvCxnSpPr/>
          <p:nvPr/>
        </p:nvCxnSpPr>
        <p:spPr>
          <a:xfrm>
            <a:off x="7988011" y="27702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g25527a8ce64_0_811"/>
          <p:cNvCxnSpPr/>
          <p:nvPr/>
        </p:nvCxnSpPr>
        <p:spPr>
          <a:xfrm>
            <a:off x="7988011" y="2465442"/>
            <a:ext cx="163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5" name="Google Shape;775;g25527a8ce64_0_811"/>
          <p:cNvGrpSpPr/>
          <p:nvPr/>
        </p:nvGrpSpPr>
        <p:grpSpPr>
          <a:xfrm>
            <a:off x="8140411" y="2292405"/>
            <a:ext cx="638651" cy="134874"/>
            <a:chOff x="1287" y="2524"/>
            <a:chExt cx="351" cy="59"/>
          </a:xfrm>
        </p:grpSpPr>
        <p:sp>
          <p:nvSpPr>
            <p:cNvPr id="776" name="Google Shape;776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8" name="Google Shape;778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9" name="Google Shape;779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0" name="Google Shape;780;g25527a8ce64_0_811"/>
          <p:cNvGrpSpPr/>
          <p:nvPr/>
        </p:nvGrpSpPr>
        <p:grpSpPr>
          <a:xfrm>
            <a:off x="8935749" y="2282880"/>
            <a:ext cx="638651" cy="134874"/>
            <a:chOff x="1287" y="2524"/>
            <a:chExt cx="351" cy="59"/>
          </a:xfrm>
        </p:grpSpPr>
        <p:sp>
          <p:nvSpPr>
            <p:cNvPr id="781" name="Google Shape;781;g25527a8ce64_0_811"/>
            <p:cNvSpPr/>
            <p:nvPr/>
          </p:nvSpPr>
          <p:spPr>
            <a:xfrm>
              <a:off x="1287" y="2524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2" name="Google Shape;782;g25527a8ce64_0_811"/>
            <p:cNvSpPr/>
            <p:nvPr/>
          </p:nvSpPr>
          <p:spPr>
            <a:xfrm>
              <a:off x="1338" y="2537"/>
              <a:ext cx="30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g25527a8ce64_0_811"/>
            <p:cNvSpPr/>
            <p:nvPr/>
          </p:nvSpPr>
          <p:spPr>
            <a:xfrm>
              <a:off x="1503" y="258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4" name="Google Shape;784;g25527a8ce64_0_811"/>
            <p:cNvSpPr/>
            <p:nvPr/>
          </p:nvSpPr>
          <p:spPr>
            <a:xfrm>
              <a:off x="1298" y="2583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85" name="Google Shape;785;g25527a8ce64_0_811"/>
          <p:cNvSpPr/>
          <p:nvPr/>
        </p:nvSpPr>
        <p:spPr>
          <a:xfrm>
            <a:off x="8877010" y="1949505"/>
            <a:ext cx="668313" cy="408882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g25527a8ce64_0_811"/>
          <p:cNvGrpSpPr/>
          <p:nvPr/>
        </p:nvGrpSpPr>
        <p:grpSpPr>
          <a:xfrm>
            <a:off x="3128674" y="2152705"/>
            <a:ext cx="2695575" cy="3405187"/>
            <a:chOff x="3128674" y="2152705"/>
            <a:chExt cx="2695575" cy="3405187"/>
          </a:xfrm>
        </p:grpSpPr>
        <p:grpSp>
          <p:nvGrpSpPr>
            <p:cNvPr id="787" name="Google Shape;787;g25527a8ce64_0_811"/>
            <p:cNvGrpSpPr/>
            <p:nvPr/>
          </p:nvGrpSpPr>
          <p:grpSpPr>
            <a:xfrm>
              <a:off x="3301711" y="4192642"/>
              <a:ext cx="2432051" cy="1365250"/>
              <a:chOff x="3301711" y="4192642"/>
              <a:chExt cx="2432051" cy="1365250"/>
            </a:xfrm>
          </p:grpSpPr>
          <p:grpSp>
            <p:nvGrpSpPr>
              <p:cNvPr id="788" name="Google Shape;788;g25527a8ce64_0_811"/>
              <p:cNvGrpSpPr/>
              <p:nvPr/>
            </p:nvGrpSpPr>
            <p:grpSpPr>
              <a:xfrm>
                <a:off x="3450936" y="4883205"/>
                <a:ext cx="2282826" cy="674687"/>
                <a:chOff x="1079" y="3697"/>
                <a:chExt cx="1438" cy="425"/>
              </a:xfrm>
            </p:grpSpPr>
            <p:sp>
              <p:nvSpPr>
                <p:cNvPr id="789" name="Google Shape;789;g25527a8ce64_0_811"/>
                <p:cNvSpPr/>
                <p:nvPr/>
              </p:nvSpPr>
              <p:spPr>
                <a:xfrm>
                  <a:off x="1553" y="3697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90" name="Google Shape;790;g25527a8ce64_0_811"/>
                <p:cNvCxnSpPr/>
                <p:nvPr/>
              </p:nvCxnSpPr>
              <p:spPr>
                <a:xfrm>
                  <a:off x="2179" y="377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791" name="Google Shape;791;g25527a8ce64_0_811"/>
                <p:cNvSpPr txBox="1"/>
                <p:nvPr/>
              </p:nvSpPr>
              <p:spPr>
                <a:xfrm>
                  <a:off x="1079" y="3822"/>
                  <a:ext cx="1438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r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 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2" name="Google Shape;792;g25527a8ce64_0_811"/>
              <p:cNvGrpSpPr/>
              <p:nvPr/>
            </p:nvGrpSpPr>
            <p:grpSpPr>
              <a:xfrm>
                <a:off x="3301711" y="4192642"/>
                <a:ext cx="2019301" cy="674688"/>
                <a:chOff x="2741" y="3750"/>
                <a:chExt cx="1272" cy="425"/>
              </a:xfrm>
            </p:grpSpPr>
            <p:sp>
              <p:nvSpPr>
                <p:cNvPr id="793" name="Google Shape;793;g25527a8ce64_0_811"/>
                <p:cNvSpPr/>
                <p:nvPr/>
              </p:nvSpPr>
              <p:spPr>
                <a:xfrm>
                  <a:off x="2859" y="3750"/>
                  <a:ext cx="600" cy="0"/>
                </a:xfrm>
                <a:prstGeom prst="rect">
                  <a:avLst/>
                </a:prstGeom>
                <a:solidFill>
                  <a:srgbClr val="3C6CD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orbe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94" name="Google Shape;794;g25527a8ce64_0_811"/>
                <p:cNvCxnSpPr/>
                <p:nvPr/>
              </p:nvCxnSpPr>
              <p:spPr>
                <a:xfrm>
                  <a:off x="2741" y="3837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sp>
              <p:nvSpPr>
                <p:cNvPr id="795" name="Google Shape;795;g25527a8ce64_0_811"/>
                <p:cNvSpPr txBox="1"/>
                <p:nvPr/>
              </p:nvSpPr>
              <p:spPr>
                <a:xfrm>
                  <a:off x="2813" y="3875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source IP,port: B,80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Tahoma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dest IP,port: A,9157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96" name="Google Shape;796;g25527a8ce64_0_811"/>
            <p:cNvSpPr/>
            <p:nvPr/>
          </p:nvSpPr>
          <p:spPr>
            <a:xfrm>
              <a:off x="3128674" y="2152705"/>
              <a:ext cx="2695575" cy="2695575"/>
            </a:xfrm>
            <a:custGeom>
              <a:rect b="b" l="l" r="r" t="t"/>
              <a:pathLst>
                <a:path extrusionOk="0" h="1698" w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7" name="Google Shape;797;g25527a8ce64_0_811"/>
          <p:cNvSpPr/>
          <p:nvPr/>
        </p:nvSpPr>
        <p:spPr>
          <a:xfrm>
            <a:off x="6114761" y="2184455"/>
            <a:ext cx="3089275" cy="3252786"/>
          </a:xfrm>
          <a:custGeom>
            <a:rect b="b" l="l" r="r" t="t"/>
            <a:pathLst>
              <a:path extrusionOk="0" h="1801" w="1946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8" name="Google Shape;798;g25527a8ce64_0_811"/>
          <p:cNvGrpSpPr/>
          <p:nvPr/>
        </p:nvGrpSpPr>
        <p:grpSpPr>
          <a:xfrm>
            <a:off x="6773574" y="2173342"/>
            <a:ext cx="2293935" cy="2898775"/>
            <a:chOff x="6773574" y="2173342"/>
            <a:chExt cx="2293935" cy="2898775"/>
          </a:xfrm>
        </p:grpSpPr>
        <p:sp>
          <p:nvSpPr>
            <p:cNvPr id="799" name="Google Shape;799;g25527a8ce64_0_811"/>
            <p:cNvSpPr/>
            <p:nvPr/>
          </p:nvSpPr>
          <p:spPr>
            <a:xfrm>
              <a:off x="6773574" y="2173342"/>
              <a:ext cx="1609725" cy="2465388"/>
            </a:xfrm>
            <a:custGeom>
              <a:rect b="b" l="l" r="r" t="t"/>
              <a:pathLst>
                <a:path extrusionOk="0" h="1480" w="1014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0" name="Google Shape;800;g25527a8ce64_0_811"/>
            <p:cNvGrpSpPr/>
            <p:nvPr/>
          </p:nvGrpSpPr>
          <p:grpSpPr>
            <a:xfrm>
              <a:off x="6871998" y="4397430"/>
              <a:ext cx="2195511" cy="674687"/>
              <a:chOff x="2741" y="3750"/>
              <a:chExt cx="1383" cy="425"/>
            </a:xfrm>
          </p:grpSpPr>
          <p:sp>
            <p:nvSpPr>
              <p:cNvPr id="801" name="Google Shape;801;g25527a8ce64_0_811"/>
              <p:cNvSpPr/>
              <p:nvPr/>
            </p:nvSpPr>
            <p:spPr>
              <a:xfrm>
                <a:off x="2859" y="3750"/>
                <a:ext cx="600" cy="0"/>
              </a:xfrm>
              <a:prstGeom prst="rect">
                <a:avLst/>
              </a:prstGeom>
              <a:solidFill>
                <a:srgbClr val="3C6CD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802" name="Google Shape;802;g25527a8ce64_0_811"/>
              <p:cNvCxnSpPr/>
              <p:nvPr/>
            </p:nvCxnSpPr>
            <p:spPr>
              <a:xfrm>
                <a:off x="2741" y="3837"/>
                <a:ext cx="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sp>
            <p:nvSpPr>
              <p:cNvPr id="803" name="Google Shape;803;g25527a8ce64_0_811"/>
              <p:cNvSpPr txBox="1"/>
              <p:nvPr/>
            </p:nvSpPr>
            <p:spPr>
              <a:xfrm>
                <a:off x="2813" y="3875"/>
                <a:ext cx="1311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IP,port: C,5775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dest IP,port: B,80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4" name="Google Shape;804;g25527a8ce64_0_811"/>
          <p:cNvGrpSpPr/>
          <p:nvPr/>
        </p:nvGrpSpPr>
        <p:grpSpPr>
          <a:xfrm>
            <a:off x="6941850" y="5186417"/>
            <a:ext cx="2125663" cy="674688"/>
            <a:chOff x="2741" y="3750"/>
            <a:chExt cx="1339" cy="425"/>
          </a:xfrm>
        </p:grpSpPr>
        <p:sp>
          <p:nvSpPr>
            <p:cNvPr id="805" name="Google Shape;805;g25527a8ce64_0_811"/>
            <p:cNvSpPr/>
            <p:nvPr/>
          </p:nvSpPr>
          <p:spPr>
            <a:xfrm>
              <a:off x="2859" y="3750"/>
              <a:ext cx="600" cy="0"/>
            </a:xfrm>
            <a:prstGeom prst="rect">
              <a:avLst/>
            </a:prstGeom>
            <a:solidFill>
              <a:srgbClr val="3C6CD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06" name="Google Shape;806;g25527a8ce64_0_811"/>
            <p:cNvCxnSpPr/>
            <p:nvPr/>
          </p:nvCxnSpPr>
          <p:spPr>
            <a:xfrm>
              <a:off x="2741" y="3837"/>
              <a:ext cx="3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07" name="Google Shape;807;g25527a8ce64_0_811"/>
            <p:cNvSpPr txBox="1"/>
            <p:nvPr/>
          </p:nvSpPr>
          <p:spPr>
            <a:xfrm>
              <a:off x="2813" y="3875"/>
              <a:ext cx="1267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IP,port: C,9157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dest IP,port: B,80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g25527a8ce64_0_811"/>
          <p:cNvSpPr txBox="1"/>
          <p:nvPr/>
        </p:nvSpPr>
        <p:spPr>
          <a:xfrm flipH="1">
            <a:off x="6681461" y="3414767"/>
            <a:ext cx="1147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server: IP address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g25527a8ce64_0_811"/>
          <p:cNvGrpSpPr/>
          <p:nvPr/>
        </p:nvGrpSpPr>
        <p:grpSpPr>
          <a:xfrm>
            <a:off x="4455824" y="2905180"/>
            <a:ext cx="357254" cy="706027"/>
            <a:chOff x="4140" y="429"/>
            <a:chExt cx="1419" cy="2400"/>
          </a:xfrm>
        </p:grpSpPr>
        <p:sp>
          <p:nvSpPr>
            <p:cNvPr id="810" name="Google Shape;810;g25527a8ce64_0_81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1" name="Google Shape;811;g25527a8ce64_0_811"/>
            <p:cNvSpPr/>
            <p:nvPr/>
          </p:nvSpPr>
          <p:spPr>
            <a:xfrm>
              <a:off x="4203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2" name="Google Shape;812;g25527a8ce64_0_81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3" name="Google Shape;813;g25527a8ce64_0_81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4" name="Google Shape;814;g25527a8ce64_0_811"/>
            <p:cNvSpPr/>
            <p:nvPr/>
          </p:nvSpPr>
          <p:spPr>
            <a:xfrm>
              <a:off x="4209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15" name="Google Shape;815;g25527a8ce64_0_811"/>
            <p:cNvGrpSpPr/>
            <p:nvPr/>
          </p:nvGrpSpPr>
          <p:grpSpPr>
            <a:xfrm>
              <a:off x="4751" y="667"/>
              <a:ext cx="493" cy="16"/>
              <a:chOff x="617" y="2567"/>
              <a:chExt cx="616" cy="15"/>
            </a:xfrm>
          </p:grpSpPr>
          <p:sp>
            <p:nvSpPr>
              <p:cNvPr id="816" name="Google Shape;816;g25527a8ce64_0_811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7" name="Google Shape;817;g25527a8ce64_0_811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18" name="Google Shape;818;g25527a8ce64_0_811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19" name="Google Shape;819;g25527a8ce64_0_811"/>
            <p:cNvGrpSpPr/>
            <p:nvPr/>
          </p:nvGrpSpPr>
          <p:grpSpPr>
            <a:xfrm>
              <a:off x="4745" y="996"/>
              <a:ext cx="493" cy="289"/>
              <a:chOff x="612" y="2570"/>
              <a:chExt cx="616" cy="300"/>
            </a:xfrm>
          </p:grpSpPr>
          <p:sp>
            <p:nvSpPr>
              <p:cNvPr id="820" name="Google Shape;820;g25527a8ce64_0_811"/>
              <p:cNvSpPr/>
              <p:nvPr/>
            </p:nvSpPr>
            <p:spPr>
              <a:xfrm>
                <a:off x="612" y="2570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1" name="Google Shape;821;g25527a8ce64_0_811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22" name="Google Shape;822;g25527a8ce64_0_811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3" name="Google Shape;823;g25527a8ce64_0_811"/>
            <p:cNvSpPr/>
            <p:nvPr/>
          </p:nvSpPr>
          <p:spPr>
            <a:xfrm>
              <a:off x="4228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24" name="Google Shape;824;g25527a8ce64_0_811"/>
            <p:cNvGrpSpPr/>
            <p:nvPr/>
          </p:nvGrpSpPr>
          <p:grpSpPr>
            <a:xfrm>
              <a:off x="4733" y="1627"/>
              <a:ext cx="494" cy="16"/>
              <a:chOff x="611" y="2568"/>
              <a:chExt cx="616" cy="15"/>
            </a:xfrm>
          </p:grpSpPr>
          <p:sp>
            <p:nvSpPr>
              <p:cNvPr id="825" name="Google Shape;825;g25527a8ce64_0_811"/>
              <p:cNvSpPr/>
              <p:nvPr/>
            </p:nvSpPr>
            <p:spPr>
              <a:xfrm>
                <a:off x="611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6" name="Google Shape;826;g25527a8ce64_0_811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27" name="Google Shape;827;g25527a8ce64_0_81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28" name="Google Shape;828;g25527a8ce64_0_811"/>
            <p:cNvGrpSpPr/>
            <p:nvPr/>
          </p:nvGrpSpPr>
          <p:grpSpPr>
            <a:xfrm>
              <a:off x="4739" y="1325"/>
              <a:ext cx="494" cy="16"/>
              <a:chOff x="614" y="2566"/>
              <a:chExt cx="616" cy="16"/>
            </a:xfrm>
          </p:grpSpPr>
          <p:sp>
            <p:nvSpPr>
              <p:cNvPr id="829" name="Google Shape;829;g25527a8ce64_0_811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0" name="Google Shape;830;g25527a8ce64_0_811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rbe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31" name="Google Shape;831;g25527a8ce64_0_811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2" name="Google Shape;832;g25527a8ce64_0_81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3" name="Google Shape;833;g25527a8ce64_0_81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4" name="Google Shape;834;g25527a8ce64_0_811"/>
            <p:cNvSpPr/>
            <p:nvPr/>
          </p:nvSpPr>
          <p:spPr>
            <a:xfrm>
              <a:off x="5515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5" name="Google Shape;835;g25527a8ce64_0_81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6" name="Google Shape;836;g25527a8ce64_0_811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7" name="Google Shape;837;g25527a8ce64_0_811"/>
            <p:cNvSpPr/>
            <p:nvPr/>
          </p:nvSpPr>
          <p:spPr>
            <a:xfrm>
              <a:off x="4203" y="2712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8" name="Google Shape;838;g25527a8ce64_0_811"/>
            <p:cNvSpPr/>
            <p:nvPr/>
          </p:nvSpPr>
          <p:spPr>
            <a:xfrm>
              <a:off x="4310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g25527a8ce64_0_811"/>
            <p:cNvSpPr/>
            <p:nvPr/>
          </p:nvSpPr>
          <p:spPr>
            <a:xfrm>
              <a:off x="4487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25527a8ce64_0_811"/>
            <p:cNvSpPr/>
            <p:nvPr/>
          </p:nvSpPr>
          <p:spPr>
            <a:xfrm>
              <a:off x="4663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1" name="Google Shape;841;g25527a8ce64_0_811"/>
            <p:cNvSpPr/>
            <p:nvPr/>
          </p:nvSpPr>
          <p:spPr>
            <a:xfrm>
              <a:off x="5061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2" name="Google Shape;842;g25527a8ce64_0_811"/>
          <p:cNvGrpSpPr/>
          <p:nvPr/>
        </p:nvGrpSpPr>
        <p:grpSpPr>
          <a:xfrm>
            <a:off x="1590386" y="3325867"/>
            <a:ext cx="711200" cy="669951"/>
            <a:chOff x="-44" y="1473"/>
            <a:chExt cx="981" cy="1105"/>
          </a:xfrm>
        </p:grpSpPr>
        <p:pic>
          <p:nvPicPr>
            <p:cNvPr descr="desktop_computer_stylized_medium" id="843" name="Google Shape;843;g25527a8ce64_0_8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" name="Google Shape;844;g25527a8ce64_0_8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5" name="Google Shape;845;g25527a8ce64_0_811"/>
          <p:cNvGrpSpPr/>
          <p:nvPr/>
        </p:nvGrpSpPr>
        <p:grpSpPr>
          <a:xfrm flipH="1">
            <a:off x="9893011" y="3241730"/>
            <a:ext cx="711200" cy="669951"/>
            <a:chOff x="-44" y="1473"/>
            <a:chExt cx="981" cy="1105"/>
          </a:xfrm>
        </p:grpSpPr>
        <p:pic>
          <p:nvPicPr>
            <p:cNvPr descr="desktop_computer_stylized_medium" id="846" name="Google Shape;846;g25527a8ce64_0_8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7" name="Google Shape;847;g25527a8ce64_0_81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rbe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48" name="Google Shape;848;g25527a8ce64_0_811"/>
          <p:cNvSpPr txBox="1"/>
          <p:nvPr/>
        </p:nvSpPr>
        <p:spPr>
          <a:xfrm>
            <a:off x="822086" y="5737235"/>
            <a:ext cx="664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segments, all destined to IP address: B,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dest port: 80 are demultiplexed to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5527a8ce64_0_811"/>
          <p:cNvSpPr/>
          <p:nvPr/>
        </p:nvSpPr>
        <p:spPr>
          <a:xfrm>
            <a:off x="4511389" y="5129265"/>
            <a:ext cx="1388962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25527a8ce64_0_811"/>
          <p:cNvSpPr/>
          <p:nvPr/>
        </p:nvSpPr>
        <p:spPr>
          <a:xfrm>
            <a:off x="7577599" y="4622870"/>
            <a:ext cx="1489909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25527a8ce64_0_811"/>
          <p:cNvSpPr/>
          <p:nvPr/>
        </p:nvSpPr>
        <p:spPr>
          <a:xfrm>
            <a:off x="7631574" y="5388005"/>
            <a:ext cx="1512039" cy="412800"/>
          </a:xfrm>
          <a:prstGeom prst="ellipse">
            <a:avLst/>
          </a:prstGeom>
          <a:noFill/>
          <a:ln cap="flat" cmpd="sng" w="38100">
            <a:solidFill>
              <a:srgbClr val="CD0004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fadeDir="5400012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pache web server logo" id="852" name="Google Shape;852;g25527a8ce64_0_8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538" y="1073700"/>
            <a:ext cx="1474756" cy="644858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25527a8ce64_0_811"/>
          <p:cNvSpPr txBox="1"/>
          <p:nvPr>
            <p:ph idx="4294967295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5527a8ce64_0_958"/>
          <p:cNvSpPr txBox="1"/>
          <p:nvPr>
            <p:ph type="title"/>
          </p:nvPr>
        </p:nvSpPr>
        <p:spPr>
          <a:xfrm>
            <a:off x="798690" y="289325"/>
            <a:ext cx="11100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DeMultiplexing/ Multiplexing</a:t>
            </a:r>
            <a:endParaRPr sz="6000"/>
          </a:p>
        </p:txBody>
      </p:sp>
      <p:sp>
        <p:nvSpPr>
          <p:cNvPr id="860" name="Google Shape;860;g25527a8ce64_0_958"/>
          <p:cNvSpPr txBox="1"/>
          <p:nvPr/>
        </p:nvSpPr>
        <p:spPr>
          <a:xfrm>
            <a:off x="798690" y="1610067"/>
            <a:ext cx="11100600" cy="5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destination port number (only)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source and destination IP addresses, and port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Multiplexing/demultiplexing happen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layers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25527a8ce64_0_95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And Now more on TCP!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175" name="Google Shape;175;p6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Initiating and terminating </a:t>
            </a:r>
            <a:r>
              <a:rPr lang="en-US" sz="2800"/>
              <a:t>a session.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6"/>
          <p:cNvSpPr/>
          <p:nvPr/>
        </p:nvSpPr>
        <p:spPr>
          <a:xfrm>
            <a:off x="1433511" y="4332302"/>
            <a:ext cx="8116889" cy="2218515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835400" y="4498181"/>
            <a:ext cx="3505200" cy="833437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1905000" y="70113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Different Applications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040092" y="4090405"/>
            <a:ext cx="511895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applications need their data to be complete with no errors or gaps and they can accept a slight delay to ensure this.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6539183" y="4689571"/>
            <a:ext cx="5237180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applications can accept occasional errors or gaps in the data but they cannot accept any delay.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596670" y="543089"/>
            <a:ext cx="6090138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33CC"/>
                </a:solidFill>
                <a:latin typeface="Corbel"/>
                <a:ea typeface="Corbel"/>
                <a:cs typeface="Corbel"/>
                <a:sym typeface="Corbel"/>
              </a:rPr>
              <a:t>Different Requirements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سیستم VOIP و نکاتی که قبل از راه‌اندازی آن باید بدانید - سانترال پاناسونیک  و تلفن سانترال" id="188" name="Google Shape;188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6625368" y="1497042"/>
            <a:ext cx="3538540" cy="2817352"/>
            <a:chOff x="6625368" y="1497042"/>
            <a:chExt cx="3538540" cy="2817352"/>
          </a:xfrm>
        </p:grpSpPr>
        <p:pic>
          <p:nvPicPr>
            <p:cNvPr descr="IPTV: What is it and how does it work? - Less Wires" id="190" name="Google Shape;1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8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descr="How to Switch Email Services Easily &amp; Keep All Your Mails, Contacts -  SiliconANGLE" id="194" name="Google Shape;194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1290855" y="1072801"/>
            <a:ext cx="3597301" cy="3210477"/>
            <a:chOff x="1290855" y="1072801"/>
            <a:chExt cx="3597301" cy="3210477"/>
          </a:xfrm>
        </p:grpSpPr>
        <p:pic>
          <p:nvPicPr>
            <p:cNvPr descr="Password Manager Comparison: Top Password Managers for 2021" id="196" name="Google Shape;19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197" name="Google Shape;19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198" name="Google Shape;19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8"/>
            <p:cNvSpPr/>
            <p:nvPr/>
          </p:nvSpPr>
          <p:spPr>
            <a:xfrm>
              <a:off x="1341178" y="3883848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429114" y="107280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383506" y="222179"/>
            <a:ext cx="10018713" cy="98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 : Two transport protocols?</a:t>
            </a:r>
            <a:endParaRPr/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4812216" y="848531"/>
            <a:ext cx="3597301" cy="3210477"/>
            <a:chOff x="1290855" y="1072801"/>
            <a:chExt cx="3597301" cy="3210477"/>
          </a:xfrm>
        </p:grpSpPr>
        <p:pic>
          <p:nvPicPr>
            <p:cNvPr descr="Password Manager Comparison: Top Password Managers for 2021" id="208" name="Google Shape;2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209" name="Google Shape;2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210" name="Google Shape;2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9"/>
            <p:cNvSpPr/>
            <p:nvPr/>
          </p:nvSpPr>
          <p:spPr>
            <a:xfrm>
              <a:off x="1341178" y="3883848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429114" y="107280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2763354" y="1086464"/>
            <a:ext cx="4045815" cy="2495985"/>
            <a:chOff x="2627" y="1011"/>
            <a:chExt cx="2549" cy="1572"/>
          </a:xfrm>
        </p:grpSpPr>
        <p:sp>
          <p:nvSpPr>
            <p:cNvPr id="214" name="Google Shape;214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Reliable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5904653" y="986568"/>
            <a:ext cx="4045815" cy="2495985"/>
            <a:chOff x="2627" y="1011"/>
            <a:chExt cx="2549" cy="1572"/>
          </a:xfrm>
        </p:grpSpPr>
        <p:sp>
          <p:nvSpPr>
            <p:cNvPr id="217" name="Google Shape;217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4907879" y="4037060"/>
            <a:ext cx="3100048" cy="2520758"/>
            <a:chOff x="6625368" y="1497042"/>
            <a:chExt cx="3538540" cy="2817352"/>
          </a:xfrm>
        </p:grpSpPr>
        <p:pic>
          <p:nvPicPr>
            <p:cNvPr descr="IPTV: What is it and how does it work? - Less Wires" id="220" name="Google Shape;22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9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2483573" y="3930166"/>
            <a:ext cx="4045815" cy="2495985"/>
            <a:chOff x="2627" y="2327"/>
            <a:chExt cx="2549" cy="1572"/>
          </a:xfrm>
        </p:grpSpPr>
        <p:sp>
          <p:nvSpPr>
            <p:cNvPr id="225" name="Google Shape;225;p9"/>
            <p:cNvSpPr/>
            <p:nvPr/>
          </p:nvSpPr>
          <p:spPr>
            <a:xfrm rot="448716">
              <a:off x="2699" y="2478"/>
              <a:ext cx="2404" cy="1270"/>
            </a:xfrm>
            <a:prstGeom prst="irregularSeal2">
              <a:avLst/>
            </a:prstGeom>
            <a:solidFill>
              <a:srgbClr val="5E99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288" y="2931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6268481" y="3808687"/>
            <a:ext cx="4045815" cy="2495985"/>
            <a:chOff x="2627" y="1011"/>
            <a:chExt cx="2549" cy="1572"/>
          </a:xfrm>
        </p:grpSpPr>
        <p:sp>
          <p:nvSpPr>
            <p:cNvPr id="228" name="Google Shape;228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B1DB9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1820864" y="182564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UDP: User Datagram Protocol </a:t>
            </a:r>
            <a:r>
              <a:rPr b="0" i="0" lang="en-US" sz="32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[RFC 768]</a:t>
            </a:r>
            <a:endParaRPr b="0" i="0" sz="4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38" name="Google Shape;238;p38"/>
          <p:cNvGrpSpPr/>
          <p:nvPr/>
        </p:nvGrpSpPr>
        <p:grpSpPr>
          <a:xfrm>
            <a:off x="6950664" y="1978263"/>
            <a:ext cx="4276775" cy="3926970"/>
            <a:chOff x="4161458" y="3143073"/>
            <a:chExt cx="4048125" cy="3540352"/>
          </a:xfrm>
        </p:grpSpPr>
        <p:sp>
          <p:nvSpPr>
            <p:cNvPr id="239" name="Google Shape;239;p38"/>
            <p:cNvSpPr/>
            <p:nvPr/>
          </p:nvSpPr>
          <p:spPr>
            <a:xfrm>
              <a:off x="4161458" y="3359767"/>
              <a:ext cx="4048125" cy="325913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p38"/>
            <p:cNvSpPr txBox="1"/>
            <p:nvPr/>
          </p:nvSpPr>
          <p:spPr>
            <a:xfrm>
              <a:off x="4749491" y="3143073"/>
              <a:ext cx="3130550" cy="4333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why is there a UDP?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8"/>
            <p:cNvSpPr txBox="1"/>
            <p:nvPr/>
          </p:nvSpPr>
          <p:spPr>
            <a:xfrm>
              <a:off x="4340208" y="3638600"/>
              <a:ext cx="3810000" cy="304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connection establishment (which can add delay)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simple: no connection state at sender, 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small header 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1044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 congestion or error control: UDP can blast away as fast as desired</a:t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42" name="Google Shape;242;p38"/>
          <p:cNvGrpSpPr/>
          <p:nvPr/>
        </p:nvGrpSpPr>
        <p:grpSpPr>
          <a:xfrm>
            <a:off x="1748437" y="1972994"/>
            <a:ext cx="3928890" cy="2617113"/>
            <a:chOff x="4161458" y="3143073"/>
            <a:chExt cx="4058307" cy="3475832"/>
          </a:xfrm>
        </p:grpSpPr>
        <p:sp>
          <p:nvSpPr>
            <p:cNvPr id="243" name="Google Shape;243;p38"/>
            <p:cNvSpPr/>
            <p:nvPr/>
          </p:nvSpPr>
          <p:spPr>
            <a:xfrm>
              <a:off x="4161458" y="3359767"/>
              <a:ext cx="4048125" cy="3259138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" name="Google Shape;244;p38"/>
            <p:cNvSpPr txBox="1"/>
            <p:nvPr/>
          </p:nvSpPr>
          <p:spPr>
            <a:xfrm>
              <a:off x="4749491" y="3143073"/>
              <a:ext cx="3130550" cy="39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rPr>
                <a:t>UDP Protocol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38"/>
            <p:cNvSpPr txBox="1"/>
            <p:nvPr/>
          </p:nvSpPr>
          <p:spPr>
            <a:xfrm>
              <a:off x="4409765" y="3829100"/>
              <a:ext cx="3810000" cy="1982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 lnSpcReduction="20000"/>
            </a:bodyPr>
            <a:lstStyle/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“no frills,” “bare bones” transport layer protocol</a:t>
              </a:r>
              <a:endParaRPr/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Char char="❖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“best effort” service</a:t>
              </a:r>
              <a:endParaRPr/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-81343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86C3"/>
                </a:buClr>
                <a:buSzPct val="145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1484310" y="1271589"/>
            <a:ext cx="10189133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UDP is used by:</a:t>
            </a:r>
            <a:endParaRPr b="0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multimedia apps (loss tolerant, rate sensitive)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SNMP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sometimes ……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HTTP/3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reliable transfer over UDP: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reliability at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application-specific error recovery!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484310" y="31759"/>
            <a:ext cx="10018713" cy="118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Datagram Protocol (UDP)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258" name="Google Shape;258;p20"/>
          <p:cNvSpPr txBox="1"/>
          <p:nvPr>
            <p:ph idx="4294967295" type="body"/>
          </p:nvPr>
        </p:nvSpPr>
        <p:spPr>
          <a:xfrm>
            <a:off x="1676400" y="1143000"/>
            <a:ext cx="8839200" cy="5504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 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1676400" y="4570859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450400" y="5042401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327987" y="2882569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