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13" r:id="rId23"/>
    <p:sldId id="278" r:id="rId24"/>
    <p:sldId id="279" r:id="rId25"/>
    <p:sldId id="280" r:id="rId26"/>
    <p:sldId id="277" r:id="rId27"/>
    <p:sldId id="282" r:id="rId28"/>
    <p:sldId id="283" r:id="rId29"/>
    <p:sldId id="284" r:id="rId30"/>
    <p:sldId id="285" r:id="rId31"/>
    <p:sldId id="288" r:id="rId32"/>
    <p:sldId id="310" r:id="rId33"/>
    <p:sldId id="287" r:id="rId34"/>
    <p:sldId id="311" r:id="rId35"/>
    <p:sldId id="289" r:id="rId36"/>
    <p:sldId id="312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14" r:id="rId48"/>
    <p:sldId id="306" r:id="rId49"/>
    <p:sldId id="308" r:id="rId50"/>
    <p:sldId id="309" r:id="rId51"/>
  </p:sldIdLst>
  <p:sldSz cx="12192000" cy="6858000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Corbel" panose="020B0503020204020204" pitchFamily="34" charset="0"/>
      <p:regular r:id="rId57"/>
      <p:bold r:id="rId58"/>
      <p:italic r:id="rId59"/>
      <p:boldItalic r:id="rId60"/>
    </p:embeddedFont>
    <p:embeddedFont>
      <p:font typeface="Courier" panose="020B0604020202020204" charset="0"/>
      <p:regular r:id="rId61"/>
      <p:bold r:id="rId62"/>
      <p:italic r:id="rId63"/>
      <p:boldItalic r:id="rId64"/>
    </p:embeddedFont>
    <p:embeddedFont>
      <p:font typeface="Gill Sans" panose="020B0604020202020204" charset="0"/>
      <p:regular r:id="rId65"/>
      <p:bold r:id="rId66"/>
    </p:embeddedFont>
    <p:embeddedFont>
      <p:font typeface="Noto Sans" panose="020B0502040504020204" pitchFamily="34" charset="0"/>
      <p:regular r:id="rId67"/>
      <p:bold r:id="rId68"/>
      <p:italic r:id="rId69"/>
      <p:boldItalic r:id="rId70"/>
    </p:embeddedFont>
    <p:embeddedFont>
      <p:font typeface="Tahoma" panose="020B0604030504040204" pitchFamily="34" charset="0"/>
      <p:regular r:id="rId71"/>
      <p:bold r:id="rId72"/>
    </p:embeddedFont>
    <p:embeddedFont>
      <p:font typeface="Verdana" panose="020B0604030504040204" pitchFamily="34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7" roundtripDataSignature="AMtx7mhZiyWQf69cZOK07RuGULzQeKXp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11D170-EDDD-4464-9869-57F6B3F8DDF9}">
  <a:tblStyle styleId="{5F11D170-EDDD-4464-9869-57F6B3F8DDF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54A25FB-F745-4F80-A8E5-2C08F25E31D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2"/>
  </p:normalViewPr>
  <p:slideViewPr>
    <p:cSldViewPr snapToGrid="0">
      <p:cViewPr varScale="1">
        <p:scale>
          <a:sx n="124" d="100"/>
          <a:sy n="124" d="100"/>
        </p:scale>
        <p:origin x="134" y="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74" Type="http://schemas.openxmlformats.org/officeDocument/2006/relationships/font" Target="fonts/font22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font" Target="fonts/font17.fntdata"/><Relationship Id="rId77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0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font" Target="fonts/font18.fntdata"/><Relationship Id="rId75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openxmlformats.org/officeDocument/2006/relationships/font" Target="fonts/font21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6" Type="http://schemas.openxmlformats.org/officeDocument/2006/relationships/font" Target="fonts/font24.fntdata"/><Relationship Id="rId7" Type="http://schemas.openxmlformats.org/officeDocument/2006/relationships/slide" Target="slides/slide6.xml"/><Relationship Id="rId71" Type="http://schemas.openxmlformats.org/officeDocument/2006/relationships/font" Target="fonts/font1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2440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433" name="Google Shape;433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458" name="Google Shape;45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489" name="Google Shape;48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5" name="Google Shape;535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1" name="Google Shape;5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156" name="Google Shape;15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3" name="Google Shape;553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8" name="Google Shape;578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4" name="Google Shape;58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7" name="Google Shape;6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3" name="Google Shape;633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6" name="Google Shape;646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6" name="Google Shape;676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2" name="Google Shape;682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8" name="Google Shape;738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8" name="Google Shape;768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4" name="Google Shape;774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3" name="Google Shape;793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2" name="Google Shape;812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5" name="Google Shape;825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7" name="Google Shape;837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3" name="Google Shape;843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7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7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7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7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7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7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7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7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7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9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9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9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9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3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1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1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41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4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2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2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2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4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3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4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>
            <a:spLocks noGrp="1"/>
          </p:cNvSpPr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4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4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6"/>
          <p:cNvSpPr txBox="1"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marL="914400" lvl="1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marL="2286000" lvl="4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marL="2743200" lvl="5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marL="3200400" lvl="6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marL="3657600" lvl="7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marL="4114800" lvl="8" indent="-35750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marL="914400" lvl="1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marL="2286000" lvl="4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marL="2743200" lvl="5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marL="3200400" lvl="6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marL="3657600" lvl="7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marL="4114800" lvl="8" indent="-35750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over Content" type="txOverObj">
  <p:cSld name="TEXT_OVER_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7"/>
          <p:cNvSpPr txBox="1"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218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marL="914400" lvl="1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marL="2286000" lvl="4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marL="2743200" lvl="5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marL="3200400" lvl="6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marL="3657600" lvl="7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marL="4114800" lvl="8" indent="-35750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07"/>
          <p:cNvSpPr txBox="1">
            <a:spLocks noGrp="1"/>
          </p:cNvSpPr>
          <p:nvPr>
            <p:ph type="body" idx="2"/>
          </p:nvPr>
        </p:nvSpPr>
        <p:spPr>
          <a:xfrm>
            <a:off x="609600" y="3941763"/>
            <a:ext cx="10972800" cy="21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marL="914400" lvl="1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marL="2286000" lvl="4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marL="2743200" lvl="5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marL="3200400" lvl="6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marL="3657600" lvl="7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marL="4114800" lvl="8" indent="-35750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6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6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6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6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6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6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28.png"/><Relationship Id="rId10" Type="http://schemas.openxmlformats.org/officeDocument/2006/relationships/image" Target="../media/image39.png"/><Relationship Id="rId4" Type="http://schemas.openxmlformats.org/officeDocument/2006/relationships/image" Target="../media/image27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4.png"/><Relationship Id="rId5" Type="http://schemas.openxmlformats.org/officeDocument/2006/relationships/image" Target="../media/image28.png"/><Relationship Id="rId10" Type="http://schemas.openxmlformats.org/officeDocument/2006/relationships/image" Target="../media/image43.png"/><Relationship Id="rId4" Type="http://schemas.openxmlformats.org/officeDocument/2006/relationships/image" Target="../media/image27.png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1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20.png"/><Relationship Id="rId9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5"/>
          <p:cNvSpPr txBox="1">
            <a:spLocks noGrp="1"/>
          </p:cNvSpPr>
          <p:nvPr>
            <p:ph type="ctrTitle"/>
          </p:nvPr>
        </p:nvSpPr>
        <p:spPr>
          <a:xfrm>
            <a:off x="3154951" y="941893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Transport Layer (TCP)</a:t>
            </a:r>
            <a:endParaRPr/>
          </a:p>
        </p:txBody>
      </p:sp>
      <p:sp>
        <p:nvSpPr>
          <p:cNvPr id="146" name="Google Shape;146;p45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 dirty="0"/>
              <a:t>Lecture 5 | CSE421 – Computer Networks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  <a:endParaRPr dirty="0"/>
          </a:p>
        </p:txBody>
      </p:sp>
      <p:pic>
        <p:nvPicPr>
          <p:cNvPr id="147" name="Google Shape;14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3"/>
          <p:cNvSpPr txBox="1">
            <a:spLocks noGrp="1"/>
          </p:cNvSpPr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Control Bits</a:t>
            </a:r>
            <a:endParaRPr/>
          </a:p>
        </p:txBody>
      </p:sp>
      <p:pic>
        <p:nvPicPr>
          <p:cNvPr id="233" name="Google Shape;23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311" y="1451986"/>
            <a:ext cx="9395702" cy="216367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3"/>
          <p:cNvSpPr txBox="1">
            <a:spLocks noGrp="1"/>
          </p:cNvSpPr>
          <p:nvPr>
            <p:ph type="body" idx="1"/>
          </p:nvPr>
        </p:nvSpPr>
        <p:spPr>
          <a:xfrm>
            <a:off x="1484311" y="3784265"/>
            <a:ext cx="10018713" cy="2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Control Bits:</a:t>
            </a:r>
            <a:endParaRPr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This field defines 6 different control bits or flags</a:t>
            </a:r>
            <a:endParaRPr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One or more of these bits can be set at a time</a:t>
            </a:r>
            <a:endParaRPr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These bits help indicate connection establishment and termination, flow control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4"/>
          <p:cNvSpPr txBox="1">
            <a:spLocks noGrp="1"/>
          </p:cNvSpPr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Window Size</a:t>
            </a:r>
            <a:endParaRPr/>
          </a:p>
        </p:txBody>
      </p:sp>
      <p:sp>
        <p:nvSpPr>
          <p:cNvPr id="240" name="Google Shape;240;p64"/>
          <p:cNvSpPr txBox="1">
            <a:spLocks noGrp="1"/>
          </p:cNvSpPr>
          <p:nvPr>
            <p:ph type="body" idx="1"/>
          </p:nvPr>
        </p:nvSpPr>
        <p:spPr>
          <a:xfrm>
            <a:off x="1484311" y="3784265"/>
            <a:ext cx="10018713" cy="2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Window Size:</a:t>
            </a:r>
            <a:endParaRPr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This field defines size of data  in bytes of the sending TCP process </a:t>
            </a:r>
            <a:endParaRPr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 maximum size of the window is 65,535 bytes </a:t>
            </a:r>
            <a:endParaRPr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Normally referred to as the receiving window (rwnd ) </a:t>
            </a:r>
            <a:endParaRPr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 sender must obey the dictation of the receiver in this case</a:t>
            </a:r>
            <a:endParaRPr/>
          </a:p>
        </p:txBody>
      </p:sp>
      <p:pic>
        <p:nvPicPr>
          <p:cNvPr id="241" name="Google Shape;241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9411" y="1149684"/>
            <a:ext cx="8521537" cy="278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4"/>
          <p:cNvSpPr/>
          <p:nvPr/>
        </p:nvSpPr>
        <p:spPr>
          <a:xfrm>
            <a:off x="7621189" y="2398297"/>
            <a:ext cx="1455969" cy="49195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5"/>
          <p:cNvSpPr txBox="1">
            <a:spLocks noGrp="1"/>
          </p:cNvSpPr>
          <p:nvPr>
            <p:ph type="title"/>
          </p:nvPr>
        </p:nvSpPr>
        <p:spPr>
          <a:xfrm>
            <a:off x="1484311" y="182673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Checksum</a:t>
            </a:r>
            <a:endParaRPr/>
          </a:p>
        </p:txBody>
      </p:sp>
      <p:sp>
        <p:nvSpPr>
          <p:cNvPr id="248" name="Google Shape;248;p65"/>
          <p:cNvSpPr txBox="1">
            <a:spLocks noGrp="1"/>
          </p:cNvSpPr>
          <p:nvPr>
            <p:ph type="body" idx="1"/>
          </p:nvPr>
        </p:nvSpPr>
        <p:spPr>
          <a:xfrm>
            <a:off x="1404162" y="1077546"/>
            <a:ext cx="10412538" cy="21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Char char="•"/>
            </a:pPr>
            <a:r>
              <a:rPr lang="en-US" sz="2800"/>
              <a:t>This 16 bits field is used to 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detect errors (</a:t>
            </a:r>
            <a:r>
              <a:rPr lang="en-US" sz="2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i.e.,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flipped bits) in the transmitted segment </a:t>
            </a:r>
            <a:r>
              <a:rPr lang="en-US" sz="2800"/>
              <a:t>(intentionally or unintentionally) while traveling through the network.</a:t>
            </a:r>
            <a:endParaRPr/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Char char="•"/>
            </a:pPr>
            <a:r>
              <a:rPr lang="en-US" sz="2800"/>
              <a:t>Also present in UDP header</a:t>
            </a:r>
            <a:endParaRPr/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Char char="•"/>
            </a:pPr>
            <a:r>
              <a:rPr lang="en-US" sz="2800"/>
              <a:t>Mandatory in TCP but not in UDP</a:t>
            </a:r>
            <a:endParaRPr/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Char char="•"/>
            </a:pPr>
            <a:r>
              <a:rPr lang="en-US" sz="2800"/>
              <a:t>Process is same for both protocols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None/>
            </a:pPr>
            <a:endParaRPr sz="2800"/>
          </a:p>
        </p:txBody>
      </p:sp>
      <p:pic>
        <p:nvPicPr>
          <p:cNvPr id="249" name="Google Shape;24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2177" y="3288457"/>
            <a:ext cx="6296952" cy="356954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5"/>
          <p:cNvSpPr/>
          <p:nvPr/>
        </p:nvSpPr>
        <p:spPr>
          <a:xfrm>
            <a:off x="1200226" y="4337574"/>
            <a:ext cx="345960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lang="en-US" sz="2800" b="1" i="0" u="none" strike="noStrike" cap="non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TCP/UDP Header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lang="en-US" sz="2800" b="1" i="0" u="none" strike="noStrike" cap="non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TCP/UDP Body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lang="en-US" sz="2800" b="1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Pseudo IP Header </a:t>
            </a:r>
            <a:endParaRPr sz="1400" b="1" i="0" u="none" strike="noStrike" cap="non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1" name="Google Shape;251;p65"/>
          <p:cNvSpPr/>
          <p:nvPr/>
        </p:nvSpPr>
        <p:spPr>
          <a:xfrm>
            <a:off x="6254101" y="4421080"/>
            <a:ext cx="5562599" cy="1580226"/>
          </a:xfrm>
          <a:prstGeom prst="rect">
            <a:avLst/>
          </a:prstGeom>
          <a:noFill/>
          <a:ln w="76200" cap="flat" cmpd="sng">
            <a:solidFill>
              <a:srgbClr val="7D28C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5"/>
          <p:cNvSpPr/>
          <p:nvPr/>
        </p:nvSpPr>
        <p:spPr>
          <a:xfrm>
            <a:off x="6280210" y="6001306"/>
            <a:ext cx="5562600" cy="754602"/>
          </a:xfrm>
          <a:prstGeom prst="rect">
            <a:avLst/>
          </a:prstGeom>
          <a:noFill/>
          <a:ln w="76200" cap="flat" cmpd="sng">
            <a:solidFill>
              <a:srgbClr val="5E9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5"/>
          <p:cNvSpPr/>
          <p:nvPr/>
        </p:nvSpPr>
        <p:spPr>
          <a:xfrm>
            <a:off x="6235822" y="3429000"/>
            <a:ext cx="5651377" cy="90908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65"/>
          <p:cNvGrpSpPr/>
          <p:nvPr/>
        </p:nvGrpSpPr>
        <p:grpSpPr>
          <a:xfrm>
            <a:off x="6790373" y="1699824"/>
            <a:ext cx="4133850" cy="1081807"/>
            <a:chOff x="1508159" y="1110329"/>
            <a:chExt cx="4133850" cy="1081807"/>
          </a:xfrm>
        </p:grpSpPr>
        <p:pic>
          <p:nvPicPr>
            <p:cNvPr id="255" name="Google Shape;255;p6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08159" y="1372986"/>
              <a:ext cx="4133850" cy="81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65"/>
            <p:cNvSpPr txBox="1"/>
            <p:nvPr/>
          </p:nvSpPr>
          <p:spPr>
            <a:xfrm>
              <a:off x="3208788" y="1110329"/>
              <a:ext cx="13789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UDP HEADER</a:t>
              </a: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"/>
          <p:cNvSpPr txBox="1"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 Checksum</a:t>
            </a:r>
            <a:endParaRPr/>
          </a:p>
        </p:txBody>
      </p:sp>
      <p:sp>
        <p:nvSpPr>
          <p:cNvPr id="263" name="Google Shape;263;p3"/>
          <p:cNvSpPr txBox="1"/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017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Transmitted:            5               6                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"/>
          <p:cNvSpPr txBox="1"/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017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Received:            4               6                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3"/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266" name="Google Shape;266;p3"/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1800" b="0" i="0" u="none" strike="noStrike" cap="none" baseline="30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number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 b="0" i="0" u="none" strike="noStrike" cap="none" baseline="30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nd</a:t>
              </a: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number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sum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3"/>
          <p:cNvSpPr/>
          <p:nvPr/>
        </p:nvSpPr>
        <p:spPr>
          <a:xfrm>
            <a:off x="5269424" y="3316637"/>
            <a:ext cx="1131376" cy="978408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4FAFE"/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0" name="Google Shape;270;p3"/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271" name="Google Shape;271;p3"/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receiver-computed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checksum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3"/>
          <p:cNvGrpSpPr/>
          <p:nvPr/>
        </p:nvGrpSpPr>
        <p:grpSpPr>
          <a:xfrm>
            <a:off x="6880470" y="4879385"/>
            <a:ext cx="2604945" cy="1064343"/>
            <a:chOff x="6880470" y="4879385"/>
            <a:chExt cx="2604945" cy="1064343"/>
          </a:xfrm>
        </p:grpSpPr>
        <p:sp>
          <p:nvSpPr>
            <p:cNvPr id="274" name="Google Shape;274;p3"/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sender-computed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checksum (as received)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id="277" name="Google Shape;277;p3" descr="Image result for error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21831" y="5782776"/>
              <a:ext cx="821411" cy="765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3"/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D0004"/>
                </a:buClr>
                <a:buSzPts val="3600"/>
                <a:buFont typeface="Calibri"/>
                <a:buNone/>
              </a:pPr>
              <a:r>
                <a:rPr lang="en-US" sz="3600" b="1" i="0" u="none" strike="noStrike" cap="none">
                  <a:solidFill>
                    <a:srgbClr val="CD0004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3"/>
            <p:cNvCxnSpPr/>
            <p:nvPr/>
          </p:nvCxnSpPr>
          <p:spPr>
            <a:xfrm flipH="1">
              <a:off x="6460174" y="5418195"/>
              <a:ext cx="108488" cy="247973"/>
            </a:xfrm>
            <a:prstGeom prst="straightConnector1">
              <a:avLst/>
            </a:prstGeom>
            <a:noFill/>
            <a:ln w="31750" cap="flat" cmpd="sng">
              <a:solidFill>
                <a:srgbClr val="CD000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80" name="Google Shape;280;p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81" name="Google Shape;28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4975" y="2451418"/>
            <a:ext cx="6051282" cy="119910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"/>
          <p:cNvSpPr txBox="1"/>
          <p:nvPr/>
        </p:nvSpPr>
        <p:spPr>
          <a:xfrm>
            <a:off x="9563036" y="2188761"/>
            <a:ext cx="13789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UDP HEADER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Checksum Process</a:t>
            </a:r>
            <a:endParaRPr/>
          </a:p>
        </p:txBody>
      </p:sp>
      <p:sp>
        <p:nvSpPr>
          <p:cNvPr id="289" name="Google Shape;289;p4"/>
          <p:cNvSpPr txBox="1"/>
          <p:nvPr/>
        </p:nvSpPr>
        <p:spPr>
          <a:xfrm>
            <a:off x="990599" y="2218943"/>
            <a:ext cx="4662055" cy="447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7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sender: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2425" marR="0" lvl="0" indent="-2222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treat contents of UDP segment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(including UDP header fields and IP addresses)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sequence of 16-bit integers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2425" marR="0" lvl="0" indent="-2222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checksum: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(one’s complement sum)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segment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2425" marR="0" lvl="0" indent="-2222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 value put into UDP checksum field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2425" marR="0" lvl="0" indent="-2222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2425" marR="0" lvl="0" indent="-190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 txBox="1"/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lang="en-US" sz="35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2425" marR="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checksum of received segment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2425" marR="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if computed checksum equals checksum field value: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equal - error detected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Equal - no error detected.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maybe errors nonetheless?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More later ….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2425" marR="0" lvl="0" indent="-44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rPr lang="en-US" sz="32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detect errors (</a:t>
            </a:r>
            <a:r>
              <a:rPr lang="en-US" sz="3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i.e.,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flipped bits) in transmitted segment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733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2" name="Google Shape;292;p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"/>
          <p:cNvSpPr txBox="1"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Checksum: an example</a:t>
            </a:r>
            <a:endParaRPr/>
          </a:p>
        </p:txBody>
      </p:sp>
      <p:sp>
        <p:nvSpPr>
          <p:cNvPr id="299" name="Google Shape;299;p5"/>
          <p:cNvSpPr txBox="1"/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33363" marR="0" lvl="0" indent="-23336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add two 16-bit integers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5"/>
          <p:cNvCxnSpPr/>
          <p:nvPr/>
        </p:nvCxnSpPr>
        <p:spPr>
          <a:xfrm rot="10800000">
            <a:off x="2466391" y="3069774"/>
            <a:ext cx="6477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1" name="Google Shape;301;p5"/>
          <p:cNvSpPr txBox="1"/>
          <p:nvPr/>
        </p:nvSpPr>
        <p:spPr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"/>
          <p:cNvSpPr txBox="1"/>
          <p:nvPr/>
        </p:nvSpPr>
        <p:spPr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"/>
          <p:cNvSpPr txBox="1"/>
          <p:nvPr/>
        </p:nvSpPr>
        <p:spPr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when adding numbers, a carryout from the most significant bit needs to be added to the result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4" name="Google Shape;304;p5"/>
          <p:cNvSpPr txBox="1"/>
          <p:nvPr/>
        </p:nvSpPr>
        <p:spPr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"/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1 1 1 0 0 1 1 0 0 1 1 0 0 1 1 0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"/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1 1 0 1 0 1 0 1 0 1 0 1 0 1 0 1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"/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1 1 0 1 1 1 0 1 1 1 0 1 1 1 0 1 1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"/>
          <p:cNvSpPr/>
          <p:nvPr/>
        </p:nvSpPr>
        <p:spPr>
          <a:xfrm>
            <a:off x="2516833" y="3264149"/>
            <a:ext cx="304800" cy="30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p5"/>
          <p:cNvSpPr txBox="1"/>
          <p:nvPr/>
        </p:nvSpPr>
        <p:spPr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wraparound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5"/>
          <p:cNvCxnSpPr/>
          <p:nvPr/>
        </p:nvCxnSpPr>
        <p:spPr>
          <a:xfrm rot="10800000">
            <a:off x="2440633" y="3788911"/>
            <a:ext cx="6477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" name="Google Shape;311;p5"/>
          <p:cNvSpPr/>
          <p:nvPr/>
        </p:nvSpPr>
        <p:spPr>
          <a:xfrm>
            <a:off x="2669233" y="3576532"/>
            <a:ext cx="5795540" cy="95077"/>
          </a:xfrm>
          <a:custGeom>
            <a:avLst/>
            <a:gdLst/>
            <a:ahLst/>
            <a:cxnLst/>
            <a:rect l="l" t="t" r="r" b="b"/>
            <a:pathLst>
              <a:path w="3788" h="58" extrusionOk="0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"/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1 0 1 1 1 0 1 1 1 0 1 1 1 1 0 0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"/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0 1 0 0 0 1 0 0 0 1 0 0 0 0 1 1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"/>
          <p:cNvSpPr txBox="1"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Checksum: weak protection!</a:t>
            </a:r>
            <a:endParaRPr/>
          </a:p>
        </p:txBody>
      </p:sp>
      <p:sp>
        <p:nvSpPr>
          <p:cNvPr id="321" name="Google Shape;321;p6"/>
          <p:cNvSpPr txBox="1"/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33363" marR="0" lvl="0" indent="-23336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add two 16-bit integers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6"/>
          <p:cNvCxnSpPr/>
          <p:nvPr/>
        </p:nvCxnSpPr>
        <p:spPr>
          <a:xfrm rot="10800000">
            <a:off x="2466391" y="3069774"/>
            <a:ext cx="6477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3" name="Google Shape;323;p6"/>
          <p:cNvSpPr txBox="1"/>
          <p:nvPr/>
        </p:nvSpPr>
        <p:spPr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"/>
          <p:cNvSpPr txBox="1"/>
          <p:nvPr/>
        </p:nvSpPr>
        <p:spPr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"/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1 1 1 0 0 1 1 0 0 1 1 0 0 1 1 0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"/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1 1 0 1 0 1 0 1 0 1 0 1 0 1 0 1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"/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1 1 0 1 1 1 0 1 1 1 0 1 1 1 0 1 1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6"/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329" name="Google Shape;329;p6"/>
            <p:cNvSpPr/>
            <p:nvPr/>
          </p:nvSpPr>
          <p:spPr>
            <a:xfrm>
              <a:off x="2542591" y="3264149"/>
              <a:ext cx="304800" cy="3048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0" name="Google Shape;330;p6"/>
            <p:cNvSpPr txBox="1"/>
            <p:nvPr/>
          </p:nvSpPr>
          <p:spPr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wraparound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1" name="Google Shape;331;p6"/>
            <p:cNvCxnSpPr/>
            <p:nvPr/>
          </p:nvCxnSpPr>
          <p:spPr>
            <a:xfrm rot="10800000">
              <a:off x="2466391" y="3788911"/>
              <a:ext cx="64770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" name="Google Shape;332;p6"/>
            <p:cNvSpPr/>
            <p:nvPr/>
          </p:nvSpPr>
          <p:spPr>
            <a:xfrm>
              <a:off x="2694991" y="3576532"/>
              <a:ext cx="5795540" cy="95077"/>
            </a:xfrm>
            <a:custGeom>
              <a:avLst/>
              <a:gdLst/>
              <a:ahLst/>
              <a:cxnLst/>
              <a:rect l="l" t="t" r="r" b="b"/>
              <a:pathLst>
                <a:path w="3788" h="58" extrusionOk="0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6"/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1 0 1 1 1 0 1 1 1 0 1 1 1 1 0 0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6"/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0 1 0 0 0 1 0 0 0 1 0 0 0 0 1 1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6"/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336" name="Google Shape;336;p6"/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7" name="Google Shape;337;p6"/>
            <p:cNvCxnSpPr/>
            <p:nvPr/>
          </p:nvCxnSpPr>
          <p:spPr>
            <a:xfrm rot="10800000" flipH="1">
              <a:off x="10238282" y="5111429"/>
              <a:ext cx="546739" cy="212682"/>
            </a:xfrm>
            <a:prstGeom prst="straightConnector1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38" name="Google Shape;338;p6"/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0 1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6"/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340" name="Google Shape;340;p6"/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1" name="Google Shape;341;p6"/>
            <p:cNvCxnSpPr/>
            <p:nvPr/>
          </p:nvCxnSpPr>
          <p:spPr>
            <a:xfrm rot="10800000" flipH="1">
              <a:off x="10238282" y="5111429"/>
              <a:ext cx="546739" cy="212682"/>
            </a:xfrm>
            <a:prstGeom prst="straightConnector1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42" name="Google Shape;342;p6"/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1 0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6"/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344" name="Google Shape;344;p6"/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6"/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Even though numbers have changed (bit flips), </a:t>
              </a:r>
              <a:r>
                <a:rPr lang="en-US" sz="2400" b="0" i="1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change in checksum!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6"/>
          <p:cNvSpPr txBox="1">
            <a:spLocks noGrp="1"/>
          </p:cNvSpPr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Urgent Pointer</a:t>
            </a:r>
            <a:endParaRPr/>
          </a:p>
        </p:txBody>
      </p:sp>
      <p:sp>
        <p:nvSpPr>
          <p:cNvPr id="352" name="Google Shape;352;p66"/>
          <p:cNvSpPr txBox="1"/>
          <p:nvPr/>
        </p:nvSpPr>
        <p:spPr>
          <a:xfrm>
            <a:off x="1086641" y="1490110"/>
            <a:ext cx="10018713" cy="258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This 16-bit field, which is valid only if the urgent flag is set.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Used when the segment contains urgent data.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It defines a value that must be added to the sequence number to obtain the number of the last urgent byte in the data section of the segment.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53" name="Google Shape;35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5265" y="4358294"/>
            <a:ext cx="6936735" cy="223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9634" y="4645577"/>
            <a:ext cx="42545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66"/>
          <p:cNvSpPr/>
          <p:nvPr/>
        </p:nvSpPr>
        <p:spPr>
          <a:xfrm>
            <a:off x="893757" y="4524928"/>
            <a:ext cx="942975" cy="842962"/>
          </a:xfrm>
          <a:prstGeom prst="ellipse">
            <a:avLst/>
          </a:prstGeom>
          <a:noFill/>
          <a:ln w="412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6"/>
          <p:cNvSpPr/>
          <p:nvPr/>
        </p:nvSpPr>
        <p:spPr>
          <a:xfrm>
            <a:off x="9594049" y="5833789"/>
            <a:ext cx="1382718" cy="716446"/>
          </a:xfrm>
          <a:prstGeom prst="ellipse">
            <a:avLst/>
          </a:prstGeom>
          <a:noFill/>
          <a:ln w="412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6"/>
          <p:cNvSpPr/>
          <p:nvPr/>
        </p:nvSpPr>
        <p:spPr>
          <a:xfrm>
            <a:off x="6904027" y="4949343"/>
            <a:ext cx="1382718" cy="716446"/>
          </a:xfrm>
          <a:prstGeom prst="ellipse">
            <a:avLst/>
          </a:prstGeom>
          <a:noFill/>
          <a:ln w="412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6"/>
          <p:cNvSpPr txBox="1"/>
          <p:nvPr/>
        </p:nvSpPr>
        <p:spPr>
          <a:xfrm>
            <a:off x="7530070" y="5294503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1500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6"/>
          <p:cNvSpPr txBox="1"/>
          <p:nvPr/>
        </p:nvSpPr>
        <p:spPr>
          <a:xfrm>
            <a:off x="9594049" y="6117066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1500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6"/>
          <p:cNvSpPr txBox="1"/>
          <p:nvPr/>
        </p:nvSpPr>
        <p:spPr>
          <a:xfrm>
            <a:off x="8063291" y="6128345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1oo1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66"/>
          <p:cNvCxnSpPr>
            <a:stCxn id="360" idx="0"/>
          </p:cNvCxnSpPr>
          <p:nvPr/>
        </p:nvCxnSpPr>
        <p:spPr>
          <a:xfrm rot="10800000">
            <a:off x="8408971" y="5930945"/>
            <a:ext cx="0" cy="197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7"/>
          <p:cNvSpPr txBox="1">
            <a:spLocks noGrp="1"/>
          </p:cNvSpPr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367" name="Google Shape;367;p67"/>
          <p:cNvSpPr txBox="1">
            <a:spLocks noGrp="1"/>
          </p:cNvSpPr>
          <p:nvPr>
            <p:ph type="body" idx="1"/>
          </p:nvPr>
        </p:nvSpPr>
        <p:spPr>
          <a:xfrm>
            <a:off x="1249360" y="4014788"/>
            <a:ext cx="10823578" cy="267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There can be up to 40 bytes of optional information in the TCP header</a:t>
            </a:r>
            <a:endParaRPr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Provides a way to deal with limitations of the original header</a:t>
            </a:r>
            <a:endParaRPr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For example : </a:t>
            </a:r>
            <a:endParaRPr/>
          </a:p>
          <a:p>
            <a:pPr marL="137160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 sz="2600"/>
              <a:t>MSS (Maximum Segment Size) is defined as the largest block of data that a sender using TCP will send to the receiver</a:t>
            </a:r>
            <a:endParaRPr sz="2600"/>
          </a:p>
        </p:txBody>
      </p:sp>
      <p:pic>
        <p:nvPicPr>
          <p:cNvPr id="368" name="Google Shape;368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1103" y="1167909"/>
            <a:ext cx="8521538" cy="278420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67"/>
          <p:cNvSpPr/>
          <p:nvPr/>
        </p:nvSpPr>
        <p:spPr>
          <a:xfrm>
            <a:off x="2586038" y="3135057"/>
            <a:ext cx="8101012" cy="54919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"/>
          <p:cNvSpPr txBox="1">
            <a:spLocks noGrp="1"/>
          </p:cNvSpPr>
          <p:nvPr>
            <p:ph type="title" idx="4294967295"/>
          </p:nvPr>
        </p:nvSpPr>
        <p:spPr>
          <a:xfrm>
            <a:off x="1433511" y="3048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Functions of the Transport Layer</a:t>
            </a:r>
            <a:endParaRPr/>
          </a:p>
        </p:txBody>
      </p:sp>
      <p:sp>
        <p:nvSpPr>
          <p:cNvPr id="375" name="Google Shape;375;p7"/>
          <p:cNvSpPr txBox="1">
            <a:spLocks noGrp="1"/>
          </p:cNvSpPr>
          <p:nvPr>
            <p:ph type="body" idx="4294967295"/>
          </p:nvPr>
        </p:nvSpPr>
        <p:spPr>
          <a:xfrm>
            <a:off x="1676400" y="914400"/>
            <a:ext cx="88392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946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6600CC"/>
                </a:solidFill>
              </a:rPr>
              <a:t>Primary responsibilities:</a:t>
            </a:r>
            <a:endParaRPr/>
          </a:p>
          <a:p>
            <a:pPr marL="1081088" lvl="1" indent="-51435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Segmenting </a:t>
            </a:r>
            <a:r>
              <a:rPr lang="en-US" sz="2800"/>
              <a:t>the data and </a:t>
            </a:r>
            <a:r>
              <a:rPr lang="en-US" sz="2800">
                <a:solidFill>
                  <a:srgbClr val="990099"/>
                </a:solidFill>
              </a:rPr>
              <a:t>managing</a:t>
            </a:r>
            <a:r>
              <a:rPr lang="en-US" sz="2800"/>
              <a:t> each piece.</a:t>
            </a:r>
            <a:endParaRPr/>
          </a:p>
          <a:p>
            <a:pPr marL="1081088" lvl="1" indent="-51435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Reassembling</a:t>
            </a:r>
            <a:r>
              <a:rPr lang="en-US" sz="2800"/>
              <a:t> the segments into streams of application data.</a:t>
            </a:r>
            <a:endParaRPr/>
          </a:p>
          <a:p>
            <a:pPr marL="1081088" lvl="1" indent="-51435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Identifying </a:t>
            </a:r>
            <a:r>
              <a:rPr lang="en-US" sz="2800"/>
              <a:t>the different </a:t>
            </a:r>
            <a:r>
              <a:rPr lang="en-US" sz="2800">
                <a:solidFill>
                  <a:srgbClr val="990099"/>
                </a:solidFill>
              </a:rPr>
              <a:t>applications</a:t>
            </a:r>
            <a:r>
              <a:rPr lang="en-US" sz="2800"/>
              <a:t>.</a:t>
            </a:r>
            <a:endParaRPr/>
          </a:p>
          <a:p>
            <a:pPr marL="1081088" lvl="1" indent="-51435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Multiplexing</a:t>
            </a:r>
            <a:endParaRPr/>
          </a:p>
          <a:p>
            <a:pPr marL="1081088" lvl="1" indent="-51435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Establishing and terminating </a:t>
            </a:r>
            <a:r>
              <a:rPr lang="en-US" sz="2800"/>
              <a:t>a connection.</a:t>
            </a:r>
            <a:endParaRPr/>
          </a:p>
          <a:p>
            <a:pPr marL="1081088" lvl="1" indent="-51435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Enabling </a:t>
            </a:r>
            <a:r>
              <a:rPr lang="en-US" sz="2800">
                <a:solidFill>
                  <a:srgbClr val="990099"/>
                </a:solidFill>
              </a:rPr>
              <a:t>error control and recovery</a:t>
            </a:r>
            <a:r>
              <a:rPr lang="en-US" sz="2800"/>
              <a:t>.</a:t>
            </a:r>
            <a:endParaRPr/>
          </a:p>
          <a:p>
            <a:pPr marL="1081088" lvl="1" indent="-51435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Performing </a:t>
            </a:r>
            <a:r>
              <a:rPr lang="en-US" sz="2800">
                <a:solidFill>
                  <a:srgbClr val="990099"/>
                </a:solidFill>
              </a:rPr>
              <a:t>flow control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/>
              <a:t>between end users.</a:t>
            </a:r>
            <a:endParaRPr/>
          </a:p>
          <a:p>
            <a:pPr marL="1081088" lvl="1" indent="-25654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None/>
            </a:pPr>
            <a:endParaRPr/>
          </a:p>
          <a:p>
            <a:pPr marL="855663" lvl="1" indent="-31113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endParaRPr sz="2800"/>
          </a:p>
        </p:txBody>
      </p:sp>
      <p:sp>
        <p:nvSpPr>
          <p:cNvPr id="376" name="Google Shape;376;p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77" name="Google Shape;377;p7"/>
          <p:cNvSpPr/>
          <p:nvPr/>
        </p:nvSpPr>
        <p:spPr>
          <a:xfrm>
            <a:off x="1676400" y="1935332"/>
            <a:ext cx="427608" cy="2263806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A260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"/>
          <p:cNvSpPr/>
          <p:nvPr/>
        </p:nvSpPr>
        <p:spPr>
          <a:xfrm>
            <a:off x="1754409" y="4335262"/>
            <a:ext cx="427608" cy="1312416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5E99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BB78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7"/>
          <p:cNvSpPr txBox="1"/>
          <p:nvPr/>
        </p:nvSpPr>
        <p:spPr>
          <a:xfrm>
            <a:off x="624070" y="4721610"/>
            <a:ext cx="12284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Only TCP</a:t>
            </a:r>
            <a:endParaRPr/>
          </a:p>
        </p:txBody>
      </p:sp>
      <p:sp>
        <p:nvSpPr>
          <p:cNvPr id="380" name="Google Shape;380;p7"/>
          <p:cNvSpPr txBox="1"/>
          <p:nvPr/>
        </p:nvSpPr>
        <p:spPr>
          <a:xfrm>
            <a:off x="568132" y="3143805"/>
            <a:ext cx="143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UDP &amp;TCP</a:t>
            </a:r>
            <a:endParaRPr/>
          </a:p>
        </p:txBody>
      </p:sp>
      <p:sp>
        <p:nvSpPr>
          <p:cNvPr id="381" name="Google Shape;381;p7"/>
          <p:cNvSpPr/>
          <p:nvPr/>
        </p:nvSpPr>
        <p:spPr>
          <a:xfrm>
            <a:off x="1500326" y="3984594"/>
            <a:ext cx="8558074" cy="2263806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7"/>
          <p:cNvSpPr txBox="1">
            <a:spLocks noGrp="1"/>
          </p:cNvSpPr>
          <p:nvPr>
            <p:ph type="title" idx="4294967295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</a:t>
            </a:r>
            <a:endParaRPr/>
          </a:p>
        </p:txBody>
      </p:sp>
      <p:sp>
        <p:nvSpPr>
          <p:cNvPr id="153" name="Google Shape;153;p47"/>
          <p:cNvSpPr txBox="1">
            <a:spLocks noGrp="1"/>
          </p:cNvSpPr>
          <p:nvPr>
            <p:ph type="body" idx="4294967295"/>
          </p:nvPr>
        </p:nvSpPr>
        <p:spPr>
          <a:xfrm>
            <a:off x="1720502" y="1774726"/>
            <a:ext cx="9359171" cy="273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TCP Header </a:t>
            </a:r>
            <a:endParaRPr/>
          </a:p>
          <a:p>
            <a:pPr marL="45720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TCP Services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4000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Function 6 </a:t>
            </a:r>
            <a:br>
              <a:rPr lang="en-US" sz="4000">
                <a:latin typeface="Corbel"/>
                <a:ea typeface="Corbel"/>
                <a:cs typeface="Corbel"/>
                <a:sym typeface="Corbel"/>
              </a:rPr>
            </a:br>
            <a:r>
              <a:rPr lang="en-US" sz="4000">
                <a:latin typeface="Corbel"/>
                <a:ea typeface="Corbel"/>
                <a:cs typeface="Corbel"/>
                <a:sym typeface="Corbel"/>
              </a:rPr>
              <a:t>Connection Establishment and Termination for Reliability</a:t>
            </a:r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49580" algn="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9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Connection Establishment</a:t>
            </a:r>
            <a:endParaRPr/>
          </a:p>
        </p:txBody>
      </p:sp>
      <p:sp>
        <p:nvSpPr>
          <p:cNvPr id="393" name="Google Shape;393;p69"/>
          <p:cNvSpPr txBox="1">
            <a:spLocks noGrp="1"/>
          </p:cNvSpPr>
          <p:nvPr>
            <p:ph type="body" idx="1"/>
          </p:nvPr>
        </p:nvSpPr>
        <p:spPr>
          <a:xfrm>
            <a:off x="1041400" y="1719265"/>
            <a:ext cx="10736179" cy="44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TCP sets up a connection between end hosts before sending data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This process is known as </a:t>
            </a:r>
            <a:r>
              <a:rPr lang="en-US" sz="3200" b="1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”Three-way handshake”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After the connection is established the hosts can send data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64801" y="1447800"/>
            <a:ext cx="1022351" cy="122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2000" y="1524000"/>
            <a:ext cx="1320800" cy="97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0" name="Google Shape;400;p70"/>
          <p:cNvGraphicFramePr/>
          <p:nvPr/>
        </p:nvGraphicFramePr>
        <p:xfrm>
          <a:off x="508000" y="1752601"/>
          <a:ext cx="6400775" cy="1920875"/>
        </p:xfrm>
        <a:graphic>
          <a:graphicData uri="http://schemas.openxmlformats.org/drawingml/2006/table">
            <a:tbl>
              <a:tblPr>
                <a:noFill/>
                <a:tableStyleId>{5F11D170-EDDD-4464-9869-57F6B3F8DDF9}</a:tableStyleId>
              </a:tblPr>
              <a:tblGrid>
                <a:gridCol w="12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400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Source Port No.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Destination Port No.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7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9900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Sequence No.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7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5E993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Acknowledgement No.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CC66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Window Size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75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01" name="Google Shape;401;p70"/>
          <p:cNvCxnSpPr/>
          <p:nvPr/>
        </p:nvCxnSpPr>
        <p:spPr>
          <a:xfrm>
            <a:off x="10972800" y="2667000"/>
            <a:ext cx="0" cy="2895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2" name="Google Shape;402;p70"/>
          <p:cNvCxnSpPr/>
          <p:nvPr/>
        </p:nvCxnSpPr>
        <p:spPr>
          <a:xfrm>
            <a:off x="7721600" y="2438400"/>
            <a:ext cx="0" cy="2971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3" name="Google Shape;403;p70"/>
          <p:cNvSpPr txBox="1"/>
          <p:nvPr/>
        </p:nvSpPr>
        <p:spPr>
          <a:xfrm>
            <a:off x="11480800" y="1593433"/>
            <a:ext cx="711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2900" y="1009651"/>
            <a:ext cx="9398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70"/>
          <p:cNvSpPr txBox="1"/>
          <p:nvPr/>
        </p:nvSpPr>
        <p:spPr>
          <a:xfrm>
            <a:off x="7213625" y="1250345"/>
            <a:ext cx="1422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6" name="Google Shape;406;p70"/>
          <p:cNvGraphicFramePr/>
          <p:nvPr/>
        </p:nvGraphicFramePr>
        <p:xfrm>
          <a:off x="508000" y="3875089"/>
          <a:ext cx="6400775" cy="1920875"/>
        </p:xfrm>
        <a:graphic>
          <a:graphicData uri="http://schemas.openxmlformats.org/drawingml/2006/table">
            <a:tbl>
              <a:tblPr>
                <a:noFill/>
                <a:tableStyleId>{5F11D170-EDDD-4464-9869-57F6B3F8DDF9}</a:tableStyleId>
              </a:tblPr>
              <a:tblGrid>
                <a:gridCol w="12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400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endParaRPr sz="1600" b="0" i="0" u="none" strike="noStrike" cap="non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endParaRPr sz="1600" b="0" i="0" u="none" strike="noStrike" cap="non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7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endParaRPr sz="1800" b="0" i="0" u="none" strike="noStrike" cap="none">
                        <a:solidFill>
                          <a:srgbClr val="990099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7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endParaRPr sz="1800" b="0" i="0" u="none" strike="noStrike" cap="none"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endParaRPr sz="1800" b="0" i="0" u="none" strike="noStrike" cap="non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endParaRPr sz="1400" u="none" strike="noStrike" cap="none" dirty="0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75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strike="noStrike" cap="none" dirty="0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07" name="Google Shape;407;p70"/>
          <p:cNvCxnSpPr/>
          <p:nvPr/>
        </p:nvCxnSpPr>
        <p:spPr>
          <a:xfrm>
            <a:off x="7721600" y="2743200"/>
            <a:ext cx="3251200" cy="533400"/>
          </a:xfrm>
          <a:prstGeom prst="straightConnector1">
            <a:avLst/>
          </a:prstGeom>
          <a:noFill/>
          <a:ln w="38100" cap="flat" cmpd="sng">
            <a:solidFill>
              <a:srgbClr val="80008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8" name="Google Shape;408;p70"/>
          <p:cNvSpPr/>
          <p:nvPr/>
        </p:nvSpPr>
        <p:spPr>
          <a:xfrm>
            <a:off x="7112000" y="2590800"/>
            <a:ext cx="609600" cy="381000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70"/>
          <p:cNvSpPr txBox="1"/>
          <p:nvPr/>
        </p:nvSpPr>
        <p:spPr>
          <a:xfrm>
            <a:off x="1727200" y="3962400"/>
            <a:ext cx="13208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0" name="Google Shape;410;p70"/>
          <p:cNvSpPr txBox="1"/>
          <p:nvPr/>
        </p:nvSpPr>
        <p:spPr>
          <a:xfrm>
            <a:off x="1422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1" name="Google Shape;411;p70"/>
          <p:cNvSpPr txBox="1"/>
          <p:nvPr/>
        </p:nvSpPr>
        <p:spPr>
          <a:xfrm>
            <a:off x="4572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2" name="Google Shape;412;p70"/>
          <p:cNvSpPr txBox="1"/>
          <p:nvPr/>
        </p:nvSpPr>
        <p:spPr>
          <a:xfrm>
            <a:off x="2285987" y="4176022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 dirty="0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70"/>
          <p:cNvSpPr txBox="1"/>
          <p:nvPr/>
        </p:nvSpPr>
        <p:spPr>
          <a:xfrm>
            <a:off x="3108023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 dirty="0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70"/>
          <p:cNvSpPr txBox="1"/>
          <p:nvPr/>
        </p:nvSpPr>
        <p:spPr>
          <a:xfrm>
            <a:off x="33528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70"/>
          <p:cNvSpPr txBox="1"/>
          <p:nvPr/>
        </p:nvSpPr>
        <p:spPr>
          <a:xfrm>
            <a:off x="1930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6" name="Google Shape;416;p70"/>
          <p:cNvSpPr txBox="1"/>
          <p:nvPr/>
        </p:nvSpPr>
        <p:spPr>
          <a:xfrm>
            <a:off x="4978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7" name="Google Shape;417;p70"/>
          <p:cNvSpPr txBox="1"/>
          <p:nvPr/>
        </p:nvSpPr>
        <p:spPr>
          <a:xfrm>
            <a:off x="3292777" y="4183064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 dirty="0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0"/>
          <p:cNvSpPr txBox="1"/>
          <p:nvPr/>
        </p:nvSpPr>
        <p:spPr>
          <a:xfrm>
            <a:off x="3352800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70"/>
          <p:cNvSpPr txBox="1"/>
          <p:nvPr/>
        </p:nvSpPr>
        <p:spPr>
          <a:xfrm>
            <a:off x="33528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 dirty="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70"/>
          <p:cNvSpPr txBox="1"/>
          <p:nvPr/>
        </p:nvSpPr>
        <p:spPr>
          <a:xfrm>
            <a:off x="21336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70"/>
          <p:cNvCxnSpPr/>
          <p:nvPr/>
        </p:nvCxnSpPr>
        <p:spPr>
          <a:xfrm flipH="1">
            <a:off x="7823200" y="3657600"/>
            <a:ext cx="3048000" cy="457200"/>
          </a:xfrm>
          <a:prstGeom prst="straightConnector1">
            <a:avLst/>
          </a:prstGeom>
          <a:noFill/>
          <a:ln w="38100" cap="flat" cmpd="sng">
            <a:solidFill>
              <a:srgbClr val="80008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2" name="Google Shape;422;p70"/>
          <p:cNvSpPr txBox="1"/>
          <p:nvPr/>
        </p:nvSpPr>
        <p:spPr>
          <a:xfrm>
            <a:off x="5588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3" name="Google Shape;423;p70"/>
          <p:cNvSpPr txBox="1"/>
          <p:nvPr/>
        </p:nvSpPr>
        <p:spPr>
          <a:xfrm>
            <a:off x="13208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4" name="Google Shape;424;p70"/>
          <p:cNvSpPr txBox="1"/>
          <p:nvPr/>
        </p:nvSpPr>
        <p:spPr>
          <a:xfrm>
            <a:off x="3759200" y="4191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 dirty="0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70"/>
          <p:cNvSpPr txBox="1"/>
          <p:nvPr/>
        </p:nvSpPr>
        <p:spPr>
          <a:xfrm>
            <a:off x="3860800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 dirty="0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0"/>
          <p:cNvSpPr txBox="1"/>
          <p:nvPr/>
        </p:nvSpPr>
        <p:spPr>
          <a:xfrm>
            <a:off x="21336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 dirty="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p70"/>
          <p:cNvCxnSpPr/>
          <p:nvPr/>
        </p:nvCxnSpPr>
        <p:spPr>
          <a:xfrm>
            <a:off x="7721600" y="4495800"/>
            <a:ext cx="3251200" cy="533400"/>
          </a:xfrm>
          <a:prstGeom prst="straightConnector1">
            <a:avLst/>
          </a:prstGeom>
          <a:noFill/>
          <a:ln w="38100" cap="flat" cmpd="sng">
            <a:solidFill>
              <a:srgbClr val="80008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8" name="Google Shape;428;p70"/>
          <p:cNvSpPr/>
          <p:nvPr/>
        </p:nvSpPr>
        <p:spPr>
          <a:xfrm>
            <a:off x="10972800" y="3429000"/>
            <a:ext cx="609600" cy="3810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70"/>
          <p:cNvSpPr/>
          <p:nvPr/>
        </p:nvSpPr>
        <p:spPr>
          <a:xfrm>
            <a:off x="7112000" y="4267200"/>
            <a:ext cx="609600" cy="381000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70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Establishment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7145" y="4994543"/>
            <a:ext cx="180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FF9900"/>
                </a:solidFill>
              </a:rPr>
              <a:t>4000 Bytes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07890" y="5034065"/>
            <a:ext cx="180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FF9900"/>
                </a:solidFill>
              </a:rPr>
              <a:t>8000 Bytes</a:t>
            </a:r>
          </a:p>
        </p:txBody>
      </p:sp>
    </p:spTree>
    <p:extLst>
      <p:ext uri="{BB962C8B-B14F-4D97-AF65-F5344CB8AC3E}">
        <p14:creationId xmlns:p14="http://schemas.microsoft.com/office/powerpoint/2010/main" val="14629981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36" grpId="0"/>
      <p:bldP spid="3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1"/>
          <p:cNvSpPr txBox="1">
            <a:spLocks noGrp="1"/>
          </p:cNvSpPr>
          <p:nvPr>
            <p:ph type="sldNum" idx="12"/>
          </p:nvPr>
        </p:nvSpPr>
        <p:spPr>
          <a:xfrm>
            <a:off x="7112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</a:t>
            </a: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1" y="2971801"/>
            <a:ext cx="1706033" cy="30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78901" y="2641600"/>
            <a:ext cx="16891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52801" y="2743201"/>
            <a:ext cx="5524500" cy="1008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71"/>
          <p:cNvGrpSpPr/>
          <p:nvPr/>
        </p:nvGrpSpPr>
        <p:grpSpPr>
          <a:xfrm>
            <a:off x="628651" y="1019175"/>
            <a:ext cx="10833100" cy="5405438"/>
            <a:chOff x="471823" y="1019462"/>
            <a:chExt cx="8124153" cy="5404915"/>
          </a:xfrm>
        </p:grpSpPr>
        <p:pic>
          <p:nvPicPr>
            <p:cNvPr id="441" name="Google Shape;441;p7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43728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7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4384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7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658732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7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0010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7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29749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7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2825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7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553200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7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90092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p7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1823" y="1019462"/>
              <a:ext cx="8124153" cy="14078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0" name="Google Shape;450;p7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84800" y="1631950"/>
            <a:ext cx="1305984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7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6301" y="3752850"/>
            <a:ext cx="54991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7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357033" y="4800600"/>
            <a:ext cx="552026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7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435101" y="3992564"/>
            <a:ext cx="1816100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7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002184" y="5013325"/>
            <a:ext cx="1665816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71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Establishment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822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2753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9626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1901" y="1857681"/>
            <a:ext cx="229124" cy="461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1504" y="1844675"/>
            <a:ext cx="233074" cy="46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3729" y="6472878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0669" y="6458590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75106" y="6539443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4687" y="788839"/>
            <a:ext cx="10478225" cy="111880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72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52732" y="1890035"/>
            <a:ext cx="5422745" cy="449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88708" y="1288690"/>
            <a:ext cx="991763" cy="30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7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94879" y="1275326"/>
            <a:ext cx="1087875" cy="35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825" y="6539444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7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96503" y="2354612"/>
            <a:ext cx="5422745" cy="127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7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084741" y="3694975"/>
            <a:ext cx="5390736" cy="1165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7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084741" y="5064323"/>
            <a:ext cx="5390736" cy="115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Google Shape;477;p72"/>
          <p:cNvCxnSpPr/>
          <p:nvPr/>
        </p:nvCxnSpPr>
        <p:spPr>
          <a:xfrm>
            <a:off x="2106976" y="2914650"/>
            <a:ext cx="182265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478" name="Google Shape;478;p72"/>
          <p:cNvCxnSpPr/>
          <p:nvPr/>
        </p:nvCxnSpPr>
        <p:spPr>
          <a:xfrm>
            <a:off x="2106976" y="4167188"/>
            <a:ext cx="182265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479" name="Google Shape;479;p72"/>
          <p:cNvCxnSpPr/>
          <p:nvPr/>
        </p:nvCxnSpPr>
        <p:spPr>
          <a:xfrm rot="10800000">
            <a:off x="9691026" y="5510212"/>
            <a:ext cx="1524662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480" name="Google Shape;480;p7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564869" y="2189825"/>
            <a:ext cx="1003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7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19926" y="3335525"/>
            <a:ext cx="1003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7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892655" y="4855109"/>
            <a:ext cx="930936" cy="6009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3" name="Google Shape;483;p72"/>
          <p:cNvCxnSpPr/>
          <p:nvPr/>
        </p:nvCxnSpPr>
        <p:spPr>
          <a:xfrm>
            <a:off x="9597038" y="3335525"/>
            <a:ext cx="161865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484" name="Google Shape;484;p7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943455" y="2850525"/>
            <a:ext cx="901700" cy="31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5" name="Google Shape;485;p72"/>
          <p:cNvCxnSpPr/>
          <p:nvPr/>
        </p:nvCxnSpPr>
        <p:spPr>
          <a:xfrm>
            <a:off x="9691025" y="4545200"/>
            <a:ext cx="161865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486" name="Google Shape;486;p7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980484" y="4118746"/>
            <a:ext cx="901700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2753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9626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1901" y="1857681"/>
            <a:ext cx="229124" cy="461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1504" y="1844675"/>
            <a:ext cx="233074" cy="46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3729" y="6472878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0669" y="6458590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75106" y="6539443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4687" y="788839"/>
            <a:ext cx="10478225" cy="111880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73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Transfer Continued..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88708" y="1288690"/>
            <a:ext cx="991763" cy="30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7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94879" y="1275326"/>
            <a:ext cx="1087875" cy="35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825" y="6539444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7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28316" y="2149081"/>
            <a:ext cx="5390736" cy="12799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5" name="Google Shape;505;p73"/>
          <p:cNvCxnSpPr/>
          <p:nvPr/>
        </p:nvCxnSpPr>
        <p:spPr>
          <a:xfrm rot="10800000">
            <a:off x="9597038" y="2634353"/>
            <a:ext cx="1524662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506" name="Google Shape;506;p7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857718" y="1911488"/>
            <a:ext cx="1009447" cy="65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7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083208" y="3865882"/>
            <a:ext cx="5435844" cy="116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7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083208" y="5410839"/>
            <a:ext cx="5378693" cy="6603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4BEB2BE-D874-D031-586F-3EFB090E47DF}"/>
              </a:ext>
            </a:extLst>
          </p:cNvPr>
          <p:cNvSpPr/>
          <p:nvPr/>
        </p:nvSpPr>
        <p:spPr>
          <a:xfrm>
            <a:off x="4128316" y="3743325"/>
            <a:ext cx="3501209" cy="1667514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64801" y="1447800"/>
            <a:ext cx="1022351" cy="122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2000" y="1524000"/>
            <a:ext cx="1320800" cy="97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0" name="Google Shape;400;p70"/>
          <p:cNvGraphicFramePr/>
          <p:nvPr/>
        </p:nvGraphicFramePr>
        <p:xfrm>
          <a:off x="508000" y="1752601"/>
          <a:ext cx="6400775" cy="1920875"/>
        </p:xfrm>
        <a:graphic>
          <a:graphicData uri="http://schemas.openxmlformats.org/drawingml/2006/table">
            <a:tbl>
              <a:tblPr>
                <a:noFill/>
                <a:tableStyleId>{5F11D170-EDDD-4464-9869-57F6B3F8DDF9}</a:tableStyleId>
              </a:tblPr>
              <a:tblGrid>
                <a:gridCol w="12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400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Source Port No.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Destination Port No.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7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9900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Sequence No.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7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5E993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Acknowledgement No.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CC66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Window Size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75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01" name="Google Shape;401;p70"/>
          <p:cNvCxnSpPr/>
          <p:nvPr/>
        </p:nvCxnSpPr>
        <p:spPr>
          <a:xfrm>
            <a:off x="10972800" y="2667000"/>
            <a:ext cx="0" cy="2895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2" name="Google Shape;402;p70"/>
          <p:cNvCxnSpPr/>
          <p:nvPr/>
        </p:nvCxnSpPr>
        <p:spPr>
          <a:xfrm>
            <a:off x="7721600" y="2438400"/>
            <a:ext cx="0" cy="2971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3" name="Google Shape;403;p70"/>
          <p:cNvSpPr txBox="1"/>
          <p:nvPr/>
        </p:nvSpPr>
        <p:spPr>
          <a:xfrm>
            <a:off x="11277600" y="1600201"/>
            <a:ext cx="711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2900" y="1009651"/>
            <a:ext cx="9398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70"/>
          <p:cNvSpPr txBox="1"/>
          <p:nvPr/>
        </p:nvSpPr>
        <p:spPr>
          <a:xfrm>
            <a:off x="7823200" y="1524001"/>
            <a:ext cx="1422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6" name="Google Shape;406;p70"/>
          <p:cNvGraphicFramePr/>
          <p:nvPr>
            <p:extLst>
              <p:ext uri="{D42A27DB-BD31-4B8C-83A1-F6EECF244321}">
                <p14:modId xmlns:p14="http://schemas.microsoft.com/office/powerpoint/2010/main" val="2524152622"/>
              </p:ext>
            </p:extLst>
          </p:nvPr>
        </p:nvGraphicFramePr>
        <p:xfrm>
          <a:off x="508000" y="3875089"/>
          <a:ext cx="6400775" cy="1920875"/>
        </p:xfrm>
        <a:graphic>
          <a:graphicData uri="http://schemas.openxmlformats.org/drawingml/2006/table">
            <a:tbl>
              <a:tblPr>
                <a:noFill/>
                <a:tableStyleId>{5F11D170-EDDD-4464-9869-57F6B3F8DDF9}</a:tableStyleId>
              </a:tblPr>
              <a:tblGrid>
                <a:gridCol w="12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400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endParaRPr sz="1600" b="0" i="0" u="none" strike="noStrike" cap="none" dirty="0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endParaRPr sz="1600" b="0" i="0" u="none" strike="noStrike" cap="non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7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endParaRPr sz="1800" b="0" i="0" u="none" strike="noStrike" cap="none" dirty="0">
                        <a:solidFill>
                          <a:srgbClr val="990099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7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endParaRPr sz="1800" b="0" i="0" u="none" strike="noStrike" cap="none"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endParaRPr sz="1800" b="0" i="0" u="none" strike="noStrike" cap="non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endParaRPr sz="1400" u="none" strike="noStrike" cap="none" dirty="0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75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strike="noStrike" cap="none" dirty="0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07" name="Google Shape;407;p70"/>
          <p:cNvCxnSpPr/>
          <p:nvPr/>
        </p:nvCxnSpPr>
        <p:spPr>
          <a:xfrm>
            <a:off x="7721600" y="2743200"/>
            <a:ext cx="3251200" cy="533400"/>
          </a:xfrm>
          <a:prstGeom prst="straightConnector1">
            <a:avLst/>
          </a:prstGeom>
          <a:noFill/>
          <a:ln w="38100" cap="flat" cmpd="sng">
            <a:solidFill>
              <a:srgbClr val="80008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8" name="Google Shape;408;p70"/>
          <p:cNvSpPr/>
          <p:nvPr/>
        </p:nvSpPr>
        <p:spPr>
          <a:xfrm>
            <a:off x="7112000" y="2590800"/>
            <a:ext cx="609600" cy="381000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0"/>
          <p:cNvSpPr txBox="1"/>
          <p:nvPr/>
        </p:nvSpPr>
        <p:spPr>
          <a:xfrm>
            <a:off x="1422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 dirty="0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1" name="Google Shape;411;p70"/>
          <p:cNvSpPr txBox="1"/>
          <p:nvPr/>
        </p:nvSpPr>
        <p:spPr>
          <a:xfrm>
            <a:off x="4572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 dirty="0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2" name="Google Shape;412;p70"/>
          <p:cNvSpPr txBox="1"/>
          <p:nvPr/>
        </p:nvSpPr>
        <p:spPr>
          <a:xfrm>
            <a:off x="2245994" y="4224607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 dirty="0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10001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70"/>
          <p:cNvSpPr txBox="1"/>
          <p:nvPr/>
        </p:nvSpPr>
        <p:spPr>
          <a:xfrm>
            <a:off x="2725225" y="4600951"/>
            <a:ext cx="12192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dirty="0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17001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70"/>
          <p:cNvSpPr txBox="1"/>
          <p:nvPr/>
        </p:nvSpPr>
        <p:spPr>
          <a:xfrm>
            <a:off x="2476129" y="385948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 dirty="0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6" name="Google Shape;416;p70"/>
          <p:cNvSpPr txBox="1"/>
          <p:nvPr/>
        </p:nvSpPr>
        <p:spPr>
          <a:xfrm>
            <a:off x="5300664" y="3883007"/>
            <a:ext cx="16717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 dirty="0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8" name="Google Shape;418;p70"/>
          <p:cNvSpPr txBox="1"/>
          <p:nvPr/>
        </p:nvSpPr>
        <p:spPr>
          <a:xfrm>
            <a:off x="4567526" y="4569095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 dirty="0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10002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70"/>
          <p:cNvSpPr txBox="1"/>
          <p:nvPr/>
        </p:nvSpPr>
        <p:spPr>
          <a:xfrm>
            <a:off x="3736975" y="4967000"/>
            <a:ext cx="6096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dirty="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70"/>
          <p:cNvCxnSpPr/>
          <p:nvPr/>
        </p:nvCxnSpPr>
        <p:spPr>
          <a:xfrm flipH="1">
            <a:off x="7823200" y="3657600"/>
            <a:ext cx="3048000" cy="457200"/>
          </a:xfrm>
          <a:prstGeom prst="straightConnector1">
            <a:avLst/>
          </a:prstGeom>
          <a:noFill/>
          <a:ln w="38100" cap="flat" cmpd="sng">
            <a:solidFill>
              <a:srgbClr val="80008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4" name="Google Shape;424;p70"/>
          <p:cNvSpPr txBox="1"/>
          <p:nvPr/>
        </p:nvSpPr>
        <p:spPr>
          <a:xfrm>
            <a:off x="3355976" y="4215938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dirty="0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170</a:t>
            </a:r>
            <a:r>
              <a:rPr lang="en-US" sz="2000" b="0" i="0" u="none" strike="noStrike" cap="none" dirty="0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01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0"/>
          <p:cNvSpPr txBox="1"/>
          <p:nvPr/>
        </p:nvSpPr>
        <p:spPr>
          <a:xfrm>
            <a:off x="2210874" y="5020293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 dirty="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p70"/>
          <p:cNvCxnSpPr/>
          <p:nvPr/>
        </p:nvCxnSpPr>
        <p:spPr>
          <a:xfrm>
            <a:off x="7721600" y="4495800"/>
            <a:ext cx="3251200" cy="533400"/>
          </a:xfrm>
          <a:prstGeom prst="straightConnector1">
            <a:avLst/>
          </a:prstGeom>
          <a:noFill/>
          <a:ln w="38100" cap="flat" cmpd="sng">
            <a:solidFill>
              <a:srgbClr val="80008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8" name="Google Shape;428;p70"/>
          <p:cNvSpPr/>
          <p:nvPr/>
        </p:nvSpPr>
        <p:spPr>
          <a:xfrm>
            <a:off x="10972800" y="3429000"/>
            <a:ext cx="609600" cy="3810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70"/>
          <p:cNvSpPr/>
          <p:nvPr/>
        </p:nvSpPr>
        <p:spPr>
          <a:xfrm>
            <a:off x="7112000" y="4267200"/>
            <a:ext cx="609600" cy="381000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70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Termination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7145" y="4994543"/>
            <a:ext cx="180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FF9900"/>
                </a:solidFill>
              </a:rPr>
              <a:t>4000 Bytes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07890" y="5034065"/>
            <a:ext cx="180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FF9900"/>
                </a:solidFill>
              </a:rPr>
              <a:t>8000 Bytes</a:t>
            </a:r>
          </a:p>
        </p:txBody>
      </p:sp>
      <p:sp>
        <p:nvSpPr>
          <p:cNvPr id="3" name="Google Shape;412;p70">
            <a:extLst>
              <a:ext uri="{FF2B5EF4-FFF2-40B4-BE49-F238E27FC236}">
                <a16:creationId xmlns:a16="http://schemas.microsoft.com/office/drawing/2014/main" id="{87EB4801-E150-1CD5-6857-B40F08D41FE8}"/>
              </a:ext>
            </a:extLst>
          </p:cNvPr>
          <p:cNvSpPr txBox="1"/>
          <p:nvPr/>
        </p:nvSpPr>
        <p:spPr>
          <a:xfrm>
            <a:off x="4728436" y="426339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 dirty="0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10002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13;p70">
            <a:extLst>
              <a:ext uri="{FF2B5EF4-FFF2-40B4-BE49-F238E27FC236}">
                <a16:creationId xmlns:a16="http://schemas.microsoft.com/office/drawing/2014/main" id="{772B45F6-86E6-A255-5284-1D5F46A1C1AA}"/>
              </a:ext>
            </a:extLst>
          </p:cNvPr>
          <p:cNvSpPr txBox="1"/>
          <p:nvPr/>
        </p:nvSpPr>
        <p:spPr>
          <a:xfrm>
            <a:off x="3306024" y="4600950"/>
            <a:ext cx="12192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dirty="0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17002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.06736 " pathEditMode="relative" ptsTypes="AA">
                                      <p:cBhvr>
                                        <p:cTn id="76" dur="2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28477 0.10093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2" y="5046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0" animBg="1"/>
      <p:bldP spid="410" grpId="0"/>
      <p:bldP spid="410" grpId="1"/>
      <p:bldP spid="411" grpId="0"/>
      <p:bldP spid="411" grpId="1"/>
      <p:bldP spid="412" grpId="0"/>
      <p:bldP spid="413" grpId="0"/>
      <p:bldP spid="415" grpId="0"/>
      <p:bldP spid="415" grpId="1"/>
      <p:bldP spid="416" grpId="0"/>
      <p:bldP spid="416" grpId="1"/>
      <p:bldP spid="418" grpId="0"/>
      <p:bldP spid="418" grpId="1"/>
      <p:bldP spid="419" grpId="0"/>
      <p:bldP spid="419" grpId="1"/>
      <p:bldP spid="419" grpId="2"/>
      <p:bldP spid="419" grpId="3"/>
      <p:bldP spid="424" grpId="0"/>
      <p:bldP spid="424" grpId="1"/>
      <p:bldP spid="426" grpId="0"/>
      <p:bldP spid="426" grpId="1"/>
      <p:bldP spid="426" grpId="2"/>
      <p:bldP spid="426" grpId="3"/>
      <p:bldP spid="426" grpId="4"/>
      <p:bldP spid="428" grpId="0" animBg="1"/>
      <p:bldP spid="428" grpId="1" animBg="1"/>
      <p:bldP spid="428" grpId="2" animBg="1"/>
      <p:bldP spid="429" grpId="0" animBg="1"/>
      <p:bldP spid="429" grpId="1" animBg="1"/>
      <p:bldP spid="429" grpId="2" animBg="1"/>
      <p:bldP spid="2" grpId="0"/>
      <p:bldP spid="2" grpId="1"/>
      <p:bldP spid="36" grpId="0"/>
      <p:bldP spid="36" grpId="1"/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6"/>
          <p:cNvSpPr txBox="1">
            <a:spLocks noGrp="1"/>
          </p:cNvSpPr>
          <p:nvPr>
            <p:ph type="title"/>
          </p:nvPr>
        </p:nvSpPr>
        <p:spPr>
          <a:xfrm>
            <a:off x="1498598" y="400051"/>
            <a:ext cx="10018713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lang="en-US"/>
              <a:t>Connection Termination :: Half Close </a:t>
            </a:r>
            <a:endParaRPr/>
          </a:p>
        </p:txBody>
      </p:sp>
      <p:pic>
        <p:nvPicPr>
          <p:cNvPr id="538" name="Google Shape;538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0549" y="1185864"/>
            <a:ext cx="7414812" cy="543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"/>
          <p:cNvSpPr txBox="1">
            <a:spLocks noGrp="1"/>
          </p:cNvSpPr>
          <p:nvPr>
            <p:ph type="ctrTitle"/>
          </p:nvPr>
        </p:nvSpPr>
        <p:spPr>
          <a:xfrm>
            <a:off x="2302757" y="1380068"/>
            <a:ext cx="9263599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4000" dirty="0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Function 6 </a:t>
            </a:r>
            <a:br>
              <a:rPr lang="en-US" sz="4000" dirty="0">
                <a:latin typeface="Corbel"/>
                <a:ea typeface="Corbel"/>
                <a:cs typeface="Corbel"/>
                <a:sym typeface="Corbel"/>
              </a:rPr>
            </a:br>
            <a:r>
              <a:rPr lang="en-US" sz="4000" dirty="0">
                <a:latin typeface="Corbel"/>
                <a:ea typeface="Corbel"/>
                <a:cs typeface="Corbel"/>
                <a:sym typeface="Corbel"/>
              </a:rPr>
              <a:t>Error Control and Recovery for Reliability</a:t>
            </a:r>
            <a:endParaRPr dirty="0"/>
          </a:p>
        </p:txBody>
      </p:sp>
      <p:sp>
        <p:nvSpPr>
          <p:cNvPr id="544" name="Google Shape;544;p9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49580" algn="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>
            <a:spLocks noGrp="1"/>
          </p:cNvSpPr>
          <p:nvPr>
            <p:ph type="title"/>
          </p:nvPr>
        </p:nvSpPr>
        <p:spPr>
          <a:xfrm>
            <a:off x="1484310" y="260928"/>
            <a:ext cx="10018713" cy="70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Reliability in TCP</a:t>
            </a:r>
            <a:endParaRPr dirty="0"/>
          </a:p>
        </p:txBody>
      </p:sp>
      <p:sp>
        <p:nvSpPr>
          <p:cNvPr id="550" name="Google Shape;550;p78"/>
          <p:cNvSpPr txBox="1">
            <a:spLocks noGrp="1"/>
          </p:cNvSpPr>
          <p:nvPr>
            <p:ph type="body" idx="1"/>
          </p:nvPr>
        </p:nvSpPr>
        <p:spPr>
          <a:xfrm>
            <a:off x="1484309" y="1059870"/>
            <a:ext cx="10018713" cy="564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 dirty="0"/>
              <a:t>TCP provides </a:t>
            </a:r>
            <a:r>
              <a:rPr lang="en-US" sz="2800" b="1" dirty="0">
                <a:solidFill>
                  <a:srgbClr val="FF0000"/>
                </a:solidFill>
              </a:rPr>
              <a:t>reliability</a:t>
            </a:r>
            <a:r>
              <a:rPr lang="en-US" sz="2800" dirty="0"/>
              <a:t> using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error control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 dirty="0"/>
              <a:t>Error control includes mechanisms for</a:t>
            </a:r>
            <a:endParaRPr dirty="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 dirty="0"/>
              <a:t>detecting and resending corrupted segments</a:t>
            </a:r>
            <a:endParaRPr dirty="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 dirty="0"/>
              <a:t>resending lost segments</a:t>
            </a:r>
            <a:endParaRPr dirty="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 dirty="0"/>
              <a:t>storing </a:t>
            </a:r>
            <a:r>
              <a:rPr lang="en-US" sz="2400" dirty="0" err="1"/>
              <a:t>out-of</a:t>
            </a:r>
            <a:r>
              <a:rPr lang="en-US" sz="2400" dirty="0"/>
              <a:t> order segments until missing segments arrive</a:t>
            </a:r>
            <a:endParaRPr dirty="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 dirty="0"/>
              <a:t>detecting and discarding duplicated segments. </a:t>
            </a:r>
          </a:p>
          <a:p>
            <a:pPr marL="520065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</a:pPr>
            <a:endParaRPr dirty="0"/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 dirty="0"/>
              <a:t>Error control in TCP is achieved through </a:t>
            </a:r>
            <a:endParaRPr dirty="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Checksum</a:t>
            </a:r>
            <a:endParaRPr b="1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Acknowledgment</a:t>
            </a:r>
            <a:endParaRPr b="1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Time-out and retransmission</a:t>
            </a:r>
            <a:endParaRPr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6"/>
          <p:cNvSpPr txBox="1">
            <a:spLocks noGrp="1"/>
          </p:cNvSpPr>
          <p:nvPr>
            <p:ph type="sldNum" idx="12"/>
          </p:nvPr>
        </p:nvSpPr>
        <p:spPr>
          <a:xfrm>
            <a:off x="7112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</a:t>
            </a: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6828" y="1046163"/>
            <a:ext cx="8314267" cy="91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272" y="2755901"/>
            <a:ext cx="11205412" cy="366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272" y="1962151"/>
            <a:ext cx="11205412" cy="81276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6"/>
          <p:cNvSpPr txBox="1"/>
          <p:nvPr/>
        </p:nvSpPr>
        <p:spPr>
          <a:xfrm>
            <a:off x="1390732" y="78291"/>
            <a:ext cx="10018713" cy="92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TCP Segment Header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6"/>
          <p:cNvSpPr/>
          <p:nvPr/>
        </p:nvSpPr>
        <p:spPr>
          <a:xfrm>
            <a:off x="1026695" y="3046663"/>
            <a:ext cx="10668000" cy="38902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6"/>
          <p:cNvSpPr/>
          <p:nvPr/>
        </p:nvSpPr>
        <p:spPr>
          <a:xfrm>
            <a:off x="1026695" y="3539168"/>
            <a:ext cx="10878260" cy="93770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9"/>
          <p:cNvSpPr txBox="1">
            <a:spLocks noGrp="1"/>
          </p:cNvSpPr>
          <p:nvPr>
            <p:ph type="title"/>
          </p:nvPr>
        </p:nvSpPr>
        <p:spPr>
          <a:xfrm>
            <a:off x="1484310" y="190500"/>
            <a:ext cx="10018713" cy="73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Error Control </a:t>
            </a:r>
            <a:endParaRPr dirty="0"/>
          </a:p>
        </p:txBody>
      </p:sp>
      <p:sp>
        <p:nvSpPr>
          <p:cNvPr id="556" name="Google Shape;556;p79"/>
          <p:cNvSpPr txBox="1">
            <a:spLocks noGrp="1"/>
          </p:cNvSpPr>
          <p:nvPr>
            <p:ph type="body" idx="1"/>
          </p:nvPr>
        </p:nvSpPr>
        <p:spPr>
          <a:xfrm>
            <a:off x="1330520" y="926275"/>
            <a:ext cx="10018713" cy="611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772"/>
              <a:buChar char="•"/>
            </a:pPr>
            <a:r>
              <a:rPr lang="en-US" sz="2800" b="1" dirty="0">
                <a:solidFill>
                  <a:srgbClr val="1186C3"/>
                </a:solidFill>
              </a:rPr>
              <a:t>Checksum</a:t>
            </a:r>
            <a:endParaRPr dirty="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7567"/>
              <a:buChar char="▪"/>
            </a:pPr>
            <a:r>
              <a:rPr lang="en-US" sz="2400" dirty="0"/>
              <a:t>Each segment includes a checksum field, which is used to check for a corrupted segment</a:t>
            </a:r>
            <a:endParaRPr dirty="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7567"/>
              <a:buChar char="▪"/>
            </a:pPr>
            <a:r>
              <a:rPr lang="en-US" sz="2400" dirty="0"/>
              <a:t>If a segment is corrupted, as detected by an invalid checksum, the segment is discarded</a:t>
            </a: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41081"/>
              <a:buNone/>
            </a:pPr>
            <a:endParaRPr dirty="0"/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772"/>
              <a:buChar char="•"/>
            </a:pPr>
            <a:r>
              <a:rPr lang="en-US" sz="2800" b="1" dirty="0">
                <a:solidFill>
                  <a:srgbClr val="1186C3"/>
                </a:solidFill>
              </a:rPr>
              <a:t>Acknowledgment</a:t>
            </a:r>
            <a:endParaRPr dirty="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7567"/>
              <a:buChar char="▪"/>
            </a:pPr>
            <a:r>
              <a:rPr lang="en-US" sz="2600" dirty="0"/>
              <a:t>Using Acknowledgement  Number to confirm the receipt of data segments. </a:t>
            </a:r>
            <a:endParaRPr sz="2200" dirty="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7567"/>
              <a:buChar char="▪"/>
            </a:pPr>
            <a:r>
              <a:rPr lang="en-US" sz="2600" dirty="0"/>
              <a:t>To confirm control segments that carry no data, but consume a sequence number </a:t>
            </a:r>
            <a:endParaRPr sz="2200" dirty="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7567"/>
              <a:buChar char="▪"/>
            </a:pPr>
            <a:r>
              <a:rPr lang="en-US" sz="2600" dirty="0"/>
              <a:t>ACK segments </a:t>
            </a:r>
            <a:r>
              <a:rPr lang="en-US" sz="2600" dirty="0">
                <a:solidFill>
                  <a:srgbClr val="A93023"/>
                </a:solidFill>
              </a:rPr>
              <a:t>do not consume sequence numbers </a:t>
            </a:r>
            <a:r>
              <a:rPr lang="en-US" sz="2600" dirty="0"/>
              <a:t>and </a:t>
            </a:r>
            <a:r>
              <a:rPr lang="en-US" sz="2600" dirty="0">
                <a:solidFill>
                  <a:srgbClr val="A93023"/>
                </a:solidFill>
              </a:rPr>
              <a:t>are not acknowledged.</a:t>
            </a:r>
            <a:endParaRPr sz="2600" dirty="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7567"/>
              <a:buNone/>
            </a:pPr>
            <a:endParaRPr sz="2400" dirty="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17567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17567"/>
              <a:buNone/>
            </a:pP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3"/>
          <p:cNvSpPr txBox="1"/>
          <p:nvPr/>
        </p:nvSpPr>
        <p:spPr>
          <a:xfrm>
            <a:off x="1055585" y="796967"/>
            <a:ext cx="11033495" cy="5880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ts val="3220"/>
              <a:buFont typeface="Arial"/>
              <a:buChar char="•"/>
            </a:pPr>
            <a:r>
              <a:rPr lang="en-US" sz="2800" b="1" dirty="0">
                <a:solidFill>
                  <a:srgbClr val="1186C3"/>
                </a:solidFill>
              </a:rPr>
              <a:t>Retransmission</a:t>
            </a:r>
            <a:endParaRPr lang="en-US" sz="2800"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a segment is sent, it is stored in a queue until it is acknowledged.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Retransmission of segment will occur </a:t>
            </a:r>
            <a:endParaRPr lang="en-US" dirty="0">
              <a:ea typeface="Corbel"/>
            </a:endParaRPr>
          </a:p>
          <a:p>
            <a:pPr marL="342900" lvl="1" indent="-342900">
              <a:lnSpc>
                <a:spcPct val="150000"/>
              </a:lnSpc>
              <a:buClr>
                <a:srgbClr val="0070C0"/>
              </a:buClr>
              <a:buSzPts val="322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After </a:t>
            </a:r>
            <a:r>
              <a:rPr lang="en-US" sz="28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Corbel"/>
                <a:ea typeface="Corbel"/>
                <a:cs typeface="Corbel"/>
                <a:sym typeface="Corbel"/>
              </a:rPr>
              <a:t>Retransmission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rbel"/>
                <a:ea typeface="Corbel"/>
                <a:cs typeface="Corbel"/>
                <a:sym typeface="Corbel"/>
              </a:rPr>
              <a:t>Time Out</a:t>
            </a:r>
            <a:endParaRPr sz="1600" b="0" i="0" u="none" strike="noStrike" cap="none" dirty="0">
              <a:solidFill>
                <a:schemeClr val="accent6">
                  <a:lumMod val="75000"/>
                </a:schemeClr>
              </a:solidFill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sending TCP maintains one retransmission time-out (RTO) timer  for each connection.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the timer matures TCP resends the segment in the front of the queue if the segment is not acknowledged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6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After Three Duplicate ACK Segments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be explained later</a:t>
            </a:r>
          </a:p>
        </p:txBody>
      </p:sp>
      <p:sp>
        <p:nvSpPr>
          <p:cNvPr id="5" name="Google Shape;555;p79"/>
          <p:cNvSpPr txBox="1">
            <a:spLocks/>
          </p:cNvSpPr>
          <p:nvPr/>
        </p:nvSpPr>
        <p:spPr>
          <a:xfrm>
            <a:off x="1484310" y="190500"/>
            <a:ext cx="10018713" cy="73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800"/>
            </a:pPr>
            <a:r>
              <a:rPr lang="en-US" sz="4000" dirty="0">
                <a:latin typeface="Corbel" panose="020B0503020204020204" pitchFamily="34" charset="0"/>
              </a:rPr>
              <a:t>Error Control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261946" y="1740877"/>
            <a:ext cx="8792" cy="4281854"/>
          </a:xfrm>
          <a:prstGeom prst="lin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974123" y="1028700"/>
            <a:ext cx="17585" cy="51962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52692" y="1107831"/>
            <a:ext cx="0" cy="51171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oogle Shape;399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9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6615" y="392723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 rot="514562">
            <a:off x="4493952" y="1053025"/>
            <a:ext cx="200085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1201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 – 4001 [Data 200 bytes]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91708" y="1440873"/>
            <a:ext cx="4360983" cy="63730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1419131">
            <a:off x="4253560" y="1869260"/>
            <a:ext cx="2220208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4001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 – 1401 [Data 1000 bytes] </a:t>
            </a:r>
          </a:p>
        </p:txBody>
      </p:sp>
      <p:sp>
        <p:nvSpPr>
          <p:cNvPr id="25" name="AutoShape 4" descr="Timer Clipart Images | Free Download | PNG Transparen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8" name="Group 37"/>
          <p:cNvGrpSpPr/>
          <p:nvPr/>
        </p:nvGrpSpPr>
        <p:grpSpPr>
          <a:xfrm>
            <a:off x="2187664" y="2322684"/>
            <a:ext cx="888735" cy="300182"/>
            <a:chOff x="2962829" y="2468419"/>
            <a:chExt cx="888735" cy="300182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3270738" y="2669310"/>
              <a:ext cx="580826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 descr="Timer Clock Animation , cartoon microphone transparent background PNG clipart thumbnai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829" y="2468419"/>
              <a:ext cx="300182" cy="300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2228674" y="3585810"/>
            <a:ext cx="1596803" cy="300182"/>
            <a:chOff x="2377321" y="3047384"/>
            <a:chExt cx="1596803" cy="300182"/>
          </a:xfrm>
        </p:grpSpPr>
        <p:cxnSp>
          <p:nvCxnSpPr>
            <p:cNvPr id="30" name="Straight Connector 29"/>
            <p:cNvCxnSpPr>
              <a:endCxn id="34" idx="3"/>
            </p:cNvCxnSpPr>
            <p:nvPr/>
          </p:nvCxnSpPr>
          <p:spPr>
            <a:xfrm flipH="1">
              <a:off x="2677503" y="3168073"/>
              <a:ext cx="1296621" cy="29402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10" descr="Timer Clock Animation , cartoon microphone transparent background PNG clipart thumbnai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7321" y="3047384"/>
              <a:ext cx="300182" cy="300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Straight Arrow Connector 34"/>
          <p:cNvCxnSpPr/>
          <p:nvPr/>
        </p:nvCxnSpPr>
        <p:spPr>
          <a:xfrm>
            <a:off x="3982915" y="3683128"/>
            <a:ext cx="4302068" cy="1608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13021">
            <a:off x="4575278" y="3208570"/>
            <a:ext cx="111152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1201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 – 5001</a:t>
            </a:r>
          </a:p>
        </p:txBody>
      </p:sp>
      <p:sp>
        <p:nvSpPr>
          <p:cNvPr id="39" name="TextBox 38"/>
          <p:cNvSpPr txBox="1"/>
          <p:nvPr/>
        </p:nvSpPr>
        <p:spPr>
          <a:xfrm rot="21000424">
            <a:off x="5253765" y="4027751"/>
            <a:ext cx="201938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4001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 - 1401   [Data 1000 bytes] </a:t>
            </a:r>
          </a:p>
        </p:txBody>
      </p:sp>
      <p:sp>
        <p:nvSpPr>
          <p:cNvPr id="40" name="TextBox 39"/>
          <p:cNvSpPr txBox="1"/>
          <p:nvPr/>
        </p:nvSpPr>
        <p:spPr>
          <a:xfrm rot="20927841">
            <a:off x="5427824" y="4537303"/>
            <a:ext cx="2210555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4001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- 1401    [Data 1000 bytes]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946327" y="4125414"/>
            <a:ext cx="4360982" cy="7636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57339" y="4703916"/>
            <a:ext cx="4360982" cy="7636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567;p81"/>
          <p:cNvSpPr/>
          <p:nvPr/>
        </p:nvSpPr>
        <p:spPr>
          <a:xfrm>
            <a:off x="1483499" y="2515495"/>
            <a:ext cx="734698" cy="1240395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A93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528" y="3201893"/>
            <a:ext cx="111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</a:rPr>
              <a:t>Time Out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54771" y="2858693"/>
            <a:ext cx="804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2">
                    <a:lumMod val="25000"/>
                  </a:schemeClr>
                </a:solidFill>
              </a:rPr>
              <a:t>500 </a:t>
            </a:r>
            <a:r>
              <a:rPr lang="en-IN" sz="1200" b="1" dirty="0" err="1">
                <a:solidFill>
                  <a:schemeClr val="tx2">
                    <a:lumMod val="25000"/>
                  </a:schemeClr>
                </a:solidFill>
              </a:rPr>
              <a:t>ms</a:t>
            </a:r>
            <a:endParaRPr lang="en-IN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010089" y="4655102"/>
            <a:ext cx="877079" cy="300182"/>
            <a:chOff x="2962829" y="2468419"/>
            <a:chExt cx="888735" cy="30018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3270738" y="2669310"/>
              <a:ext cx="580826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10" descr="Timer Clock Animation , cartoon microphone transparent background PNG clipart thumbnai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829" y="2468419"/>
              <a:ext cx="300182" cy="300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2916673" y="4431390"/>
            <a:ext cx="111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>
                    <a:lumMod val="75000"/>
                  </a:schemeClr>
                </a:solidFill>
              </a:rPr>
              <a:t>Start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073069" y="2354342"/>
            <a:ext cx="901053" cy="300182"/>
            <a:chOff x="3073071" y="3001159"/>
            <a:chExt cx="901053" cy="300182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3367565" y="3168073"/>
              <a:ext cx="606559" cy="25826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10" descr="Timer Clock Animation , cartoon microphone transparent background PNG clipart thumbnai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3071" y="3001159"/>
              <a:ext cx="300182" cy="300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Google Shape;567;p81"/>
          <p:cNvSpPr/>
          <p:nvPr/>
        </p:nvSpPr>
        <p:spPr>
          <a:xfrm>
            <a:off x="2677619" y="4855993"/>
            <a:ext cx="321457" cy="611547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A93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93041" y="5055332"/>
            <a:ext cx="900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2">
                    <a:lumMod val="25000"/>
                  </a:schemeClr>
                </a:solidFill>
              </a:rPr>
              <a:t>&gt; 500 </a:t>
            </a:r>
            <a:r>
              <a:rPr lang="en-IN" sz="1200" b="1" dirty="0" err="1">
                <a:solidFill>
                  <a:schemeClr val="tx2">
                    <a:lumMod val="25000"/>
                  </a:schemeClr>
                </a:solidFill>
              </a:rPr>
              <a:t>ms</a:t>
            </a:r>
            <a:endParaRPr lang="en-IN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99928" y="2102300"/>
            <a:ext cx="649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6">
                    <a:lumMod val="75000"/>
                  </a:schemeClr>
                </a:solidFill>
              </a:rPr>
              <a:t>Stop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008492" y="5525870"/>
            <a:ext cx="4344199" cy="60377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363319">
            <a:off x="5511539" y="5379852"/>
            <a:ext cx="141403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1201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 - 7001</a:t>
            </a:r>
          </a:p>
        </p:txBody>
      </p:sp>
      <p:sp>
        <p:nvSpPr>
          <p:cNvPr id="66" name="Google Shape;562;p81"/>
          <p:cNvSpPr txBox="1"/>
          <p:nvPr/>
        </p:nvSpPr>
        <p:spPr>
          <a:xfrm>
            <a:off x="9203605" y="1730413"/>
            <a:ext cx="2802429" cy="99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Normal Operation</a:t>
            </a:r>
            <a:endParaRPr sz="36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3031952" y="1207147"/>
            <a:ext cx="888735" cy="300182"/>
            <a:chOff x="2962829" y="2468419"/>
            <a:chExt cx="888735" cy="30018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3270738" y="2669310"/>
              <a:ext cx="580826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10" descr="Timer Clock Animation , cartoon microphone transparent background PNG clipart thumbnai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829" y="2468419"/>
              <a:ext cx="300182" cy="300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TextBox 69"/>
          <p:cNvSpPr txBox="1"/>
          <p:nvPr/>
        </p:nvSpPr>
        <p:spPr>
          <a:xfrm>
            <a:off x="2864165" y="989083"/>
            <a:ext cx="111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87822" y="2053736"/>
            <a:ext cx="111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>
                    <a:lumMod val="75000"/>
                  </a:schemeClr>
                </a:solidFill>
              </a:rPr>
              <a:t>Start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001919" y="2248100"/>
            <a:ext cx="4316403" cy="2891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2997221" y="5257080"/>
            <a:ext cx="877079" cy="300182"/>
            <a:chOff x="2962829" y="2468419"/>
            <a:chExt cx="888735" cy="300182"/>
          </a:xfrm>
        </p:grpSpPr>
        <p:cxnSp>
          <p:nvCxnSpPr>
            <p:cNvPr id="82" name="Straight Connector 81"/>
            <p:cNvCxnSpPr/>
            <p:nvPr/>
          </p:nvCxnSpPr>
          <p:spPr>
            <a:xfrm flipH="1">
              <a:off x="3270738" y="2669310"/>
              <a:ext cx="580826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Picture 10" descr="Timer Clock Animation , cartoon microphone transparent background PNG clipart thumbnai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829" y="2468419"/>
              <a:ext cx="300182" cy="300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80836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37" grpId="0" animBg="1"/>
      <p:bldP spid="39" grpId="0" animBg="1"/>
      <p:bldP spid="40" grpId="0" animBg="1"/>
      <p:bldP spid="44" grpId="0" animBg="1"/>
      <p:bldP spid="36" grpId="0"/>
      <p:bldP spid="46" grpId="0"/>
      <p:bldP spid="52" grpId="0"/>
      <p:bldP spid="58" grpId="0" animBg="1"/>
      <p:bldP spid="59" grpId="0"/>
      <p:bldP spid="60" grpId="0"/>
      <p:bldP spid="65" grpId="0" animBg="1"/>
      <p:bldP spid="70" grpId="0"/>
      <p:bldP spid="7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2"/>
          <p:cNvSpPr txBox="1"/>
          <p:nvPr/>
        </p:nvSpPr>
        <p:spPr>
          <a:xfrm>
            <a:off x="794328" y="1773382"/>
            <a:ext cx="10700986" cy="384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Segment Lost or Corrupted?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Retransmission of segment  ??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 will the sender know 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What about the receiver, not aware of a packet sent?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lang="en-US" sz="3600" b="1" i="0" u="none" strike="noStrike" cap="non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RTO - Retransmission</a:t>
            </a:r>
            <a:r>
              <a:rPr lang="en-US" sz="3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after time out.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82"/>
          <p:cNvSpPr txBox="1"/>
          <p:nvPr/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Other Scenarios</a:t>
            </a:r>
            <a:endParaRPr sz="36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261946" y="1740877"/>
            <a:ext cx="8792" cy="4281854"/>
          </a:xfrm>
          <a:prstGeom prst="lin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974123" y="1028700"/>
            <a:ext cx="17585" cy="51962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1" idx="2"/>
          </p:cNvCxnSpPr>
          <p:nvPr/>
        </p:nvCxnSpPr>
        <p:spPr>
          <a:xfrm>
            <a:off x="8352691" y="845068"/>
            <a:ext cx="1" cy="53798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oogle Shape;399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9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6614" y="129960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 rot="21253352">
            <a:off x="4745209" y="774155"/>
            <a:ext cx="215336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7001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 – 1401  [Data 1000 bytes]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951810" y="933392"/>
            <a:ext cx="4400880" cy="4915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4" descr="Timer Clipart Images | Free Download | PNG Transparen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991708" y="3785841"/>
            <a:ext cx="4379389" cy="39293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21178542">
            <a:off x="4789324" y="1332109"/>
            <a:ext cx="201938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8001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 - 1401   [Data 1000 bytes] </a:t>
            </a:r>
          </a:p>
        </p:txBody>
      </p:sp>
      <p:sp>
        <p:nvSpPr>
          <p:cNvPr id="40" name="TextBox 39"/>
          <p:cNvSpPr txBox="1"/>
          <p:nvPr/>
        </p:nvSpPr>
        <p:spPr>
          <a:xfrm rot="20927841">
            <a:off x="5309279" y="4380436"/>
            <a:ext cx="2210555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9001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- 1401    [Data 1000 bytes] 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003102" y="4548617"/>
            <a:ext cx="4360982" cy="7636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08553" y="3561422"/>
            <a:ext cx="111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</a:rPr>
              <a:t>Time Out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8387063" y="2348947"/>
            <a:ext cx="3044215" cy="551641"/>
            <a:chOff x="8032732" y="641556"/>
            <a:chExt cx="2160159" cy="327375"/>
          </a:xfrm>
        </p:grpSpPr>
        <p:grpSp>
          <p:nvGrpSpPr>
            <p:cNvPr id="38" name="Group 37"/>
            <p:cNvGrpSpPr/>
            <p:nvPr/>
          </p:nvGrpSpPr>
          <p:grpSpPr>
            <a:xfrm>
              <a:off x="8032732" y="757817"/>
              <a:ext cx="1326885" cy="211114"/>
              <a:chOff x="1981593" y="2292844"/>
              <a:chExt cx="1326885" cy="211114"/>
            </a:xfrm>
          </p:grpSpPr>
          <p:cxnSp>
            <p:nvCxnSpPr>
              <p:cNvPr id="24" name="Straight Connector 23"/>
              <p:cNvCxnSpPr>
                <a:stCxn id="1034" idx="1"/>
              </p:cNvCxnSpPr>
              <p:nvPr/>
            </p:nvCxnSpPr>
            <p:spPr>
              <a:xfrm flipH="1" flipV="1">
                <a:off x="1981593" y="2389610"/>
                <a:ext cx="1115771" cy="8791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4" name="Picture 10" descr="Timer Clock Animation , cartoon microphone transparent background PNG clipart thumbnai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7364" y="2292844"/>
                <a:ext cx="211114" cy="211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TextBox 46"/>
            <p:cNvSpPr txBox="1"/>
            <p:nvPr/>
          </p:nvSpPr>
          <p:spPr>
            <a:xfrm>
              <a:off x="9074141" y="641556"/>
              <a:ext cx="1118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2">
                      <a:lumMod val="25000"/>
                    </a:schemeClr>
                  </a:solidFill>
                </a:rPr>
                <a:t>Start</a:t>
              </a:r>
            </a:p>
          </p:txBody>
        </p:sp>
      </p:grpSp>
      <p:sp>
        <p:nvSpPr>
          <p:cNvPr id="58" name="Google Shape;567;p81"/>
          <p:cNvSpPr/>
          <p:nvPr/>
        </p:nvSpPr>
        <p:spPr>
          <a:xfrm rot="10800000">
            <a:off x="10272214" y="2780967"/>
            <a:ext cx="582646" cy="1782305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A93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88688" y="1522748"/>
            <a:ext cx="900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2">
                    <a:lumMod val="25000"/>
                  </a:schemeClr>
                </a:solidFill>
              </a:rPr>
              <a:t>&lt; 500 </a:t>
            </a:r>
            <a:r>
              <a:rPr lang="en-IN" sz="1200" b="1" dirty="0" err="1">
                <a:solidFill>
                  <a:schemeClr val="tx2">
                    <a:lumMod val="25000"/>
                  </a:schemeClr>
                </a:solidFill>
              </a:rPr>
              <a:t>ms</a:t>
            </a:r>
            <a:endParaRPr lang="en-IN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430251" y="2156891"/>
            <a:ext cx="1115482" cy="479623"/>
            <a:chOff x="2400176" y="5594004"/>
            <a:chExt cx="1115482" cy="479623"/>
          </a:xfrm>
        </p:grpSpPr>
        <p:grpSp>
          <p:nvGrpSpPr>
            <p:cNvPr id="54" name="Group 53"/>
            <p:cNvGrpSpPr/>
            <p:nvPr/>
          </p:nvGrpSpPr>
          <p:grpSpPr>
            <a:xfrm>
              <a:off x="2400176" y="5594004"/>
              <a:ext cx="907434" cy="300182"/>
              <a:chOff x="2441295" y="3149613"/>
              <a:chExt cx="907434" cy="300182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2441295" y="3287707"/>
                <a:ext cx="611055" cy="11997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6" name="Picture 10" descr="Timer Clock Animation , cartoon microphone transparent background PNG clipart thumbnai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547" y="3149613"/>
                <a:ext cx="300182" cy="3001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0" name="TextBox 59"/>
            <p:cNvSpPr txBox="1"/>
            <p:nvPr/>
          </p:nvSpPr>
          <p:spPr>
            <a:xfrm>
              <a:off x="2866195" y="5796628"/>
              <a:ext cx="649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2">
                      <a:lumMod val="25000"/>
                    </a:schemeClr>
                  </a:solidFill>
                </a:rPr>
                <a:t>Stop</a:t>
              </a: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4035423" y="5429468"/>
            <a:ext cx="4357340" cy="49663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363319">
            <a:off x="6521559" y="3523669"/>
            <a:ext cx="141403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1401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 - 9001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3991708" y="1486952"/>
            <a:ext cx="4342578" cy="5327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3964927" y="1820562"/>
            <a:ext cx="4422135" cy="489317"/>
            <a:chOff x="3964927" y="1820562"/>
            <a:chExt cx="4422135" cy="489317"/>
          </a:xfrm>
        </p:grpSpPr>
        <p:sp>
          <p:nvSpPr>
            <p:cNvPr id="37" name="TextBox 36"/>
            <p:cNvSpPr txBox="1"/>
            <p:nvPr/>
          </p:nvSpPr>
          <p:spPr>
            <a:xfrm rot="159549">
              <a:off x="6670555" y="1820562"/>
              <a:ext cx="1414030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b="1" dirty="0" err="1"/>
                <a:t>Seq</a:t>
              </a:r>
              <a:r>
                <a:rPr lang="en-IN" sz="1000" b="1" dirty="0"/>
                <a:t> – 1401</a:t>
              </a:r>
            </a:p>
            <a:p>
              <a:r>
                <a:rPr lang="en-IN" sz="1000" b="1" dirty="0" err="1"/>
                <a:t>Ack</a:t>
              </a:r>
              <a:r>
                <a:rPr lang="en-IN" sz="1000" b="1" dirty="0"/>
                <a:t> - 9001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3964927" y="2144890"/>
              <a:ext cx="4422135" cy="16498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96248"/>
              </p:ext>
            </p:extLst>
          </p:nvPr>
        </p:nvGraphicFramePr>
        <p:xfrm>
          <a:off x="2060682" y="1270155"/>
          <a:ext cx="1403604" cy="304800"/>
        </p:xfrm>
        <a:graphic>
          <a:graphicData uri="http://schemas.openxmlformats.org/drawingml/2006/table">
            <a:tbl>
              <a:tblPr firstRow="1" bandRow="1">
                <a:tableStyleId>{5F11D170-EDDD-4464-9869-57F6B3F8DDF9}</a:tableStyleId>
              </a:tblPr>
              <a:tblGrid>
                <a:gridCol w="233934">
                  <a:extLst>
                    <a:ext uri="{9D8B030D-6E8A-4147-A177-3AD203B41FA5}">
                      <a16:colId xmlns:a16="http://schemas.microsoft.com/office/drawing/2014/main" val="2800947746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3217184090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492733374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036515845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351644747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369526830"/>
                    </a:ext>
                  </a:extLst>
                </a:gridCol>
              </a:tblGrid>
              <a:tr h="24194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56437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57372"/>
              </p:ext>
            </p:extLst>
          </p:nvPr>
        </p:nvGraphicFramePr>
        <p:xfrm>
          <a:off x="2081266" y="1838948"/>
          <a:ext cx="1403604" cy="304800"/>
        </p:xfrm>
        <a:graphic>
          <a:graphicData uri="http://schemas.openxmlformats.org/drawingml/2006/table">
            <a:tbl>
              <a:tblPr firstRow="1" bandRow="1">
                <a:tableStyleId>{5F11D170-EDDD-4464-9869-57F6B3F8DDF9}</a:tableStyleId>
              </a:tblPr>
              <a:tblGrid>
                <a:gridCol w="233934">
                  <a:extLst>
                    <a:ext uri="{9D8B030D-6E8A-4147-A177-3AD203B41FA5}">
                      <a16:colId xmlns:a16="http://schemas.microsoft.com/office/drawing/2014/main" val="2800947746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3217184090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492733374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036515845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351644747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369526830"/>
                    </a:ext>
                  </a:extLst>
                </a:gridCol>
              </a:tblGrid>
              <a:tr h="24194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56437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594492" y="3301932"/>
            <a:ext cx="942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Buffer</a:t>
            </a:r>
          </a:p>
        </p:txBody>
      </p:sp>
      <p:sp>
        <p:nvSpPr>
          <p:cNvPr id="62" name="TextBox 61"/>
          <p:cNvSpPr txBox="1"/>
          <p:nvPr/>
        </p:nvSpPr>
        <p:spPr>
          <a:xfrm rot="21083122">
            <a:off x="4718428" y="2453582"/>
            <a:ext cx="215336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9001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 – 1401  [Data 1000 bytes] 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375315" y="2680496"/>
            <a:ext cx="2932190" cy="28056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1178542">
            <a:off x="4762543" y="3011536"/>
            <a:ext cx="201938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10001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 - 1401   [Data 1000 bytes] 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964927" y="3166379"/>
            <a:ext cx="4342578" cy="5327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y 27"/>
          <p:cNvSpPr/>
          <p:nvPr/>
        </p:nvSpPr>
        <p:spPr>
          <a:xfrm>
            <a:off x="7035469" y="2480162"/>
            <a:ext cx="684201" cy="482969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6" name="Group 75"/>
          <p:cNvGrpSpPr/>
          <p:nvPr/>
        </p:nvGrpSpPr>
        <p:grpSpPr>
          <a:xfrm>
            <a:off x="8379317" y="4401423"/>
            <a:ext cx="3279476" cy="592581"/>
            <a:chOff x="2401004" y="5573289"/>
            <a:chExt cx="2767542" cy="592581"/>
          </a:xfrm>
        </p:grpSpPr>
        <p:grpSp>
          <p:nvGrpSpPr>
            <p:cNvPr id="77" name="Group 76"/>
            <p:cNvGrpSpPr/>
            <p:nvPr/>
          </p:nvGrpSpPr>
          <p:grpSpPr>
            <a:xfrm>
              <a:off x="2401004" y="5573289"/>
              <a:ext cx="1597411" cy="306966"/>
              <a:chOff x="2442123" y="3128898"/>
              <a:chExt cx="1597411" cy="306966"/>
            </a:xfrm>
          </p:grpSpPr>
          <p:cxnSp>
            <p:nvCxnSpPr>
              <p:cNvPr id="79" name="Straight Connector 78"/>
              <p:cNvCxnSpPr>
                <a:stCxn id="80" idx="1"/>
              </p:cNvCxnSpPr>
              <p:nvPr/>
            </p:nvCxnSpPr>
            <p:spPr>
              <a:xfrm flipH="1" flipV="1">
                <a:off x="2442123" y="3276092"/>
                <a:ext cx="1290445" cy="6289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Picture 10" descr="Timer Clock Animation , cartoon microphone transparent background PNG clipart thumbnai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2568" y="3128898"/>
                <a:ext cx="306966" cy="3069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8" name="TextBox 77"/>
            <p:cNvSpPr txBox="1"/>
            <p:nvPr/>
          </p:nvSpPr>
          <p:spPr>
            <a:xfrm>
              <a:off x="3187883" y="5888871"/>
              <a:ext cx="1980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2">
                      <a:lumMod val="25000"/>
                    </a:schemeClr>
                  </a:solidFill>
                </a:rPr>
                <a:t>Time out &amp; Restart Timer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 rot="363319">
            <a:off x="6185021" y="5263721"/>
            <a:ext cx="141403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1401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 - 11001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0798"/>
              </p:ext>
            </p:extLst>
          </p:nvPr>
        </p:nvGraphicFramePr>
        <p:xfrm>
          <a:off x="2361352" y="3533621"/>
          <a:ext cx="1403604" cy="304800"/>
        </p:xfrm>
        <a:graphic>
          <a:graphicData uri="http://schemas.openxmlformats.org/drawingml/2006/table">
            <a:tbl>
              <a:tblPr firstRow="1" bandRow="1">
                <a:tableStyleId>{5F11D170-EDDD-4464-9869-57F6B3F8DDF9}</a:tableStyleId>
              </a:tblPr>
              <a:tblGrid>
                <a:gridCol w="233934">
                  <a:extLst>
                    <a:ext uri="{9D8B030D-6E8A-4147-A177-3AD203B41FA5}">
                      <a16:colId xmlns:a16="http://schemas.microsoft.com/office/drawing/2014/main" val="2800947746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3217184090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492733374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036515845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351644747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369526830"/>
                    </a:ext>
                  </a:extLst>
                </a:gridCol>
              </a:tblGrid>
              <a:tr h="24194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56437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351525" y="1013044"/>
            <a:ext cx="942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Buffer</a:t>
            </a:r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04308"/>
              </p:ext>
            </p:extLst>
          </p:nvPr>
        </p:nvGraphicFramePr>
        <p:xfrm>
          <a:off x="2417290" y="5150245"/>
          <a:ext cx="1401763" cy="304800"/>
        </p:xfrm>
        <a:graphic>
          <a:graphicData uri="http://schemas.openxmlformats.org/drawingml/2006/table">
            <a:tbl>
              <a:tblPr firstRow="1" bandRow="1">
                <a:tableStyleId>{5F11D170-EDDD-4464-9869-57F6B3F8DDF9}</a:tableStyleId>
              </a:tblPr>
              <a:tblGrid>
                <a:gridCol w="233934">
                  <a:extLst>
                    <a:ext uri="{9D8B030D-6E8A-4147-A177-3AD203B41FA5}">
                      <a16:colId xmlns:a16="http://schemas.microsoft.com/office/drawing/2014/main" val="2800947746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3217184090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492733374"/>
                    </a:ext>
                  </a:extLst>
                </a:gridCol>
                <a:gridCol w="232093">
                  <a:extLst>
                    <a:ext uri="{9D8B030D-6E8A-4147-A177-3AD203B41FA5}">
                      <a16:colId xmlns:a16="http://schemas.microsoft.com/office/drawing/2014/main" val="1036515845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351644747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369526830"/>
                    </a:ext>
                  </a:extLst>
                </a:gridCol>
              </a:tblGrid>
              <a:tr h="24194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56437"/>
                  </a:ext>
                </a:extLst>
              </a:tr>
            </a:tbl>
          </a:graphicData>
        </a:graphic>
      </p:graphicFrame>
      <p:grpSp>
        <p:nvGrpSpPr>
          <p:cNvPr id="86" name="Group 85"/>
          <p:cNvGrpSpPr/>
          <p:nvPr/>
        </p:nvGrpSpPr>
        <p:grpSpPr>
          <a:xfrm>
            <a:off x="8397879" y="5731785"/>
            <a:ext cx="2087393" cy="601239"/>
            <a:chOff x="2400177" y="5542870"/>
            <a:chExt cx="2087393" cy="601239"/>
          </a:xfrm>
        </p:grpSpPr>
        <p:grpSp>
          <p:nvGrpSpPr>
            <p:cNvPr id="87" name="Group 86"/>
            <p:cNvGrpSpPr/>
            <p:nvPr/>
          </p:nvGrpSpPr>
          <p:grpSpPr>
            <a:xfrm>
              <a:off x="2400177" y="5542870"/>
              <a:ext cx="1842552" cy="300182"/>
              <a:chOff x="2441296" y="3098479"/>
              <a:chExt cx="1842552" cy="300182"/>
            </a:xfrm>
          </p:grpSpPr>
          <p:cxnSp>
            <p:nvCxnSpPr>
              <p:cNvPr id="89" name="Straight Connector 88"/>
              <p:cNvCxnSpPr>
                <a:stCxn id="90" idx="1"/>
              </p:cNvCxnSpPr>
              <p:nvPr/>
            </p:nvCxnSpPr>
            <p:spPr>
              <a:xfrm flipH="1">
                <a:off x="2441296" y="3248570"/>
                <a:ext cx="1542370" cy="48374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0" name="Picture 10" descr="Timer Clock Animation , cartoon microphone transparent background PNG clipart thumbnai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3666" y="3098479"/>
                <a:ext cx="300182" cy="3001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8" name="TextBox 87"/>
            <p:cNvSpPr txBox="1"/>
            <p:nvPr/>
          </p:nvSpPr>
          <p:spPr>
            <a:xfrm>
              <a:off x="3838107" y="5867110"/>
              <a:ext cx="649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2">
                      <a:lumMod val="25000"/>
                    </a:schemeClr>
                  </a:solidFill>
                </a:rPr>
                <a:t>Stop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721927" y="4921960"/>
            <a:ext cx="942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Buffer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8334287" y="589294"/>
            <a:ext cx="2178280" cy="553185"/>
            <a:chOff x="8320567" y="639670"/>
            <a:chExt cx="1545696" cy="328291"/>
          </a:xfrm>
        </p:grpSpPr>
        <p:grpSp>
          <p:nvGrpSpPr>
            <p:cNvPr id="95" name="Group 94"/>
            <p:cNvGrpSpPr/>
            <p:nvPr/>
          </p:nvGrpSpPr>
          <p:grpSpPr>
            <a:xfrm>
              <a:off x="8320567" y="749417"/>
              <a:ext cx="736563" cy="218544"/>
              <a:chOff x="2269428" y="2284444"/>
              <a:chExt cx="736563" cy="218544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 flipH="1" flipV="1">
                <a:off x="2269428" y="2393716"/>
                <a:ext cx="537330" cy="19109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Picture 10" descr="Timer Clock Animation , cartoon microphone transparent background PNG clipart thumbnai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4877" y="2284444"/>
                <a:ext cx="211114" cy="218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8747513" y="639670"/>
              <a:ext cx="1118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2">
                      <a:lumMod val="25000"/>
                    </a:schemeClr>
                  </a:solidFill>
                </a:rPr>
                <a:t>Start</a:t>
              </a:r>
            </a:p>
          </p:txBody>
        </p:sp>
      </p:grpSp>
      <p:sp>
        <p:nvSpPr>
          <p:cNvPr id="99" name="Google Shape;567;p81"/>
          <p:cNvSpPr/>
          <p:nvPr/>
        </p:nvSpPr>
        <p:spPr>
          <a:xfrm rot="10800000">
            <a:off x="9368639" y="1007605"/>
            <a:ext cx="1116633" cy="1364009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A93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594;p86"/>
          <p:cNvSpPr txBox="1"/>
          <p:nvPr/>
        </p:nvSpPr>
        <p:spPr>
          <a:xfrm>
            <a:off x="1040964" y="6199259"/>
            <a:ext cx="10018713" cy="61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Lost Segment</a:t>
            </a:r>
            <a:endParaRPr sz="3600" b="0" i="0" u="none" strike="noStrike" cap="none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038454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9" grpId="0" animBg="1"/>
      <p:bldP spid="40" grpId="0" animBg="1"/>
      <p:bldP spid="36" grpId="0"/>
      <p:bldP spid="58" grpId="0" animBg="1"/>
      <p:bldP spid="59" grpId="0"/>
      <p:bldP spid="65" grpId="0" animBg="1"/>
      <p:bldP spid="26" grpId="0"/>
      <p:bldP spid="62" grpId="0" animBg="1"/>
      <p:bldP spid="64" grpId="0" animBg="1"/>
      <p:bldP spid="28" grpId="0" animBg="1"/>
      <p:bldP spid="81" grpId="0" animBg="1"/>
      <p:bldP spid="83" grpId="0"/>
      <p:bldP spid="92" grpId="0"/>
      <p:bldP spid="9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4"/>
          <p:cNvSpPr txBox="1">
            <a:spLocks noGrp="1"/>
          </p:cNvSpPr>
          <p:nvPr>
            <p:ph type="title"/>
          </p:nvPr>
        </p:nvSpPr>
        <p:spPr>
          <a:xfrm>
            <a:off x="1484311" y="400045"/>
            <a:ext cx="10018713" cy="10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Out of Order Segments</a:t>
            </a:r>
            <a:endParaRPr/>
          </a:p>
        </p:txBody>
      </p:sp>
      <p:sp>
        <p:nvSpPr>
          <p:cNvPr id="587" name="Google Shape;587;p84"/>
          <p:cNvSpPr/>
          <p:nvPr/>
        </p:nvSpPr>
        <p:spPr>
          <a:xfrm>
            <a:off x="1620836" y="1652977"/>
            <a:ext cx="10018712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TCP implementations today do not discard out-of-order segments.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They store them</a:t>
            </a:r>
            <a:r>
              <a:rPr lang="en-US" sz="44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temporarily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Flag them as out-of-order segments until the missing segments arrive.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Out-of-order segments are never delivered to the process.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TCP guarantees that data are delivered to the process in order.</a:t>
            </a:r>
            <a:endParaRPr sz="24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261946" y="1740877"/>
            <a:ext cx="8792" cy="4281854"/>
          </a:xfrm>
          <a:prstGeom prst="lin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954131" y="1028700"/>
            <a:ext cx="19992" cy="58293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1" idx="2"/>
          </p:cNvCxnSpPr>
          <p:nvPr/>
        </p:nvCxnSpPr>
        <p:spPr>
          <a:xfrm>
            <a:off x="8352691" y="845068"/>
            <a:ext cx="5931" cy="601293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oogle Shape;399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9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6614" y="129960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 rot="21253352">
            <a:off x="4727810" y="630794"/>
            <a:ext cx="180120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900" b="1" dirty="0" err="1"/>
              <a:t>Seq</a:t>
            </a:r>
            <a:r>
              <a:rPr lang="en-IN" sz="900" b="1" dirty="0"/>
              <a:t> – 11001</a:t>
            </a:r>
          </a:p>
          <a:p>
            <a:r>
              <a:rPr lang="en-IN" sz="900" b="1" dirty="0" err="1"/>
              <a:t>Ack</a:t>
            </a:r>
            <a:r>
              <a:rPr lang="en-IN" sz="900" b="1" dirty="0"/>
              <a:t> – 1401  [Data 1000 bytes]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951810" y="879932"/>
            <a:ext cx="4400880" cy="4915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4" descr="Timer Clipart Images | Free Download | PNG Transparen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4006228" y="2723997"/>
            <a:ext cx="4349428" cy="3567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964220" y="2931049"/>
            <a:ext cx="3368522" cy="643742"/>
            <a:chOff x="4954215" y="3311943"/>
            <a:chExt cx="3368522" cy="643742"/>
          </a:xfrm>
        </p:grpSpPr>
        <p:sp>
          <p:nvSpPr>
            <p:cNvPr id="40" name="TextBox 39"/>
            <p:cNvSpPr txBox="1"/>
            <p:nvPr/>
          </p:nvSpPr>
          <p:spPr>
            <a:xfrm rot="20927841">
              <a:off x="5153078" y="3311943"/>
              <a:ext cx="1804544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b="1" dirty="0" err="1"/>
                <a:t>Seq</a:t>
              </a:r>
              <a:r>
                <a:rPr lang="en-IN" sz="900" b="1" dirty="0"/>
                <a:t> – 12001</a:t>
              </a:r>
            </a:p>
            <a:p>
              <a:r>
                <a:rPr lang="en-IN" sz="900" b="1" dirty="0" err="1"/>
                <a:t>Ack</a:t>
              </a:r>
              <a:r>
                <a:rPr lang="en-IN" sz="900" b="1" dirty="0"/>
                <a:t>- 1401    [Data 1000 bytes] 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4954215" y="3383764"/>
              <a:ext cx="3368522" cy="57192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0808553" y="3561422"/>
            <a:ext cx="111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</a:rPr>
              <a:t>Time Out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46508" y="2200053"/>
            <a:ext cx="9717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900" b="1" dirty="0" err="1"/>
              <a:t>Seq</a:t>
            </a:r>
            <a:r>
              <a:rPr lang="en-IN" sz="900" b="1" dirty="0"/>
              <a:t> – 1401</a:t>
            </a:r>
          </a:p>
          <a:p>
            <a:r>
              <a:rPr lang="en-IN" sz="900" b="1" dirty="0" err="1"/>
              <a:t>Ack</a:t>
            </a:r>
            <a:r>
              <a:rPr lang="en-IN" sz="900" b="1" dirty="0"/>
              <a:t> - 12001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4012113" y="1272464"/>
            <a:ext cx="2509336" cy="490699"/>
            <a:chOff x="4012113" y="1272464"/>
            <a:chExt cx="2509336" cy="490699"/>
          </a:xfrm>
        </p:grpSpPr>
        <p:sp>
          <p:nvSpPr>
            <p:cNvPr id="37" name="TextBox 36"/>
            <p:cNvSpPr txBox="1"/>
            <p:nvPr/>
          </p:nvSpPr>
          <p:spPr>
            <a:xfrm rot="159549">
              <a:off x="5448574" y="1272464"/>
              <a:ext cx="1072875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b="1" dirty="0" err="1"/>
                <a:t>Seq</a:t>
              </a:r>
              <a:r>
                <a:rPr lang="en-IN" sz="900" b="1" dirty="0"/>
                <a:t> – 1401</a:t>
              </a:r>
            </a:p>
            <a:p>
              <a:r>
                <a:rPr lang="en-IN" sz="900" b="1" dirty="0" err="1"/>
                <a:t>Ack</a:t>
              </a:r>
              <a:r>
                <a:rPr lang="en-IN" sz="900" b="1" dirty="0"/>
                <a:t> - 12001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4012113" y="1553867"/>
              <a:ext cx="2399347" cy="20929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08523"/>
              </p:ext>
            </p:extLst>
          </p:nvPr>
        </p:nvGraphicFramePr>
        <p:xfrm>
          <a:off x="1912280" y="1355105"/>
          <a:ext cx="1874520" cy="304800"/>
        </p:xfrm>
        <a:graphic>
          <a:graphicData uri="http://schemas.openxmlformats.org/drawingml/2006/table">
            <a:tbl>
              <a:tblPr firstRow="1" bandRow="1">
                <a:tableStyleId>{5F11D170-EDDD-4464-9869-57F6B3F8DDF9}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009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71840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27333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65158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6447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32682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31011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5268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0113387"/>
                    </a:ext>
                  </a:extLst>
                </a:gridCol>
              </a:tblGrid>
              <a:tr h="25249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56437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 rot="20898917">
            <a:off x="4148337" y="1996476"/>
            <a:ext cx="180168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900" b="1" dirty="0" err="1"/>
              <a:t>Seq</a:t>
            </a:r>
            <a:r>
              <a:rPr lang="en-IN" sz="900" b="1" dirty="0"/>
              <a:t> – 11001</a:t>
            </a:r>
          </a:p>
          <a:p>
            <a:r>
              <a:rPr lang="en-IN" sz="900" b="1" dirty="0" err="1"/>
              <a:t>Ack</a:t>
            </a:r>
            <a:r>
              <a:rPr lang="en-IN" sz="900" b="1" dirty="0"/>
              <a:t> – 1401  [Data 1000 bytes] 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996229" y="1798009"/>
            <a:ext cx="4329158" cy="85205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y 27"/>
          <p:cNvSpPr/>
          <p:nvPr/>
        </p:nvSpPr>
        <p:spPr>
          <a:xfrm>
            <a:off x="4455463" y="1380756"/>
            <a:ext cx="684201" cy="482969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6" name="Group 75"/>
          <p:cNvGrpSpPr/>
          <p:nvPr/>
        </p:nvGrpSpPr>
        <p:grpSpPr>
          <a:xfrm>
            <a:off x="8312793" y="1622240"/>
            <a:ext cx="2840101" cy="538242"/>
            <a:chOff x="2401005" y="5564076"/>
            <a:chExt cx="2396754" cy="538242"/>
          </a:xfrm>
        </p:grpSpPr>
        <p:grpSp>
          <p:nvGrpSpPr>
            <p:cNvPr id="77" name="Group 76"/>
            <p:cNvGrpSpPr/>
            <p:nvPr/>
          </p:nvGrpSpPr>
          <p:grpSpPr>
            <a:xfrm>
              <a:off x="2401005" y="5564076"/>
              <a:ext cx="974545" cy="306966"/>
              <a:chOff x="2442124" y="3119685"/>
              <a:chExt cx="974545" cy="306966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flipH="1">
                <a:off x="2442124" y="3267397"/>
                <a:ext cx="664136" cy="8696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Picture 10" descr="Timer Clock Animation , cartoon microphone transparent background PNG clipart thumbnai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9703" y="3119685"/>
                <a:ext cx="306966" cy="3069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8" name="TextBox 77"/>
            <p:cNvSpPr txBox="1"/>
            <p:nvPr/>
          </p:nvSpPr>
          <p:spPr>
            <a:xfrm>
              <a:off x="2817096" y="5825319"/>
              <a:ext cx="1980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2">
                      <a:lumMod val="25000"/>
                    </a:schemeClr>
                  </a:solidFill>
                </a:rPr>
                <a:t>Time out &amp; Restart Timer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2428391" y="1119146"/>
            <a:ext cx="942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Buffer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8268285" y="6237791"/>
            <a:ext cx="2857233" cy="534005"/>
            <a:chOff x="2400177" y="5309047"/>
            <a:chExt cx="2857233" cy="534005"/>
          </a:xfrm>
        </p:grpSpPr>
        <p:grpSp>
          <p:nvGrpSpPr>
            <p:cNvPr id="87" name="Group 86"/>
            <p:cNvGrpSpPr/>
            <p:nvPr/>
          </p:nvGrpSpPr>
          <p:grpSpPr>
            <a:xfrm>
              <a:off x="2400177" y="5542870"/>
              <a:ext cx="1842552" cy="300182"/>
              <a:chOff x="2441296" y="3098479"/>
              <a:chExt cx="1842552" cy="300182"/>
            </a:xfrm>
          </p:grpSpPr>
          <p:cxnSp>
            <p:nvCxnSpPr>
              <p:cNvPr id="89" name="Straight Connector 88"/>
              <p:cNvCxnSpPr>
                <a:stCxn id="90" idx="1"/>
              </p:cNvCxnSpPr>
              <p:nvPr/>
            </p:nvCxnSpPr>
            <p:spPr>
              <a:xfrm flipH="1">
                <a:off x="2441296" y="3248570"/>
                <a:ext cx="1542370" cy="48374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0" name="Picture 10" descr="Timer Clock Animation , cartoon microphone transparent background PNG clipart thumbnai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3666" y="3098479"/>
                <a:ext cx="300182" cy="3001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8" name="TextBox 87"/>
            <p:cNvSpPr txBox="1"/>
            <p:nvPr/>
          </p:nvSpPr>
          <p:spPr>
            <a:xfrm>
              <a:off x="3598713" y="5309047"/>
              <a:ext cx="165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2">
                      <a:lumMod val="25000"/>
                    </a:schemeClr>
                  </a:solidFill>
                </a:rPr>
                <a:t>Time Out Timer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409758" y="3750999"/>
            <a:ext cx="942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Buffer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8334287" y="589294"/>
            <a:ext cx="2081701" cy="413379"/>
            <a:chOff x="8320567" y="639670"/>
            <a:chExt cx="1545696" cy="328291"/>
          </a:xfrm>
        </p:grpSpPr>
        <p:grpSp>
          <p:nvGrpSpPr>
            <p:cNvPr id="95" name="Group 94"/>
            <p:cNvGrpSpPr/>
            <p:nvPr/>
          </p:nvGrpSpPr>
          <p:grpSpPr>
            <a:xfrm>
              <a:off x="8320567" y="749417"/>
              <a:ext cx="736563" cy="218544"/>
              <a:chOff x="2269428" y="2284444"/>
              <a:chExt cx="736563" cy="218544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 flipH="1" flipV="1">
                <a:off x="2269428" y="2393716"/>
                <a:ext cx="537330" cy="19109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Picture 10" descr="Timer Clock Animation , cartoon microphone transparent background PNG clipart thumbnai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4877" y="2284444"/>
                <a:ext cx="211114" cy="218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8747513" y="639670"/>
              <a:ext cx="1118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2">
                      <a:lumMod val="25000"/>
                    </a:schemeClr>
                  </a:solidFill>
                </a:rPr>
                <a:t>Start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306588" y="2433423"/>
            <a:ext cx="1332618" cy="475105"/>
            <a:chOff x="2400177" y="5397459"/>
            <a:chExt cx="1332618" cy="475105"/>
          </a:xfrm>
        </p:grpSpPr>
        <p:grpSp>
          <p:nvGrpSpPr>
            <p:cNvPr id="100" name="Group 99"/>
            <p:cNvGrpSpPr/>
            <p:nvPr/>
          </p:nvGrpSpPr>
          <p:grpSpPr>
            <a:xfrm>
              <a:off x="2400177" y="5572382"/>
              <a:ext cx="1104335" cy="300182"/>
              <a:chOff x="2441296" y="3127991"/>
              <a:chExt cx="1104335" cy="300182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>
                <a:off x="2441296" y="3288418"/>
                <a:ext cx="770770" cy="8526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" name="Picture 10" descr="Timer Clock Animation , cartoon microphone transparent background PNG clipart thumbnai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5449" y="3127991"/>
                <a:ext cx="300182" cy="3001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1" name="TextBox 100"/>
            <p:cNvSpPr txBox="1"/>
            <p:nvPr/>
          </p:nvSpPr>
          <p:spPr>
            <a:xfrm>
              <a:off x="3083332" y="5397459"/>
              <a:ext cx="649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2">
                      <a:lumMod val="25000"/>
                    </a:schemeClr>
                  </a:solidFill>
                </a:rPr>
                <a:t>Stop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958211" y="3482509"/>
            <a:ext cx="4442664" cy="761907"/>
            <a:chOff x="3915849" y="3256113"/>
            <a:chExt cx="4442664" cy="761907"/>
          </a:xfrm>
        </p:grpSpPr>
        <p:sp>
          <p:nvSpPr>
            <p:cNvPr id="105" name="TextBox 104"/>
            <p:cNvSpPr txBox="1"/>
            <p:nvPr/>
          </p:nvSpPr>
          <p:spPr>
            <a:xfrm rot="21020207">
              <a:off x="5152131" y="3256113"/>
              <a:ext cx="1903880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b="1" dirty="0" err="1"/>
                <a:t>Seq</a:t>
              </a:r>
              <a:r>
                <a:rPr lang="en-IN" sz="900" b="1" dirty="0"/>
                <a:t> – 13001</a:t>
              </a:r>
            </a:p>
            <a:p>
              <a:r>
                <a:rPr lang="en-IN" sz="900" b="1" dirty="0" err="1"/>
                <a:t>Ack</a:t>
              </a:r>
              <a:r>
                <a:rPr lang="en-IN" sz="900" b="1" dirty="0"/>
                <a:t>- 1401    [Data 1000 bytes] </a:t>
              </a: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1">
              <a:off x="3915849" y="3319171"/>
              <a:ext cx="4442664" cy="698849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007620" y="3994467"/>
            <a:ext cx="4360982" cy="775334"/>
            <a:chOff x="3984524" y="3436866"/>
            <a:chExt cx="4360982" cy="775334"/>
          </a:xfrm>
        </p:grpSpPr>
        <p:sp>
          <p:nvSpPr>
            <p:cNvPr id="108" name="TextBox 107"/>
            <p:cNvSpPr txBox="1"/>
            <p:nvPr/>
          </p:nvSpPr>
          <p:spPr>
            <a:xfrm rot="20927841">
              <a:off x="5231091" y="3436866"/>
              <a:ext cx="1853229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b="1" dirty="0" err="1"/>
                <a:t>Seq</a:t>
              </a:r>
              <a:r>
                <a:rPr lang="en-IN" sz="900" b="1" dirty="0"/>
                <a:t> – 14001</a:t>
              </a:r>
            </a:p>
            <a:p>
              <a:r>
                <a:rPr lang="en-IN" sz="900" b="1" dirty="0" err="1"/>
                <a:t>Ack</a:t>
              </a:r>
              <a:r>
                <a:rPr lang="en-IN" sz="900" b="1" dirty="0"/>
                <a:t>- 1401    [Data 1000 bytes] </a:t>
              </a: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>
              <a:off x="3984524" y="3448576"/>
              <a:ext cx="4360982" cy="76362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007620" y="4528605"/>
            <a:ext cx="4360982" cy="775334"/>
            <a:chOff x="3984524" y="3436866"/>
            <a:chExt cx="4360982" cy="775334"/>
          </a:xfrm>
        </p:grpSpPr>
        <p:sp>
          <p:nvSpPr>
            <p:cNvPr id="111" name="TextBox 110"/>
            <p:cNvSpPr txBox="1"/>
            <p:nvPr/>
          </p:nvSpPr>
          <p:spPr>
            <a:xfrm rot="20927841">
              <a:off x="5231091" y="3436866"/>
              <a:ext cx="1853229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b="1" dirty="0" err="1"/>
                <a:t>Seq</a:t>
              </a:r>
              <a:r>
                <a:rPr lang="en-IN" sz="900" b="1" dirty="0"/>
                <a:t> – 15001</a:t>
              </a:r>
            </a:p>
            <a:p>
              <a:r>
                <a:rPr lang="en-IN" sz="900" b="1" dirty="0" err="1"/>
                <a:t>Ack</a:t>
              </a:r>
              <a:r>
                <a:rPr lang="en-IN" sz="900" b="1" dirty="0"/>
                <a:t>- 1401    [Data 1000 bytes] 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984524" y="3448576"/>
              <a:ext cx="4360982" cy="76362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Multiply 112"/>
          <p:cNvSpPr/>
          <p:nvPr/>
        </p:nvSpPr>
        <p:spPr>
          <a:xfrm>
            <a:off x="7312946" y="2866298"/>
            <a:ext cx="684201" cy="482969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4" name="Group 113"/>
          <p:cNvGrpSpPr/>
          <p:nvPr/>
        </p:nvGrpSpPr>
        <p:grpSpPr>
          <a:xfrm>
            <a:off x="4039950" y="5004284"/>
            <a:ext cx="4360982" cy="775334"/>
            <a:chOff x="3984524" y="3436866"/>
            <a:chExt cx="4360982" cy="775334"/>
          </a:xfrm>
        </p:grpSpPr>
        <p:sp>
          <p:nvSpPr>
            <p:cNvPr id="115" name="TextBox 114"/>
            <p:cNvSpPr txBox="1"/>
            <p:nvPr/>
          </p:nvSpPr>
          <p:spPr>
            <a:xfrm rot="20927841">
              <a:off x="5231091" y="3436866"/>
              <a:ext cx="1853229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b="1" dirty="0" err="1"/>
                <a:t>Seq</a:t>
              </a:r>
              <a:r>
                <a:rPr lang="en-IN" sz="900" b="1" dirty="0"/>
                <a:t> – 9001</a:t>
              </a:r>
            </a:p>
            <a:p>
              <a:r>
                <a:rPr lang="en-IN" sz="900" b="1" dirty="0" err="1"/>
                <a:t>Ack</a:t>
              </a:r>
              <a:r>
                <a:rPr lang="en-IN" sz="900" b="1" dirty="0"/>
                <a:t>- 1401    [Data 1000 bytes] </a:t>
              </a: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3984524" y="3448576"/>
              <a:ext cx="4360982" cy="76362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006228" y="4298538"/>
            <a:ext cx="4378286" cy="580609"/>
            <a:chOff x="4048510" y="4502027"/>
            <a:chExt cx="4378286" cy="580609"/>
          </a:xfrm>
        </p:grpSpPr>
        <p:sp>
          <p:nvSpPr>
            <p:cNvPr id="81" name="TextBox 80"/>
            <p:cNvSpPr txBox="1"/>
            <p:nvPr/>
          </p:nvSpPr>
          <p:spPr>
            <a:xfrm rot="363319">
              <a:off x="7222384" y="4744082"/>
              <a:ext cx="978458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800" b="1" dirty="0" err="1"/>
                <a:t>Seq</a:t>
              </a:r>
              <a:r>
                <a:rPr lang="en-IN" sz="800" b="1" dirty="0"/>
                <a:t> – 1401</a:t>
              </a:r>
            </a:p>
            <a:p>
              <a:r>
                <a:rPr lang="en-IN" sz="800" b="1" dirty="0" err="1"/>
                <a:t>Ack</a:t>
              </a:r>
              <a:r>
                <a:rPr lang="en-IN" sz="800" b="1" dirty="0"/>
                <a:t> - 12001</a:t>
              </a:r>
            </a:p>
          </p:txBody>
        </p:sp>
        <p:cxnSp>
          <p:nvCxnSpPr>
            <p:cNvPr id="61" name="Straight Arrow Connector 60"/>
            <p:cNvCxnSpPr>
              <a:cxnSpLocks/>
            </p:cNvCxnSpPr>
            <p:nvPr/>
          </p:nvCxnSpPr>
          <p:spPr>
            <a:xfrm>
              <a:off x="4048510" y="4502027"/>
              <a:ext cx="4378286" cy="17935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4043543" y="4892198"/>
            <a:ext cx="4325059" cy="555796"/>
            <a:chOff x="4025197" y="4627460"/>
            <a:chExt cx="4401599" cy="497680"/>
          </a:xfrm>
        </p:grpSpPr>
        <p:sp>
          <p:nvSpPr>
            <p:cNvPr id="119" name="TextBox 118"/>
            <p:cNvSpPr txBox="1"/>
            <p:nvPr/>
          </p:nvSpPr>
          <p:spPr>
            <a:xfrm rot="363319">
              <a:off x="7081766" y="4786586"/>
              <a:ext cx="978458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800" b="1" dirty="0" err="1"/>
                <a:t>Seq</a:t>
              </a:r>
              <a:r>
                <a:rPr lang="en-IN" sz="800" b="1" dirty="0"/>
                <a:t> – 1401</a:t>
              </a:r>
            </a:p>
            <a:p>
              <a:r>
                <a:rPr lang="en-IN" sz="800" b="1" dirty="0" err="1"/>
                <a:t>Ack</a:t>
              </a:r>
              <a:r>
                <a:rPr lang="en-IN" sz="800" b="1" dirty="0"/>
                <a:t> - 12001</a:t>
              </a:r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4025197" y="4627460"/>
              <a:ext cx="4401599" cy="5391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4011467" y="5386971"/>
            <a:ext cx="4313920" cy="555796"/>
            <a:chOff x="4025197" y="4627460"/>
            <a:chExt cx="4390263" cy="497680"/>
          </a:xfrm>
        </p:grpSpPr>
        <p:sp>
          <p:nvSpPr>
            <p:cNvPr id="122" name="TextBox 121"/>
            <p:cNvSpPr txBox="1"/>
            <p:nvPr/>
          </p:nvSpPr>
          <p:spPr>
            <a:xfrm rot="156885">
              <a:off x="7081766" y="4786586"/>
              <a:ext cx="978458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800" b="1" dirty="0" err="1"/>
                <a:t>Seq</a:t>
              </a:r>
              <a:r>
                <a:rPr lang="en-IN" sz="800" b="1" dirty="0"/>
                <a:t> – 1401</a:t>
              </a:r>
            </a:p>
            <a:p>
              <a:r>
                <a:rPr lang="en-IN" sz="800" b="1" dirty="0" err="1"/>
                <a:t>Ack</a:t>
              </a:r>
              <a:r>
                <a:rPr lang="en-IN" sz="800" b="1" dirty="0"/>
                <a:t> - 12001</a:t>
              </a:r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>
              <a:off x="4025197" y="4627460"/>
              <a:ext cx="4390263" cy="11054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4001604" y="5865801"/>
            <a:ext cx="4311189" cy="555796"/>
            <a:chOff x="4025197" y="4627460"/>
            <a:chExt cx="4387484" cy="497680"/>
          </a:xfrm>
        </p:grpSpPr>
        <p:sp>
          <p:nvSpPr>
            <p:cNvPr id="125" name="TextBox 124"/>
            <p:cNvSpPr txBox="1"/>
            <p:nvPr/>
          </p:nvSpPr>
          <p:spPr>
            <a:xfrm>
              <a:off x="7081766" y="4786586"/>
              <a:ext cx="978458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800" b="1" dirty="0" err="1"/>
                <a:t>Seq</a:t>
              </a:r>
              <a:r>
                <a:rPr lang="en-IN" sz="800" b="1" dirty="0"/>
                <a:t> – 1401</a:t>
              </a:r>
            </a:p>
            <a:p>
              <a:r>
                <a:rPr lang="en-IN" sz="800" b="1" dirty="0" err="1"/>
                <a:t>Ack</a:t>
              </a:r>
              <a:r>
                <a:rPr lang="en-IN" sz="800" b="1" dirty="0"/>
                <a:t> - 12001</a:t>
              </a:r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>
              <a:off x="4025197" y="4627460"/>
              <a:ext cx="4387484" cy="14018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8368602" y="2749985"/>
            <a:ext cx="3448558" cy="448126"/>
            <a:chOff x="8320568" y="651967"/>
            <a:chExt cx="2560609" cy="355886"/>
          </a:xfrm>
        </p:grpSpPr>
        <p:grpSp>
          <p:nvGrpSpPr>
            <p:cNvPr id="128" name="Group 127"/>
            <p:cNvGrpSpPr/>
            <p:nvPr/>
          </p:nvGrpSpPr>
          <p:grpSpPr>
            <a:xfrm>
              <a:off x="8320568" y="811472"/>
              <a:ext cx="1689861" cy="196381"/>
              <a:chOff x="2269429" y="2346499"/>
              <a:chExt cx="1689861" cy="196381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H="1" flipV="1">
                <a:off x="2269429" y="2393716"/>
                <a:ext cx="1520211" cy="35988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1" name="Picture 10" descr="Timer Clock Animation , cartoon microphone transparent background PNG clipart thumbnai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9585" y="2346499"/>
                <a:ext cx="189705" cy="196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9" name="TextBox 128"/>
            <p:cNvSpPr txBox="1"/>
            <p:nvPr/>
          </p:nvSpPr>
          <p:spPr>
            <a:xfrm>
              <a:off x="9762427" y="651967"/>
              <a:ext cx="1118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2">
                      <a:lumMod val="25000"/>
                    </a:schemeClr>
                  </a:solidFill>
                </a:rPr>
                <a:t>Start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974123" y="6049135"/>
            <a:ext cx="4343660" cy="618696"/>
            <a:chOff x="3979077" y="3357621"/>
            <a:chExt cx="4343660" cy="618696"/>
          </a:xfrm>
        </p:grpSpPr>
        <p:sp>
          <p:nvSpPr>
            <p:cNvPr id="134" name="TextBox 133"/>
            <p:cNvSpPr txBox="1"/>
            <p:nvPr/>
          </p:nvSpPr>
          <p:spPr>
            <a:xfrm rot="21158667">
              <a:off x="4256857" y="3357621"/>
              <a:ext cx="1804544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b="1" dirty="0" err="1"/>
                <a:t>Seq</a:t>
              </a:r>
              <a:r>
                <a:rPr lang="en-IN" sz="900" b="1" dirty="0"/>
                <a:t> – 12001</a:t>
              </a:r>
            </a:p>
            <a:p>
              <a:r>
                <a:rPr lang="en-IN" sz="900" b="1" dirty="0" err="1"/>
                <a:t>Ack</a:t>
              </a:r>
              <a:r>
                <a:rPr lang="en-IN" sz="900" b="1" dirty="0"/>
                <a:t>- 1401    [Data 1000 bytes] </a:t>
              </a: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 flipH="1">
              <a:off x="3979077" y="3383764"/>
              <a:ext cx="4343660" cy="592553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D423E1-A4FF-8AF0-7849-7BDA00E43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89378"/>
              </p:ext>
            </p:extLst>
          </p:nvPr>
        </p:nvGraphicFramePr>
        <p:xfrm>
          <a:off x="1995946" y="3993738"/>
          <a:ext cx="1874520" cy="304800"/>
        </p:xfrm>
        <a:graphic>
          <a:graphicData uri="http://schemas.openxmlformats.org/drawingml/2006/table">
            <a:tbl>
              <a:tblPr firstRow="1" bandRow="1">
                <a:tableStyleId>{5F11D170-EDDD-4464-9869-57F6B3F8DDF9}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009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71840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27333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65158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6447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32682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31011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5268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0113387"/>
                    </a:ext>
                  </a:extLst>
                </a:gridCol>
              </a:tblGrid>
              <a:tr h="25249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56437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85F74CC3-E307-4998-8ED5-2784595F2D58}"/>
              </a:ext>
            </a:extLst>
          </p:cNvPr>
          <p:cNvSpPr/>
          <p:nvPr/>
        </p:nvSpPr>
        <p:spPr>
          <a:xfrm>
            <a:off x="8400875" y="4791133"/>
            <a:ext cx="486169" cy="37789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8081CB-D6D7-4A35-27FC-8BAAC85DCD91}"/>
              </a:ext>
            </a:extLst>
          </p:cNvPr>
          <p:cNvSpPr/>
          <p:nvPr/>
        </p:nvSpPr>
        <p:spPr>
          <a:xfrm>
            <a:off x="8382890" y="5323287"/>
            <a:ext cx="486169" cy="37789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2B5BB7-2A80-E94B-268B-BA9246D6FF65}"/>
              </a:ext>
            </a:extLst>
          </p:cNvPr>
          <p:cNvSpPr/>
          <p:nvPr/>
        </p:nvSpPr>
        <p:spPr>
          <a:xfrm>
            <a:off x="8411371" y="5827526"/>
            <a:ext cx="486169" cy="37789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C831EDD-2FC0-94DD-E05A-08871EF02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13048"/>
              </p:ext>
            </p:extLst>
          </p:nvPr>
        </p:nvGraphicFramePr>
        <p:xfrm>
          <a:off x="1977271" y="4647613"/>
          <a:ext cx="1874520" cy="304800"/>
        </p:xfrm>
        <a:graphic>
          <a:graphicData uri="http://schemas.openxmlformats.org/drawingml/2006/table">
            <a:tbl>
              <a:tblPr firstRow="1" bandRow="1">
                <a:tableStyleId>{5F11D170-EDDD-4464-9869-57F6B3F8DDF9}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009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71840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27333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65158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6447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32682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31011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5268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0113387"/>
                    </a:ext>
                  </a:extLst>
                </a:gridCol>
              </a:tblGrid>
              <a:tr h="25249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5643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E0EC112-EAEC-90C6-0004-2C77719C3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761399"/>
              </p:ext>
            </p:extLst>
          </p:nvPr>
        </p:nvGraphicFramePr>
        <p:xfrm>
          <a:off x="1962161" y="5212037"/>
          <a:ext cx="1874520" cy="304800"/>
        </p:xfrm>
        <a:graphic>
          <a:graphicData uri="http://schemas.openxmlformats.org/drawingml/2006/table">
            <a:tbl>
              <a:tblPr firstRow="1" bandRow="1">
                <a:tableStyleId>{5F11D170-EDDD-4464-9869-57F6B3F8DDF9}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009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71840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27333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65158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6447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32682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31011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5268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0113387"/>
                    </a:ext>
                  </a:extLst>
                </a:gridCol>
              </a:tblGrid>
              <a:tr h="25249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5643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8CC4ED2-5E69-BFD5-045D-8ABCD495E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86955"/>
              </p:ext>
            </p:extLst>
          </p:nvPr>
        </p:nvGraphicFramePr>
        <p:xfrm>
          <a:off x="1935974" y="5765757"/>
          <a:ext cx="1898333" cy="304800"/>
        </p:xfrm>
        <a:graphic>
          <a:graphicData uri="http://schemas.openxmlformats.org/drawingml/2006/table">
            <a:tbl>
              <a:tblPr firstRow="1" bandRow="1">
                <a:tableStyleId>{5F11D170-EDDD-4464-9869-57F6B3F8DDF9}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009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71840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27333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65158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6447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32682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3101125"/>
                    </a:ext>
                  </a:extLst>
                </a:gridCol>
                <a:gridCol w="232093">
                  <a:extLst>
                    <a:ext uri="{9D8B030D-6E8A-4147-A177-3AD203B41FA5}">
                      <a16:colId xmlns:a16="http://schemas.microsoft.com/office/drawing/2014/main" val="13695268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0113387"/>
                    </a:ext>
                  </a:extLst>
                </a:gridCol>
              </a:tblGrid>
              <a:tr h="25249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956437"/>
                  </a:ext>
                </a:extLst>
              </a:tr>
            </a:tbl>
          </a:graphicData>
        </a:graphic>
      </p:graphicFrame>
      <p:sp>
        <p:nvSpPr>
          <p:cNvPr id="21" name="Google Shape;607;p89">
            <a:extLst>
              <a:ext uri="{FF2B5EF4-FFF2-40B4-BE49-F238E27FC236}">
                <a16:creationId xmlns:a16="http://schemas.microsoft.com/office/drawing/2014/main" id="{64F89DC0-2263-F515-49D0-2B7CB91860DF}"/>
              </a:ext>
            </a:extLst>
          </p:cNvPr>
          <p:cNvSpPr txBox="1"/>
          <p:nvPr/>
        </p:nvSpPr>
        <p:spPr>
          <a:xfrm>
            <a:off x="858644" y="134656"/>
            <a:ext cx="3231967" cy="92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Lost ACK</a:t>
            </a:r>
            <a:endParaRPr sz="3600" b="0" i="0" u="none" strike="noStrike" cap="none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" name="Google Shape;607;p89">
            <a:extLst>
              <a:ext uri="{FF2B5EF4-FFF2-40B4-BE49-F238E27FC236}">
                <a16:creationId xmlns:a16="http://schemas.microsoft.com/office/drawing/2014/main" id="{DF33F07F-8679-F9F5-7358-FBF748C5CDDC}"/>
              </a:ext>
            </a:extLst>
          </p:cNvPr>
          <p:cNvSpPr txBox="1"/>
          <p:nvPr/>
        </p:nvSpPr>
        <p:spPr>
          <a:xfrm>
            <a:off x="9015614" y="4709870"/>
            <a:ext cx="3231967" cy="139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 ACKs – Fast Transmission</a:t>
            </a:r>
            <a:endParaRPr sz="3600" b="0" i="0" u="none" strike="noStrike" cap="none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168338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5" grpId="0" animBg="1"/>
      <p:bldP spid="62" grpId="0" animBg="1"/>
      <p:bldP spid="28" grpId="0" animBg="1"/>
      <p:bldP spid="83" grpId="0"/>
      <p:bldP spid="92" grpId="0"/>
      <p:bldP spid="113" grpId="0" animBg="1"/>
      <p:bldP spid="12" grpId="0" animBg="1"/>
      <p:bldP spid="13" grpId="0" animBg="1"/>
      <p:bldP spid="14" grpId="0" animBg="1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4000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Function 7 :</a:t>
            </a:r>
            <a:br>
              <a:rPr lang="en-US" sz="4000">
                <a:latin typeface="Corbel"/>
                <a:ea typeface="Corbel"/>
                <a:cs typeface="Corbel"/>
                <a:sym typeface="Corbel"/>
              </a:rPr>
            </a:br>
            <a:r>
              <a:rPr lang="en-US" sz="4000">
                <a:latin typeface="Corbel"/>
                <a:ea typeface="Corbel"/>
                <a:cs typeface="Corbel"/>
                <a:sym typeface="Corbel"/>
              </a:rPr>
              <a:t>Flow Control and Recovery for Reliability</a:t>
            </a:r>
            <a:endParaRPr/>
          </a:p>
        </p:txBody>
      </p:sp>
      <p:sp>
        <p:nvSpPr>
          <p:cNvPr id="630" name="Google Shape;630;p10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49580" algn="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1"/>
          <p:cNvSpPr txBox="1">
            <a:spLocks noGrp="1"/>
          </p:cNvSpPr>
          <p:nvPr>
            <p:ph type="title"/>
          </p:nvPr>
        </p:nvSpPr>
        <p:spPr>
          <a:xfrm>
            <a:off x="1258680" y="424544"/>
            <a:ext cx="10018713" cy="82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Flow Control</a:t>
            </a:r>
            <a:endParaRPr/>
          </a:p>
        </p:txBody>
      </p:sp>
      <p:sp>
        <p:nvSpPr>
          <p:cNvPr id="636" name="Google Shape;636;p91"/>
          <p:cNvSpPr txBox="1">
            <a:spLocks noGrp="1"/>
          </p:cNvSpPr>
          <p:nvPr>
            <p:ph type="body" idx="1"/>
          </p:nvPr>
        </p:nvSpPr>
        <p:spPr>
          <a:xfrm>
            <a:off x="1258680" y="968827"/>
            <a:ext cx="10438515" cy="562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 dirty="0"/>
              <a:t>Transmission Control Protocol (TCP) uses a </a:t>
            </a:r>
            <a:r>
              <a:rPr lang="en-US" sz="2800" b="1" i="1" dirty="0">
                <a:solidFill>
                  <a:srgbClr val="EA756D"/>
                </a:solidFill>
              </a:rPr>
              <a:t>sliding window</a:t>
            </a:r>
            <a:r>
              <a:rPr lang="en-US" sz="2800" b="1" dirty="0">
                <a:solidFill>
                  <a:srgbClr val="EA756D"/>
                </a:solidFill>
              </a:rPr>
              <a:t> </a:t>
            </a:r>
            <a:r>
              <a:rPr lang="en-US" sz="2800" dirty="0"/>
              <a:t>for flow control. 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 sz="2800" dirty="0"/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 dirty="0"/>
              <a:t>What is the “</a:t>
            </a:r>
            <a:r>
              <a:rPr lang="en-US" sz="2800" b="1" dirty="0">
                <a:solidFill>
                  <a:srgbClr val="0070C0"/>
                </a:solidFill>
              </a:rPr>
              <a:t>Window </a:t>
            </a:r>
            <a:r>
              <a:rPr lang="en-US" sz="2800" dirty="0"/>
              <a:t>”?</a:t>
            </a:r>
            <a:endParaRPr sz="2400" dirty="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 dirty="0"/>
              <a:t>Indicates the size of the device's receive buffer for the particular connection. </a:t>
            </a:r>
            <a:endParaRPr dirty="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 dirty="0"/>
              <a:t>How much data a device can handle from its peer at one time before it is passed to the application process. </a:t>
            </a:r>
            <a:endParaRPr dirty="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 dirty="0"/>
              <a:t>Set by receiver of data </a:t>
            </a:r>
            <a:endParaRPr dirty="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</a:pPr>
            <a:endParaRPr sz="2400" dirty="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 b="1" dirty="0">
                <a:solidFill>
                  <a:srgbClr val="0070C0"/>
                </a:solidFill>
              </a:rPr>
              <a:t>Example </a:t>
            </a:r>
            <a:r>
              <a:rPr lang="en-US" sz="2800" dirty="0"/>
              <a:t>: The server's window size was </a:t>
            </a:r>
            <a:r>
              <a:rPr lang="en-US" sz="2800" b="1" dirty="0">
                <a:solidFill>
                  <a:srgbClr val="FF0000"/>
                </a:solidFill>
              </a:rPr>
              <a:t>360</a:t>
            </a:r>
            <a:r>
              <a:rPr lang="en-US" sz="2800" dirty="0"/>
              <a:t>. This means the receiver is willing to take </a:t>
            </a:r>
            <a:r>
              <a:rPr lang="en-US" sz="2800" b="1" dirty="0">
                <a:solidFill>
                  <a:srgbClr val="FF0000"/>
                </a:solidFill>
              </a:rPr>
              <a:t>no more than 360 bytes </a:t>
            </a:r>
            <a:r>
              <a:rPr lang="en-US" sz="2800" dirty="0"/>
              <a:t>at a time from the sender. 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8" name="Google Shape;648;p93"/>
          <p:cNvGraphicFramePr/>
          <p:nvPr/>
        </p:nvGraphicFramePr>
        <p:xfrm>
          <a:off x="2473158" y="3271528"/>
          <a:ext cx="8128025" cy="670570"/>
        </p:xfrm>
        <a:graphic>
          <a:graphicData uri="http://schemas.openxmlformats.org/drawingml/2006/table">
            <a:tbl>
              <a:tblPr firstRow="1" bandRow="1">
                <a:noFill/>
                <a:tableStyleId>{254A25FB-F745-4F80-A8E5-2C08F25E31D1}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6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8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260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261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/>
                        <a:t>. . .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9" name="Google Shape;649;p93"/>
          <p:cNvCxnSpPr>
            <a:stCxn id="650" idx="1"/>
          </p:cNvCxnSpPr>
          <p:nvPr/>
        </p:nvCxnSpPr>
        <p:spPr>
          <a:xfrm>
            <a:off x="3850105" y="3904038"/>
            <a:ext cx="0" cy="1698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651" name="Google Shape;651;p93"/>
          <p:cNvSpPr txBox="1"/>
          <p:nvPr/>
        </p:nvSpPr>
        <p:spPr>
          <a:xfrm>
            <a:off x="1677737" y="4102565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are acknowledged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93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93"/>
          <p:cNvSpPr/>
          <p:nvPr/>
        </p:nvSpPr>
        <p:spPr>
          <a:xfrm>
            <a:off x="3850104" y="3142301"/>
            <a:ext cx="5320633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93"/>
          <p:cNvSpPr/>
          <p:nvPr/>
        </p:nvSpPr>
        <p:spPr>
          <a:xfrm>
            <a:off x="3850105" y="3839424"/>
            <a:ext cx="5320633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4" name="Google Shape;654;p93"/>
          <p:cNvCxnSpPr/>
          <p:nvPr/>
        </p:nvCxnSpPr>
        <p:spPr>
          <a:xfrm>
            <a:off x="9170738" y="3839424"/>
            <a:ext cx="0" cy="1762666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655" name="Google Shape;655;p93"/>
          <p:cNvCxnSpPr/>
          <p:nvPr/>
        </p:nvCxnSpPr>
        <p:spPr>
          <a:xfrm>
            <a:off x="3850105" y="5401563"/>
            <a:ext cx="5320632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656" name="Google Shape;656;p93"/>
          <p:cNvSpPr txBox="1"/>
          <p:nvPr/>
        </p:nvSpPr>
        <p:spPr>
          <a:xfrm>
            <a:off x="4677611" y="4933669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Size as advertised by the receiver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93"/>
          <p:cNvSpPr txBox="1"/>
          <p:nvPr/>
        </p:nvSpPr>
        <p:spPr>
          <a:xfrm>
            <a:off x="9170737" y="1886054"/>
            <a:ext cx="25052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sz="1400" b="1" i="0" u="none" strike="noStrike" cap="non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58" name="Google Shape;658;p93"/>
          <p:cNvCxnSpPr/>
          <p:nvPr/>
        </p:nvCxnSpPr>
        <p:spPr>
          <a:xfrm>
            <a:off x="6382085" y="3839424"/>
            <a:ext cx="0" cy="94719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659" name="Google Shape;659;p93"/>
          <p:cNvSpPr txBox="1"/>
          <p:nvPr/>
        </p:nvSpPr>
        <p:spPr>
          <a:xfrm>
            <a:off x="3982460" y="4043746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0" name="Google Shape;660;p93"/>
          <p:cNvCxnSpPr/>
          <p:nvPr/>
        </p:nvCxnSpPr>
        <p:spPr>
          <a:xfrm>
            <a:off x="3850104" y="4639152"/>
            <a:ext cx="2531981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661" name="Google Shape;661;p93"/>
          <p:cNvSpPr/>
          <p:nvPr/>
        </p:nvSpPr>
        <p:spPr>
          <a:xfrm>
            <a:off x="3852771" y="3271528"/>
            <a:ext cx="2531980" cy="567896"/>
          </a:xfrm>
          <a:prstGeom prst="rect">
            <a:avLst/>
          </a:prstGeom>
          <a:solidFill>
            <a:srgbClr val="FF6600">
              <a:alpha val="30980"/>
            </a:srgbClr>
          </a:soli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2" name="Google Shape;662;p93"/>
          <p:cNvCxnSpPr/>
          <p:nvPr/>
        </p:nvCxnSpPr>
        <p:spPr>
          <a:xfrm>
            <a:off x="4170947" y="2594195"/>
            <a:ext cx="0" cy="548106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663" name="Google Shape;663;p93"/>
          <p:cNvSpPr txBox="1"/>
          <p:nvPr/>
        </p:nvSpPr>
        <p:spPr>
          <a:xfrm>
            <a:off x="3908920" y="1890653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outstanding byte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93"/>
          <p:cNvSpPr txBox="1"/>
          <p:nvPr/>
        </p:nvSpPr>
        <p:spPr>
          <a:xfrm>
            <a:off x="6240379" y="2051069"/>
            <a:ext cx="12098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to send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5" name="Google Shape;665;p93"/>
          <p:cNvCxnSpPr/>
          <p:nvPr/>
        </p:nvCxnSpPr>
        <p:spPr>
          <a:xfrm>
            <a:off x="6636082" y="2594195"/>
            <a:ext cx="0" cy="548106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666" name="Google Shape;666;p93"/>
          <p:cNvSpPr txBox="1"/>
          <p:nvPr/>
        </p:nvSpPr>
        <p:spPr>
          <a:xfrm>
            <a:off x="4255168" y="2624718"/>
            <a:ext cx="4358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="1" i="0" u="none" strike="noStrike" cap="none" baseline="-2500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2000" b="1" i="0" u="none" strike="noStrike" cap="none" baseline="-25000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93"/>
          <p:cNvSpPr txBox="1"/>
          <p:nvPr/>
        </p:nvSpPr>
        <p:spPr>
          <a:xfrm>
            <a:off x="6785814" y="2562477"/>
            <a:ext cx="4906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="1" i="0" u="none" strike="noStrike" cap="none" baseline="-2500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2000" b="1" i="0" u="none" strike="noStrike" cap="none" baseline="-25000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93"/>
          <p:cNvSpPr txBox="1"/>
          <p:nvPr/>
        </p:nvSpPr>
        <p:spPr>
          <a:xfrm>
            <a:off x="9617242" y="4043746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cannot be sent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9" name="Google Shape;669;p93"/>
          <p:cNvCxnSpPr/>
          <p:nvPr/>
        </p:nvCxnSpPr>
        <p:spPr>
          <a:xfrm rot="10800000">
            <a:off x="9160042" y="4633396"/>
            <a:ext cx="2505241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670" name="Google Shape;670;p93"/>
          <p:cNvCxnSpPr/>
          <p:nvPr/>
        </p:nvCxnSpPr>
        <p:spPr>
          <a:xfrm rot="10800000" flipH="1">
            <a:off x="6384751" y="4633396"/>
            <a:ext cx="2775291" cy="5756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671" name="Google Shape;671;p93"/>
          <p:cNvSpPr txBox="1"/>
          <p:nvPr/>
        </p:nvSpPr>
        <p:spPr>
          <a:xfrm>
            <a:off x="6785814" y="4043746"/>
            <a:ext cx="21576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sent (Usable window)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2" name="Google Shape;672;p93"/>
          <p:cNvCxnSpPr/>
          <p:nvPr/>
        </p:nvCxnSpPr>
        <p:spPr>
          <a:xfrm>
            <a:off x="1216526" y="4652521"/>
            <a:ext cx="2633578" cy="1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673" name="Google Shape;673;p93"/>
          <p:cNvSpPr txBox="1"/>
          <p:nvPr/>
        </p:nvSpPr>
        <p:spPr>
          <a:xfrm>
            <a:off x="1484311" y="364959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 Sliding Window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7"/>
          <p:cNvSpPr txBox="1">
            <a:spLocks noGrp="1"/>
          </p:cNvSpPr>
          <p:nvPr>
            <p:ph type="title"/>
          </p:nvPr>
        </p:nvSpPr>
        <p:spPr>
          <a:xfrm>
            <a:off x="1484310" y="231274"/>
            <a:ext cx="10018713" cy="117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Byte Number</a:t>
            </a:r>
            <a:endParaRPr/>
          </a:p>
        </p:txBody>
      </p:sp>
      <p:sp>
        <p:nvSpPr>
          <p:cNvPr id="171" name="Google Shape;171;p57"/>
          <p:cNvSpPr txBox="1">
            <a:spLocks noGrp="1"/>
          </p:cNvSpPr>
          <p:nvPr>
            <p:ph type="body" idx="1"/>
          </p:nvPr>
        </p:nvSpPr>
        <p:spPr>
          <a:xfrm>
            <a:off x="1337257" y="1136316"/>
            <a:ext cx="10018713" cy="282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bytes of data being transferred in each connection are numbered by TCP.</a:t>
            </a:r>
            <a:endParaRPr/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numbering starts with an arbitrarily generated number.</a:t>
            </a:r>
            <a:endParaRPr/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An arbitrary number between </a:t>
            </a:r>
            <a:r>
              <a:rPr lang="en-US" sz="2800" b="1">
                <a:solidFill>
                  <a:srgbClr val="FF0000"/>
                </a:solidFill>
              </a:rPr>
              <a:t>0 and 2</a:t>
            </a:r>
            <a:r>
              <a:rPr lang="en-US" sz="2800" b="1" baseline="30000">
                <a:solidFill>
                  <a:srgbClr val="FF0000"/>
                </a:solidFill>
              </a:rPr>
              <a:t>32</a:t>
            </a:r>
            <a:r>
              <a:rPr lang="en-US" sz="2800" b="1">
                <a:solidFill>
                  <a:srgbClr val="FF0000"/>
                </a:solidFill>
              </a:rPr>
              <a:t> −  1 </a:t>
            </a:r>
            <a:r>
              <a:rPr lang="en-US" sz="2800"/>
              <a:t>for the number of the first byte. </a:t>
            </a:r>
            <a:endParaRPr/>
          </a:p>
        </p:txBody>
      </p:sp>
      <p:sp>
        <p:nvSpPr>
          <p:cNvPr id="172" name="Google Shape;172;p57"/>
          <p:cNvSpPr txBox="1"/>
          <p:nvPr/>
        </p:nvSpPr>
        <p:spPr>
          <a:xfrm>
            <a:off x="1484310" y="3943684"/>
            <a:ext cx="10018713" cy="207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example if the number of the first byte happens to be </a:t>
            </a:r>
            <a:r>
              <a:rPr lang="en-US" sz="2800" b="1" i="0" u="none" strike="noStrike" cap="non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1067</a:t>
            </a:r>
            <a:r>
              <a:rPr lang="en-US" sz="2800" b="0" i="0" u="none" strike="noStrike" cap="non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and the total data to be sent is </a:t>
            </a:r>
            <a:r>
              <a:rPr lang="en-US" sz="2800" b="1" i="0" u="none" strike="noStrike" cap="non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3000 bytes </a:t>
            </a:r>
            <a:r>
              <a:rPr lang="en-US" sz="2800" b="0" i="0" u="none" strike="noStrike" cap="none">
                <a:solidFill>
                  <a:srgbClr val="3366FF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What is the byte number for the first byte of data and last byte of data?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7"/>
          <p:cNvSpPr txBox="1"/>
          <p:nvPr/>
        </p:nvSpPr>
        <p:spPr>
          <a:xfrm>
            <a:off x="2165685" y="5908842"/>
            <a:ext cx="303463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First Byte Number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1067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7"/>
          <p:cNvSpPr txBox="1"/>
          <p:nvPr/>
        </p:nvSpPr>
        <p:spPr>
          <a:xfrm>
            <a:off x="7959559" y="5908842"/>
            <a:ext cx="303463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Last Byte Number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4066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7"/>
          <p:cNvSpPr/>
          <p:nvPr/>
        </p:nvSpPr>
        <p:spPr>
          <a:xfrm>
            <a:off x="5387474" y="6189579"/>
            <a:ext cx="2312737" cy="21389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Google Shape;678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0198" y="2522536"/>
            <a:ext cx="10617152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94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Sender Window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4" name="Google Shape;684;p95"/>
          <p:cNvGraphicFramePr/>
          <p:nvPr/>
        </p:nvGraphicFramePr>
        <p:xfrm>
          <a:off x="1166492" y="3226964"/>
          <a:ext cx="10336475" cy="731530"/>
        </p:xfrm>
        <a:graphic>
          <a:graphicData uri="http://schemas.openxmlformats.org/drawingml/2006/table">
            <a:tbl>
              <a:tblPr firstRow="1" bandRow="1">
                <a:noFill/>
                <a:tableStyleId>{254A25FB-F745-4F80-A8E5-2C08F25E31D1}</a:tableStyleId>
              </a:tblPr>
              <a:tblGrid>
                <a:gridCol w="69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5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40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86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3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29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8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201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241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242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260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261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/>
                        <a:t>. . .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5" name="Google Shape;685;p95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95"/>
          <p:cNvSpPr/>
          <p:nvPr/>
        </p:nvSpPr>
        <p:spPr>
          <a:xfrm>
            <a:off x="2531979" y="3091259"/>
            <a:ext cx="7512119" cy="15051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95"/>
          <p:cNvSpPr/>
          <p:nvPr/>
        </p:nvSpPr>
        <p:spPr>
          <a:xfrm>
            <a:off x="2531981" y="3839423"/>
            <a:ext cx="7488434" cy="15746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8" name="Google Shape;688;p95"/>
          <p:cNvCxnSpPr/>
          <p:nvPr/>
        </p:nvCxnSpPr>
        <p:spPr>
          <a:xfrm>
            <a:off x="10020415" y="3839423"/>
            <a:ext cx="16553" cy="287570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689" name="Google Shape;689;p95"/>
          <p:cNvCxnSpPr/>
          <p:nvPr/>
        </p:nvCxnSpPr>
        <p:spPr>
          <a:xfrm>
            <a:off x="2558983" y="6469937"/>
            <a:ext cx="7485115" cy="2708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690" name="Google Shape;690;p95"/>
          <p:cNvSpPr txBox="1"/>
          <p:nvPr/>
        </p:nvSpPr>
        <p:spPr>
          <a:xfrm>
            <a:off x="4641034" y="5975640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Size as advertised by the receiver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95"/>
          <p:cNvSpPr txBox="1"/>
          <p:nvPr/>
        </p:nvSpPr>
        <p:spPr>
          <a:xfrm>
            <a:off x="9170737" y="1886054"/>
            <a:ext cx="25052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sz="1400" b="1" i="0" u="none" strike="noStrike" cap="non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92" name="Google Shape;692;p95"/>
          <p:cNvCxnSpPr/>
          <p:nvPr/>
        </p:nvCxnSpPr>
        <p:spPr>
          <a:xfrm>
            <a:off x="7188212" y="3862559"/>
            <a:ext cx="2666" cy="160877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693" name="Google Shape;693;p95"/>
          <p:cNvSpPr txBox="1"/>
          <p:nvPr/>
        </p:nvSpPr>
        <p:spPr>
          <a:xfrm>
            <a:off x="2853493" y="4215078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4" name="Google Shape;694;p95"/>
          <p:cNvCxnSpPr/>
          <p:nvPr/>
        </p:nvCxnSpPr>
        <p:spPr>
          <a:xfrm>
            <a:off x="2586780" y="4924818"/>
            <a:ext cx="4594302" cy="1710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695" name="Google Shape;695;p95"/>
          <p:cNvSpPr/>
          <p:nvPr/>
        </p:nvSpPr>
        <p:spPr>
          <a:xfrm>
            <a:off x="2641968" y="3305346"/>
            <a:ext cx="1415682" cy="491546"/>
          </a:xfrm>
          <a:prstGeom prst="rect">
            <a:avLst/>
          </a:prstGeom>
          <a:solidFill>
            <a:srgbClr val="FF6600">
              <a:alpha val="30980"/>
            </a:srgbClr>
          </a:soli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6" name="Google Shape;696;p95"/>
          <p:cNvGrpSpPr/>
          <p:nvPr/>
        </p:nvGrpSpPr>
        <p:grpSpPr>
          <a:xfrm>
            <a:off x="2499397" y="1716245"/>
            <a:ext cx="1209841" cy="1394338"/>
            <a:chOff x="2499397" y="1716245"/>
            <a:chExt cx="1209841" cy="1394338"/>
          </a:xfrm>
        </p:grpSpPr>
        <p:cxnSp>
          <p:nvCxnSpPr>
            <p:cNvPr id="697" name="Google Shape;697;p95"/>
            <p:cNvCxnSpPr/>
            <p:nvPr/>
          </p:nvCxnSpPr>
          <p:spPr>
            <a:xfrm>
              <a:off x="2600064" y="2562477"/>
              <a:ext cx="0" cy="548106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</p:cxnSp>
        <p:sp>
          <p:nvSpPr>
            <p:cNvPr id="698" name="Google Shape;698;p95"/>
            <p:cNvSpPr txBox="1"/>
            <p:nvPr/>
          </p:nvSpPr>
          <p:spPr>
            <a:xfrm>
              <a:off x="2499397" y="1716245"/>
              <a:ext cx="12098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outstanding byte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95"/>
            <p:cNvSpPr txBox="1"/>
            <p:nvPr/>
          </p:nvSpPr>
          <p:spPr>
            <a:xfrm>
              <a:off x="2735125" y="2624726"/>
              <a:ext cx="4358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en-US" sz="2000" b="1" i="0" u="none" strike="noStrike" cap="none" baseline="-25000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sz="2000" b="1" i="0" u="none" strike="noStrike" cap="none" baseline="-2500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95"/>
          <p:cNvGrpSpPr/>
          <p:nvPr/>
        </p:nvGrpSpPr>
        <p:grpSpPr>
          <a:xfrm>
            <a:off x="7062621" y="1748845"/>
            <a:ext cx="1209841" cy="1340364"/>
            <a:chOff x="6276198" y="1750895"/>
            <a:chExt cx="1209841" cy="1340364"/>
          </a:xfrm>
        </p:grpSpPr>
        <p:sp>
          <p:nvSpPr>
            <p:cNvPr id="701" name="Google Shape;701;p95"/>
            <p:cNvSpPr txBox="1"/>
            <p:nvPr/>
          </p:nvSpPr>
          <p:spPr>
            <a:xfrm>
              <a:off x="6276198" y="1750895"/>
              <a:ext cx="12098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Next byte to send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2" name="Google Shape;702;p95"/>
            <p:cNvCxnSpPr/>
            <p:nvPr/>
          </p:nvCxnSpPr>
          <p:spPr>
            <a:xfrm>
              <a:off x="6785814" y="2543153"/>
              <a:ext cx="0" cy="548106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</p:cxnSp>
        <p:sp>
          <p:nvSpPr>
            <p:cNvPr id="703" name="Google Shape;703;p95"/>
            <p:cNvSpPr txBox="1"/>
            <p:nvPr/>
          </p:nvSpPr>
          <p:spPr>
            <a:xfrm>
              <a:off x="6881118" y="2504102"/>
              <a:ext cx="49062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en-US" sz="2000" b="1" i="0" u="none" strike="noStrike" cap="none" baseline="-25000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2000" b="1" i="0" u="none" strike="noStrike" cap="none" baseline="-2500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95"/>
          <p:cNvGrpSpPr/>
          <p:nvPr/>
        </p:nvGrpSpPr>
        <p:grpSpPr>
          <a:xfrm>
            <a:off x="10020417" y="4142843"/>
            <a:ext cx="1655793" cy="790827"/>
            <a:chOff x="10020417" y="4142843"/>
            <a:chExt cx="1655793" cy="790827"/>
          </a:xfrm>
        </p:grpSpPr>
        <p:sp>
          <p:nvSpPr>
            <p:cNvPr id="705" name="Google Shape;705;p95"/>
            <p:cNvSpPr txBox="1"/>
            <p:nvPr/>
          </p:nvSpPr>
          <p:spPr>
            <a:xfrm>
              <a:off x="10085368" y="4142843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cannot be sent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6" name="Google Shape;706;p95"/>
            <p:cNvCxnSpPr/>
            <p:nvPr/>
          </p:nvCxnSpPr>
          <p:spPr>
            <a:xfrm flipH="1">
              <a:off x="10020417" y="4933669"/>
              <a:ext cx="1585795" cy="1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</p:cxnSp>
      </p:grpSp>
      <p:cxnSp>
        <p:nvCxnSpPr>
          <p:cNvPr id="707" name="Google Shape;707;p95"/>
          <p:cNvCxnSpPr/>
          <p:nvPr/>
        </p:nvCxnSpPr>
        <p:spPr>
          <a:xfrm>
            <a:off x="7188212" y="4903204"/>
            <a:ext cx="2848756" cy="2161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708" name="Google Shape;708;p95"/>
          <p:cNvSpPr txBox="1"/>
          <p:nvPr/>
        </p:nvSpPr>
        <p:spPr>
          <a:xfrm>
            <a:off x="7554034" y="4320263"/>
            <a:ext cx="21576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sent (Usable window)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9" name="Google Shape;709;p95"/>
          <p:cNvGrpSpPr/>
          <p:nvPr/>
        </p:nvGrpSpPr>
        <p:grpSpPr>
          <a:xfrm>
            <a:off x="585788" y="3915776"/>
            <a:ext cx="1973989" cy="2799349"/>
            <a:chOff x="585788" y="3915776"/>
            <a:chExt cx="1973989" cy="2799349"/>
          </a:xfrm>
        </p:grpSpPr>
        <p:cxnSp>
          <p:nvCxnSpPr>
            <p:cNvPr id="710" name="Google Shape;710;p95"/>
            <p:cNvCxnSpPr/>
            <p:nvPr/>
          </p:nvCxnSpPr>
          <p:spPr>
            <a:xfrm flipH="1">
              <a:off x="2558983" y="3915776"/>
              <a:ext cx="794" cy="2799349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</p:cxnSp>
        <p:sp>
          <p:nvSpPr>
            <p:cNvPr id="711" name="Google Shape;711;p95"/>
            <p:cNvSpPr txBox="1"/>
            <p:nvPr/>
          </p:nvSpPr>
          <p:spPr>
            <a:xfrm>
              <a:off x="941138" y="4304668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are acknowledged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2" name="Google Shape;712;p95"/>
            <p:cNvCxnSpPr/>
            <p:nvPr/>
          </p:nvCxnSpPr>
          <p:spPr>
            <a:xfrm rot="10800000" flipH="1">
              <a:off x="585788" y="4915967"/>
              <a:ext cx="1973989" cy="17702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</p:cxnSp>
      </p:grpSp>
      <p:sp>
        <p:nvSpPr>
          <p:cNvPr id="713" name="Google Shape;713;p95"/>
          <p:cNvSpPr txBox="1"/>
          <p:nvPr/>
        </p:nvSpPr>
        <p:spPr>
          <a:xfrm>
            <a:off x="322006" y="1258974"/>
            <a:ext cx="59660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#Sender receives a segment with ACK 241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And rwnd =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60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4" name="Google Shape;714;p95"/>
          <p:cNvGrpSpPr/>
          <p:nvPr/>
        </p:nvGrpSpPr>
        <p:grpSpPr>
          <a:xfrm>
            <a:off x="4324798" y="1696920"/>
            <a:ext cx="1209841" cy="1394338"/>
            <a:chOff x="2499397" y="1716245"/>
            <a:chExt cx="1209841" cy="1394338"/>
          </a:xfrm>
        </p:grpSpPr>
        <p:cxnSp>
          <p:nvCxnSpPr>
            <p:cNvPr id="715" name="Google Shape;715;p95"/>
            <p:cNvCxnSpPr/>
            <p:nvPr/>
          </p:nvCxnSpPr>
          <p:spPr>
            <a:xfrm>
              <a:off x="2600064" y="2562477"/>
              <a:ext cx="0" cy="548106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</p:cxnSp>
        <p:sp>
          <p:nvSpPr>
            <p:cNvPr id="716" name="Google Shape;716;p95"/>
            <p:cNvSpPr txBox="1"/>
            <p:nvPr/>
          </p:nvSpPr>
          <p:spPr>
            <a:xfrm>
              <a:off x="2499397" y="1716245"/>
              <a:ext cx="12098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outstanding byte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95"/>
            <p:cNvSpPr txBox="1"/>
            <p:nvPr/>
          </p:nvSpPr>
          <p:spPr>
            <a:xfrm>
              <a:off x="2735125" y="2624726"/>
              <a:ext cx="4358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en-US" sz="2000" b="1" i="0" u="none" strike="noStrike" cap="none" baseline="-25000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sz="2000" b="1" i="0" u="none" strike="noStrike" cap="none" baseline="-2500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8" name="Google Shape;718;p95"/>
          <p:cNvSpPr/>
          <p:nvPr/>
        </p:nvSpPr>
        <p:spPr>
          <a:xfrm rot="10800000" flipH="1">
            <a:off x="4074203" y="3087158"/>
            <a:ext cx="5969894" cy="17389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95"/>
          <p:cNvSpPr/>
          <p:nvPr/>
        </p:nvSpPr>
        <p:spPr>
          <a:xfrm rot="10800000" flipH="1">
            <a:off x="4070639" y="3854770"/>
            <a:ext cx="5969894" cy="17389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0" name="Google Shape;720;p95"/>
          <p:cNvGrpSpPr/>
          <p:nvPr/>
        </p:nvGrpSpPr>
        <p:grpSpPr>
          <a:xfrm>
            <a:off x="2155032" y="4039421"/>
            <a:ext cx="1936279" cy="2799349"/>
            <a:chOff x="623498" y="3915776"/>
            <a:chExt cx="1936279" cy="2799349"/>
          </a:xfrm>
        </p:grpSpPr>
        <p:cxnSp>
          <p:nvCxnSpPr>
            <p:cNvPr id="721" name="Google Shape;721;p95"/>
            <p:cNvCxnSpPr/>
            <p:nvPr/>
          </p:nvCxnSpPr>
          <p:spPr>
            <a:xfrm flipH="1">
              <a:off x="2558983" y="3915776"/>
              <a:ext cx="794" cy="2799349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</p:cxnSp>
        <p:sp>
          <p:nvSpPr>
            <p:cNvPr id="722" name="Google Shape;722;p95"/>
            <p:cNvSpPr txBox="1"/>
            <p:nvPr/>
          </p:nvSpPr>
          <p:spPr>
            <a:xfrm>
              <a:off x="941138" y="4304668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are acknowledged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3" name="Google Shape;723;p95"/>
            <p:cNvCxnSpPr/>
            <p:nvPr/>
          </p:nvCxnSpPr>
          <p:spPr>
            <a:xfrm>
              <a:off x="623498" y="4913579"/>
              <a:ext cx="1936279" cy="2388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</p:cxnSp>
      </p:grpSp>
      <p:sp>
        <p:nvSpPr>
          <p:cNvPr id="724" name="Google Shape;724;p95"/>
          <p:cNvSpPr txBox="1"/>
          <p:nvPr/>
        </p:nvSpPr>
        <p:spPr>
          <a:xfrm>
            <a:off x="4070639" y="4297546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5" name="Google Shape;725;p95"/>
          <p:cNvCxnSpPr/>
          <p:nvPr/>
        </p:nvCxnSpPr>
        <p:spPr>
          <a:xfrm>
            <a:off x="4074203" y="4820766"/>
            <a:ext cx="3106879" cy="537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726" name="Google Shape;726;p95"/>
          <p:cNvSpPr/>
          <p:nvPr/>
        </p:nvSpPr>
        <p:spPr>
          <a:xfrm>
            <a:off x="11372850" y="3261056"/>
            <a:ext cx="600075" cy="69522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95"/>
          <p:cNvSpPr/>
          <p:nvPr/>
        </p:nvSpPr>
        <p:spPr>
          <a:xfrm rot="10800000" flipH="1">
            <a:off x="10018114" y="3080629"/>
            <a:ext cx="1954811" cy="158320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95"/>
          <p:cNvSpPr/>
          <p:nvPr/>
        </p:nvSpPr>
        <p:spPr>
          <a:xfrm rot="10800000" flipH="1">
            <a:off x="10040972" y="3862559"/>
            <a:ext cx="1954811" cy="158320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95"/>
          <p:cNvSpPr/>
          <p:nvPr/>
        </p:nvSpPr>
        <p:spPr>
          <a:xfrm>
            <a:off x="969710" y="1584341"/>
            <a:ext cx="1399235" cy="45631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C7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rwnd = 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0" name="Google Shape;730;p95"/>
          <p:cNvCxnSpPr/>
          <p:nvPr/>
        </p:nvCxnSpPr>
        <p:spPr>
          <a:xfrm flipH="1">
            <a:off x="11995783" y="4107148"/>
            <a:ext cx="4846" cy="273162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731" name="Google Shape;731;p95"/>
          <p:cNvCxnSpPr/>
          <p:nvPr/>
        </p:nvCxnSpPr>
        <p:spPr>
          <a:xfrm>
            <a:off x="7188212" y="5286260"/>
            <a:ext cx="4807571" cy="2919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732" name="Google Shape;732;p95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Sender Window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33" name="Google Shape;733;p95"/>
          <p:cNvCxnSpPr/>
          <p:nvPr/>
        </p:nvCxnSpPr>
        <p:spPr>
          <a:xfrm>
            <a:off x="4090517" y="6274566"/>
            <a:ext cx="592759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734" name="Google Shape;734;p95"/>
          <p:cNvSpPr txBox="1"/>
          <p:nvPr/>
        </p:nvSpPr>
        <p:spPr>
          <a:xfrm>
            <a:off x="10262254" y="1888990"/>
            <a:ext cx="130352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sz="1400" b="1" i="0" u="none" strike="noStrike" cap="non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35" name="Google Shape;735;p95"/>
          <p:cNvCxnSpPr/>
          <p:nvPr/>
        </p:nvCxnSpPr>
        <p:spPr>
          <a:xfrm>
            <a:off x="4107625" y="6620838"/>
            <a:ext cx="788815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0" name="Google Shape;740;p96"/>
          <p:cNvGraphicFramePr/>
          <p:nvPr/>
        </p:nvGraphicFramePr>
        <p:xfrm>
          <a:off x="2473158" y="3271528"/>
          <a:ext cx="8128025" cy="670570"/>
        </p:xfrm>
        <a:graphic>
          <a:graphicData uri="http://schemas.openxmlformats.org/drawingml/2006/table">
            <a:tbl>
              <a:tblPr firstRow="1" bandRow="1">
                <a:noFill/>
                <a:tableStyleId>{254A25FB-F745-4F80-A8E5-2C08F25E31D1}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6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8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201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260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261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/>
                        <a:t>. . .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41" name="Google Shape;741;p96"/>
          <p:cNvCxnSpPr/>
          <p:nvPr/>
        </p:nvCxnSpPr>
        <p:spPr>
          <a:xfrm flipH="1">
            <a:off x="3851767" y="3985561"/>
            <a:ext cx="1" cy="194869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742" name="Google Shape;742;p96"/>
          <p:cNvSpPr txBox="1"/>
          <p:nvPr/>
        </p:nvSpPr>
        <p:spPr>
          <a:xfrm>
            <a:off x="1484311" y="3928320"/>
            <a:ext cx="190099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have already been pulled by the process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96"/>
          <p:cNvSpPr txBox="1"/>
          <p:nvPr/>
        </p:nvSpPr>
        <p:spPr>
          <a:xfrm>
            <a:off x="3141584" y="6231546"/>
            <a:ext cx="85236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rwnd= </a:t>
            </a:r>
            <a:r>
              <a:rPr lang="en-US" sz="2400" b="1" i="0" u="none" strike="noStrike" cap="non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buffer size – number of bytes to be pulled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96"/>
          <p:cNvSpPr/>
          <p:nvPr/>
        </p:nvSpPr>
        <p:spPr>
          <a:xfrm>
            <a:off x="6382085" y="3142186"/>
            <a:ext cx="2788652" cy="11491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96"/>
          <p:cNvSpPr/>
          <p:nvPr/>
        </p:nvSpPr>
        <p:spPr>
          <a:xfrm>
            <a:off x="6379423" y="3839424"/>
            <a:ext cx="2791315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6" name="Google Shape;746;p96"/>
          <p:cNvCxnSpPr/>
          <p:nvPr/>
        </p:nvCxnSpPr>
        <p:spPr>
          <a:xfrm>
            <a:off x="9170738" y="3839424"/>
            <a:ext cx="0" cy="1989876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747" name="Google Shape;747;p96"/>
          <p:cNvCxnSpPr/>
          <p:nvPr/>
        </p:nvCxnSpPr>
        <p:spPr>
          <a:xfrm>
            <a:off x="3833351" y="5602978"/>
            <a:ext cx="5320632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748" name="Google Shape;748;p96"/>
          <p:cNvSpPr txBox="1"/>
          <p:nvPr/>
        </p:nvSpPr>
        <p:spPr>
          <a:xfrm>
            <a:off x="4687027" y="5231123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window and allocated buffer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9" name="Google Shape;749;p96"/>
          <p:cNvCxnSpPr/>
          <p:nvPr/>
        </p:nvCxnSpPr>
        <p:spPr>
          <a:xfrm>
            <a:off x="6382085" y="3839424"/>
            <a:ext cx="0" cy="1275501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750" name="Google Shape;750;p96"/>
          <p:cNvSpPr txBox="1"/>
          <p:nvPr/>
        </p:nvSpPr>
        <p:spPr>
          <a:xfrm>
            <a:off x="3982461" y="4043746"/>
            <a:ext cx="218883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received and acknowledged, waiting to be consumed by process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1" name="Google Shape;751;p96"/>
          <p:cNvCxnSpPr/>
          <p:nvPr/>
        </p:nvCxnSpPr>
        <p:spPr>
          <a:xfrm>
            <a:off x="3850105" y="4814240"/>
            <a:ext cx="2531981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752" name="Google Shape;752;p96"/>
          <p:cNvSpPr/>
          <p:nvPr/>
        </p:nvSpPr>
        <p:spPr>
          <a:xfrm>
            <a:off x="3852771" y="3271527"/>
            <a:ext cx="2531980" cy="638939"/>
          </a:xfrm>
          <a:prstGeom prst="rect">
            <a:avLst/>
          </a:prstGeom>
          <a:solidFill>
            <a:srgbClr val="FF6600">
              <a:alpha val="30980"/>
            </a:srgbClr>
          </a:soli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" name="Google Shape;753;p96"/>
          <p:cNvCxnSpPr/>
          <p:nvPr/>
        </p:nvCxnSpPr>
        <p:spPr>
          <a:xfrm>
            <a:off x="4170947" y="2594195"/>
            <a:ext cx="0" cy="548106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754" name="Google Shape;754;p96"/>
          <p:cNvSpPr txBox="1"/>
          <p:nvPr/>
        </p:nvSpPr>
        <p:spPr>
          <a:xfrm>
            <a:off x="3908920" y="1890653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to be pulled by process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96"/>
          <p:cNvSpPr txBox="1"/>
          <p:nvPr/>
        </p:nvSpPr>
        <p:spPr>
          <a:xfrm>
            <a:off x="6168248" y="1952048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expected to receive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6" name="Google Shape;756;p96"/>
          <p:cNvCxnSpPr/>
          <p:nvPr/>
        </p:nvCxnSpPr>
        <p:spPr>
          <a:xfrm>
            <a:off x="6636082" y="2594195"/>
            <a:ext cx="0" cy="548106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757" name="Google Shape;757;p96"/>
          <p:cNvSpPr txBox="1"/>
          <p:nvPr/>
        </p:nvSpPr>
        <p:spPr>
          <a:xfrm>
            <a:off x="6785814" y="2562477"/>
            <a:ext cx="4906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1" i="0" u="none" strike="noStrike" cap="none" baseline="-2500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96"/>
          <p:cNvSpPr txBox="1"/>
          <p:nvPr/>
        </p:nvSpPr>
        <p:spPr>
          <a:xfrm>
            <a:off x="9617242" y="4043746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cannot be received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9" name="Google Shape;759;p96"/>
          <p:cNvCxnSpPr/>
          <p:nvPr/>
        </p:nvCxnSpPr>
        <p:spPr>
          <a:xfrm rot="10800000">
            <a:off x="9160042" y="4803455"/>
            <a:ext cx="2505241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760" name="Google Shape;760;p96"/>
          <p:cNvCxnSpPr/>
          <p:nvPr/>
        </p:nvCxnSpPr>
        <p:spPr>
          <a:xfrm rot="10800000" flipH="1">
            <a:off x="6387069" y="4803455"/>
            <a:ext cx="2775291" cy="5756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761" name="Google Shape;761;p96"/>
          <p:cNvSpPr txBox="1"/>
          <p:nvPr/>
        </p:nvSpPr>
        <p:spPr>
          <a:xfrm>
            <a:off x="6785814" y="4043746"/>
            <a:ext cx="215766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received from the sender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window(rwnd)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2" name="Google Shape;762;p96"/>
          <p:cNvCxnSpPr/>
          <p:nvPr/>
        </p:nvCxnSpPr>
        <p:spPr>
          <a:xfrm>
            <a:off x="1235250" y="4814240"/>
            <a:ext cx="2633578" cy="1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763" name="Google Shape;763;p96"/>
          <p:cNvSpPr txBox="1"/>
          <p:nvPr/>
        </p:nvSpPr>
        <p:spPr>
          <a:xfrm>
            <a:off x="1484311" y="364959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 Sliding Window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4" name="Google Shape;764;p96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96"/>
          <p:cNvSpPr/>
          <p:nvPr/>
        </p:nvSpPr>
        <p:spPr>
          <a:xfrm>
            <a:off x="10072073" y="6265625"/>
            <a:ext cx="15932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= 40 bytes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525" y="2571750"/>
            <a:ext cx="100076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97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Receiver Window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6238" y="3140245"/>
            <a:ext cx="2274634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98"/>
          <p:cNvSpPr txBox="1"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Flow Control Example</a:t>
            </a:r>
            <a:endParaRPr/>
          </a:p>
        </p:txBody>
      </p:sp>
      <p:pic>
        <p:nvPicPr>
          <p:cNvPr id="778" name="Google Shape;778;p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6238" y="1622527"/>
            <a:ext cx="2297364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98"/>
          <p:cNvSpPr/>
          <p:nvPr/>
        </p:nvSpPr>
        <p:spPr>
          <a:xfrm>
            <a:off x="1336842" y="1564105"/>
            <a:ext cx="3689684" cy="51067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0" name="Google Shape;780;p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7091" y="1908277"/>
            <a:ext cx="32639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64105" y="2194027"/>
            <a:ext cx="3352133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9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1900" y="2194027"/>
            <a:ext cx="2270626" cy="868681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98"/>
          <p:cNvSpPr/>
          <p:nvPr/>
        </p:nvSpPr>
        <p:spPr>
          <a:xfrm>
            <a:off x="7213602" y="1537956"/>
            <a:ext cx="3697704" cy="494631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4" name="Google Shape;784;p9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64105" y="3768901"/>
            <a:ext cx="32258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9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16238" y="3947019"/>
            <a:ext cx="2274634" cy="68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9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312526" y="3941587"/>
            <a:ext cx="32893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9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026526" y="4862095"/>
            <a:ext cx="228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9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96774" y="5476469"/>
            <a:ext cx="3276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9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56105" y="1219932"/>
            <a:ext cx="935789" cy="68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9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790991" y="1102098"/>
            <a:ext cx="577515" cy="69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9"/>
          <p:cNvSpPr txBox="1"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Flow Control Example Contd </a:t>
            </a:r>
            <a:endParaRPr/>
          </a:p>
        </p:txBody>
      </p:sp>
      <p:pic>
        <p:nvPicPr>
          <p:cNvPr id="796" name="Google Shape;796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105" y="1219932"/>
            <a:ext cx="935789" cy="68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90991" y="1102098"/>
            <a:ext cx="673385" cy="806179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99"/>
          <p:cNvSpPr/>
          <p:nvPr/>
        </p:nvSpPr>
        <p:spPr>
          <a:xfrm>
            <a:off x="1336842" y="1564105"/>
            <a:ext cx="3689684" cy="51067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99"/>
          <p:cNvSpPr/>
          <p:nvPr/>
        </p:nvSpPr>
        <p:spPr>
          <a:xfrm>
            <a:off x="7213602" y="1537956"/>
            <a:ext cx="3697704" cy="494631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0" name="Google Shape;800;p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1009" y="1992848"/>
            <a:ext cx="3561513" cy="96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9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2526" y="2023771"/>
            <a:ext cx="3463675" cy="1007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9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66798" y="2080995"/>
            <a:ext cx="20828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9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52932" y="3319897"/>
            <a:ext cx="2286000" cy="66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9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37329" y="3352371"/>
            <a:ext cx="3689197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9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01009" y="4618360"/>
            <a:ext cx="3527433" cy="114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9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232901" y="4542095"/>
            <a:ext cx="3622924" cy="106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9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066798" y="4730079"/>
            <a:ext cx="2237370" cy="72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9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905250" y="5632618"/>
            <a:ext cx="4699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9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045038" y="5632618"/>
            <a:ext cx="469900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2"/>
          <p:cNvSpPr txBox="1">
            <a:spLocks noGrp="1"/>
          </p:cNvSpPr>
          <p:nvPr>
            <p:ph type="title"/>
          </p:nvPr>
        </p:nvSpPr>
        <p:spPr>
          <a:xfrm>
            <a:off x="1484308" y="198436"/>
            <a:ext cx="10018713" cy="114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Different TCP Sliding Window Protocols</a:t>
            </a:r>
            <a:endParaRPr/>
          </a:p>
        </p:txBody>
      </p:sp>
      <p:pic>
        <p:nvPicPr>
          <p:cNvPr id="816" name="Google Shape;816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7151" y="1174751"/>
            <a:ext cx="4052888" cy="391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27;p103">
            <a:extLst>
              <a:ext uri="{FF2B5EF4-FFF2-40B4-BE49-F238E27FC236}">
                <a16:creationId xmlns:a16="http://schemas.microsoft.com/office/drawing/2014/main" id="{BAFC024C-1BB1-23BF-58F0-B37C49002E6F}"/>
              </a:ext>
            </a:extLst>
          </p:cNvPr>
          <p:cNvSpPr txBox="1"/>
          <p:nvPr/>
        </p:nvSpPr>
        <p:spPr>
          <a:xfrm>
            <a:off x="688979" y="1346201"/>
            <a:ext cx="6988171" cy="51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 sz="3600" b="1" i="0" u="none" strike="noStrike" cap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Selective Repeat Protocol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Only those segments are re-transmitted which are found lost or corrupted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Keep track of out of order segments at the receiver side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More efficient for noisy channels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Widely used in TCP</a:t>
            </a:r>
            <a:endParaRPr sz="32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B48FE-8B87-DAAF-B305-B04079C47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C99741-101F-AAEA-7417-EF6E4EDD738B}"/>
              </a:ext>
            </a:extLst>
          </p:cNvPr>
          <p:cNvCxnSpPr/>
          <p:nvPr/>
        </p:nvCxnSpPr>
        <p:spPr>
          <a:xfrm>
            <a:off x="3261946" y="1740877"/>
            <a:ext cx="8792" cy="4281854"/>
          </a:xfrm>
          <a:prstGeom prst="lin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151E5F-285F-5D88-4557-FBFB63CF19B8}"/>
              </a:ext>
            </a:extLst>
          </p:cNvPr>
          <p:cNvCxnSpPr/>
          <p:nvPr/>
        </p:nvCxnSpPr>
        <p:spPr>
          <a:xfrm>
            <a:off x="3974123" y="1028700"/>
            <a:ext cx="17585" cy="51962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CF1E14-4994-C9A1-ADFB-B9DBE82C7FD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352691" y="845068"/>
            <a:ext cx="3645" cy="588297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oogle Shape;399;p70">
            <a:extLst>
              <a:ext uri="{FF2B5EF4-FFF2-40B4-BE49-F238E27FC236}">
                <a16:creationId xmlns:a16="http://schemas.microsoft.com/office/drawing/2014/main" id="{BEEA21FB-72FE-28E6-F66D-B526447214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98;p70">
            <a:extLst>
              <a:ext uri="{FF2B5EF4-FFF2-40B4-BE49-F238E27FC236}">
                <a16:creationId xmlns:a16="http://schemas.microsoft.com/office/drawing/2014/main" id="{659AEF62-A9C9-CB02-2BEF-4EAF9B9165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6614" y="129960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A17EC3-D2B6-F587-C79E-D23CD43FF6C3}"/>
              </a:ext>
            </a:extLst>
          </p:cNvPr>
          <p:cNvSpPr txBox="1"/>
          <p:nvPr/>
        </p:nvSpPr>
        <p:spPr>
          <a:xfrm rot="21253352">
            <a:off x="4745209" y="774155"/>
            <a:ext cx="215336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7001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 – 1401  [Data 1000 bytes]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8F7863-2742-23BC-330F-732919F87B29}"/>
              </a:ext>
            </a:extLst>
          </p:cNvPr>
          <p:cNvCxnSpPr/>
          <p:nvPr/>
        </p:nvCxnSpPr>
        <p:spPr>
          <a:xfrm flipH="1">
            <a:off x="3951810" y="933392"/>
            <a:ext cx="4400880" cy="4915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4" descr="Timer Clipart Images | Free Download | PNG Transparent ...">
            <a:extLst>
              <a:ext uri="{FF2B5EF4-FFF2-40B4-BE49-F238E27FC236}">
                <a16:creationId xmlns:a16="http://schemas.microsoft.com/office/drawing/2014/main" id="{5688E4CE-6C87-1BB9-472F-CCEC1A4EF9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99651A-784A-9F16-6656-071A2892A8E9}"/>
              </a:ext>
            </a:extLst>
          </p:cNvPr>
          <p:cNvCxnSpPr/>
          <p:nvPr/>
        </p:nvCxnSpPr>
        <p:spPr>
          <a:xfrm>
            <a:off x="3991708" y="3785841"/>
            <a:ext cx="4379389" cy="39293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9C9744B-9CF9-DAC0-F792-09AC5942D7FF}"/>
              </a:ext>
            </a:extLst>
          </p:cNvPr>
          <p:cNvSpPr txBox="1"/>
          <p:nvPr/>
        </p:nvSpPr>
        <p:spPr>
          <a:xfrm rot="21178542">
            <a:off x="4789324" y="1332109"/>
            <a:ext cx="201938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8001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 - 1401   [Data 1000 bytes]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33FE6A-7F3B-18BC-1B1C-F965CDF10A7E}"/>
              </a:ext>
            </a:extLst>
          </p:cNvPr>
          <p:cNvSpPr txBox="1"/>
          <p:nvPr/>
        </p:nvSpPr>
        <p:spPr>
          <a:xfrm rot="20927841">
            <a:off x="5309279" y="4380436"/>
            <a:ext cx="2210555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9001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- 1401    [Data 1000 bytes]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E6B951-6D8B-AD6D-9850-AEC7BE1666D1}"/>
              </a:ext>
            </a:extLst>
          </p:cNvPr>
          <p:cNvCxnSpPr/>
          <p:nvPr/>
        </p:nvCxnSpPr>
        <p:spPr>
          <a:xfrm flipH="1">
            <a:off x="4003102" y="4548617"/>
            <a:ext cx="4360982" cy="7636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99A6BF-9050-4448-136B-0F8A53756BD5}"/>
              </a:ext>
            </a:extLst>
          </p:cNvPr>
          <p:cNvSpPr txBox="1"/>
          <p:nvPr/>
        </p:nvSpPr>
        <p:spPr>
          <a:xfrm>
            <a:off x="10808553" y="3561422"/>
            <a:ext cx="111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</a:rPr>
              <a:t>Time Out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545F5CC-9CC1-8B78-0014-217E5089FE8A}"/>
              </a:ext>
            </a:extLst>
          </p:cNvPr>
          <p:cNvGrpSpPr/>
          <p:nvPr/>
        </p:nvGrpSpPr>
        <p:grpSpPr>
          <a:xfrm>
            <a:off x="8387063" y="2348947"/>
            <a:ext cx="3044215" cy="551641"/>
            <a:chOff x="8032732" y="641556"/>
            <a:chExt cx="2160159" cy="32737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12A970E-59BE-9C6C-10F6-0B7A3F109D52}"/>
                </a:ext>
              </a:extLst>
            </p:cNvPr>
            <p:cNvGrpSpPr/>
            <p:nvPr/>
          </p:nvGrpSpPr>
          <p:grpSpPr>
            <a:xfrm>
              <a:off x="8032732" y="757817"/>
              <a:ext cx="1326885" cy="211114"/>
              <a:chOff x="1981593" y="2292844"/>
              <a:chExt cx="1326885" cy="211114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AE6274D-1CF9-3C25-839D-D3023ECB5938}"/>
                  </a:ext>
                </a:extLst>
              </p:cNvPr>
              <p:cNvCxnSpPr>
                <a:stCxn id="1034" idx="1"/>
              </p:cNvCxnSpPr>
              <p:nvPr/>
            </p:nvCxnSpPr>
            <p:spPr>
              <a:xfrm flipH="1" flipV="1">
                <a:off x="1981593" y="2389610"/>
                <a:ext cx="1115771" cy="8791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4" name="Picture 10" descr="Timer Clock Animation , cartoon microphone transparent background PNG clipart thumbnail">
                <a:extLst>
                  <a:ext uri="{FF2B5EF4-FFF2-40B4-BE49-F238E27FC236}">
                    <a16:creationId xmlns:a16="http://schemas.microsoft.com/office/drawing/2014/main" id="{A6B16857-7B0C-A32E-6697-EF961CACC5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7364" y="2292844"/>
                <a:ext cx="211114" cy="211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4B0B77-5CD3-525B-9582-7F14B22C50F8}"/>
                </a:ext>
              </a:extLst>
            </p:cNvPr>
            <p:cNvSpPr txBox="1"/>
            <p:nvPr/>
          </p:nvSpPr>
          <p:spPr>
            <a:xfrm>
              <a:off x="9074141" y="641556"/>
              <a:ext cx="1118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2">
                      <a:lumMod val="25000"/>
                    </a:schemeClr>
                  </a:solidFill>
                </a:rPr>
                <a:t>Start</a:t>
              </a:r>
            </a:p>
          </p:txBody>
        </p:sp>
      </p:grpSp>
      <p:sp>
        <p:nvSpPr>
          <p:cNvPr id="58" name="Google Shape;567;p81">
            <a:extLst>
              <a:ext uri="{FF2B5EF4-FFF2-40B4-BE49-F238E27FC236}">
                <a16:creationId xmlns:a16="http://schemas.microsoft.com/office/drawing/2014/main" id="{8C7D2618-49B0-7C51-B5D5-024C7A07F8EA}"/>
              </a:ext>
            </a:extLst>
          </p:cNvPr>
          <p:cNvSpPr/>
          <p:nvPr/>
        </p:nvSpPr>
        <p:spPr>
          <a:xfrm rot="10800000">
            <a:off x="10272214" y="2780967"/>
            <a:ext cx="582646" cy="1782305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A93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E66123-B4D3-1A38-AB2B-2381A5B7105B}"/>
              </a:ext>
            </a:extLst>
          </p:cNvPr>
          <p:cNvSpPr txBox="1"/>
          <p:nvPr/>
        </p:nvSpPr>
        <p:spPr>
          <a:xfrm>
            <a:off x="10488688" y="1522748"/>
            <a:ext cx="900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2">
                    <a:lumMod val="25000"/>
                  </a:schemeClr>
                </a:solidFill>
              </a:rPr>
              <a:t>&lt; 500 </a:t>
            </a:r>
            <a:r>
              <a:rPr lang="en-IN" sz="1200" b="1" dirty="0" err="1">
                <a:solidFill>
                  <a:schemeClr val="tx2">
                    <a:lumMod val="25000"/>
                  </a:schemeClr>
                </a:solidFill>
              </a:rPr>
              <a:t>ms</a:t>
            </a:r>
            <a:endParaRPr lang="en-IN" sz="1200" b="1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79CD20-6844-61DA-1567-26C39BAA49F6}"/>
              </a:ext>
            </a:extLst>
          </p:cNvPr>
          <p:cNvGrpSpPr/>
          <p:nvPr/>
        </p:nvGrpSpPr>
        <p:grpSpPr>
          <a:xfrm>
            <a:off x="8430251" y="2156891"/>
            <a:ext cx="1115482" cy="479623"/>
            <a:chOff x="2400176" y="5594004"/>
            <a:chExt cx="1115482" cy="47962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953C1CD-92C2-5A88-2E61-2D3F9989894E}"/>
                </a:ext>
              </a:extLst>
            </p:cNvPr>
            <p:cNvGrpSpPr/>
            <p:nvPr/>
          </p:nvGrpSpPr>
          <p:grpSpPr>
            <a:xfrm>
              <a:off x="2400176" y="5594004"/>
              <a:ext cx="907434" cy="300182"/>
              <a:chOff x="2441295" y="3149613"/>
              <a:chExt cx="907434" cy="300182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9CDB262-23DA-F778-3889-C918180EFA81}"/>
                  </a:ext>
                </a:extLst>
              </p:cNvPr>
              <p:cNvCxnSpPr/>
              <p:nvPr/>
            </p:nvCxnSpPr>
            <p:spPr>
              <a:xfrm flipH="1" flipV="1">
                <a:off x="2441295" y="3287707"/>
                <a:ext cx="611055" cy="11997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6" name="Picture 10" descr="Timer Clock Animation , cartoon microphone transparent background PNG clipart thumbnail">
                <a:extLst>
                  <a:ext uri="{FF2B5EF4-FFF2-40B4-BE49-F238E27FC236}">
                    <a16:creationId xmlns:a16="http://schemas.microsoft.com/office/drawing/2014/main" id="{79E90891-8448-DB1B-FAAF-ECCA6DF48E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547" y="3149613"/>
                <a:ext cx="300182" cy="3001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CB0569-4119-65F4-937F-6082CB0C4757}"/>
                </a:ext>
              </a:extLst>
            </p:cNvPr>
            <p:cNvSpPr txBox="1"/>
            <p:nvPr/>
          </p:nvSpPr>
          <p:spPr>
            <a:xfrm>
              <a:off x="2866195" y="5796628"/>
              <a:ext cx="649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2">
                      <a:lumMod val="25000"/>
                    </a:schemeClr>
                  </a:solidFill>
                </a:rPr>
                <a:t>Stop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6EFEB8-3028-3EA9-5F4D-EB6212AC81E0}"/>
              </a:ext>
            </a:extLst>
          </p:cNvPr>
          <p:cNvCxnSpPr/>
          <p:nvPr/>
        </p:nvCxnSpPr>
        <p:spPr>
          <a:xfrm>
            <a:off x="4040539" y="5928656"/>
            <a:ext cx="4357340" cy="49663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2DC74A4-0173-95E5-C020-CE23B72B905C}"/>
              </a:ext>
            </a:extLst>
          </p:cNvPr>
          <p:cNvSpPr txBox="1"/>
          <p:nvPr/>
        </p:nvSpPr>
        <p:spPr>
          <a:xfrm rot="363319">
            <a:off x="6521559" y="3523669"/>
            <a:ext cx="141403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1401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 - 9001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CCD5AF-247D-FC92-D56F-4E7F14139797}"/>
              </a:ext>
            </a:extLst>
          </p:cNvPr>
          <p:cNvCxnSpPr/>
          <p:nvPr/>
        </p:nvCxnSpPr>
        <p:spPr>
          <a:xfrm flipH="1">
            <a:off x="3991708" y="1486952"/>
            <a:ext cx="4342578" cy="5327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F09407-F10A-4872-59FF-6F94DFF042A2}"/>
              </a:ext>
            </a:extLst>
          </p:cNvPr>
          <p:cNvGrpSpPr/>
          <p:nvPr/>
        </p:nvGrpSpPr>
        <p:grpSpPr>
          <a:xfrm>
            <a:off x="3964927" y="1820562"/>
            <a:ext cx="4422135" cy="489317"/>
            <a:chOff x="3964927" y="1820562"/>
            <a:chExt cx="4422135" cy="48931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7B72F3-3BA1-BC28-945E-587A3AAEEFFB}"/>
                </a:ext>
              </a:extLst>
            </p:cNvPr>
            <p:cNvSpPr txBox="1"/>
            <p:nvPr/>
          </p:nvSpPr>
          <p:spPr>
            <a:xfrm rot="159549">
              <a:off x="6670555" y="1820562"/>
              <a:ext cx="1414030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b="1" dirty="0" err="1"/>
                <a:t>Seq</a:t>
              </a:r>
              <a:r>
                <a:rPr lang="en-IN" sz="1000" b="1" dirty="0"/>
                <a:t> – 1401</a:t>
              </a:r>
            </a:p>
            <a:p>
              <a:r>
                <a:rPr lang="en-IN" sz="1000" b="1" dirty="0" err="1"/>
                <a:t>Ack</a:t>
              </a:r>
              <a:r>
                <a:rPr lang="en-IN" sz="1000" b="1" dirty="0"/>
                <a:t> - 9001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759F595-A729-7407-5A5D-13E7718823D1}"/>
                </a:ext>
              </a:extLst>
            </p:cNvPr>
            <p:cNvCxnSpPr/>
            <p:nvPr/>
          </p:nvCxnSpPr>
          <p:spPr>
            <a:xfrm>
              <a:off x="3964927" y="2144890"/>
              <a:ext cx="4422135" cy="16498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9BA967D-8A5F-747D-6F5B-E3A871C80705}"/>
              </a:ext>
            </a:extLst>
          </p:cNvPr>
          <p:cNvGraphicFramePr>
            <a:graphicFrameLocks noGrp="1"/>
          </p:cNvGraphicFramePr>
          <p:nvPr/>
        </p:nvGraphicFramePr>
        <p:xfrm>
          <a:off x="2060682" y="1270155"/>
          <a:ext cx="1403604" cy="304800"/>
        </p:xfrm>
        <a:graphic>
          <a:graphicData uri="http://schemas.openxmlformats.org/drawingml/2006/table">
            <a:tbl>
              <a:tblPr firstRow="1" bandRow="1">
                <a:tableStyleId>{5F11D170-EDDD-4464-9869-57F6B3F8DDF9}</a:tableStyleId>
              </a:tblPr>
              <a:tblGrid>
                <a:gridCol w="233934">
                  <a:extLst>
                    <a:ext uri="{9D8B030D-6E8A-4147-A177-3AD203B41FA5}">
                      <a16:colId xmlns:a16="http://schemas.microsoft.com/office/drawing/2014/main" val="2800947746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3217184090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492733374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036515845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351644747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369526830"/>
                    </a:ext>
                  </a:extLst>
                </a:gridCol>
              </a:tblGrid>
              <a:tr h="24194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56437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D23A0D7-9654-5CE5-6093-4812246D0869}"/>
              </a:ext>
            </a:extLst>
          </p:cNvPr>
          <p:cNvGraphicFramePr>
            <a:graphicFrameLocks noGrp="1"/>
          </p:cNvGraphicFramePr>
          <p:nvPr/>
        </p:nvGraphicFramePr>
        <p:xfrm>
          <a:off x="2081266" y="1838948"/>
          <a:ext cx="1403604" cy="304800"/>
        </p:xfrm>
        <a:graphic>
          <a:graphicData uri="http://schemas.openxmlformats.org/drawingml/2006/table">
            <a:tbl>
              <a:tblPr firstRow="1" bandRow="1">
                <a:tableStyleId>{5F11D170-EDDD-4464-9869-57F6B3F8DDF9}</a:tableStyleId>
              </a:tblPr>
              <a:tblGrid>
                <a:gridCol w="233934">
                  <a:extLst>
                    <a:ext uri="{9D8B030D-6E8A-4147-A177-3AD203B41FA5}">
                      <a16:colId xmlns:a16="http://schemas.microsoft.com/office/drawing/2014/main" val="2800947746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3217184090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492733374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036515845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351644747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369526830"/>
                    </a:ext>
                  </a:extLst>
                </a:gridCol>
              </a:tblGrid>
              <a:tr h="24194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5643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C9701D6-F0B6-D174-FACA-B4F71A5632D8}"/>
              </a:ext>
            </a:extLst>
          </p:cNvPr>
          <p:cNvSpPr txBox="1"/>
          <p:nvPr/>
        </p:nvSpPr>
        <p:spPr>
          <a:xfrm>
            <a:off x="2594492" y="3301932"/>
            <a:ext cx="942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Buffer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B26902-D26B-7C28-E6D8-2A95D0F03130}"/>
              </a:ext>
            </a:extLst>
          </p:cNvPr>
          <p:cNvSpPr txBox="1"/>
          <p:nvPr/>
        </p:nvSpPr>
        <p:spPr>
          <a:xfrm rot="21083122">
            <a:off x="4718428" y="2453582"/>
            <a:ext cx="215336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9001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 – 1401  [Data 1000 bytes]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5C6894-6F4D-ACE9-A047-AABC17A3C4CA}"/>
              </a:ext>
            </a:extLst>
          </p:cNvPr>
          <p:cNvCxnSpPr/>
          <p:nvPr/>
        </p:nvCxnSpPr>
        <p:spPr>
          <a:xfrm flipH="1">
            <a:off x="5375315" y="2680496"/>
            <a:ext cx="2932190" cy="28056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F7D960B-72D7-BC50-6823-87D09F1B967A}"/>
              </a:ext>
            </a:extLst>
          </p:cNvPr>
          <p:cNvSpPr txBox="1"/>
          <p:nvPr/>
        </p:nvSpPr>
        <p:spPr>
          <a:xfrm rot="21178542">
            <a:off x="4762543" y="3011536"/>
            <a:ext cx="201938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10001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 - 1401   [Data 1000 bytes] 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90BF89-674B-FD97-C47E-DDB48A83E92D}"/>
              </a:ext>
            </a:extLst>
          </p:cNvPr>
          <p:cNvCxnSpPr/>
          <p:nvPr/>
        </p:nvCxnSpPr>
        <p:spPr>
          <a:xfrm flipH="1">
            <a:off x="3964927" y="3166379"/>
            <a:ext cx="4342578" cy="5327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y 27">
            <a:extLst>
              <a:ext uri="{FF2B5EF4-FFF2-40B4-BE49-F238E27FC236}">
                <a16:creationId xmlns:a16="http://schemas.microsoft.com/office/drawing/2014/main" id="{E212EFEA-D28D-4204-600B-BF0BDAF92D6A}"/>
              </a:ext>
            </a:extLst>
          </p:cNvPr>
          <p:cNvSpPr/>
          <p:nvPr/>
        </p:nvSpPr>
        <p:spPr>
          <a:xfrm>
            <a:off x="7035469" y="2480162"/>
            <a:ext cx="684201" cy="482969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682681F-2A3D-AB85-E97F-232EB1B8A2AF}"/>
              </a:ext>
            </a:extLst>
          </p:cNvPr>
          <p:cNvGrpSpPr/>
          <p:nvPr/>
        </p:nvGrpSpPr>
        <p:grpSpPr>
          <a:xfrm>
            <a:off x="8379317" y="4401423"/>
            <a:ext cx="3279476" cy="592581"/>
            <a:chOff x="2401004" y="5573289"/>
            <a:chExt cx="2767542" cy="59258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758EAB0-2CA0-183D-D61B-2418354B9878}"/>
                </a:ext>
              </a:extLst>
            </p:cNvPr>
            <p:cNvGrpSpPr/>
            <p:nvPr/>
          </p:nvGrpSpPr>
          <p:grpSpPr>
            <a:xfrm>
              <a:off x="2401004" y="5573289"/>
              <a:ext cx="1597411" cy="306966"/>
              <a:chOff x="2442123" y="3128898"/>
              <a:chExt cx="1597411" cy="306966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606733F-3FFA-E195-5AF4-5132C41BC8E1}"/>
                  </a:ext>
                </a:extLst>
              </p:cNvPr>
              <p:cNvCxnSpPr>
                <a:stCxn id="80" idx="1"/>
              </p:cNvCxnSpPr>
              <p:nvPr/>
            </p:nvCxnSpPr>
            <p:spPr>
              <a:xfrm flipH="1" flipV="1">
                <a:off x="2442123" y="3276092"/>
                <a:ext cx="1290445" cy="6289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Picture 10" descr="Timer Clock Animation , cartoon microphone transparent background PNG clipart thumbnail">
                <a:extLst>
                  <a:ext uri="{FF2B5EF4-FFF2-40B4-BE49-F238E27FC236}">
                    <a16:creationId xmlns:a16="http://schemas.microsoft.com/office/drawing/2014/main" id="{113EDDC0-7A4C-E35D-48F0-846EF560E9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2568" y="3128898"/>
                <a:ext cx="306966" cy="3069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5F914B-04E8-39A7-BD7A-25147E18D84D}"/>
                </a:ext>
              </a:extLst>
            </p:cNvPr>
            <p:cNvSpPr txBox="1"/>
            <p:nvPr/>
          </p:nvSpPr>
          <p:spPr>
            <a:xfrm>
              <a:off x="3187883" y="5888871"/>
              <a:ext cx="1980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2">
                      <a:lumMod val="25000"/>
                    </a:schemeClr>
                  </a:solidFill>
                </a:rPr>
                <a:t>Time out &amp; Restart Timer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B6F5C50-4366-AA13-706F-01F98ABFED0B}"/>
              </a:ext>
            </a:extLst>
          </p:cNvPr>
          <p:cNvSpPr txBox="1"/>
          <p:nvPr/>
        </p:nvSpPr>
        <p:spPr>
          <a:xfrm rot="363319">
            <a:off x="5786685" y="5721332"/>
            <a:ext cx="141403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1401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 - 11001</a:t>
            </a: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1BCBBD98-6CE0-46B8-6A85-1A960A4BE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73642"/>
              </p:ext>
            </p:extLst>
          </p:nvPr>
        </p:nvGraphicFramePr>
        <p:xfrm>
          <a:off x="2361352" y="3533621"/>
          <a:ext cx="1401763" cy="304800"/>
        </p:xfrm>
        <a:graphic>
          <a:graphicData uri="http://schemas.openxmlformats.org/drawingml/2006/table">
            <a:tbl>
              <a:tblPr firstRow="1" bandRow="1">
                <a:tableStyleId>{5F11D170-EDDD-4464-9869-57F6B3F8DDF9}</a:tableStyleId>
              </a:tblPr>
              <a:tblGrid>
                <a:gridCol w="233934">
                  <a:extLst>
                    <a:ext uri="{9D8B030D-6E8A-4147-A177-3AD203B41FA5}">
                      <a16:colId xmlns:a16="http://schemas.microsoft.com/office/drawing/2014/main" val="2800947746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3217184090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492733374"/>
                    </a:ext>
                  </a:extLst>
                </a:gridCol>
                <a:gridCol w="232093">
                  <a:extLst>
                    <a:ext uri="{9D8B030D-6E8A-4147-A177-3AD203B41FA5}">
                      <a16:colId xmlns:a16="http://schemas.microsoft.com/office/drawing/2014/main" val="1036515845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351644747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369526830"/>
                    </a:ext>
                  </a:extLst>
                </a:gridCol>
              </a:tblGrid>
              <a:tr h="24194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56437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30545B91-1CA5-6DF8-12C9-34F9BAEF0C09}"/>
              </a:ext>
            </a:extLst>
          </p:cNvPr>
          <p:cNvSpPr txBox="1"/>
          <p:nvPr/>
        </p:nvSpPr>
        <p:spPr>
          <a:xfrm>
            <a:off x="2351525" y="1013044"/>
            <a:ext cx="942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Buffer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C8A8CDDE-81E7-EE5A-54C9-DE8413C6FD83}"/>
              </a:ext>
            </a:extLst>
          </p:cNvPr>
          <p:cNvGraphicFramePr>
            <a:graphicFrameLocks noGrp="1"/>
          </p:cNvGraphicFramePr>
          <p:nvPr/>
        </p:nvGraphicFramePr>
        <p:xfrm>
          <a:off x="2417290" y="5150245"/>
          <a:ext cx="1403604" cy="304800"/>
        </p:xfrm>
        <a:graphic>
          <a:graphicData uri="http://schemas.openxmlformats.org/drawingml/2006/table">
            <a:tbl>
              <a:tblPr firstRow="1" bandRow="1">
                <a:tableStyleId>{5F11D170-EDDD-4464-9869-57F6B3F8DDF9}</a:tableStyleId>
              </a:tblPr>
              <a:tblGrid>
                <a:gridCol w="233934">
                  <a:extLst>
                    <a:ext uri="{9D8B030D-6E8A-4147-A177-3AD203B41FA5}">
                      <a16:colId xmlns:a16="http://schemas.microsoft.com/office/drawing/2014/main" val="2800947746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3217184090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492733374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036515845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351644747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369526830"/>
                    </a:ext>
                  </a:extLst>
                </a:gridCol>
              </a:tblGrid>
              <a:tr h="24194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56437"/>
                  </a:ext>
                </a:extLst>
              </a:tr>
            </a:tbl>
          </a:graphicData>
        </a:graphic>
      </p:graphicFrame>
      <p:grpSp>
        <p:nvGrpSpPr>
          <p:cNvPr id="86" name="Group 85">
            <a:extLst>
              <a:ext uri="{FF2B5EF4-FFF2-40B4-BE49-F238E27FC236}">
                <a16:creationId xmlns:a16="http://schemas.microsoft.com/office/drawing/2014/main" id="{E3CB6E75-053A-F5D4-E375-4197B78143DC}"/>
              </a:ext>
            </a:extLst>
          </p:cNvPr>
          <p:cNvGrpSpPr/>
          <p:nvPr/>
        </p:nvGrpSpPr>
        <p:grpSpPr>
          <a:xfrm>
            <a:off x="8425174" y="6389169"/>
            <a:ext cx="2087393" cy="601239"/>
            <a:chOff x="2400177" y="5542870"/>
            <a:chExt cx="2087393" cy="60123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F47BE8B-AD74-5FCE-4436-016631597EB9}"/>
                </a:ext>
              </a:extLst>
            </p:cNvPr>
            <p:cNvGrpSpPr/>
            <p:nvPr/>
          </p:nvGrpSpPr>
          <p:grpSpPr>
            <a:xfrm>
              <a:off x="2400177" y="5542870"/>
              <a:ext cx="1842552" cy="300182"/>
              <a:chOff x="2441296" y="3098479"/>
              <a:chExt cx="1842552" cy="300182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99C0CD7-9FF9-DA42-8C3C-8D18060231B2}"/>
                  </a:ext>
                </a:extLst>
              </p:cNvPr>
              <p:cNvCxnSpPr>
                <a:stCxn id="90" idx="1"/>
              </p:cNvCxnSpPr>
              <p:nvPr/>
            </p:nvCxnSpPr>
            <p:spPr>
              <a:xfrm flipH="1">
                <a:off x="2441296" y="3248570"/>
                <a:ext cx="1542370" cy="48374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0" name="Picture 10" descr="Timer Clock Animation , cartoon microphone transparent background PNG clipart thumbnail">
                <a:extLst>
                  <a:ext uri="{FF2B5EF4-FFF2-40B4-BE49-F238E27FC236}">
                    <a16:creationId xmlns:a16="http://schemas.microsoft.com/office/drawing/2014/main" id="{A075C939-FE66-BEA6-5C3B-30BF1DD60C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3666" y="3098479"/>
                <a:ext cx="300182" cy="3001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1D5BBE7-4124-EA49-948F-BF11B0CB9F27}"/>
                </a:ext>
              </a:extLst>
            </p:cNvPr>
            <p:cNvSpPr txBox="1"/>
            <p:nvPr/>
          </p:nvSpPr>
          <p:spPr>
            <a:xfrm>
              <a:off x="3838107" y="5867110"/>
              <a:ext cx="649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2">
                      <a:lumMod val="25000"/>
                    </a:schemeClr>
                  </a:solidFill>
                </a:rPr>
                <a:t>Stop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4F635494-4002-FCDF-E43E-5BD7E0048106}"/>
              </a:ext>
            </a:extLst>
          </p:cNvPr>
          <p:cNvSpPr txBox="1"/>
          <p:nvPr/>
        </p:nvSpPr>
        <p:spPr>
          <a:xfrm>
            <a:off x="2721927" y="4921960"/>
            <a:ext cx="942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Buffer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5E9FAC1-7A84-D825-A71B-BAFA83D915F6}"/>
              </a:ext>
            </a:extLst>
          </p:cNvPr>
          <p:cNvGrpSpPr/>
          <p:nvPr/>
        </p:nvGrpSpPr>
        <p:grpSpPr>
          <a:xfrm>
            <a:off x="8334287" y="589294"/>
            <a:ext cx="2178280" cy="553185"/>
            <a:chOff x="8320567" y="639670"/>
            <a:chExt cx="1545696" cy="32829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6B39094-B15D-B8F7-3023-AB6CABF55340}"/>
                </a:ext>
              </a:extLst>
            </p:cNvPr>
            <p:cNvGrpSpPr/>
            <p:nvPr/>
          </p:nvGrpSpPr>
          <p:grpSpPr>
            <a:xfrm>
              <a:off x="8320567" y="749417"/>
              <a:ext cx="736563" cy="218544"/>
              <a:chOff x="2269428" y="2284444"/>
              <a:chExt cx="736563" cy="218544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5A3B2B5-FC60-9CCA-BB7C-36104B8E8159}"/>
                  </a:ext>
                </a:extLst>
              </p:cNvPr>
              <p:cNvCxnSpPr/>
              <p:nvPr/>
            </p:nvCxnSpPr>
            <p:spPr>
              <a:xfrm flipH="1" flipV="1">
                <a:off x="2269428" y="2393716"/>
                <a:ext cx="537330" cy="19109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Picture 10" descr="Timer Clock Animation , cartoon microphone transparent background PNG clipart thumbnail">
                <a:extLst>
                  <a:ext uri="{FF2B5EF4-FFF2-40B4-BE49-F238E27FC236}">
                    <a16:creationId xmlns:a16="http://schemas.microsoft.com/office/drawing/2014/main" id="{64F45FB0-D183-BEB6-B03E-EF0897851B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4877" y="2284444"/>
                <a:ext cx="211114" cy="218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A39D61-EF3D-0A2F-E0AE-7E01E5C44674}"/>
                </a:ext>
              </a:extLst>
            </p:cNvPr>
            <p:cNvSpPr txBox="1"/>
            <p:nvPr/>
          </p:nvSpPr>
          <p:spPr>
            <a:xfrm>
              <a:off x="8747513" y="639670"/>
              <a:ext cx="1118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2">
                      <a:lumMod val="25000"/>
                    </a:schemeClr>
                  </a:solidFill>
                </a:rPr>
                <a:t>Start</a:t>
              </a:r>
            </a:p>
          </p:txBody>
        </p:sp>
      </p:grpSp>
      <p:sp>
        <p:nvSpPr>
          <p:cNvPr id="99" name="Google Shape;567;p81">
            <a:extLst>
              <a:ext uri="{FF2B5EF4-FFF2-40B4-BE49-F238E27FC236}">
                <a16:creationId xmlns:a16="http://schemas.microsoft.com/office/drawing/2014/main" id="{18D28F80-7B22-6BCF-73E2-C0791A0D83E0}"/>
              </a:ext>
            </a:extLst>
          </p:cNvPr>
          <p:cNvSpPr/>
          <p:nvPr/>
        </p:nvSpPr>
        <p:spPr>
          <a:xfrm rot="10800000">
            <a:off x="9368639" y="1007605"/>
            <a:ext cx="1116633" cy="1364009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A93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594;p86">
            <a:extLst>
              <a:ext uri="{FF2B5EF4-FFF2-40B4-BE49-F238E27FC236}">
                <a16:creationId xmlns:a16="http://schemas.microsoft.com/office/drawing/2014/main" id="{1CB196D3-CF40-FD4F-6B68-37E469A5D330}"/>
              </a:ext>
            </a:extLst>
          </p:cNvPr>
          <p:cNvSpPr txBox="1"/>
          <p:nvPr/>
        </p:nvSpPr>
        <p:spPr>
          <a:xfrm>
            <a:off x="3633848" y="20961"/>
            <a:ext cx="4537644" cy="61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Go Back N ARQ</a:t>
            </a:r>
            <a:endParaRPr sz="3600" b="0" i="0" u="none" strike="noStrike" cap="none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B01A7-82B4-5D46-8248-83CE4C5D8B4D}"/>
              </a:ext>
            </a:extLst>
          </p:cNvPr>
          <p:cNvSpPr txBox="1"/>
          <p:nvPr/>
        </p:nvSpPr>
        <p:spPr>
          <a:xfrm rot="21178542">
            <a:off x="4816849" y="5092574"/>
            <a:ext cx="201938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Seq</a:t>
            </a:r>
            <a:r>
              <a:rPr lang="en-IN" sz="1000" b="1" dirty="0"/>
              <a:t> – 10001</a:t>
            </a:r>
          </a:p>
          <a:p>
            <a:r>
              <a:rPr lang="en-IN" sz="1000" b="1" dirty="0" err="1"/>
              <a:t>Ack</a:t>
            </a:r>
            <a:r>
              <a:rPr lang="en-IN" sz="1000" b="1" dirty="0"/>
              <a:t> - 1401   [Data 1000 bytes]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194F9D-739B-E373-925C-7AF696A1B56B}"/>
              </a:ext>
            </a:extLst>
          </p:cNvPr>
          <p:cNvCxnSpPr>
            <a:cxnSpLocks/>
          </p:cNvCxnSpPr>
          <p:nvPr/>
        </p:nvCxnSpPr>
        <p:spPr>
          <a:xfrm flipH="1">
            <a:off x="4019233" y="5117814"/>
            <a:ext cx="4275249" cy="66231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3B91825-F440-F1BE-6A31-7FBA7CF94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631579"/>
              </p:ext>
            </p:extLst>
          </p:nvPr>
        </p:nvGraphicFramePr>
        <p:xfrm>
          <a:off x="2452551" y="5630466"/>
          <a:ext cx="1403604" cy="304800"/>
        </p:xfrm>
        <a:graphic>
          <a:graphicData uri="http://schemas.openxmlformats.org/drawingml/2006/table">
            <a:tbl>
              <a:tblPr firstRow="1" bandRow="1">
                <a:tableStyleId>{5F11D170-EDDD-4464-9869-57F6B3F8DDF9}</a:tableStyleId>
              </a:tblPr>
              <a:tblGrid>
                <a:gridCol w="233934">
                  <a:extLst>
                    <a:ext uri="{9D8B030D-6E8A-4147-A177-3AD203B41FA5}">
                      <a16:colId xmlns:a16="http://schemas.microsoft.com/office/drawing/2014/main" val="2800947746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3217184090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492733374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036515845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351644747"/>
                    </a:ext>
                  </a:extLst>
                </a:gridCol>
                <a:gridCol w="233934">
                  <a:extLst>
                    <a:ext uri="{9D8B030D-6E8A-4147-A177-3AD203B41FA5}">
                      <a16:colId xmlns:a16="http://schemas.microsoft.com/office/drawing/2014/main" val="1369526830"/>
                    </a:ext>
                  </a:extLst>
                </a:gridCol>
              </a:tblGrid>
              <a:tr h="24194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56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175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6" grpId="0"/>
      <p:bldP spid="58" grpId="0" animBg="1"/>
      <p:bldP spid="65" grpId="0" animBg="1"/>
      <p:bldP spid="26" grpId="0"/>
      <p:bldP spid="64" grpId="0" animBg="1"/>
      <p:bldP spid="28" grpId="0" animBg="1"/>
      <p:bldP spid="81" grpId="0" animBg="1"/>
      <p:bldP spid="92" grpId="0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3"/>
          <p:cNvSpPr txBox="1">
            <a:spLocks noGrp="1"/>
          </p:cNvSpPr>
          <p:nvPr>
            <p:ph type="title"/>
          </p:nvPr>
        </p:nvSpPr>
        <p:spPr>
          <a:xfrm>
            <a:off x="1484308" y="198436"/>
            <a:ext cx="10018713" cy="114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Different TCP Sliding Window Protocols</a:t>
            </a:r>
            <a:endParaRPr/>
          </a:p>
        </p:txBody>
      </p:sp>
      <p:sp>
        <p:nvSpPr>
          <p:cNvPr id="2" name="Google Shape;815;p102">
            <a:extLst>
              <a:ext uri="{FF2B5EF4-FFF2-40B4-BE49-F238E27FC236}">
                <a16:creationId xmlns:a16="http://schemas.microsoft.com/office/drawing/2014/main" id="{44097D39-B64D-5163-974E-6E49BE8FFD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98608" y="1346201"/>
            <a:ext cx="10018713" cy="472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4000" b="1" dirty="0">
                <a:solidFill>
                  <a:srgbClr val="0070C0"/>
                </a:solidFill>
              </a:rPr>
              <a:t>Go Back N Protocol</a:t>
            </a:r>
            <a:endParaRPr sz="3600" dirty="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3600" dirty="0"/>
              <a:t>If the sent segment are are found corrupted or lost then all the segments are re-transmitted from the lost segment to the last segment transmitted</a:t>
            </a:r>
            <a:endParaRPr sz="3200" dirty="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3600" dirty="0"/>
              <a:t>Do not keep track of out of order segments</a:t>
            </a:r>
            <a:endParaRPr sz="3200" dirty="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3600" dirty="0"/>
              <a:t>Efficient for less noisy channel</a:t>
            </a:r>
            <a:endParaRPr sz="3600" dirty="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0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81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Overall Flow control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40" name="Google Shape;840;p104"/>
          <p:cNvSpPr txBox="1">
            <a:spLocks noGrp="1"/>
          </p:cNvSpPr>
          <p:nvPr>
            <p:ph type="body" idx="1"/>
          </p:nvPr>
        </p:nvSpPr>
        <p:spPr>
          <a:xfrm>
            <a:off x="1484310" y="1776411"/>
            <a:ext cx="10018713" cy="4395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The initial window size is agreed during the </a:t>
            </a:r>
            <a:r>
              <a:rPr lang="en-US" sz="3200" b="1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three-way handshake.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 sz="3200">
              <a:solidFill>
                <a:srgbClr val="6600CC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If this is too much for the receiver and it </a:t>
            </a:r>
            <a:r>
              <a:rPr lang="en-US" sz="3200" b="1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loses data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(e.g. buffer overflow) then it can </a:t>
            </a:r>
            <a:r>
              <a:rPr lang="en-US" sz="3200" b="1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decrease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 window size.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 sz="3200">
              <a:latin typeface="Corbel"/>
              <a:ea typeface="Corbel"/>
              <a:cs typeface="Corbel"/>
              <a:sym typeface="Corbel"/>
            </a:endParaRPr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If </a:t>
            </a:r>
            <a:r>
              <a:rPr lang="en-US" sz="3200" b="1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all is well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then the receiver will </a:t>
            </a:r>
            <a:r>
              <a:rPr lang="en-US" sz="3200" b="1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increase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 window size.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"/>
          <p:cNvSpPr txBox="1">
            <a:spLocks noGrp="1"/>
          </p:cNvSpPr>
          <p:nvPr>
            <p:ph type="title"/>
          </p:nvPr>
        </p:nvSpPr>
        <p:spPr>
          <a:xfrm>
            <a:off x="1484311" y="32752"/>
            <a:ext cx="10018713" cy="79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Sequence Numbers</a:t>
            </a:r>
            <a:endParaRPr/>
          </a:p>
        </p:txBody>
      </p:sp>
      <p:sp>
        <p:nvSpPr>
          <p:cNvPr id="181" name="Google Shape;181;p58"/>
          <p:cNvSpPr txBox="1">
            <a:spLocks noGrp="1"/>
          </p:cNvSpPr>
          <p:nvPr>
            <p:ph type="body" idx="1"/>
          </p:nvPr>
        </p:nvSpPr>
        <p:spPr>
          <a:xfrm>
            <a:off x="609600" y="668417"/>
            <a:ext cx="11355137" cy="441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0000" lnSpcReduction="20000"/>
          </a:bodyPr>
          <a:lstStyle/>
          <a:p>
            <a:pPr marL="457200" lvl="0" indent="-39433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The sequence number of the first segment is </a:t>
            </a:r>
            <a:r>
              <a:rPr lang="en-US" sz="6000" b="1">
                <a:solidFill>
                  <a:srgbClr val="FF6600"/>
                </a:solidFill>
              </a:rPr>
              <a:t>the ISN (initial sequence number)</a:t>
            </a:r>
            <a:r>
              <a:rPr lang="en-US" sz="6000"/>
              <a:t>, which is a random number (byte number).</a:t>
            </a:r>
            <a:endParaRPr/>
          </a:p>
          <a:p>
            <a:pPr marL="457200" lvl="0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None/>
            </a:pPr>
            <a:endParaRPr sz="6000"/>
          </a:p>
          <a:p>
            <a:pPr marL="457200" lvl="0" indent="-39433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 The sequence number of any other segment is the sequence number of the previous segment plus the number of bytes </a:t>
            </a:r>
            <a:r>
              <a:rPr lang="en-US" sz="6000" b="1">
                <a:solidFill>
                  <a:srgbClr val="FF6600"/>
                </a:solidFill>
              </a:rPr>
              <a:t>(real or imaginary)</a:t>
            </a:r>
            <a:r>
              <a:rPr lang="en-US" sz="6000"/>
              <a:t> carried by the previous segment.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108750"/>
              <a:buNone/>
            </a:pPr>
            <a:endParaRPr sz="6000"/>
          </a:p>
          <a:p>
            <a:pPr marL="457200" lvl="0" indent="-39433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Suppose a TCP connection is transferring a file of 5,000 bytes. The first byte is numbered 10,001. </a:t>
            </a:r>
            <a:r>
              <a:rPr lang="en-US" sz="6000">
                <a:solidFill>
                  <a:srgbClr val="3366FF"/>
                </a:solidFill>
              </a:rPr>
              <a:t>What are the sequence numbers for each segment if data are sent in five segments, each carrying 1,000 bytes?</a:t>
            </a:r>
            <a:endParaRPr/>
          </a:p>
          <a:p>
            <a:pPr marL="457200" lvl="0" indent="-394335" algn="just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 b="1">
                <a:solidFill>
                  <a:srgbClr val="FF0000"/>
                </a:solidFill>
              </a:rPr>
              <a:t>Solution: </a:t>
            </a:r>
            <a:br>
              <a:rPr lang="en-US" sz="6000"/>
            </a:br>
            <a:endParaRPr sz="6000"/>
          </a:p>
          <a:p>
            <a:pPr marL="45720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326250"/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2" name="Google Shape;18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624" y="4554087"/>
            <a:ext cx="103124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6500" y="4968638"/>
            <a:ext cx="103759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6500" y="5399301"/>
            <a:ext cx="103378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23654" y="5842664"/>
            <a:ext cx="102489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28724" y="6311427"/>
            <a:ext cx="102362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05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The End </a:t>
            </a:r>
            <a:endParaRPr/>
          </a:p>
        </p:txBody>
      </p:sp>
      <p:sp>
        <p:nvSpPr>
          <p:cNvPr id="846" name="Google Shape;846;p105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49580" algn="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Font typeface="Noto Sans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0"/>
          <p:cNvSpPr txBox="1">
            <a:spLocks noGrp="1"/>
          </p:cNvSpPr>
          <p:nvPr>
            <p:ph type="title"/>
          </p:nvPr>
        </p:nvSpPr>
        <p:spPr>
          <a:xfrm>
            <a:off x="1484310" y="231274"/>
            <a:ext cx="10018713" cy="117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Acknowledgement Number</a:t>
            </a:r>
            <a:endParaRPr/>
          </a:p>
        </p:txBody>
      </p:sp>
      <p:sp>
        <p:nvSpPr>
          <p:cNvPr id="192" name="Google Shape;192;p60"/>
          <p:cNvSpPr txBox="1">
            <a:spLocks noGrp="1"/>
          </p:cNvSpPr>
          <p:nvPr>
            <p:ph type="body" idx="1"/>
          </p:nvPr>
        </p:nvSpPr>
        <p:spPr>
          <a:xfrm>
            <a:off x="1564209" y="1220914"/>
            <a:ext cx="10018713" cy="235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495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If receiving host TCP receives uncorrupted data, then…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495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It is acknowledged using the acknowledgement number</a:t>
            </a:r>
            <a:endParaRPr sz="2800"/>
          </a:p>
          <a:p>
            <a:pPr marL="457200" lvl="0" indent="-2717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None/>
            </a:pPr>
            <a:endParaRPr sz="2800"/>
          </a:p>
          <a:p>
            <a:pPr marL="457200" lvl="0" indent="-4495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Char char="•"/>
            </a:pPr>
            <a:r>
              <a:rPr lang="en-US" sz="2800"/>
              <a:t>The value of the acknowledgment field in a segment defines the </a:t>
            </a:r>
            <a:r>
              <a:rPr lang="en-US" sz="2800" b="1">
                <a:solidFill>
                  <a:srgbClr val="FF6600"/>
                </a:solidFill>
              </a:rPr>
              <a:t>number of the next byte </a:t>
            </a:r>
            <a:r>
              <a:rPr lang="en-US" sz="2800"/>
              <a:t>the receiver expects to receive. </a:t>
            </a:r>
            <a:endParaRPr/>
          </a:p>
        </p:txBody>
      </p:sp>
      <p:sp>
        <p:nvSpPr>
          <p:cNvPr id="193" name="Google Shape;193;p60"/>
          <p:cNvSpPr txBox="1"/>
          <p:nvPr/>
        </p:nvSpPr>
        <p:spPr>
          <a:xfrm>
            <a:off x="1484310" y="3208421"/>
            <a:ext cx="10480427" cy="207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example if the sender receives </a:t>
            </a:r>
            <a:r>
              <a:rPr lang="en-US" sz="2800" b="1" i="0" u="none" strike="noStrike" cap="non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1001</a:t>
            </a:r>
            <a:r>
              <a:rPr lang="en-US" sz="2800" b="0" i="0" u="none" strike="noStrike" cap="non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as the acknowledgement number. </a:t>
            </a:r>
            <a:endParaRPr sz="2800" b="0" i="0" u="none" strike="noStrike" cap="none">
              <a:solidFill>
                <a:srgbClr val="3366FF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What does it mean?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0"/>
          <p:cNvSpPr txBox="1"/>
          <p:nvPr/>
        </p:nvSpPr>
        <p:spPr>
          <a:xfrm>
            <a:off x="1898318" y="5106601"/>
            <a:ext cx="4745788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Received all data up to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1000, tells the sender that it ready to receive the next  data from 1001 byte number.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0"/>
          <p:cNvSpPr txBox="1"/>
          <p:nvPr/>
        </p:nvSpPr>
        <p:spPr>
          <a:xfrm>
            <a:off x="7551317" y="5066192"/>
            <a:ext cx="4413419" cy="1200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Note :This does not indicate receiver has received 1000 bytes of data.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59" descr="tcp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450" y="1524001"/>
            <a:ext cx="9208655" cy="4636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59"/>
          <p:cNvGrpSpPr/>
          <p:nvPr/>
        </p:nvGrpSpPr>
        <p:grpSpPr>
          <a:xfrm>
            <a:off x="7052227" y="2423540"/>
            <a:ext cx="4064000" cy="3352800"/>
            <a:chOff x="3456" y="1584"/>
            <a:chExt cx="1920" cy="2112"/>
          </a:xfrm>
        </p:grpSpPr>
        <p:sp>
          <p:nvSpPr>
            <p:cNvPr id="202" name="Google Shape;202;p59"/>
            <p:cNvSpPr/>
            <p:nvPr/>
          </p:nvSpPr>
          <p:spPr>
            <a:xfrm>
              <a:off x="3840" y="1584"/>
              <a:ext cx="1440" cy="1344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9"/>
            <p:cNvSpPr/>
            <p:nvPr/>
          </p:nvSpPr>
          <p:spPr>
            <a:xfrm>
              <a:off x="3456" y="3264"/>
              <a:ext cx="1920" cy="432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59"/>
          <p:cNvSpPr txBox="1"/>
          <p:nvPr/>
        </p:nvSpPr>
        <p:spPr>
          <a:xfrm>
            <a:off x="3265049" y="3101406"/>
            <a:ext cx="4064000" cy="400110"/>
          </a:xfrm>
          <a:prstGeom prst="rect">
            <a:avLst/>
          </a:prstGeom>
          <a:solidFill>
            <a:srgbClr val="800080"/>
          </a:solidFill>
          <a:ln w="57150" cap="flat" cmpd="sng">
            <a:solidFill>
              <a:srgbClr val="CC99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Expectational Acknowledgement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9"/>
          <p:cNvSpPr txBox="1"/>
          <p:nvPr/>
        </p:nvSpPr>
        <p:spPr>
          <a:xfrm>
            <a:off x="1484310" y="231275"/>
            <a:ext cx="10018713" cy="759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Acknowledgement Number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1"/>
          <p:cNvSpPr txBox="1"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Acknowledgement Number</a:t>
            </a:r>
            <a:endParaRPr/>
          </a:p>
        </p:txBody>
      </p:sp>
      <p:sp>
        <p:nvSpPr>
          <p:cNvPr id="211" name="Google Shape;211;p61"/>
          <p:cNvSpPr txBox="1">
            <a:spLocks noGrp="1"/>
          </p:cNvSpPr>
          <p:nvPr>
            <p:ph type="body" idx="1"/>
          </p:nvPr>
        </p:nvSpPr>
        <p:spPr>
          <a:xfrm>
            <a:off x="1219201" y="1373335"/>
            <a:ext cx="10972799" cy="140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45720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800"/>
              <a:t>The acknowledgment number is </a:t>
            </a:r>
            <a:r>
              <a:rPr lang="en-US" sz="2800" b="1">
                <a:solidFill>
                  <a:srgbClr val="FF6600"/>
                </a:solidFill>
              </a:rPr>
              <a:t>cumulative</a:t>
            </a:r>
            <a:r>
              <a:rPr lang="en-US" sz="2800"/>
              <a:t>.</a:t>
            </a:r>
            <a:endParaRPr/>
          </a:p>
          <a:p>
            <a:pPr marL="45720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800"/>
              <a:t>Receiver acknowledges multiple data segments in one acknowledgement.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grpSp>
        <p:nvGrpSpPr>
          <p:cNvPr id="212" name="Google Shape;212;p61"/>
          <p:cNvGrpSpPr/>
          <p:nvPr/>
        </p:nvGrpSpPr>
        <p:grpSpPr>
          <a:xfrm>
            <a:off x="609600" y="2931180"/>
            <a:ext cx="7670800" cy="2326620"/>
            <a:chOff x="609600" y="2931180"/>
            <a:chExt cx="7670800" cy="2326620"/>
          </a:xfrm>
        </p:grpSpPr>
        <p:pic>
          <p:nvPicPr>
            <p:cNvPr id="213" name="Google Shape;213;p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600" y="3454400"/>
              <a:ext cx="7670800" cy="180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61"/>
            <p:cNvSpPr/>
            <p:nvPr/>
          </p:nvSpPr>
          <p:spPr>
            <a:xfrm>
              <a:off x="1219201" y="2931180"/>
              <a:ext cx="14029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Sender</a:t>
              </a: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61"/>
          <p:cNvGrpSpPr/>
          <p:nvPr/>
        </p:nvGrpSpPr>
        <p:grpSpPr>
          <a:xfrm>
            <a:off x="5435600" y="4961445"/>
            <a:ext cx="6146800" cy="1629597"/>
            <a:chOff x="5435600" y="4961445"/>
            <a:chExt cx="6146800" cy="1629597"/>
          </a:xfrm>
        </p:grpSpPr>
        <p:sp>
          <p:nvSpPr>
            <p:cNvPr id="216" name="Google Shape;216;p61"/>
            <p:cNvSpPr/>
            <p:nvPr/>
          </p:nvSpPr>
          <p:spPr>
            <a:xfrm>
              <a:off x="9476510" y="4961445"/>
              <a:ext cx="16850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Receiver</a:t>
              </a: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7" name="Google Shape;217;p6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35600" y="5549642"/>
              <a:ext cx="6146800" cy="1041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2"/>
          <p:cNvSpPr txBox="1">
            <a:spLocks noGrp="1"/>
          </p:cNvSpPr>
          <p:nvPr>
            <p:ph type="title"/>
          </p:nvPr>
        </p:nvSpPr>
        <p:spPr>
          <a:xfrm>
            <a:off x="1176837" y="166438"/>
            <a:ext cx="10018713" cy="113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Header Length</a:t>
            </a:r>
            <a:endParaRPr/>
          </a:p>
        </p:txBody>
      </p:sp>
      <p:sp>
        <p:nvSpPr>
          <p:cNvPr id="223" name="Google Shape;223;p62"/>
          <p:cNvSpPr txBox="1">
            <a:spLocks noGrp="1"/>
          </p:cNvSpPr>
          <p:nvPr>
            <p:ph type="body" idx="1"/>
          </p:nvPr>
        </p:nvSpPr>
        <p:spPr>
          <a:xfrm>
            <a:off x="1176837" y="4090737"/>
            <a:ext cx="10018713" cy="201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/>
              <a:t>Header Length :</a:t>
            </a:r>
            <a:endParaRPr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 Indicates the number of 4-byte words</a:t>
            </a:r>
            <a:endParaRPr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 The length of the header can be between 20 and 60 bytes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 sz="2800"/>
          </a:p>
        </p:txBody>
      </p:sp>
      <p:pic>
        <p:nvPicPr>
          <p:cNvPr id="224" name="Google Shape;224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9842" y="1298743"/>
            <a:ext cx="7931631" cy="259146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2"/>
          <p:cNvSpPr/>
          <p:nvPr/>
        </p:nvSpPr>
        <p:spPr>
          <a:xfrm>
            <a:off x="2789842" y="2378242"/>
            <a:ext cx="1127105" cy="50933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2"/>
          <p:cNvSpPr/>
          <p:nvPr/>
        </p:nvSpPr>
        <p:spPr>
          <a:xfrm>
            <a:off x="8185755" y="5150521"/>
            <a:ext cx="629633" cy="52688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2"/>
          <p:cNvSpPr/>
          <p:nvPr/>
        </p:nvSpPr>
        <p:spPr>
          <a:xfrm>
            <a:off x="9209692" y="5167223"/>
            <a:ext cx="629633" cy="52688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2491</Words>
  <Application>Microsoft Office PowerPoint</Application>
  <PresentationFormat>Widescreen</PresentationFormat>
  <Paragraphs>510</Paragraphs>
  <Slides>50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Gill Sans</vt:lpstr>
      <vt:lpstr>Calibri</vt:lpstr>
      <vt:lpstr>Noto Sans Symbols</vt:lpstr>
      <vt:lpstr>Corbel</vt:lpstr>
      <vt:lpstr>Verdana</vt:lpstr>
      <vt:lpstr>Tahoma</vt:lpstr>
      <vt:lpstr>Courier</vt:lpstr>
      <vt:lpstr>Arial</vt:lpstr>
      <vt:lpstr>Times New Roman</vt:lpstr>
      <vt:lpstr>Noto Sans</vt:lpstr>
      <vt:lpstr>Parallax</vt:lpstr>
      <vt:lpstr>Transport Layer (TCP)</vt:lpstr>
      <vt:lpstr>Objectives </vt:lpstr>
      <vt:lpstr>PowerPoint Presentation</vt:lpstr>
      <vt:lpstr>Byte Number</vt:lpstr>
      <vt:lpstr>Sequence Numbers</vt:lpstr>
      <vt:lpstr>Acknowledgement Number</vt:lpstr>
      <vt:lpstr>PowerPoint Presentation</vt:lpstr>
      <vt:lpstr>Acknowledgement Number</vt:lpstr>
      <vt:lpstr>Header Length</vt:lpstr>
      <vt:lpstr>Control Bits</vt:lpstr>
      <vt:lpstr>Window Size</vt:lpstr>
      <vt:lpstr>Checksum</vt:lpstr>
      <vt:lpstr> Checksum</vt:lpstr>
      <vt:lpstr>Checksum Process</vt:lpstr>
      <vt:lpstr>Checksum: an example</vt:lpstr>
      <vt:lpstr>Checksum: weak protection!</vt:lpstr>
      <vt:lpstr>Urgent Pointer</vt:lpstr>
      <vt:lpstr>Options</vt:lpstr>
      <vt:lpstr>Functions of the Transport Layer</vt:lpstr>
      <vt:lpstr>Function 6  Connection Establishment and Termination for Reliability</vt:lpstr>
      <vt:lpstr>Connection Establishment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Connection Termination :: Half Close </vt:lpstr>
      <vt:lpstr>Function 6  Error Control and Recovery for Reliability</vt:lpstr>
      <vt:lpstr>Reliability in TCP</vt:lpstr>
      <vt:lpstr>Error Control </vt:lpstr>
      <vt:lpstr>PowerPoint Presentation</vt:lpstr>
      <vt:lpstr>PowerPoint Presentation</vt:lpstr>
      <vt:lpstr>PowerPoint Presentation</vt:lpstr>
      <vt:lpstr>PowerPoint Presentation</vt:lpstr>
      <vt:lpstr>Out of Order Segments</vt:lpstr>
      <vt:lpstr>PowerPoint Presentation</vt:lpstr>
      <vt:lpstr>Function 7 : Flow Control and Recovery for Reliability</vt:lpstr>
      <vt:lpstr>Flow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Control Example</vt:lpstr>
      <vt:lpstr>Flow Control Example Contd </vt:lpstr>
      <vt:lpstr>Different TCP Sliding Window Protocols</vt:lpstr>
      <vt:lpstr>PowerPoint Presentation</vt:lpstr>
      <vt:lpstr>Different TCP Sliding Window Protocols</vt:lpstr>
      <vt:lpstr>Overall Flow control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 (TCP)</dc:title>
  <dc:creator>Arif Shakil</dc:creator>
  <cp:lastModifiedBy>Shafqat Hasan</cp:lastModifiedBy>
  <cp:revision>23</cp:revision>
  <dcterms:created xsi:type="dcterms:W3CDTF">2020-06-17T13:03:26Z</dcterms:created>
  <dcterms:modified xsi:type="dcterms:W3CDTF">2024-02-11T17:53:53Z</dcterms:modified>
</cp:coreProperties>
</file>