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Corbe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fdT5cDiqMAHQ+qtIQJIvKa5m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6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5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5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4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4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18.jpg"/><Relationship Id="rId6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0.jpg"/><Relationship Id="rId5" Type="http://schemas.openxmlformats.org/officeDocument/2006/relationships/image" Target="../media/image19.jpg"/><Relationship Id="rId6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42.jpg"/><Relationship Id="rId5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1.jpg"/><Relationship Id="rId5" Type="http://schemas.openxmlformats.org/officeDocument/2006/relationships/image" Target="../media/image41.jpg"/><Relationship Id="rId6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Static Routing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5225580" y="5702076"/>
            <a:ext cx="1222285" cy="38944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2603874" y="5508812"/>
            <a:ext cx="45845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201.1.00000</a:t>
            </a:r>
            <a:r>
              <a:rPr b="1"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000.0</a:t>
            </a: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/21</a:t>
            </a:r>
            <a:endParaRPr/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8004549" y="1919381"/>
            <a:ext cx="792163" cy="1655763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653759" y="1761566"/>
            <a:ext cx="288925" cy="197821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2603874" y="1559019"/>
            <a:ext cx="3095625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201.1.0.0/22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201.1.4.0/23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201.1.6.0/24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201.1.7.0/24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2748337" y="4367306"/>
            <a:ext cx="295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819774" y="4367306"/>
            <a:ext cx="1223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3987424" y="4286620"/>
            <a:ext cx="22336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in this octet (Octet 3)</a:t>
            </a:r>
            <a:endParaRPr/>
          </a:p>
        </p:txBody>
      </p:sp>
      <p:cxnSp>
        <p:nvCxnSpPr>
          <p:cNvPr id="236" name="Google Shape;236;p10"/>
          <p:cNvCxnSpPr/>
          <p:nvPr/>
        </p:nvCxnSpPr>
        <p:spPr>
          <a:xfrm rot="10800000">
            <a:off x="3253161" y="3648169"/>
            <a:ext cx="69851" cy="719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7" name="Google Shape;237;p10"/>
          <p:cNvCxnSpPr/>
          <p:nvPr/>
        </p:nvCxnSpPr>
        <p:spPr>
          <a:xfrm flipH="1" rot="10800000">
            <a:off x="3396037" y="3648169"/>
            <a:ext cx="186284" cy="719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8" name="Google Shape;238;p10"/>
          <p:cNvCxnSpPr/>
          <p:nvPr/>
        </p:nvCxnSpPr>
        <p:spPr>
          <a:xfrm rot="10800000">
            <a:off x="3827836" y="3739777"/>
            <a:ext cx="720726" cy="5560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9" name="Google Shape;239;p10"/>
          <p:cNvSpPr txBox="1"/>
          <p:nvPr/>
        </p:nvSpPr>
        <p:spPr>
          <a:xfrm>
            <a:off x="6923462" y="1224611"/>
            <a:ext cx="3600450" cy="237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Octet 3 in binary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00000100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00000110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00000111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6782174" y="3864069"/>
            <a:ext cx="295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6853612" y="3864069"/>
            <a:ext cx="1223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8149012" y="3864069"/>
            <a:ext cx="24479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here</a:t>
            </a:r>
            <a:endParaRPr/>
          </a:p>
        </p:txBody>
      </p:sp>
      <p:cxnSp>
        <p:nvCxnSpPr>
          <p:cNvPr id="243" name="Google Shape;243;p10"/>
          <p:cNvCxnSpPr/>
          <p:nvPr/>
        </p:nvCxnSpPr>
        <p:spPr>
          <a:xfrm flipH="1" rot="10800000">
            <a:off x="7389159" y="3547311"/>
            <a:ext cx="493815" cy="43974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8149012" y="3648169"/>
            <a:ext cx="142875" cy="21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5" name="Google Shape;245;p10"/>
          <p:cNvSpPr txBox="1"/>
          <p:nvPr/>
        </p:nvSpPr>
        <p:spPr>
          <a:xfrm>
            <a:off x="7646567" y="5702076"/>
            <a:ext cx="4176713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 bits the same so use /21 for summary</a:t>
            </a:r>
            <a:endParaRPr/>
          </a:p>
        </p:txBody>
      </p:sp>
      <p:cxnSp>
        <p:nvCxnSpPr>
          <p:cNvPr id="246" name="Google Shape;246;p10"/>
          <p:cNvCxnSpPr/>
          <p:nvPr/>
        </p:nvCxnSpPr>
        <p:spPr>
          <a:xfrm flipH="1" rot="10800000">
            <a:off x="5311588" y="1707776"/>
            <a:ext cx="1542024" cy="289111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0"/>
          <p:cNvCxnSpPr/>
          <p:nvPr/>
        </p:nvCxnSpPr>
        <p:spPr>
          <a:xfrm>
            <a:off x="3827836" y="1976718"/>
            <a:ext cx="3095626" cy="100853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3827836" y="2437558"/>
            <a:ext cx="3144464" cy="100853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0"/>
          <p:cNvCxnSpPr/>
          <p:nvPr/>
        </p:nvCxnSpPr>
        <p:spPr>
          <a:xfrm flipH="1" rot="10800000">
            <a:off x="3827836" y="2916889"/>
            <a:ext cx="3144464" cy="39644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0"/>
          <p:cNvCxnSpPr/>
          <p:nvPr/>
        </p:nvCxnSpPr>
        <p:spPr>
          <a:xfrm flipH="1" rot="10800000">
            <a:off x="3792911" y="3368863"/>
            <a:ext cx="3179389" cy="116728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10"/>
          <p:cNvCxnSpPr/>
          <p:nvPr/>
        </p:nvCxnSpPr>
        <p:spPr>
          <a:xfrm flipH="1">
            <a:off x="5580811" y="3678855"/>
            <a:ext cx="2423738" cy="195453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10"/>
          <p:cNvCxnSpPr>
            <a:stCxn id="245" idx="1"/>
          </p:cNvCxnSpPr>
          <p:nvPr/>
        </p:nvCxnSpPr>
        <p:spPr>
          <a:xfrm rot="10800000">
            <a:off x="7086467" y="5966051"/>
            <a:ext cx="560100" cy="20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 Another Example</a:t>
            </a:r>
            <a:endParaRPr/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1.jpg" id="259" name="Google Shape;2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766" y="1267900"/>
            <a:ext cx="8559800" cy="516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Problem of Summary Static Routing</a:t>
            </a:r>
            <a:endParaRPr/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166" y="1622848"/>
            <a:ext cx="49530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3790223" y="4911986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192.16.2.0/24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7619594" y="4893123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192.16.1.0/24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192.16.3.0/24</a:t>
            </a:r>
            <a:endParaRPr/>
          </a:p>
        </p:txBody>
      </p:sp>
      <p:cxnSp>
        <p:nvCxnSpPr>
          <p:cNvPr id="269" name="Google Shape;269;p12"/>
          <p:cNvCxnSpPr/>
          <p:nvPr/>
        </p:nvCxnSpPr>
        <p:spPr>
          <a:xfrm flipH="1" rot="10800000">
            <a:off x="4578980" y="2603597"/>
            <a:ext cx="788758" cy="1060983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2"/>
          <p:cNvCxnSpPr/>
          <p:nvPr/>
        </p:nvCxnSpPr>
        <p:spPr>
          <a:xfrm rot="10800000">
            <a:off x="7083692" y="2522761"/>
            <a:ext cx="824821" cy="1169739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2"/>
          <p:cNvSpPr txBox="1"/>
          <p:nvPr/>
        </p:nvSpPr>
        <p:spPr>
          <a:xfrm rot="-3125731">
            <a:off x="4047642" y="2770865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192.16.0.0/22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 rot="3345864">
            <a:off x="6954068" y="2859968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192.16.0.0/22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5235148" y="5964004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Discontiguous Networks</a:t>
            </a:r>
            <a:endParaRPr/>
          </a:p>
        </p:txBody>
      </p:sp>
      <p:cxnSp>
        <p:nvCxnSpPr>
          <p:cNvPr id="274" name="Google Shape;274;p12"/>
          <p:cNvCxnSpPr>
            <a:stCxn id="273" idx="0"/>
            <a:endCxn id="267" idx="3"/>
          </p:cNvCxnSpPr>
          <p:nvPr/>
        </p:nvCxnSpPr>
        <p:spPr>
          <a:xfrm rot="10800000">
            <a:off x="5367766" y="5235004"/>
            <a:ext cx="1125900" cy="729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12"/>
          <p:cNvCxnSpPr>
            <a:stCxn id="273" idx="0"/>
            <a:endCxn id="268" idx="1"/>
          </p:cNvCxnSpPr>
          <p:nvPr/>
        </p:nvCxnSpPr>
        <p:spPr>
          <a:xfrm flipH="1" rot="10800000">
            <a:off x="6493666" y="5216404"/>
            <a:ext cx="1125900" cy="747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Next Hop Options</a:t>
            </a:r>
            <a:endParaRPr/>
          </a:p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Directly attached/connected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router </a:t>
            </a:r>
            <a:r>
              <a:rPr b="1" lang="en-US"/>
              <a:t>exit interface</a:t>
            </a:r>
            <a:r>
              <a:rPr lang="en-US"/>
              <a:t>/port name (i.e. s0/0) is specified.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Next-hop/Recursive lookup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next-hop IP address (i.e. 2.2.2.2) is specified.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Fully specified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next-hop IP address and exit interface (i.e. s0/0 2.2.2.2) are specified.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**Note: Port labels: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Each port has a name (s0/0 or f0/0 or g0/0 or etc.) and an IP address (1.2.3.4 or etc.)</a:t>
            </a:r>
            <a:endParaRPr/>
          </a:p>
        </p:txBody>
      </p:sp>
      <p:pic>
        <p:nvPicPr>
          <p:cNvPr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103" y="4901449"/>
            <a:ext cx="8239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**Configuring R1(1) towards LAN –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***All settings are done from R1(1)’s perspective 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6887918" y="526857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286" name="Google Shape;286;p13"/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5779061" y="4815511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/>
          </a:p>
        </p:txBody>
      </p:sp>
      <p:cxnSp>
        <p:nvCxnSpPr>
          <p:cNvPr id="290" name="Google Shape;290;p13"/>
          <p:cNvCxnSpPr/>
          <p:nvPr/>
        </p:nvCxnSpPr>
        <p:spPr>
          <a:xfrm flipH="1" rot="10800000">
            <a:off x="7336140" y="3825124"/>
            <a:ext cx="977222" cy="1175054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Configuration</a:t>
            </a:r>
            <a:endParaRPr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Command</a:t>
            </a:r>
            <a:endParaRPr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1484310" y="1064557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[dest. net. add.]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[dest. net. s/m]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[exit option]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 u="sng">
                <a:latin typeface="Courier New"/>
                <a:ea typeface="Courier New"/>
                <a:cs typeface="Courier New"/>
                <a:sym typeface="Courier New"/>
              </a:rPr>
              <a:t>[AD]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Destination Network Address: </a:t>
            </a:r>
            <a:r>
              <a:rPr lang="en-US" sz="1800"/>
              <a:t>Destination network address (can be summarized as well) of the remote network to be added to the routing table of the router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Destination Network Subnet Mask: </a:t>
            </a:r>
            <a:r>
              <a:rPr lang="en-US" sz="1800"/>
              <a:t>Subnet mask of the remote network that is being added to the routing table. The subnet mask can be modified to summarize a group of networks</a:t>
            </a:r>
            <a:endParaRPr b="1" sz="1800"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Exit Options: </a:t>
            </a:r>
            <a:r>
              <a:rPr lang="en-US" sz="1800"/>
              <a:t>Directly attached; Next-hop; Fully specified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AD (Administrative Distance)</a:t>
            </a:r>
            <a:r>
              <a:rPr lang="en-US" sz="1800"/>
              <a:t>: Optional field; Default value is </a:t>
            </a:r>
            <a:r>
              <a:rPr b="1" lang="en-US" sz="1800"/>
              <a:t>‘1’</a:t>
            </a:r>
            <a:r>
              <a:rPr lang="en-US" sz="1800"/>
              <a:t> if not set.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e.g.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1.1.3.0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s0/1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/>
              <a:t> Directly attached route (using exit-interface name)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To </a:t>
            </a:r>
            <a:r>
              <a:rPr b="1" lang="en-US" sz="1800"/>
              <a:t>delete</a:t>
            </a:r>
            <a:r>
              <a:rPr lang="en-US" sz="1800"/>
              <a:t> a route, just add they </a:t>
            </a:r>
            <a:r>
              <a:rPr b="1" lang="en-US" sz="1800"/>
              <a:t>keyword “no” </a:t>
            </a:r>
            <a:r>
              <a:rPr lang="en-US" sz="1800"/>
              <a:t>before the entire static route command.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e.g.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no ip route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1.1.3.0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s0/1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**Note: </a:t>
            </a:r>
            <a:r>
              <a:rPr lang="en-US" sz="1600"/>
              <a:t>Most Cisco commands can be reversed like this</a:t>
            </a:r>
            <a:endParaRPr/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Configuration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router, by default, knows of its directly connected networks only.</a:t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1266" y="1710765"/>
            <a:ext cx="53848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4.jpg" id="313" name="Google Shape;3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2569" y="4192494"/>
            <a:ext cx="8142194" cy="254296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/>
          <p:nvPr/>
        </p:nvSpPr>
        <p:spPr>
          <a:xfrm>
            <a:off x="3866029" y="3224680"/>
            <a:ext cx="1243853" cy="2525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657164" y="283060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6698876" y="188034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7301755" y="283060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7808240" y="3224680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2505635" y="6160621"/>
            <a:ext cx="8009965" cy="51061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Adding a Static Route using Next Hop IP</a:t>
            </a:r>
            <a:endParaRPr/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1484310" y="1066799"/>
            <a:ext cx="10707690" cy="5730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command to add</a:t>
            </a:r>
            <a:br>
              <a:rPr lang="en-US"/>
            </a:br>
            <a:r>
              <a:rPr lang="en-US"/>
              <a:t>a static route </a:t>
            </a:r>
            <a:r>
              <a:rPr b="1" lang="en-US"/>
              <a:t>on R1</a:t>
            </a:r>
            <a:br>
              <a:rPr b="1" lang="en-US"/>
            </a:br>
            <a:r>
              <a:rPr lang="en-US"/>
              <a:t>towards </a:t>
            </a:r>
            <a:r>
              <a:rPr b="1" lang="en-US"/>
              <a:t>LAN of R2</a:t>
            </a:r>
            <a:br>
              <a:rPr b="1" lang="en-US"/>
            </a:br>
            <a:r>
              <a:rPr lang="en-US"/>
              <a:t>using </a:t>
            </a:r>
            <a:r>
              <a:rPr b="1" lang="en-US"/>
              <a:t>Next-Hop IP.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Variants of the same command: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172.16.1.0 255.255.255.0 S0/0/0 -&gt;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Directly attached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172.16.1.0 255.255.255.0 S0/0/0 172.16.2.2 -&gt;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Fully Specified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2nd command is not recommended for </a:t>
            </a:r>
            <a:r>
              <a:rPr b="1" lang="en-US"/>
              <a:t>point-to-point</a:t>
            </a:r>
            <a:r>
              <a:rPr lang="en-US"/>
              <a:t> links/interfaces</a:t>
            </a:r>
            <a:endParaRPr/>
          </a:p>
        </p:txBody>
      </p: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27" name="Google Shape;3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135" y="1091196"/>
            <a:ext cx="6372225" cy="290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7"/>
          <p:cNvCxnSpPr/>
          <p:nvPr/>
        </p:nvCxnSpPr>
        <p:spPr>
          <a:xfrm>
            <a:off x="6900582" y="1395995"/>
            <a:ext cx="925606" cy="775692"/>
          </a:xfrm>
          <a:prstGeom prst="straightConnector1">
            <a:avLst/>
          </a:prstGeom>
          <a:noFill/>
          <a:ln cap="flat" cmpd="sng" w="50800">
            <a:solidFill>
              <a:srgbClr val="00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7"/>
          <p:cNvSpPr txBox="1"/>
          <p:nvPr/>
        </p:nvSpPr>
        <p:spPr>
          <a:xfrm>
            <a:off x="5147982" y="1091195"/>
            <a:ext cx="1790700" cy="369332"/>
          </a:xfrm>
          <a:prstGeom prst="rect">
            <a:avLst/>
          </a:prstGeom>
          <a:solidFill>
            <a:srgbClr val="003300"/>
          </a:solidFill>
          <a:ln cap="flat" cmpd="sng" w="25400">
            <a:solidFill>
              <a:srgbClr val="66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172.16.2.2 / 24</a:t>
            </a:r>
            <a:endParaRPr/>
          </a:p>
        </p:txBody>
      </p:sp>
      <p:cxnSp>
        <p:nvCxnSpPr>
          <p:cNvPr id="330" name="Google Shape;330;p17"/>
          <p:cNvCxnSpPr/>
          <p:nvPr/>
        </p:nvCxnSpPr>
        <p:spPr>
          <a:xfrm>
            <a:off x="5492471" y="2335292"/>
            <a:ext cx="1295400" cy="914400"/>
          </a:xfrm>
          <a:prstGeom prst="straightConnector1">
            <a:avLst/>
          </a:prstGeom>
          <a:noFill/>
          <a:ln cap="flat" cmpd="sng" w="50800">
            <a:solidFill>
              <a:srgbClr val="00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17"/>
          <p:cNvSpPr txBox="1"/>
          <p:nvPr/>
        </p:nvSpPr>
        <p:spPr>
          <a:xfrm>
            <a:off x="4349471" y="1954292"/>
            <a:ext cx="1547064" cy="369332"/>
          </a:xfrm>
          <a:prstGeom prst="rect">
            <a:avLst/>
          </a:prstGeom>
          <a:solidFill>
            <a:srgbClr val="003300"/>
          </a:solidFill>
          <a:ln cap="flat" cmpd="sng" w="25400">
            <a:solidFill>
              <a:srgbClr val="66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172.16.2.1 / 24</a:t>
            </a:r>
            <a:endParaRPr/>
          </a:p>
        </p:txBody>
      </p:sp>
      <p:pic>
        <p:nvPicPr>
          <p:cNvPr descr="stat03.jpg" id="332" name="Google Shape;3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218" y="4016668"/>
            <a:ext cx="8763000" cy="706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7"/>
          <p:cNvCxnSpPr/>
          <p:nvPr/>
        </p:nvCxnSpPr>
        <p:spPr>
          <a:xfrm>
            <a:off x="7933764" y="2272540"/>
            <a:ext cx="2427195" cy="203723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9" y="1580947"/>
            <a:ext cx="63722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After adding the static route…</a:t>
            </a:r>
            <a:endParaRPr/>
          </a:p>
        </p:txBody>
      </p:sp>
      <p:pic>
        <p:nvPicPr>
          <p:cNvPr id="340" name="Google Shape;3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18"/>
          <p:cNvGrpSpPr/>
          <p:nvPr/>
        </p:nvGrpSpPr>
        <p:grpSpPr>
          <a:xfrm>
            <a:off x="4187598" y="1101292"/>
            <a:ext cx="7155099" cy="2234661"/>
            <a:chOff x="228600" y="762000"/>
            <a:chExt cx="8686800" cy="2712524"/>
          </a:xfrm>
        </p:grpSpPr>
        <p:pic>
          <p:nvPicPr>
            <p:cNvPr descr="stat04.jpg" id="342" name="Google Shape;34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" y="762000"/>
              <a:ext cx="8686800" cy="271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8"/>
            <p:cNvSpPr txBox="1"/>
            <p:nvPr/>
          </p:nvSpPr>
          <p:spPr>
            <a:xfrm>
              <a:off x="5638800" y="1600041"/>
              <a:ext cx="1752600" cy="369262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BEFORE</a:t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4187598" y="3387702"/>
            <a:ext cx="7155099" cy="2449105"/>
            <a:chOff x="228600" y="3657600"/>
            <a:chExt cx="8686800" cy="2972964"/>
          </a:xfrm>
        </p:grpSpPr>
        <p:pic>
          <p:nvPicPr>
            <p:cNvPr descr="stat05.jpg" id="345" name="Google Shape;34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" y="3657600"/>
              <a:ext cx="8686800" cy="2972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18"/>
            <p:cNvSpPr txBox="1"/>
            <p:nvPr/>
          </p:nvSpPr>
          <p:spPr>
            <a:xfrm>
              <a:off x="5638800" y="4495680"/>
              <a:ext cx="1600200" cy="369279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AFTER</a:t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04800" y="5714706"/>
              <a:ext cx="6019800" cy="304756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81400" y="3962356"/>
              <a:ext cx="1676400" cy="304756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9" name="Google Shape;349;p18"/>
          <p:cNvSpPr txBox="1"/>
          <p:nvPr/>
        </p:nvSpPr>
        <p:spPr>
          <a:xfrm>
            <a:off x="4106136" y="5916441"/>
            <a:ext cx="7412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Would a ‘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ping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’ from a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PC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the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on R1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a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PC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the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on R2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 of Static Route using Exit Interface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9692" l="0" r="0" t="19693"/>
          <a:stretch/>
        </p:blipFill>
        <p:spPr>
          <a:xfrm>
            <a:off x="459675" y="2879448"/>
            <a:ext cx="7131190" cy="391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9"/>
          <p:cNvPicPr preferRelativeResize="0"/>
          <p:nvPr/>
        </p:nvPicPr>
        <p:blipFill rotWithShape="1">
          <a:blip r:embed="rId5">
            <a:alphaModFix/>
          </a:blip>
          <a:srcRect b="0" l="0" r="0"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Routing</a:t>
            </a:r>
            <a:endParaRPr/>
          </a:p>
          <a:p>
            <a:pPr indent="-258127" lvl="1" marL="742950" rtl="0" algn="l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Static Routing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Standard Static Routing</a:t>
            </a:r>
            <a:endParaRPr/>
          </a:p>
          <a:p>
            <a:pPr indent="-125222" lvl="3" marL="1543050" rtl="0" algn="l"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Directly attached/connected</a:t>
            </a:r>
            <a:endParaRPr/>
          </a:p>
          <a:p>
            <a:pPr indent="-125222" lvl="3" marL="1543050" rtl="0" algn="l"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Next Hop/Recursive</a:t>
            </a:r>
            <a:endParaRPr/>
          </a:p>
          <a:p>
            <a:pPr indent="-125222" lvl="3" marL="1543050" rtl="0" algn="l">
              <a:spcBef>
                <a:spcPts val="92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Fully Specified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Summary Static Routing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Default Static Routing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Floating Static Routing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Configuration and Verification</a:t>
            </a:r>
            <a:endParaRPr/>
          </a:p>
          <a:p>
            <a:pPr indent="-258127" lvl="1" marL="742950" rtl="0" algn="l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Dynamic Routing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RIP</a:t>
            </a:r>
            <a:endParaRPr/>
          </a:p>
          <a:p>
            <a:pPr indent="-260889" lvl="2" marL="12001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OSPF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: The line explained</a:t>
            </a: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5.jpg" id="364" name="Google Shape;3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116" y="1152222"/>
            <a:ext cx="7155099" cy="24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66" name="Google Shape;366;p20"/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20"/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route: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- Static</a:t>
            </a:r>
            <a:endParaRPr/>
          </a:p>
        </p:txBody>
      </p:sp>
      <p:sp>
        <p:nvSpPr>
          <p:cNvPr id="372" name="Google Shape;372;p20"/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Destination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4430584" y="4326455"/>
            <a:ext cx="1592103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Administrative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Distance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of Path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Hop 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Exit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Fully Specified</a:t>
            </a:r>
            <a:endParaRPr/>
          </a:p>
        </p:txBody>
      </p:sp>
      <p:cxnSp>
        <p:nvCxnSpPr>
          <p:cNvPr id="376" name="Google Shape;376;p20"/>
          <p:cNvCxnSpPr>
            <a:stCxn id="365" idx="2"/>
            <a:endCxn id="371" idx="0"/>
          </p:cNvCxnSpPr>
          <p:nvPr/>
        </p:nvCxnSpPr>
        <p:spPr>
          <a:xfrm flipH="1">
            <a:off x="2336400" y="3094382"/>
            <a:ext cx="7878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0"/>
          <p:cNvCxnSpPr>
            <a:stCxn id="367" idx="2"/>
            <a:endCxn id="372" idx="0"/>
          </p:cNvCxnSpPr>
          <p:nvPr/>
        </p:nvCxnSpPr>
        <p:spPr>
          <a:xfrm flipH="1">
            <a:off x="3983373" y="3094382"/>
            <a:ext cx="6582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20"/>
          <p:cNvCxnSpPr>
            <a:stCxn id="368" idx="2"/>
            <a:endCxn id="373" idx="0"/>
          </p:cNvCxnSpPr>
          <p:nvPr/>
        </p:nvCxnSpPr>
        <p:spPr>
          <a:xfrm flipH="1">
            <a:off x="5226666" y="3094381"/>
            <a:ext cx="276300" cy="123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20"/>
          <p:cNvCxnSpPr>
            <a:stCxn id="369" idx="2"/>
            <a:endCxn id="374" idx="0"/>
          </p:cNvCxnSpPr>
          <p:nvPr/>
        </p:nvCxnSpPr>
        <p:spPr>
          <a:xfrm>
            <a:off x="5841537" y="3101005"/>
            <a:ext cx="712200" cy="7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20"/>
          <p:cNvCxnSpPr>
            <a:stCxn id="370" idx="2"/>
            <a:endCxn id="375" idx="0"/>
          </p:cNvCxnSpPr>
          <p:nvPr/>
        </p:nvCxnSpPr>
        <p:spPr>
          <a:xfrm>
            <a:off x="7199884" y="3094380"/>
            <a:ext cx="1312800" cy="8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1" name="Google Shape;3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991" y="5719103"/>
            <a:ext cx="7445383" cy="822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0"/>
          <p:cNvSpPr txBox="1"/>
          <p:nvPr/>
        </p:nvSpPr>
        <p:spPr>
          <a:xfrm>
            <a:off x="3008243" y="5374764"/>
            <a:ext cx="6362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Routing table record if it was configured with Exit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R2 and R3</a:t>
            </a:r>
            <a:endParaRPr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89" name="Google Shape;38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6357" y="2044148"/>
            <a:ext cx="6372225" cy="290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1"/>
          <p:cNvCxnSpPr/>
          <p:nvPr/>
        </p:nvCxnSpPr>
        <p:spPr>
          <a:xfrm>
            <a:off x="4611757" y="1358348"/>
            <a:ext cx="1447800" cy="13716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tat10.jpg" id="391" name="Google Shape;3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557" y="1277385"/>
            <a:ext cx="8686800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21"/>
          <p:cNvCxnSpPr/>
          <p:nvPr/>
        </p:nvCxnSpPr>
        <p:spPr>
          <a:xfrm flipH="1" rot="10800000">
            <a:off x="5907157" y="4406348"/>
            <a:ext cx="1600200" cy="914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tat11.jpg" id="393" name="Google Shape;3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9557" y="5015948"/>
            <a:ext cx="8686800" cy="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Next Hop Static Routes</a:t>
            </a:r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22"/>
          <p:cNvGrpSpPr/>
          <p:nvPr/>
        </p:nvGrpSpPr>
        <p:grpSpPr>
          <a:xfrm>
            <a:off x="2095500" y="920750"/>
            <a:ext cx="8001000" cy="2008188"/>
            <a:chOff x="228600" y="762000"/>
            <a:chExt cx="8001000" cy="2007933"/>
          </a:xfrm>
        </p:grpSpPr>
        <p:pic>
          <p:nvPicPr>
            <p:cNvPr descr="stat12.jpg" id="401" name="Google Shape;40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600" y="762000"/>
              <a:ext cx="8001000" cy="2007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2"/>
            <p:cNvSpPr/>
            <p:nvPr/>
          </p:nvSpPr>
          <p:spPr>
            <a:xfrm>
              <a:off x="304800" y="1523903"/>
              <a:ext cx="5486400" cy="228571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04800" y="2209616"/>
              <a:ext cx="5562600" cy="533332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2400300" y="2901950"/>
            <a:ext cx="8001000" cy="2025650"/>
            <a:chOff x="533400" y="2743200"/>
            <a:chExt cx="8001000" cy="2025829"/>
          </a:xfrm>
        </p:grpSpPr>
        <p:pic>
          <p:nvPicPr>
            <p:cNvPr descr="stat13.jpg" id="405" name="Google Shape;4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3400" y="2743200"/>
              <a:ext cx="8001000" cy="2025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2"/>
            <p:cNvSpPr/>
            <p:nvPr/>
          </p:nvSpPr>
          <p:spPr>
            <a:xfrm>
              <a:off x="609600" y="3962508"/>
              <a:ext cx="5486400" cy="2286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09600" y="4419748"/>
              <a:ext cx="5715000" cy="304827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8" name="Google Shape;408;p22"/>
          <p:cNvGrpSpPr/>
          <p:nvPr/>
        </p:nvGrpSpPr>
        <p:grpSpPr>
          <a:xfrm>
            <a:off x="2781300" y="4883150"/>
            <a:ext cx="8001000" cy="1974850"/>
            <a:chOff x="914400" y="4724400"/>
            <a:chExt cx="8001000" cy="1975184"/>
          </a:xfrm>
        </p:grpSpPr>
        <p:pic>
          <p:nvPicPr>
            <p:cNvPr descr="stat14.jpg" id="409" name="Google Shape;40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4400" y="4724400"/>
              <a:ext cx="8001000" cy="1975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2"/>
            <p:cNvSpPr/>
            <p:nvPr/>
          </p:nvSpPr>
          <p:spPr>
            <a:xfrm>
              <a:off x="990600" y="5410316"/>
              <a:ext cx="5486400" cy="76212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Disadvantage of using Next Hop IP</a:t>
            </a:r>
            <a:endParaRPr/>
          </a:p>
        </p:txBody>
      </p:sp>
      <p:sp>
        <p:nvSpPr>
          <p:cNvPr id="416" name="Google Shape;416;p2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Before any packet is forwarded by a router, the routing table process must determine the exit interface to use to forward the packet.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When the router has to perform multiple lookups in the routing table before forwarding a packet, it is performing a process known as a </a:t>
            </a:r>
            <a:r>
              <a:rPr b="1" lang="en-US" sz="2000"/>
              <a:t>Recursive Route Lookup</a:t>
            </a:r>
            <a:r>
              <a:rPr lang="en-US" sz="2000"/>
              <a:t>.</a:t>
            </a:r>
            <a:endParaRPr/>
          </a:p>
        </p:txBody>
      </p:sp>
      <p:pic>
        <p:nvPicPr>
          <p:cNvPr id="417" name="Google Shape;4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12.jpg" id="418" name="Google Shape;4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3054626"/>
            <a:ext cx="8839200" cy="2217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23"/>
          <p:cNvGrpSpPr/>
          <p:nvPr/>
        </p:nvGrpSpPr>
        <p:grpSpPr>
          <a:xfrm>
            <a:off x="2266276" y="4807226"/>
            <a:ext cx="7543800" cy="381000"/>
            <a:chOff x="228600" y="3581400"/>
            <a:chExt cx="7543800" cy="381000"/>
          </a:xfrm>
        </p:grpSpPr>
        <p:sp>
          <p:nvSpPr>
            <p:cNvPr id="420" name="Google Shape;420;p23"/>
            <p:cNvSpPr/>
            <p:nvPr/>
          </p:nvSpPr>
          <p:spPr>
            <a:xfrm>
              <a:off x="228600" y="3733800"/>
              <a:ext cx="6172200" cy="228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1" name="Google Shape;421;p23"/>
            <p:cNvCxnSpPr/>
            <p:nvPr/>
          </p:nvCxnSpPr>
          <p:spPr>
            <a:xfrm flipH="1">
              <a:off x="6477000" y="3581400"/>
              <a:ext cx="1295400" cy="304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22" name="Google Shape;422;p23"/>
          <p:cNvGrpSpPr/>
          <p:nvPr/>
        </p:nvGrpSpPr>
        <p:grpSpPr>
          <a:xfrm>
            <a:off x="2266276" y="3664226"/>
            <a:ext cx="8153400" cy="762000"/>
            <a:chOff x="228600" y="2438400"/>
            <a:chExt cx="8153400" cy="762000"/>
          </a:xfrm>
        </p:grpSpPr>
        <p:sp>
          <p:nvSpPr>
            <p:cNvPr id="423" name="Google Shape;423;p23"/>
            <p:cNvSpPr/>
            <p:nvPr/>
          </p:nvSpPr>
          <p:spPr>
            <a:xfrm>
              <a:off x="228600" y="2971800"/>
              <a:ext cx="8153400" cy="228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4" name="Google Shape;424;p23"/>
            <p:cNvCxnSpPr/>
            <p:nvPr/>
          </p:nvCxnSpPr>
          <p:spPr>
            <a:xfrm flipH="1">
              <a:off x="7086600" y="2438400"/>
              <a:ext cx="12954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Fully Specified Static Route</a:t>
            </a:r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Both the </a:t>
            </a:r>
            <a:r>
              <a:rPr b="1" lang="en-US" sz="2000"/>
              <a:t>output interface </a:t>
            </a:r>
            <a:r>
              <a:rPr lang="en-US" sz="2000"/>
              <a:t>and the </a:t>
            </a:r>
            <a:r>
              <a:rPr b="1" lang="en-US" sz="2000"/>
              <a:t>next-hop IP </a:t>
            </a:r>
            <a:r>
              <a:rPr lang="en-US" sz="2000"/>
              <a:t>address are specified.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It’s used when the output interface is a </a:t>
            </a:r>
            <a:r>
              <a:rPr b="1" lang="en-US" sz="2000"/>
              <a:t>multi-access interface </a:t>
            </a:r>
            <a:r>
              <a:rPr lang="en-US" sz="2000"/>
              <a:t>and it is necessary to explicitly identify the next hop else, the Router will have difficulty determining the destination MAC address.</a:t>
            </a:r>
            <a:endParaRPr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</p:txBody>
      </p:sp>
      <p:pic>
        <p:nvPicPr>
          <p:cNvPr id="431" name="Google Shape;4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8980" y="2472989"/>
            <a:ext cx="8215116" cy="32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4"/>
          <p:cNvSpPr txBox="1"/>
          <p:nvPr/>
        </p:nvSpPr>
        <p:spPr>
          <a:xfrm>
            <a:off x="934733" y="3447992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Network 1: 100.10.10.0/24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4973731" y="3962409"/>
            <a:ext cx="27751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Network 2: 192.168.10.0/24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8174131" y="5336115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97979"/>
                </a:solidFill>
                <a:latin typeface="Corbel"/>
                <a:ea typeface="Corbel"/>
                <a:cs typeface="Corbel"/>
                <a:sym typeface="Corbel"/>
              </a:rPr>
              <a:t>Network 3: 200.20.20.0/24</a:t>
            </a:r>
            <a:endParaRPr/>
          </a:p>
        </p:txBody>
      </p:sp>
      <p:cxnSp>
        <p:nvCxnSpPr>
          <p:cNvPr id="436" name="Google Shape;436;p24"/>
          <p:cNvCxnSpPr/>
          <p:nvPr/>
        </p:nvCxnSpPr>
        <p:spPr>
          <a:xfrm flipH="1" rot="10800000">
            <a:off x="7214347" y="4249281"/>
            <a:ext cx="719418" cy="302559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4"/>
          <p:cNvCxnSpPr/>
          <p:nvPr/>
        </p:nvCxnSpPr>
        <p:spPr>
          <a:xfrm flipH="1">
            <a:off x="5398994" y="3144312"/>
            <a:ext cx="638735" cy="303680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4"/>
          <p:cNvCxnSpPr/>
          <p:nvPr/>
        </p:nvCxnSpPr>
        <p:spPr>
          <a:xfrm flipH="1" rot="10800000">
            <a:off x="4074459" y="3447992"/>
            <a:ext cx="228600" cy="263540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8942294" y="3200410"/>
            <a:ext cx="154641" cy="247582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24"/>
          <p:cNvCxnSpPr/>
          <p:nvPr/>
        </p:nvCxnSpPr>
        <p:spPr>
          <a:xfrm flipH="1">
            <a:off x="8895229" y="4551840"/>
            <a:ext cx="201706" cy="80682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24"/>
          <p:cNvSpPr/>
          <p:nvPr/>
        </p:nvSpPr>
        <p:spPr>
          <a:xfrm>
            <a:off x="1484310" y="5781803"/>
            <a:ext cx="10214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Branch-2(config)#ip route 200.20.20.0 255.255.255.0 </a:t>
            </a:r>
            <a:r>
              <a:rPr b="1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fa0/0 192.168.10.12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9146833" y="6092656"/>
            <a:ext cx="1688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Recommended</a:t>
            </a:r>
            <a:endParaRPr/>
          </a:p>
        </p:txBody>
      </p:sp>
      <p:cxnSp>
        <p:nvCxnSpPr>
          <p:cNvPr id="443" name="Google Shape;443;p24"/>
          <p:cNvCxnSpPr/>
          <p:nvPr/>
        </p:nvCxnSpPr>
        <p:spPr>
          <a:xfrm flipH="1">
            <a:off x="4074459" y="3711532"/>
            <a:ext cx="719417" cy="207027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Summary Static Route</a:t>
            </a:r>
            <a:endParaRPr/>
          </a:p>
        </p:txBody>
      </p:sp>
      <p:sp>
        <p:nvSpPr>
          <p:cNvPr id="449" name="Google Shape;449;p25"/>
          <p:cNvSpPr txBox="1"/>
          <p:nvPr>
            <p:ph idx="1" type="body"/>
          </p:nvPr>
        </p:nvSpPr>
        <p:spPr>
          <a:xfrm>
            <a:off x="1484310" y="4648201"/>
            <a:ext cx="10018713" cy="183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R3 has three static routes configured.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three routes are forwarding traffic out the same </a:t>
            </a:r>
            <a:r>
              <a:rPr b="1" lang="en-US"/>
              <a:t>Serial 0/0/1 </a:t>
            </a:r>
            <a:r>
              <a:rPr lang="en-US"/>
              <a:t>interface.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Can be summarized to </a:t>
            </a:r>
            <a:r>
              <a:rPr b="1" lang="en-US"/>
              <a:t>172.16.0.0 / 22 (255.255.252.0)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1.jpg" id="451" name="Google Shape;4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6823" y="1066799"/>
            <a:ext cx="7086600" cy="335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25"/>
          <p:cNvCxnSpPr/>
          <p:nvPr/>
        </p:nvCxnSpPr>
        <p:spPr>
          <a:xfrm rot="5400000">
            <a:off x="8455023" y="2362199"/>
            <a:ext cx="14478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3" name="Google Shape;453;p25"/>
          <p:cNvGrpSpPr/>
          <p:nvPr/>
        </p:nvGrpSpPr>
        <p:grpSpPr>
          <a:xfrm>
            <a:off x="7007223" y="1142999"/>
            <a:ext cx="4495800" cy="1066800"/>
            <a:chOff x="914400" y="4724400"/>
            <a:chExt cx="8001000" cy="1975184"/>
          </a:xfrm>
        </p:grpSpPr>
        <p:pic>
          <p:nvPicPr>
            <p:cNvPr descr="stat14.jpg" id="454" name="Google Shape;45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4400" y="4724400"/>
              <a:ext cx="8001000" cy="1975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25"/>
            <p:cNvSpPr/>
            <p:nvPr/>
          </p:nvSpPr>
          <p:spPr>
            <a:xfrm>
              <a:off x="990600" y="5410316"/>
              <a:ext cx="5486400" cy="76212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5864223" y="19049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5788023" y="30479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416423" y="40385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Summary Static Route</a:t>
            </a:r>
            <a:endParaRPr/>
          </a:p>
        </p:txBody>
      </p:sp>
      <p:sp>
        <p:nvSpPr>
          <p:cNvPr id="464" name="Google Shape;464;p26"/>
          <p:cNvSpPr txBox="1"/>
          <p:nvPr>
            <p:ph idx="1" type="body"/>
          </p:nvPr>
        </p:nvSpPr>
        <p:spPr>
          <a:xfrm>
            <a:off x="1484310" y="5157367"/>
            <a:ext cx="10018713" cy="1324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Any packet with a destination IP address belonging to </a:t>
            </a:r>
            <a:r>
              <a:rPr b="1" lang="en-US"/>
              <a:t>the 172.16.1.0/24, 172.16.2.0/24, or 172.16.3.0/24 </a:t>
            </a:r>
            <a:r>
              <a:rPr lang="en-US"/>
              <a:t>network matches this summarized route.</a:t>
            </a:r>
            <a:endParaRPr/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14.jpg" id="466" name="Google Shape;4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359" y="991767"/>
            <a:ext cx="8686800" cy="2144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6"/>
          <p:cNvGrpSpPr/>
          <p:nvPr/>
        </p:nvGrpSpPr>
        <p:grpSpPr>
          <a:xfrm>
            <a:off x="2131359" y="1296567"/>
            <a:ext cx="8686800" cy="3589338"/>
            <a:chOff x="228600" y="1600200"/>
            <a:chExt cx="8686800" cy="3589845"/>
          </a:xfrm>
        </p:grpSpPr>
        <p:sp>
          <p:nvSpPr>
            <p:cNvPr id="468" name="Google Shape;468;p26"/>
            <p:cNvSpPr txBox="1"/>
            <p:nvPr/>
          </p:nvSpPr>
          <p:spPr>
            <a:xfrm>
              <a:off x="6705600" y="1600200"/>
              <a:ext cx="1600200" cy="457265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</p:txBody>
        </p:sp>
        <p:pic>
          <p:nvPicPr>
            <p:cNvPr descr="stat23.jpg" id="469" name="Google Shape;46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" y="3505200"/>
              <a:ext cx="8686800" cy="1684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26"/>
            <p:cNvSpPr txBox="1"/>
            <p:nvPr/>
          </p:nvSpPr>
          <p:spPr>
            <a:xfrm>
              <a:off x="6781800" y="3734101"/>
              <a:ext cx="1600200" cy="457265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</p:txBody>
        </p:sp>
      </p:grpSp>
      <p:pic>
        <p:nvPicPr>
          <p:cNvPr descr="stat22.jpg" id="471" name="Google Shape;4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1359" y="2376067"/>
            <a:ext cx="8686800" cy="1392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/>
          <p:nvPr/>
        </p:nvSpPr>
        <p:spPr>
          <a:xfrm>
            <a:off x="2207559" y="4039767"/>
            <a:ext cx="5943600" cy="22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Default Static Route</a:t>
            </a:r>
            <a:endParaRPr/>
          </a:p>
        </p:txBody>
      </p:sp>
      <p:sp>
        <p:nvSpPr>
          <p:cNvPr id="478" name="Google Shape;478;p2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**Note: A static route usually always points towards the specific network, while default static route points towards outside the network where a border router is connected to the internet</a:t>
            </a:r>
            <a:endParaRPr/>
          </a:p>
        </p:txBody>
      </p:sp>
      <p:pic>
        <p:nvPicPr>
          <p:cNvPr id="479" name="Google Shape;4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480" name="Google Shape;4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7"/>
          <p:cNvGrpSpPr/>
          <p:nvPr/>
        </p:nvGrpSpPr>
        <p:grpSpPr>
          <a:xfrm>
            <a:off x="3637876" y="1477380"/>
            <a:ext cx="7162800" cy="2679176"/>
            <a:chOff x="1600200" y="1600200"/>
            <a:chExt cx="7162800" cy="2678287"/>
          </a:xfrm>
        </p:grpSpPr>
        <p:sp>
          <p:nvSpPr>
            <p:cNvPr id="482" name="Google Shape;482;p27"/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10.100.1.0 255.255.255.0 192.168.1.2</a:t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 rot="2252163">
              <a:off x="4756150" y="3015780"/>
              <a:ext cx="3024188" cy="38087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2342476" y="3123643"/>
            <a:ext cx="5715000" cy="1954187"/>
            <a:chOff x="304800" y="3246348"/>
            <a:chExt cx="5715000" cy="1954362"/>
          </a:xfrm>
        </p:grpSpPr>
        <p:sp>
          <p:nvSpPr>
            <p:cNvPr id="485" name="Google Shape;485;p27"/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0.0.0.0 0.0.0.0 192.168.1.1</a:t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 rot="-8712176">
              <a:off x="1379538" y="3836926"/>
              <a:ext cx="2189162" cy="3810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Default Static Route</a:t>
            </a:r>
            <a:endParaRPr/>
          </a:p>
        </p:txBody>
      </p:sp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5.jpg" id="493" name="Google Shape;4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/>
          <p:nvPr/>
        </p:nvSpPr>
        <p:spPr>
          <a:xfrm>
            <a:off x="2181367" y="3313112"/>
            <a:ext cx="67818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2181367" y="4379912"/>
            <a:ext cx="44196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Floating Static Route</a:t>
            </a:r>
            <a:endParaRPr/>
          </a:p>
        </p:txBody>
      </p:sp>
      <p:sp>
        <p:nvSpPr>
          <p:cNvPr id="502" name="Google Shape;502;p29"/>
          <p:cNvSpPr txBox="1"/>
          <p:nvPr>
            <p:ph idx="1" type="body"/>
          </p:nvPr>
        </p:nvSpPr>
        <p:spPr>
          <a:xfrm>
            <a:off x="1003110" y="4666134"/>
            <a:ext cx="11102454" cy="1973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S0/0/1 5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*In other words, the AD has to be </a:t>
            </a:r>
            <a:r>
              <a:rPr b="1" lang="en-US" sz="1600"/>
              <a:t>more than </a:t>
            </a:r>
            <a:r>
              <a:rPr lang="en-US" sz="1600"/>
              <a:t>the AD of sthe primary route.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 A primary route may be set to have other AD values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**There can be </a:t>
            </a:r>
            <a:r>
              <a:rPr b="1" lang="en-US" sz="1600"/>
              <a:t>more than one </a:t>
            </a:r>
            <a:r>
              <a:rPr lang="en-US" sz="1600"/>
              <a:t>back up route, or, </a:t>
            </a:r>
            <a:r>
              <a:rPr b="1" lang="en-US" sz="1600"/>
              <a:t>a back up </a:t>
            </a:r>
            <a:r>
              <a:rPr lang="en-US" sz="1600"/>
              <a:t>of the back up route.</a:t>
            </a:r>
            <a:endParaRPr/>
          </a:p>
        </p:txBody>
      </p:sp>
      <p:pic>
        <p:nvPicPr>
          <p:cNvPr id="503" name="Google Shape;5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504" name="Google Shape;5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366" y="1018310"/>
            <a:ext cx="4800600" cy="36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9"/>
          <p:cNvSpPr/>
          <p:nvPr/>
        </p:nvSpPr>
        <p:spPr>
          <a:xfrm>
            <a:off x="10911385" y="5149954"/>
            <a:ext cx="297977" cy="3002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10824111" y="5416085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 &gt;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116" y="1499346"/>
            <a:ext cx="7757100" cy="359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Floating Default Static Route</a:t>
            </a:r>
            <a:endParaRPr/>
          </a:p>
        </p:txBody>
      </p:sp>
      <p:pic>
        <p:nvPicPr>
          <p:cNvPr id="512" name="Google Shape;5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2152" y="1163781"/>
            <a:ext cx="7103027" cy="493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Automatically Installed Host Routes</a:t>
            </a:r>
            <a:endParaRPr/>
          </a:p>
        </p:txBody>
      </p:sp>
      <p:pic>
        <p:nvPicPr>
          <p:cNvPr id="519" name="Google Shape;5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7529" y="990950"/>
            <a:ext cx="7552274" cy="580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Configure IPv4 Static Host Routes</a:t>
            </a:r>
            <a:endParaRPr/>
          </a:p>
        </p:txBody>
      </p:sp>
      <p:pic>
        <p:nvPicPr>
          <p:cNvPr id="526" name="Google Shape;5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787" y="1641577"/>
            <a:ext cx="880375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Commands to Verify Static Routes</a:t>
            </a:r>
            <a:endParaRPr/>
          </a:p>
        </p:txBody>
      </p:sp>
      <p:sp>
        <p:nvSpPr>
          <p:cNvPr id="533" name="Google Shape;533;p3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Along with </a:t>
            </a:r>
            <a:r>
              <a:rPr b="1" lang="en-US"/>
              <a:t>ping</a:t>
            </a:r>
            <a:r>
              <a:rPr lang="en-US"/>
              <a:t> and </a:t>
            </a:r>
            <a:r>
              <a:rPr b="1" lang="en-US"/>
              <a:t>traceroute</a:t>
            </a:r>
            <a:r>
              <a:rPr lang="en-US"/>
              <a:t>, useful commands to verify static routes include: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 static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 network</a:t>
            </a:r>
            <a:endParaRPr/>
          </a:p>
        </p:txBody>
      </p:sp>
      <p:pic>
        <p:nvPicPr>
          <p:cNvPr id="534" name="Google Shape;5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 Network for routing</a:t>
            </a:r>
            <a:endParaRPr/>
          </a:p>
        </p:txBody>
      </p:sp>
      <p:sp>
        <p:nvSpPr>
          <p:cNvPr id="540" name="Google Shape;540;p3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Try to configure the following on Cisco Packet Tracer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**Use the power of Google to search and find how to configure if you get stuck.</a:t>
            </a:r>
            <a:endParaRPr/>
          </a:p>
        </p:txBody>
      </p:sp>
      <p:pic>
        <p:nvPicPr>
          <p:cNvPr id="541" name="Google Shape;5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2469" y="2136207"/>
            <a:ext cx="97155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4"/>
          <p:cNvSpPr txBox="1"/>
          <p:nvPr/>
        </p:nvSpPr>
        <p:spPr>
          <a:xfrm>
            <a:off x="1835524" y="4312670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1.1.2.0/24</a:t>
            </a:r>
            <a:endParaRPr/>
          </a:p>
        </p:txBody>
      </p:sp>
      <p:sp>
        <p:nvSpPr>
          <p:cNvPr id="544" name="Google Shape;544;p34"/>
          <p:cNvSpPr txBox="1"/>
          <p:nvPr/>
        </p:nvSpPr>
        <p:spPr>
          <a:xfrm>
            <a:off x="3399866" y="2737123"/>
            <a:ext cx="1099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1.1.3.0/24</a:t>
            </a:r>
            <a:endParaRPr/>
          </a:p>
        </p:txBody>
      </p:sp>
      <p:sp>
        <p:nvSpPr>
          <p:cNvPr id="545" name="Google Shape;545;p34"/>
          <p:cNvSpPr txBox="1"/>
          <p:nvPr/>
        </p:nvSpPr>
        <p:spPr>
          <a:xfrm>
            <a:off x="10223561" y="4312670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1.1.4.0/24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4499847" y="3244091"/>
            <a:ext cx="1010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E</a:t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6042593" y="4855495"/>
            <a:ext cx="9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F</a:t>
            </a:r>
            <a:endParaRPr/>
          </a:p>
        </p:txBody>
      </p:sp>
      <p:sp>
        <p:nvSpPr>
          <p:cNvPr id="548" name="Google Shape;548;p34"/>
          <p:cNvSpPr txBox="1"/>
          <p:nvPr/>
        </p:nvSpPr>
        <p:spPr>
          <a:xfrm>
            <a:off x="7283347" y="3177318"/>
            <a:ext cx="1010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D</a:t>
            </a:r>
            <a:endParaRPr/>
          </a:p>
        </p:txBody>
      </p:sp>
      <p:sp>
        <p:nvSpPr>
          <p:cNvPr id="549" name="Google Shape;549;p34"/>
          <p:cNvSpPr txBox="1"/>
          <p:nvPr/>
        </p:nvSpPr>
        <p:spPr>
          <a:xfrm>
            <a:off x="4348240" y="3449817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2.2.1.0/30</a:t>
            </a:r>
            <a:endParaRPr/>
          </a:p>
        </p:txBody>
      </p:sp>
      <p:sp>
        <p:nvSpPr>
          <p:cNvPr id="550" name="Google Shape;550;p34"/>
          <p:cNvSpPr txBox="1"/>
          <p:nvPr/>
        </p:nvSpPr>
        <p:spPr>
          <a:xfrm>
            <a:off x="5998187" y="5026713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7736420" y="3371837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2.2.3.0/30</a:t>
            </a:r>
            <a:endParaRPr/>
          </a:p>
        </p:txBody>
      </p:sp>
      <p:sp>
        <p:nvSpPr>
          <p:cNvPr id="552" name="Google Shape;552;p34"/>
          <p:cNvSpPr txBox="1"/>
          <p:nvPr/>
        </p:nvSpPr>
        <p:spPr>
          <a:xfrm>
            <a:off x="4159656" y="4267839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3" name="Google Shape;553;p34"/>
          <p:cNvSpPr txBox="1"/>
          <p:nvPr/>
        </p:nvSpPr>
        <p:spPr>
          <a:xfrm>
            <a:off x="5564841" y="2552457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6773743" y="258610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5" name="Google Shape;555;p34"/>
          <p:cNvSpPr txBox="1"/>
          <p:nvPr/>
        </p:nvSpPr>
        <p:spPr>
          <a:xfrm>
            <a:off x="7792967" y="4710331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6" name="Google Shape;556;p34"/>
          <p:cNvSpPr txBox="1"/>
          <p:nvPr/>
        </p:nvSpPr>
        <p:spPr>
          <a:xfrm>
            <a:off x="8401169" y="411257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4740948" y="4894997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8" name="Google Shape;558;p34"/>
          <p:cNvSpPr txBox="1"/>
          <p:nvPr/>
        </p:nvSpPr>
        <p:spPr>
          <a:xfrm>
            <a:off x="5950962" y="2737123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59" name="Google Shape;559;p34"/>
          <p:cNvSpPr txBox="1"/>
          <p:nvPr/>
        </p:nvSpPr>
        <p:spPr>
          <a:xfrm>
            <a:off x="7961164" y="4178468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560" name="Google Shape;560;p34"/>
          <p:cNvSpPr txBox="1"/>
          <p:nvPr/>
        </p:nvSpPr>
        <p:spPr>
          <a:xfrm>
            <a:off x="5635226" y="2066302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F0/1</a:t>
            </a:r>
            <a:endParaRPr/>
          </a:p>
        </p:txBody>
      </p:sp>
      <p:sp>
        <p:nvSpPr>
          <p:cNvPr id="561" name="Google Shape;561;p34"/>
          <p:cNvSpPr txBox="1"/>
          <p:nvPr/>
        </p:nvSpPr>
        <p:spPr>
          <a:xfrm>
            <a:off x="6800516" y="2020095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S0/2</a:t>
            </a:r>
            <a:endParaRPr/>
          </a:p>
        </p:txBody>
      </p:sp>
      <p:sp>
        <p:nvSpPr>
          <p:cNvPr id="562" name="Google Shape;562;p34"/>
          <p:cNvSpPr txBox="1"/>
          <p:nvPr/>
        </p:nvSpPr>
        <p:spPr>
          <a:xfrm>
            <a:off x="3655544" y="4806985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F0/1</a:t>
            </a:r>
            <a:endParaRPr/>
          </a:p>
        </p:txBody>
      </p:sp>
      <p:sp>
        <p:nvSpPr>
          <p:cNvPr id="563" name="Google Shape;563;p34"/>
          <p:cNvSpPr txBox="1"/>
          <p:nvPr/>
        </p:nvSpPr>
        <p:spPr>
          <a:xfrm>
            <a:off x="8890923" y="4729355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F0/0</a:t>
            </a:r>
            <a:endParaRPr/>
          </a:p>
        </p:txBody>
      </p:sp>
      <p:sp>
        <p:nvSpPr>
          <p:cNvPr id="564" name="Google Shape;564;p34"/>
          <p:cNvSpPr txBox="1"/>
          <p:nvPr/>
        </p:nvSpPr>
        <p:spPr>
          <a:xfrm>
            <a:off x="4960137" y="4547800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6622136" y="2754771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4559728" y="4098025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567" name="Google Shape;567;p34"/>
          <p:cNvSpPr txBox="1"/>
          <p:nvPr/>
        </p:nvSpPr>
        <p:spPr>
          <a:xfrm>
            <a:off x="7779063" y="443765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573" name="Google Shape;5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Remote Networks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router can learn about remote networks in one of two ways: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Manually -</a:t>
            </a:r>
            <a:r>
              <a:rPr lang="en-US"/>
              <a:t> Remote networks are manually entered into the route table using static routes.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Dynamically -</a:t>
            </a:r>
            <a:r>
              <a:rPr lang="en-US"/>
              <a:t> Remote routes are automatically learned using a dynamic routing protocol.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249" y="3009649"/>
            <a:ext cx="7850833" cy="349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 Static Routing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Creating connections to specific </a:t>
            </a:r>
            <a:r>
              <a:rPr b="1" lang="en-US" sz="2000"/>
              <a:t>remote</a:t>
            </a:r>
            <a:r>
              <a:rPr lang="en-US" sz="2000"/>
              <a:t> networks.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All static routes </a:t>
            </a:r>
            <a:r>
              <a:rPr b="1" lang="en-US" sz="2000"/>
              <a:t>have a cost of “0” </a:t>
            </a:r>
            <a:r>
              <a:rPr lang="en-US" sz="2000"/>
              <a:t>because we manually configure all routes. There’s no need for the router to calculate/decide anything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Has a default </a:t>
            </a:r>
            <a:r>
              <a:rPr b="1" lang="en-US" sz="2000"/>
              <a:t>Administrative Distance (AD) </a:t>
            </a:r>
            <a:r>
              <a:rPr lang="en-US" sz="2000"/>
              <a:t>of </a:t>
            </a:r>
            <a:r>
              <a:rPr b="1" lang="en-US" sz="2000"/>
              <a:t>“1”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Administrative Distance </a:t>
            </a:r>
            <a:r>
              <a:rPr lang="en-US" sz="1800"/>
              <a:t>is the measure of trustworthiness of a link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Lower</a:t>
            </a:r>
            <a:r>
              <a:rPr lang="en-US" sz="1600"/>
              <a:t> is better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Used by the </a:t>
            </a:r>
            <a:r>
              <a:rPr b="1" lang="en-US" sz="1600"/>
              <a:t>Floating Static Route </a:t>
            </a:r>
            <a:r>
              <a:rPr lang="en-US" sz="1600"/>
              <a:t>and </a:t>
            </a:r>
            <a:r>
              <a:rPr b="1" lang="en-US" sz="1600"/>
              <a:t>Dynamic Routing Protocols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720" y="4654405"/>
            <a:ext cx="6002081" cy="7632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5"/>
          <p:cNvCxnSpPr/>
          <p:nvPr/>
        </p:nvCxnSpPr>
        <p:spPr>
          <a:xfrm flipH="1">
            <a:off x="5304916" y="4143472"/>
            <a:ext cx="649154" cy="73291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5629493" y="3774140"/>
            <a:ext cx="234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Configuring this router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Default Static Routing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</a:t>
            </a:r>
            <a:r>
              <a:rPr b="1" lang="en-US" sz="2000"/>
              <a:t>default path </a:t>
            </a:r>
            <a:r>
              <a:rPr lang="en-US" sz="2000"/>
              <a:t>for all IP packets that the router </a:t>
            </a:r>
            <a:r>
              <a:rPr b="1" lang="en-US" sz="2000"/>
              <a:t>does not have a learned </a:t>
            </a:r>
            <a:r>
              <a:rPr lang="en-US" sz="2000"/>
              <a:t>or static route to send them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a special network address as destination: </a:t>
            </a:r>
            <a:r>
              <a:rPr b="1" lang="en-US" sz="2000"/>
              <a:t>0.0.0.0/0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Has a subnet mask of 0. Meaning, it will check zero bits and hence it will match all IPs!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Conventionally, always points towards the border/ISP Router.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240" y="3366168"/>
            <a:ext cx="6545215" cy="322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 rot="-8984864">
            <a:off x="5798166" y="5788982"/>
            <a:ext cx="1515690" cy="33339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Create a </a:t>
            </a:r>
            <a:r>
              <a:rPr b="1" lang="en-US" sz="2000"/>
              <a:t>backup route </a:t>
            </a:r>
            <a:r>
              <a:rPr lang="en-US" sz="2000"/>
              <a:t>in case a primary route link fails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</a:t>
            </a:r>
            <a:r>
              <a:rPr b="1" lang="en-US" sz="2000"/>
              <a:t>Administrative Distance </a:t>
            </a:r>
            <a:r>
              <a:rPr lang="en-US" sz="2000"/>
              <a:t>(AD)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The primary path has the default AD of 1 (but, may be configured to have a higher value)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The value of AD of back up path is greater than the AD of primary path/route.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Since the AD of primary path is lower, it means that primary path is more trustworthy and hence ignore the back up path unless the primary path is down.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The static route “floats” and is not used</a:t>
            </a:r>
            <a:br>
              <a:rPr lang="en-US" sz="2000"/>
            </a:br>
            <a:r>
              <a:rPr lang="en-US" sz="2000"/>
              <a:t>when the route with the better</a:t>
            </a:r>
            <a:br>
              <a:rPr lang="en-US" sz="2000"/>
            </a:br>
            <a:r>
              <a:rPr lang="en-US" sz="2000"/>
              <a:t>administrative distance is active.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the preferred route is lost the floating</a:t>
            </a:r>
            <a:br>
              <a:rPr lang="en-US" sz="2000"/>
            </a:br>
            <a:r>
              <a:rPr lang="en-US" sz="2000"/>
              <a:t>static route can take over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446" y="3009926"/>
            <a:ext cx="4844955" cy="36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Static Routing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summary route is a single route that can be used to represent multiple routes.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Generally a set of contiguous networks.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Have the same exit interface or next-hop IP address.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Creates smaller routing tables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More efficient routing table lookup process.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Reduce the number of routes advertise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62215"/>
            <a:ext cx="5652654" cy="406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many entries does Router A have in it’s routing table?</a:t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9"/>
          <p:cNvGraphicFramePr/>
          <p:nvPr/>
        </p:nvGraphicFramePr>
        <p:xfrm>
          <a:off x="3026429" y="1616360"/>
          <a:ext cx="6971460" cy="4425292"/>
        </p:xfrm>
        <a:graphic>
          <a:graphicData uri="http://schemas.openxmlformats.org/presentationml/2006/ole">
            <mc:AlternateContent>
              <mc:Choice Requires="v">
                <p:oleObj r:id="rId5" imgH="4425292" imgW="6971460" progId="Paint.Picture" spid="_x0000_s1">
                  <p:embed/>
                </p:oleObj>
              </mc:Choice>
              <mc:Fallback>
                <p:oleObj r:id="rId6" imgH="4425292" imgW="6971460" progId="Paint.Picture">
                  <p:embed/>
                  <p:pic>
                    <p:nvPicPr>
                      <p:cNvPr id="214" name="Google Shape;214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26429" y="1616360"/>
                        <a:ext cx="6971460" cy="442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Google Shape;215;p9"/>
          <p:cNvSpPr txBox="1"/>
          <p:nvPr/>
        </p:nvSpPr>
        <p:spPr>
          <a:xfrm>
            <a:off x="6456274" y="3984394"/>
            <a:ext cx="101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Router A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923071" y="1747279"/>
            <a:ext cx="2233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201.1.0.0/22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1527783" y="2893080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201.1.4.0/23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695876" y="4270748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201.1.6.0/24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2390274" y="5434202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201.1.7.0/24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6938215" y="3049786"/>
            <a:ext cx="24881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 all 4?</a:t>
            </a:r>
            <a:endParaRPr/>
          </a:p>
        </p:txBody>
      </p:sp>
      <p:cxnSp>
        <p:nvCxnSpPr>
          <p:cNvPr id="221" name="Google Shape;221;p9"/>
          <p:cNvCxnSpPr/>
          <p:nvPr/>
        </p:nvCxnSpPr>
        <p:spPr>
          <a:xfrm>
            <a:off x="7158317" y="3619500"/>
            <a:ext cx="1584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