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70" r:id="rId10"/>
    <p:sldId id="274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embeddedFontLst>
    <p:embeddedFont>
      <p:font typeface="Arimo" panose="020B0604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bhP5Opklcqkj5JeC+1SOTLOE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92275" lvl="3" indent="-381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Inefficient:</a:t>
            </a:r>
            <a:r>
              <a:rPr lang="en-US"/>
              <a:t>   Updates consume bandwidth and router CPU resources.</a:t>
            </a:r>
            <a:endParaRPr/>
          </a:p>
          <a:p>
            <a:pPr marL="1692275" lvl="3" indent="-381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Periodic updates are </a:t>
            </a:r>
            <a:r>
              <a:rPr lang="en-US">
                <a:solidFill>
                  <a:srgbClr val="FF0000"/>
                </a:solidFill>
              </a:rPr>
              <a:t>always sent</a:t>
            </a:r>
            <a:r>
              <a:rPr lang="en-US"/>
              <a:t> even there have been no changes for weeks or months.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4" name="Google Shape;12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0/0/0 </a:t>
            </a:r>
            <a:r>
              <a:rPr lang="en-US"/>
              <a:t>interface with a metric of 1.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10.2.0.0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0/0/1</a:t>
            </a:r>
            <a:r>
              <a:rPr lang="en-US"/>
              <a:t> interface with a metric of 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10.4.0.0</a:t>
            </a:r>
            <a:r>
              <a:rPr lang="en-US"/>
              <a:t> out the </a:t>
            </a:r>
            <a:r>
              <a:rPr lang="en-US">
                <a:solidFill>
                  <a:srgbClr val="FFFF00"/>
                </a:solidFill>
              </a:rPr>
              <a:t>S0/0/0</a:t>
            </a:r>
            <a:r>
              <a:rPr lang="en-US"/>
              <a:t> interface with a metric of 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Fa0/0 </a:t>
            </a:r>
            <a:r>
              <a:rPr lang="en-US"/>
              <a:t>interface with a metric of 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5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5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5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5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5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5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5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9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9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1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3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4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4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5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12 | CSE421 – Computer Networks</a:t>
            </a:r>
            <a:endParaRPr/>
          </a:p>
          <a:p>
            <a:pPr marL="0" lvl="0" indent="0" algn="r" rtl="0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2928400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</a:t>
            </a:r>
            <a:br>
              <a:rPr lang="en-US"/>
            </a:br>
            <a:r>
              <a:rPr lang="en-US" sz="3200"/>
              <a:t>Routing Algorithm</a:t>
            </a:r>
            <a:br>
              <a:rPr lang="en-US" sz="2800"/>
            </a:br>
            <a:r>
              <a:rPr lang="en-US" sz="2400" b="1" i="1"/>
              <a:t>Distance Vector Routing</a:t>
            </a:r>
            <a:endParaRPr sz="54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>
            <a:spLocks noGrp="1"/>
          </p:cNvSpPr>
          <p:nvPr>
            <p:ph type="title" idx="4294967295"/>
          </p:nvPr>
        </p:nvSpPr>
        <p:spPr>
          <a:xfrm>
            <a:off x="1484311" y="685801"/>
            <a:ext cx="10018713" cy="111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509" name="Google Shape;509;p19"/>
          <p:cNvSpPr txBox="1">
            <a:spLocks noGrp="1"/>
          </p:cNvSpPr>
          <p:nvPr>
            <p:ph type="body" idx="4294967295"/>
          </p:nvPr>
        </p:nvSpPr>
        <p:spPr>
          <a:xfrm>
            <a:off x="1677821" y="1696453"/>
            <a:ext cx="9825202" cy="428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5800"/>
              <a:buFont typeface="Arial"/>
              <a:buNone/>
            </a:pPr>
            <a:r>
              <a:rPr lang="en-US" sz="4000" u="sng" dirty="0">
                <a:solidFill>
                  <a:srgbClr val="FF0000"/>
                </a:solidFill>
              </a:rPr>
              <a:t>Basic idea:</a:t>
            </a:r>
            <a:r>
              <a:rPr lang="en-US" sz="3200" dirty="0"/>
              <a:t> </a:t>
            </a:r>
            <a:endParaRPr dirty="0"/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/>
              <a:t>Each node periodically sends its own distance vector estimate to neighbors</a:t>
            </a:r>
            <a:endParaRPr dirty="0"/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/>
              <a:t>When a node x receives new DV estimate from neighbor;</a:t>
            </a:r>
            <a:endParaRPr dirty="0"/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/>
              <a:t>It updates its own DV using B-F equation</a:t>
            </a:r>
          </a:p>
          <a:p>
            <a:pPr marL="28575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endParaRPr dirty="0"/>
          </a:p>
        </p:txBody>
      </p:sp>
      <p:sp>
        <p:nvSpPr>
          <p:cNvPr id="510" name="Google Shape;510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6"/>
          <p:cNvSpPr txBox="1">
            <a:spLocks noGrp="1"/>
          </p:cNvSpPr>
          <p:nvPr>
            <p:ph type="title" idx="4294967295"/>
          </p:nvPr>
        </p:nvSpPr>
        <p:spPr>
          <a:xfrm>
            <a:off x="1484311" y="685801"/>
            <a:ext cx="10018713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1077" name="Google Shape;1077;p26"/>
          <p:cNvSpPr txBox="1">
            <a:spLocks noGrp="1"/>
          </p:cNvSpPr>
          <p:nvPr>
            <p:ph type="body" idx="4294967295"/>
          </p:nvPr>
        </p:nvSpPr>
        <p:spPr>
          <a:xfrm>
            <a:off x="1676400" y="1506538"/>
            <a:ext cx="8839200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marL="893763" lvl="1" indent="-381000" algn="l" rtl="0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Periodically broadcast the entire routing table to each of its neighbors (RIP – every 30 seconds).</a:t>
            </a:r>
            <a:endParaRPr/>
          </a:p>
          <a:p>
            <a:pPr marL="1692275" lvl="3" indent="-381000" algn="l" rtl="0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FF0000"/>
                </a:solidFill>
              </a:rPr>
              <a:t>Inefficient</a:t>
            </a:r>
            <a:endParaRPr sz="2800"/>
          </a:p>
          <a:p>
            <a:pPr marL="893763" lvl="1" indent="-381000" algn="l" rtl="0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Router is only aware of the:</a:t>
            </a:r>
            <a:endParaRPr/>
          </a:p>
          <a:p>
            <a:pPr marL="1692275" lvl="3" indent="-381000" algn="l" rtl="0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of its </a:t>
            </a:r>
            <a:r>
              <a:rPr lang="en-US" sz="2800">
                <a:solidFill>
                  <a:srgbClr val="FF0000"/>
                </a:solidFill>
              </a:rPr>
              <a:t>own interfaces.</a:t>
            </a:r>
            <a:endParaRPr/>
          </a:p>
          <a:p>
            <a:pPr marL="1692275" lvl="3" indent="-381000" algn="l" rtl="0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the </a:t>
            </a:r>
            <a:r>
              <a:rPr lang="en-US" sz="2800">
                <a:solidFill>
                  <a:srgbClr val="FF0000"/>
                </a:solidFill>
              </a:rPr>
              <a:t>neighbors running the same routing protocol</a:t>
            </a:r>
            <a:r>
              <a:rPr lang="en-US" sz="2800"/>
              <a:t>.</a:t>
            </a:r>
            <a:endParaRPr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27" descr="dv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905001"/>
            <a:ext cx="7747000" cy="429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7"/>
          <p:cNvSpPr txBox="1">
            <a:spLocks noGrp="1"/>
          </p:cNvSpPr>
          <p:nvPr>
            <p:ph type="title" idx="4294967295"/>
          </p:nvPr>
        </p:nvSpPr>
        <p:spPr>
          <a:xfrm>
            <a:off x="1552550" y="547041"/>
            <a:ext cx="10018713" cy="41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1085" name="Google Shape;1085;p27"/>
          <p:cNvSpPr txBox="1">
            <a:spLocks noGrp="1"/>
          </p:cNvSpPr>
          <p:nvPr>
            <p:ph type="body" idx="4294967295"/>
          </p:nvPr>
        </p:nvSpPr>
        <p:spPr>
          <a:xfrm>
            <a:off x="1676400" y="12954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>
              <a:solidFill>
                <a:srgbClr val="FF0000"/>
              </a:solidFill>
            </a:endParaRPr>
          </a:p>
        </p:txBody>
      </p:sp>
      <p:grpSp>
        <p:nvGrpSpPr>
          <p:cNvPr id="1086" name="Google Shape;1086;p27"/>
          <p:cNvGrpSpPr/>
          <p:nvPr/>
        </p:nvGrpSpPr>
        <p:grpSpPr>
          <a:xfrm>
            <a:off x="2895600" y="1295400"/>
            <a:ext cx="5715000" cy="1067083"/>
            <a:chOff x="1371600" y="1295400"/>
            <a:chExt cx="5715000" cy="1067082"/>
          </a:xfrm>
        </p:grpSpPr>
        <p:cxnSp>
          <p:nvCxnSpPr>
            <p:cNvPr id="1087" name="Google Shape;1087;p27"/>
            <p:cNvCxnSpPr>
              <a:stCxn id="1088" idx="1"/>
            </p:cNvCxnSpPr>
            <p:nvPr/>
          </p:nvCxnSpPr>
          <p:spPr>
            <a:xfrm flipH="1">
              <a:off x="1371600" y="1526382"/>
              <a:ext cx="1981200" cy="8361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8" name="Google Shape;1088;p27"/>
            <p:cNvSpPr txBox="1"/>
            <p:nvPr/>
          </p:nvSpPr>
          <p:spPr>
            <a:xfrm>
              <a:off x="3352800" y="1295400"/>
              <a:ext cx="3733800" cy="461963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Update Timer expires</a:t>
              </a:r>
              <a:endParaRPr/>
            </a:p>
          </p:txBody>
        </p:sp>
      </p:grpSp>
      <p:grpSp>
        <p:nvGrpSpPr>
          <p:cNvPr id="1089" name="Google Shape;1089;p27"/>
          <p:cNvGrpSpPr/>
          <p:nvPr/>
        </p:nvGrpSpPr>
        <p:grpSpPr>
          <a:xfrm>
            <a:off x="2438400" y="1828801"/>
            <a:ext cx="7467600" cy="4729163"/>
            <a:chOff x="914400" y="1828800"/>
            <a:chExt cx="7467600" cy="4728865"/>
          </a:xfrm>
        </p:grpSpPr>
        <p:sp>
          <p:nvSpPr>
            <p:cNvPr id="1090" name="Google Shape;1090;p27"/>
            <p:cNvSpPr txBox="1"/>
            <p:nvPr/>
          </p:nvSpPr>
          <p:spPr>
            <a:xfrm>
              <a:off x="5943600" y="1828800"/>
              <a:ext cx="2438400" cy="461934"/>
            </a:xfrm>
            <a:prstGeom prst="rect">
              <a:avLst/>
            </a:prstGeom>
            <a:solidFill>
              <a:srgbClr val="0033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/>
            </a:p>
          </p:txBody>
        </p:sp>
        <p:sp>
          <p:nvSpPr>
            <p:cNvPr id="1091" name="Google Shape;1091;p27"/>
            <p:cNvSpPr txBox="1"/>
            <p:nvPr/>
          </p:nvSpPr>
          <p:spPr>
            <a:xfrm>
              <a:off x="914400" y="6095731"/>
              <a:ext cx="2438400" cy="461934"/>
            </a:xfrm>
            <a:prstGeom prst="rect">
              <a:avLst/>
            </a:prstGeom>
            <a:solidFill>
              <a:srgbClr val="0033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/>
            </a:p>
          </p:txBody>
        </p:sp>
      </p:grpSp>
      <p:grpSp>
        <p:nvGrpSpPr>
          <p:cNvPr id="1092" name="Google Shape;1092;p27"/>
          <p:cNvGrpSpPr/>
          <p:nvPr/>
        </p:nvGrpSpPr>
        <p:grpSpPr>
          <a:xfrm>
            <a:off x="4343400" y="3200400"/>
            <a:ext cx="4191000" cy="2743200"/>
            <a:chOff x="2819400" y="3200400"/>
            <a:chExt cx="4191000" cy="2743200"/>
          </a:xfrm>
        </p:grpSpPr>
        <p:sp>
          <p:nvSpPr>
            <p:cNvPr id="1093" name="Google Shape;1093;p27"/>
            <p:cNvSpPr/>
            <p:nvPr/>
          </p:nvSpPr>
          <p:spPr>
            <a:xfrm rot="-5400000">
              <a:off x="4419600" y="3962400"/>
              <a:ext cx="381000" cy="3581400"/>
            </a:xfrm>
            <a:prstGeom prst="rect">
              <a:avLst/>
            </a:prstGeom>
            <a:solidFill>
              <a:srgbClr val="99CC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6705600" y="3200400"/>
              <a:ext cx="304800" cy="2057400"/>
            </a:xfrm>
            <a:prstGeom prst="rect">
              <a:avLst/>
            </a:prstGeom>
            <a:solidFill>
              <a:srgbClr val="99CCFF">
                <a:alpha val="5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 txBox="1"/>
            <p:nvPr/>
          </p:nvSpPr>
          <p:spPr>
            <a:xfrm>
              <a:off x="3505200" y="3733800"/>
              <a:ext cx="2971800" cy="830263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99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is unaware of R3 and its networks</a:t>
              </a:r>
              <a:endParaRPr/>
            </a:p>
          </p:txBody>
        </p:sp>
      </p:grpSp>
      <p:grpSp>
        <p:nvGrpSpPr>
          <p:cNvPr id="1096" name="Google Shape;1096;p27"/>
          <p:cNvGrpSpPr/>
          <p:nvPr/>
        </p:nvGrpSpPr>
        <p:grpSpPr>
          <a:xfrm>
            <a:off x="1423987" y="2755899"/>
            <a:ext cx="4343400" cy="2055813"/>
            <a:chOff x="152400" y="2590800"/>
            <a:chExt cx="4343400" cy="2056606"/>
          </a:xfrm>
        </p:grpSpPr>
        <p:cxnSp>
          <p:nvCxnSpPr>
            <p:cNvPr id="1097" name="Google Shape;1097;p27"/>
            <p:cNvCxnSpPr/>
            <p:nvPr/>
          </p:nvCxnSpPr>
          <p:spPr>
            <a:xfrm>
              <a:off x="2819400" y="3124200"/>
              <a:ext cx="16764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8" name="Google Shape;1098;p27"/>
            <p:cNvCxnSpPr/>
            <p:nvPr/>
          </p:nvCxnSpPr>
          <p:spPr>
            <a:xfrm rot="5400000">
              <a:off x="1981994" y="3961606"/>
              <a:ext cx="1370806" cy="794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9" name="Google Shape;1099;p27"/>
            <p:cNvSpPr txBox="1"/>
            <p:nvPr/>
          </p:nvSpPr>
          <p:spPr>
            <a:xfrm>
              <a:off x="152400" y="2971947"/>
              <a:ext cx="1828800" cy="1200613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Updates sent.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Broadcast!</a:t>
              </a:r>
              <a:endParaRPr/>
            </a:p>
          </p:txBody>
        </p:sp>
        <p:pic>
          <p:nvPicPr>
            <p:cNvPr id="1100" name="Google Shape;1100;p27" descr="dv05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5200" y="25908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1" name="Google Shape;1101;p27" descr="dv05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8800" y="35052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2" name="Google Shape;1102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>
            <a:spLocks noGrp="1"/>
          </p:cNvSpPr>
          <p:nvPr>
            <p:ph type="title" idx="4294967295"/>
          </p:nvPr>
        </p:nvSpPr>
        <p:spPr>
          <a:xfrm>
            <a:off x="1484311" y="685800"/>
            <a:ext cx="10018713" cy="106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Routing Protocols</a:t>
            </a:r>
            <a:endParaRPr/>
          </a:p>
        </p:txBody>
      </p:sp>
      <p:sp>
        <p:nvSpPr>
          <p:cNvPr id="1108" name="Google Shape;1108;p28"/>
          <p:cNvSpPr/>
          <p:nvPr/>
        </p:nvSpPr>
        <p:spPr>
          <a:xfrm>
            <a:off x="2438400" y="144780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</a:t>
            </a:r>
            <a:endParaRPr/>
          </a:p>
        </p:txBody>
      </p:sp>
      <p:pic>
        <p:nvPicPr>
          <p:cNvPr id="1109" name="Google Shape;1109;p28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971800"/>
            <a:ext cx="788035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9"/>
          <p:cNvSpPr txBox="1">
            <a:spLocks noGrp="1"/>
          </p:cNvSpPr>
          <p:nvPr>
            <p:ph type="title" idx="4294967295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1116" name="Google Shape;1116;p29"/>
          <p:cNvSpPr txBox="1">
            <a:spLocks noGrp="1"/>
          </p:cNvSpPr>
          <p:nvPr>
            <p:ph type="body" idx="4294967295"/>
          </p:nvPr>
        </p:nvSpPr>
        <p:spPr>
          <a:xfrm>
            <a:off x="1676400" y="30480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Network Discovery:</a:t>
            </a:r>
            <a:endParaRPr/>
          </a:p>
          <a:p>
            <a:pPr marL="855663" lvl="1" indent="-288925" algn="l" rtl="0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Is part of the process of the routing protocol algorithm that enables routers to </a:t>
            </a:r>
            <a:r>
              <a:rPr lang="en-US" sz="2800">
                <a:solidFill>
                  <a:srgbClr val="FF0000"/>
                </a:solidFill>
              </a:rPr>
              <a:t>learn about remote networks for the first time.</a:t>
            </a:r>
            <a:endParaRPr/>
          </a:p>
        </p:txBody>
      </p:sp>
      <p:pic>
        <p:nvPicPr>
          <p:cNvPr id="1117" name="Google Shape;1117;p29" descr="dv1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0"/>
            <a:ext cx="8839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30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30"/>
          <p:cNvSpPr txBox="1">
            <a:spLocks noGrp="1"/>
          </p:cNvSpPr>
          <p:nvPr>
            <p:ph type="title" idx="4294967295"/>
          </p:nvPr>
        </p:nvSpPr>
        <p:spPr>
          <a:xfrm>
            <a:off x="1543843" y="381001"/>
            <a:ext cx="100187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1125" name="Google Shape;1125;p30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/>
          <a:p>
            <a:pPr marL="285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285750" lvl="0" indent="-186309" algn="l" rtl="0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When a router powers up: </a:t>
            </a:r>
            <a:endParaRPr/>
          </a:p>
          <a:p>
            <a:pPr marL="855663" lvl="1" indent="-206057" algn="l" rtl="0"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Knows nothing about the network topology.</a:t>
            </a:r>
            <a:endParaRPr/>
          </a:p>
          <a:p>
            <a:pPr marL="855663" lvl="1" indent="-206057" algn="l" rtl="0"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Knows only the information saved in NVRAM.</a:t>
            </a:r>
            <a:endParaRPr/>
          </a:p>
          <a:p>
            <a:pPr marL="855663" lvl="1" indent="-206057" algn="l" rtl="0"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Sends updates about its known networks out all ports. 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  <p:grpSp>
        <p:nvGrpSpPr>
          <p:cNvPr id="1126" name="Google Shape;1126;p30"/>
          <p:cNvGrpSpPr/>
          <p:nvPr/>
        </p:nvGrpSpPr>
        <p:grpSpPr>
          <a:xfrm>
            <a:off x="2057400" y="3505200"/>
            <a:ext cx="2438400" cy="182880"/>
            <a:chOff x="533400" y="3505200"/>
            <a:chExt cx="2438400" cy="182880"/>
          </a:xfrm>
        </p:grpSpPr>
        <p:sp>
          <p:nvSpPr>
            <p:cNvPr id="1127" name="Google Shape;1127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30"/>
          <p:cNvGrpSpPr/>
          <p:nvPr/>
        </p:nvGrpSpPr>
        <p:grpSpPr>
          <a:xfrm>
            <a:off x="2057400" y="3733800"/>
            <a:ext cx="2438400" cy="210312"/>
            <a:chOff x="533400" y="3505200"/>
            <a:chExt cx="2438400" cy="182880"/>
          </a:xfrm>
        </p:grpSpPr>
        <p:sp>
          <p:nvSpPr>
            <p:cNvPr id="1131" name="Google Shape;1131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30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1135" name="Google Shape;1135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30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139" name="Google Shape;1139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30"/>
          <p:cNvGrpSpPr/>
          <p:nvPr/>
        </p:nvGrpSpPr>
        <p:grpSpPr>
          <a:xfrm>
            <a:off x="4876800" y="3505200"/>
            <a:ext cx="2438400" cy="182880"/>
            <a:chOff x="533400" y="3505200"/>
            <a:chExt cx="2438400" cy="182880"/>
          </a:xfrm>
        </p:grpSpPr>
        <p:sp>
          <p:nvSpPr>
            <p:cNvPr id="1143" name="Google Shape;1143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30"/>
          <p:cNvGrpSpPr/>
          <p:nvPr/>
        </p:nvGrpSpPr>
        <p:grpSpPr>
          <a:xfrm>
            <a:off x="4876800" y="3733800"/>
            <a:ext cx="2438400" cy="210312"/>
            <a:chOff x="533400" y="3505200"/>
            <a:chExt cx="2438400" cy="182880"/>
          </a:xfrm>
        </p:grpSpPr>
        <p:sp>
          <p:nvSpPr>
            <p:cNvPr id="1147" name="Google Shape;1147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3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151" name="Google Shape;1151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Google Shape;1154;p30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155" name="Google Shape;1155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30"/>
          <p:cNvGrpSpPr/>
          <p:nvPr/>
        </p:nvGrpSpPr>
        <p:grpSpPr>
          <a:xfrm>
            <a:off x="7772400" y="3505200"/>
            <a:ext cx="2438400" cy="182880"/>
            <a:chOff x="533400" y="3505200"/>
            <a:chExt cx="2438400" cy="182880"/>
          </a:xfrm>
        </p:grpSpPr>
        <p:sp>
          <p:nvSpPr>
            <p:cNvPr id="1159" name="Google Shape;1159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2" name="Google Shape;1162;p30"/>
          <p:cNvGrpSpPr/>
          <p:nvPr/>
        </p:nvGrpSpPr>
        <p:grpSpPr>
          <a:xfrm>
            <a:off x="7772400" y="3733800"/>
            <a:ext cx="2438400" cy="210312"/>
            <a:chOff x="533400" y="3505200"/>
            <a:chExt cx="2438400" cy="182880"/>
          </a:xfrm>
        </p:grpSpPr>
        <p:sp>
          <p:nvSpPr>
            <p:cNvPr id="1163" name="Google Shape;1163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30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1167" name="Google Shape;1167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3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171" name="Google Shape;1171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0"/>
          <p:cNvGrpSpPr/>
          <p:nvPr/>
        </p:nvGrpSpPr>
        <p:grpSpPr>
          <a:xfrm>
            <a:off x="1981200" y="1981200"/>
            <a:ext cx="8229600" cy="838200"/>
            <a:chOff x="457200" y="1981200"/>
            <a:chExt cx="8229600" cy="838200"/>
          </a:xfrm>
        </p:grpSpPr>
        <p:sp>
          <p:nvSpPr>
            <p:cNvPr id="1175" name="Google Shape;1175;p30"/>
            <p:cNvSpPr/>
            <p:nvPr/>
          </p:nvSpPr>
          <p:spPr>
            <a:xfrm>
              <a:off x="914400" y="1981200"/>
              <a:ext cx="1066800" cy="8382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1981200" y="2057400"/>
              <a:ext cx="9906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 rot="10800000">
              <a:off x="457200" y="2057400"/>
              <a:ext cx="457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8" name="Google Shape;1178;p30"/>
            <p:cNvSpPr/>
            <p:nvPr/>
          </p:nvSpPr>
          <p:spPr>
            <a:xfrm>
              <a:off x="4038600" y="1981200"/>
              <a:ext cx="990600" cy="838200"/>
            </a:xfrm>
            <a:prstGeom prst="ellipse">
              <a:avLst/>
            </a:prstGeom>
            <a:noFill/>
            <a:ln w="38100" cap="flat" cmpd="sng">
              <a:solidFill>
                <a:srgbClr val="531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9" name="Google Shape;1179;p30"/>
            <p:cNvCxnSpPr/>
            <p:nvPr/>
          </p:nvCxnSpPr>
          <p:spPr>
            <a:xfrm>
              <a:off x="5105400" y="2743200"/>
              <a:ext cx="9906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0" name="Google Shape;1180;p30"/>
            <p:cNvCxnSpPr/>
            <p:nvPr/>
          </p:nvCxnSpPr>
          <p:spPr>
            <a:xfrm rot="10800000">
              <a:off x="2819400" y="2743200"/>
              <a:ext cx="10668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1" name="Google Shape;1181;p30"/>
            <p:cNvSpPr/>
            <p:nvPr/>
          </p:nvSpPr>
          <p:spPr>
            <a:xfrm>
              <a:off x="7162800" y="1981200"/>
              <a:ext cx="990600" cy="838200"/>
            </a:xfrm>
            <a:prstGeom prst="ellipse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2" name="Google Shape;1182;p30"/>
            <p:cNvCxnSpPr/>
            <p:nvPr/>
          </p:nvCxnSpPr>
          <p:spPr>
            <a:xfrm>
              <a:off x="8305800" y="2057400"/>
              <a:ext cx="3810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3" name="Google Shape;1183;p30"/>
            <p:cNvCxnSpPr/>
            <p:nvPr/>
          </p:nvCxnSpPr>
          <p:spPr>
            <a:xfrm rot="10800000">
              <a:off x="6019800" y="2057400"/>
              <a:ext cx="11430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84" name="Google Shape;1184;p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31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31"/>
          <p:cNvSpPr txBox="1">
            <a:spLocks noGrp="1"/>
          </p:cNvSpPr>
          <p:nvPr>
            <p:ph type="title" idx="4294967295"/>
          </p:nvPr>
        </p:nvSpPr>
        <p:spPr>
          <a:xfrm>
            <a:off x="1594513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1191" name="Google Shape;1191;p31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Serial 0/0/0</a:t>
            </a:r>
            <a:r>
              <a:rPr lang="en-US"/>
              <a:t> interface with a metric of 1.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Fa0/0</a:t>
            </a:r>
            <a:r>
              <a:rPr lang="en-US"/>
              <a:t>  interface with a metric of 1.</a:t>
            </a:r>
            <a:endParaRPr/>
          </a:p>
        </p:txBody>
      </p:sp>
      <p:grpSp>
        <p:nvGrpSpPr>
          <p:cNvPr id="1192" name="Google Shape;1192;p31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1193" name="Google Shape;1193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197" name="Google Shape;1197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31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201" name="Google Shape;1201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31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205" name="Google Shape;1205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31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1209" name="Google Shape;1209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31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213" name="Google Shape;1213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6" name="Google Shape;1216;p31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7" name="Google Shape;1217;p31"/>
          <p:cNvCxnSpPr/>
          <p:nvPr/>
        </p:nvCxnSpPr>
        <p:spPr>
          <a:xfrm rot="10800000">
            <a:off x="1981200" y="2057400"/>
            <a:ext cx="381000" cy="158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18" name="Google Shape;1218;p31"/>
          <p:cNvGrpSpPr/>
          <p:nvPr/>
        </p:nvGrpSpPr>
        <p:grpSpPr>
          <a:xfrm>
            <a:off x="3581400" y="1981201"/>
            <a:ext cx="1524000" cy="307777"/>
            <a:chOff x="2057400" y="1981201"/>
            <a:chExt cx="1219200" cy="307777"/>
          </a:xfrm>
        </p:grpSpPr>
        <p:cxnSp>
          <p:nvCxnSpPr>
            <p:cNvPr id="1219" name="Google Shape;1219;p31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0" name="Google Shape;1220;p31"/>
            <p:cNvSpPr txBox="1"/>
            <p:nvPr/>
          </p:nvSpPr>
          <p:spPr>
            <a:xfrm>
              <a:off x="2209800" y="1981201"/>
              <a:ext cx="838200" cy="307777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sp>
        <p:nvSpPr>
          <p:cNvPr id="1221" name="Google Shape;1221;p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2"/>
          <p:cNvSpPr txBox="1">
            <a:spLocks noGrp="1"/>
          </p:cNvSpPr>
          <p:nvPr>
            <p:ph type="title" idx="4294967295"/>
          </p:nvPr>
        </p:nvSpPr>
        <p:spPr>
          <a:xfrm>
            <a:off x="1484311" y="685801"/>
            <a:ext cx="10018713" cy="104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grpSp>
        <p:nvGrpSpPr>
          <p:cNvPr id="1227" name="Google Shape;1227;p32"/>
          <p:cNvGrpSpPr/>
          <p:nvPr/>
        </p:nvGrpSpPr>
        <p:grpSpPr>
          <a:xfrm>
            <a:off x="1687513" y="1974851"/>
            <a:ext cx="8839200" cy="3432175"/>
            <a:chOff x="96" y="823"/>
            <a:chExt cx="5568" cy="2162"/>
          </a:xfrm>
        </p:grpSpPr>
        <p:pic>
          <p:nvPicPr>
            <p:cNvPr id="1228" name="Google Shape;1228;p32" descr="dv10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" y="823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9" name="Google Shape;1229;p32"/>
            <p:cNvGrpSpPr/>
            <p:nvPr/>
          </p:nvGrpSpPr>
          <p:grpSpPr>
            <a:xfrm>
              <a:off x="336" y="2736"/>
              <a:ext cx="1536" cy="96"/>
              <a:chOff x="533400" y="4267200"/>
              <a:chExt cx="2438400" cy="152400"/>
            </a:xfrm>
          </p:grpSpPr>
          <p:sp>
            <p:nvSpPr>
              <p:cNvPr id="1230" name="Google Shape;1230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32"/>
            <p:cNvGrpSpPr/>
            <p:nvPr/>
          </p:nvGrpSpPr>
          <p:grpSpPr>
            <a:xfrm>
              <a:off x="2112" y="2544"/>
              <a:ext cx="1536" cy="115"/>
              <a:chOff x="533400" y="3505200"/>
              <a:chExt cx="2438400" cy="182880"/>
            </a:xfrm>
          </p:grpSpPr>
          <p:sp>
            <p:nvSpPr>
              <p:cNvPr id="1234" name="Google Shape;1234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7" name="Google Shape;1237;p32"/>
            <p:cNvGrpSpPr/>
            <p:nvPr/>
          </p:nvGrpSpPr>
          <p:grpSpPr>
            <a:xfrm>
              <a:off x="2112" y="2736"/>
              <a:ext cx="1536" cy="96"/>
              <a:chOff x="533400" y="4267200"/>
              <a:chExt cx="2438400" cy="152400"/>
            </a:xfrm>
          </p:grpSpPr>
          <p:sp>
            <p:nvSpPr>
              <p:cNvPr id="1238" name="Google Shape;1238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1" name="Google Shape;1241;p32"/>
            <p:cNvGrpSpPr/>
            <p:nvPr/>
          </p:nvGrpSpPr>
          <p:grpSpPr>
            <a:xfrm>
              <a:off x="3936" y="2544"/>
              <a:ext cx="1536" cy="115"/>
              <a:chOff x="533400" y="3505200"/>
              <a:chExt cx="2438400" cy="182880"/>
            </a:xfrm>
          </p:grpSpPr>
          <p:sp>
            <p:nvSpPr>
              <p:cNvPr id="1242" name="Google Shape;1242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5" name="Google Shape;1245;p32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1246" name="Google Shape;1246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9" name="Google Shape;1249;p32"/>
            <p:cNvSpPr/>
            <p:nvPr/>
          </p:nvSpPr>
          <p:spPr>
            <a:xfrm>
              <a:off x="2448" y="1248"/>
              <a:ext cx="816" cy="528"/>
            </a:xfrm>
            <a:prstGeom prst="ellipse">
              <a:avLst/>
            </a:prstGeom>
            <a:noFill/>
            <a:ln w="38100" cap="flat" cmpd="sng">
              <a:solidFill>
                <a:srgbClr val="531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336" y="2544"/>
              <a:ext cx="1536" cy="115"/>
              <a:chOff x="533400" y="3505200"/>
              <a:chExt cx="2438400" cy="182880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4" name="Google Shape;1254;p32"/>
            <p:cNvGrpSpPr/>
            <p:nvPr/>
          </p:nvGrpSpPr>
          <p:grpSpPr>
            <a:xfrm>
              <a:off x="1296" y="1249"/>
              <a:ext cx="912" cy="194"/>
              <a:chOff x="2057400" y="1981201"/>
              <a:chExt cx="1219200" cy="307777"/>
            </a:xfrm>
          </p:grpSpPr>
          <p:cxnSp>
            <p:nvCxnSpPr>
              <p:cNvPr id="1255" name="Google Shape;1255;p32"/>
              <p:cNvCxnSpPr/>
              <p:nvPr/>
            </p:nvCxnSpPr>
            <p:spPr>
              <a:xfrm>
                <a:off x="2057400" y="2133600"/>
                <a:ext cx="12192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>
                    <a:alpha val="49803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56" name="Google Shape;1256;p32"/>
              <p:cNvSpPr txBox="1"/>
              <p:nvPr/>
            </p:nvSpPr>
            <p:spPr>
              <a:xfrm>
                <a:off x="2209800" y="1981201"/>
                <a:ext cx="838200" cy="307777"/>
              </a:xfrm>
              <a:prstGeom prst="rect">
                <a:avLst/>
              </a:prstGeom>
              <a:solidFill>
                <a:srgbClr val="800000">
                  <a:alpha val="49803"/>
                </a:srgbClr>
              </a:solidFill>
              <a:ln w="25400" cap="flat" cmpd="sng">
                <a:solidFill>
                  <a:srgbClr val="FF0000">
                    <a:alpha val="49803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/>
              </a:p>
            </p:txBody>
          </p:sp>
        </p:grpSp>
        <p:grpSp>
          <p:nvGrpSpPr>
            <p:cNvPr id="1257" name="Google Shape;1257;p32"/>
            <p:cNvGrpSpPr/>
            <p:nvPr/>
          </p:nvGrpSpPr>
          <p:grpSpPr>
            <a:xfrm>
              <a:off x="1536" y="1681"/>
              <a:ext cx="912" cy="194"/>
              <a:chOff x="2438400" y="2590800"/>
              <a:chExt cx="1295400" cy="307777"/>
            </a:xfrm>
          </p:grpSpPr>
          <p:cxnSp>
            <p:nvCxnSpPr>
              <p:cNvPr id="1258" name="Google Shape;1258;p32"/>
              <p:cNvCxnSpPr/>
              <p:nvPr/>
            </p:nvCxnSpPr>
            <p:spPr>
              <a:xfrm rot="10800000">
                <a:off x="2438400" y="2743200"/>
                <a:ext cx="1295400" cy="1587"/>
              </a:xfrm>
              <a:prstGeom prst="straightConnector1">
                <a:avLst/>
              </a:prstGeom>
              <a:noFill/>
              <a:ln w="50800" cap="flat" cmpd="sng">
                <a:solidFill>
                  <a:srgbClr val="7D28CD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9" name="Google Shape;1259;p32"/>
              <p:cNvSpPr txBox="1"/>
              <p:nvPr/>
            </p:nvSpPr>
            <p:spPr>
              <a:xfrm>
                <a:off x="2743784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10.3.0.0</a:t>
                </a:r>
                <a:endParaRPr/>
              </a:p>
            </p:txBody>
          </p:sp>
        </p:grpSp>
        <p:grpSp>
          <p:nvGrpSpPr>
            <p:cNvPr id="1260" name="Google Shape;1260;p32"/>
            <p:cNvGrpSpPr/>
            <p:nvPr/>
          </p:nvGrpSpPr>
          <p:grpSpPr>
            <a:xfrm>
              <a:off x="3312" y="1681"/>
              <a:ext cx="912" cy="194"/>
              <a:chOff x="5257800" y="2590800"/>
              <a:chExt cx="1295400" cy="307777"/>
            </a:xfrm>
          </p:grpSpPr>
          <p:cxnSp>
            <p:nvCxnSpPr>
              <p:cNvPr id="1261" name="Google Shape;1261;p32"/>
              <p:cNvCxnSpPr/>
              <p:nvPr/>
            </p:nvCxnSpPr>
            <p:spPr>
              <a:xfrm>
                <a:off x="5257800" y="2743200"/>
                <a:ext cx="1295400" cy="1587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2" name="Google Shape;1262;p32"/>
              <p:cNvSpPr txBox="1"/>
              <p:nvPr/>
            </p:nvSpPr>
            <p:spPr>
              <a:xfrm>
                <a:off x="5486483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/>
              </a:p>
            </p:txBody>
          </p:sp>
        </p:grpSp>
      </p:grpSp>
      <p:sp>
        <p:nvSpPr>
          <p:cNvPr id="1263" name="Google Shape;1263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 idx="4294967295"/>
          </p:nvPr>
        </p:nvSpPr>
        <p:spPr>
          <a:xfrm>
            <a:off x="1484311" y="685801"/>
            <a:ext cx="10018713" cy="91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cxnSp>
        <p:nvCxnSpPr>
          <p:cNvPr id="1269" name="Google Shape;1269;p33"/>
          <p:cNvCxnSpPr/>
          <p:nvPr/>
        </p:nvCxnSpPr>
        <p:spPr>
          <a:xfrm>
            <a:off x="9753600" y="2133600"/>
            <a:ext cx="457200" cy="1588"/>
          </a:xfrm>
          <a:prstGeom prst="straightConnector1">
            <a:avLst/>
          </a:prstGeom>
          <a:noFill/>
          <a:ln w="5080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70" name="Google Shape;1270;p33"/>
          <p:cNvGrpSpPr/>
          <p:nvPr/>
        </p:nvGrpSpPr>
        <p:grpSpPr>
          <a:xfrm>
            <a:off x="1676400" y="2184401"/>
            <a:ext cx="8839200" cy="3432175"/>
            <a:chOff x="96" y="816"/>
            <a:chExt cx="5568" cy="2162"/>
          </a:xfrm>
        </p:grpSpPr>
        <p:pic>
          <p:nvPicPr>
            <p:cNvPr id="1271" name="Google Shape;1271;p33" descr="dv10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" y="816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2" name="Google Shape;1272;p33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1273" name="Google Shape;1273;p33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6" name="Google Shape;1276;p33"/>
            <p:cNvGrpSpPr/>
            <p:nvPr/>
          </p:nvGrpSpPr>
          <p:grpSpPr>
            <a:xfrm>
              <a:off x="336" y="1248"/>
              <a:ext cx="5136" cy="1584"/>
              <a:chOff x="336" y="1248"/>
              <a:chExt cx="5136" cy="1584"/>
            </a:xfrm>
          </p:grpSpPr>
          <p:grpSp>
            <p:nvGrpSpPr>
              <p:cNvPr id="1277" name="Google Shape;1277;p33"/>
              <p:cNvGrpSpPr/>
              <p:nvPr/>
            </p:nvGrpSpPr>
            <p:grpSpPr>
              <a:xfrm>
                <a:off x="3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1278" name="Google Shape;1278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1" name="Google Shape;1281;p33"/>
              <p:cNvGrpSpPr/>
              <p:nvPr/>
            </p:nvGrpSpPr>
            <p:grpSpPr>
              <a:xfrm>
                <a:off x="336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1282" name="Google Shape;1282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5" name="Google Shape;1285;p33"/>
              <p:cNvGrpSpPr/>
              <p:nvPr/>
            </p:nvGrpSpPr>
            <p:grpSpPr>
              <a:xfrm>
                <a:off x="2112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1286" name="Google Shape;1286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9" name="Google Shape;1289;p33"/>
              <p:cNvGrpSpPr/>
              <p:nvPr/>
            </p:nvGrpSpPr>
            <p:grpSpPr>
              <a:xfrm>
                <a:off x="2112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1290" name="Google Shape;1290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1" name="Google Shape;1291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3" name="Google Shape;1293;p33"/>
              <p:cNvGrpSpPr/>
              <p:nvPr/>
            </p:nvGrpSpPr>
            <p:grpSpPr>
              <a:xfrm>
                <a:off x="39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1294" name="Google Shape;1294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7" name="Google Shape;1297;p33"/>
              <p:cNvSpPr/>
              <p:nvPr/>
            </p:nvSpPr>
            <p:spPr>
              <a:xfrm>
                <a:off x="4464" y="1248"/>
                <a:ext cx="720" cy="528"/>
              </a:xfrm>
              <a:prstGeom prst="ellipse">
                <a:avLst/>
              </a:pr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8" name="Google Shape;1298;p33"/>
              <p:cNvGrpSpPr/>
              <p:nvPr/>
            </p:nvGrpSpPr>
            <p:grpSpPr>
              <a:xfrm>
                <a:off x="1296" y="1249"/>
                <a:ext cx="816" cy="194"/>
                <a:chOff x="2057400" y="1981201"/>
                <a:chExt cx="1219200" cy="307777"/>
              </a:xfrm>
            </p:grpSpPr>
            <p:cxnSp>
              <p:nvCxnSpPr>
                <p:cNvPr id="1299" name="Google Shape;1299;p33"/>
                <p:cNvCxnSpPr/>
                <p:nvPr/>
              </p:nvCxnSpPr>
              <p:spPr>
                <a:xfrm>
                  <a:off x="2057400" y="2133600"/>
                  <a:ext cx="12192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FF0000">
                      <a:alpha val="49803"/>
                    </a:srgb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300" name="Google Shape;1300;p33"/>
                <p:cNvSpPr txBox="1"/>
                <p:nvPr/>
              </p:nvSpPr>
              <p:spPr>
                <a:xfrm>
                  <a:off x="2209799" y="1981201"/>
                  <a:ext cx="838200" cy="307777"/>
                </a:xfrm>
                <a:prstGeom prst="rect">
                  <a:avLst/>
                </a:prstGeom>
                <a:solidFill>
                  <a:srgbClr val="800000">
                    <a:alpha val="49803"/>
                  </a:srgbClr>
                </a:solidFill>
                <a:ln w="25400" cap="flat" cmpd="sng">
                  <a:solidFill>
                    <a:srgbClr val="FF0000">
                      <a:alpha val="49803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10.1.0.0</a:t>
                  </a:r>
                  <a:endParaRPr/>
                </a:p>
              </p:txBody>
            </p:sp>
          </p:grpSp>
          <p:grpSp>
            <p:nvGrpSpPr>
              <p:cNvPr id="1301" name="Google Shape;1301;p33"/>
              <p:cNvGrpSpPr/>
              <p:nvPr/>
            </p:nvGrpSpPr>
            <p:grpSpPr>
              <a:xfrm>
                <a:off x="1488" y="1681"/>
                <a:ext cx="864" cy="194"/>
                <a:chOff x="2438400" y="2590800"/>
                <a:chExt cx="1295400" cy="307777"/>
              </a:xfrm>
            </p:grpSpPr>
            <p:cxnSp>
              <p:nvCxnSpPr>
                <p:cNvPr id="1302" name="Google Shape;1302;p33"/>
                <p:cNvCxnSpPr/>
                <p:nvPr/>
              </p:nvCxnSpPr>
              <p:spPr>
                <a:xfrm rot="10800000">
                  <a:off x="2438400" y="2743200"/>
                  <a:ext cx="12954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B0F0">
                      <a:alpha val="49803"/>
                    </a:srgb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303" name="Google Shape;1303;p33"/>
                <p:cNvSpPr txBox="1"/>
                <p:nvPr/>
              </p:nvSpPr>
              <p:spPr>
                <a:xfrm>
                  <a:off x="2742759" y="2590800"/>
                  <a:ext cx="838111" cy="307777"/>
                </a:xfrm>
                <a:prstGeom prst="rect">
                  <a:avLst/>
                </a:prstGeom>
                <a:solidFill>
                  <a:srgbClr val="531A88">
                    <a:alpha val="49803"/>
                  </a:srgbClr>
                </a:solidFill>
                <a:ln w="25400" cap="flat" cmpd="sng">
                  <a:solidFill>
                    <a:srgbClr val="00B0F0">
                      <a:alpha val="49803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10.3.0.0</a:t>
                  </a:r>
                  <a:endParaRPr/>
                </a:p>
              </p:txBody>
            </p:sp>
          </p:grpSp>
          <p:grpSp>
            <p:nvGrpSpPr>
              <p:cNvPr id="1304" name="Google Shape;1304;p33"/>
              <p:cNvGrpSpPr/>
              <p:nvPr/>
            </p:nvGrpSpPr>
            <p:grpSpPr>
              <a:xfrm>
                <a:off x="3312" y="1681"/>
                <a:ext cx="912" cy="194"/>
                <a:chOff x="5257799" y="2590800"/>
                <a:chExt cx="1295400" cy="307777"/>
              </a:xfrm>
            </p:grpSpPr>
            <p:cxnSp>
              <p:nvCxnSpPr>
                <p:cNvPr id="1305" name="Google Shape;1305;p33"/>
                <p:cNvCxnSpPr/>
                <p:nvPr/>
              </p:nvCxnSpPr>
              <p:spPr>
                <a:xfrm>
                  <a:off x="5257799" y="2743200"/>
                  <a:ext cx="12954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531A88">
                      <a:alpha val="49803"/>
                    </a:srgbClr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306" name="Google Shape;1306;p33"/>
                <p:cNvSpPr txBox="1"/>
                <p:nvPr/>
              </p:nvSpPr>
              <p:spPr>
                <a:xfrm>
                  <a:off x="5486483" y="2590800"/>
                  <a:ext cx="838033" cy="307777"/>
                </a:xfrm>
                <a:prstGeom prst="rect">
                  <a:avLst/>
                </a:prstGeom>
                <a:solidFill>
                  <a:srgbClr val="531A88">
                    <a:alpha val="49803"/>
                  </a:srgbClr>
                </a:solidFill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10.2.0.0</a:t>
                  </a:r>
                  <a:endParaRPr/>
                </a:p>
              </p:txBody>
            </p:sp>
          </p:grpSp>
          <p:grpSp>
            <p:nvGrpSpPr>
              <p:cNvPr id="1307" name="Google Shape;1307;p33"/>
              <p:cNvGrpSpPr/>
              <p:nvPr/>
            </p:nvGrpSpPr>
            <p:grpSpPr>
              <a:xfrm>
                <a:off x="3600" y="1249"/>
                <a:ext cx="960" cy="194"/>
                <a:chOff x="5715000" y="1981200"/>
                <a:chExt cx="1295400" cy="307777"/>
              </a:xfrm>
            </p:grpSpPr>
            <p:cxnSp>
              <p:nvCxnSpPr>
                <p:cNvPr id="1308" name="Google Shape;1308;p33"/>
                <p:cNvCxnSpPr/>
                <p:nvPr/>
              </p:nvCxnSpPr>
              <p:spPr>
                <a:xfrm rot="10800000">
                  <a:off x="5715000" y="2133600"/>
                  <a:ext cx="12954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309" name="Google Shape;1309;p33"/>
                <p:cNvSpPr txBox="1"/>
                <p:nvPr/>
              </p:nvSpPr>
              <p:spPr>
                <a:xfrm>
                  <a:off x="6019958" y="1981200"/>
                  <a:ext cx="837962" cy="307777"/>
                </a:xfrm>
                <a:prstGeom prst="rect">
                  <a:avLst/>
                </a:prstGeom>
                <a:solidFill>
                  <a:srgbClr val="008000"/>
                </a:solidFill>
                <a:ln w="25400" cap="flat" cmpd="sng">
                  <a:solidFill>
                    <a:srgbClr val="66FF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10.4.0.0</a:t>
                  </a:r>
                  <a:endParaRPr/>
                </a:p>
              </p:txBody>
            </p:sp>
          </p:grpSp>
        </p:grpSp>
      </p:grpSp>
      <p:sp>
        <p:nvSpPr>
          <p:cNvPr id="1310" name="Google Shape;1310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4"/>
          <p:cNvSpPr txBox="1">
            <a:spLocks noGrp="1"/>
          </p:cNvSpPr>
          <p:nvPr>
            <p:ph type="title" idx="4294967295"/>
          </p:nvPr>
        </p:nvSpPr>
        <p:spPr>
          <a:xfrm>
            <a:off x="1676400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1316" name="Google Shape;1316;p34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marL="342900" lvl="1" indent="-342900" algn="l" rtl="0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10.2.0.0 </a:t>
            </a:r>
            <a:r>
              <a:rPr lang="en-US"/>
              <a:t>and adds it to its routing table.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1317" name="Google Shape;1317;p34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8" name="Google Shape;1318;p34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1319" name="Google Shape;1319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p34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323" name="Google Shape;1323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327" name="Google Shape;1327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3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331" name="Google Shape;1331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34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1335" name="Google Shape;1335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34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339" name="Google Shape;1339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Google Shape;1342;p34"/>
          <p:cNvGrpSpPr/>
          <p:nvPr/>
        </p:nvGrpSpPr>
        <p:grpSpPr>
          <a:xfrm>
            <a:off x="3962400" y="2667000"/>
            <a:ext cx="1295400" cy="304800"/>
            <a:chOff x="2438400" y="2590800"/>
            <a:chExt cx="1295400" cy="304800"/>
          </a:xfrm>
        </p:grpSpPr>
        <p:cxnSp>
          <p:nvCxnSpPr>
            <p:cNvPr id="1343" name="Google Shape;1343;p34"/>
            <p:cNvCxnSpPr/>
            <p:nvPr/>
          </p:nvCxnSpPr>
          <p:spPr>
            <a:xfrm rot="10800000">
              <a:off x="2438400" y="27432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44" name="Google Shape;1344;p34"/>
            <p:cNvSpPr txBox="1"/>
            <p:nvPr/>
          </p:nvSpPr>
          <p:spPr>
            <a:xfrm>
              <a:off x="2743200" y="2590800"/>
              <a:ext cx="838200" cy="304800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/>
            </a:p>
          </p:txBody>
        </p:sp>
      </p:grpSp>
      <p:sp>
        <p:nvSpPr>
          <p:cNvPr id="1345" name="Google Shape;1345;p34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6" name="Google Shape;1346;p34"/>
          <p:cNvGrpSpPr/>
          <p:nvPr/>
        </p:nvGrpSpPr>
        <p:grpSpPr>
          <a:xfrm>
            <a:off x="6781800" y="1981200"/>
            <a:ext cx="2971800" cy="990600"/>
            <a:chOff x="5257800" y="1981200"/>
            <a:chExt cx="2971800" cy="990600"/>
          </a:xfrm>
        </p:grpSpPr>
        <p:grpSp>
          <p:nvGrpSpPr>
            <p:cNvPr id="1347" name="Google Shape;1347;p34"/>
            <p:cNvGrpSpPr/>
            <p:nvPr/>
          </p:nvGrpSpPr>
          <p:grpSpPr>
            <a:xfrm>
              <a:off x="5257800" y="2667000"/>
              <a:ext cx="1295400" cy="304800"/>
              <a:chOff x="5257800" y="2590800"/>
              <a:chExt cx="1295400" cy="304800"/>
            </a:xfrm>
          </p:grpSpPr>
          <p:cxnSp>
            <p:nvCxnSpPr>
              <p:cNvPr id="1348" name="Google Shape;1348;p34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49" name="Google Shape;1349;p34"/>
              <p:cNvSpPr txBox="1"/>
              <p:nvPr/>
            </p:nvSpPr>
            <p:spPr>
              <a:xfrm>
                <a:off x="5486400" y="2590800"/>
                <a:ext cx="838200" cy="304800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/>
              </a:p>
            </p:txBody>
          </p:sp>
        </p:grpSp>
        <p:sp>
          <p:nvSpPr>
            <p:cNvPr id="1350" name="Google Shape;1350;p34"/>
            <p:cNvSpPr/>
            <p:nvPr/>
          </p:nvSpPr>
          <p:spPr>
            <a:xfrm>
              <a:off x="7086600" y="1981200"/>
              <a:ext cx="1143000" cy="838200"/>
            </a:xfrm>
            <a:prstGeom prst="ellipse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1" name="Google Shape;1351;p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305228" algn="l" rtl="0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900" dirty="0"/>
              <a:t>understand principles behind network layer services:</a:t>
            </a:r>
            <a:endParaRPr dirty="0"/>
          </a:p>
          <a:p>
            <a:pPr marL="742950" lvl="1" indent="-285750" algn="l" rtl="0">
              <a:spcBef>
                <a:spcPts val="1195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500" dirty="0"/>
              <a:t>routing algorithms</a:t>
            </a:r>
            <a:endParaRPr dirty="0"/>
          </a:p>
          <a:p>
            <a:pPr marL="1200150" lvl="2" indent="-285750" algn="l" rtl="0">
              <a:spcBef>
                <a:spcPts val="1110"/>
              </a:spcBef>
              <a:spcAft>
                <a:spcPts val="0"/>
              </a:spcAft>
              <a:buSzPct val="145000"/>
              <a:buChar char="•"/>
            </a:pPr>
            <a:r>
              <a:rPr lang="en-US" sz="3000" b="1" dirty="0"/>
              <a:t>distance vector</a:t>
            </a:r>
            <a:endParaRPr dirty="0"/>
          </a:p>
          <a:p>
            <a:pPr marL="1200150" lvl="2" indent="-285750" algn="l" rtl="0">
              <a:spcBef>
                <a:spcPts val="1110"/>
              </a:spcBef>
              <a:spcAft>
                <a:spcPts val="0"/>
              </a:spcAft>
              <a:buSzPct val="145000"/>
              <a:buChar char="•"/>
            </a:pPr>
            <a:r>
              <a:rPr lang="en-US" sz="3000" b="1" dirty="0"/>
              <a:t>link state</a:t>
            </a:r>
            <a:endParaRPr sz="3000" b="1" dirty="0"/>
          </a:p>
          <a:p>
            <a:pPr marL="0" lvl="0" indent="0" algn="l" rtl="0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" name="Google Shape;1356;p35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35"/>
          <p:cNvSpPr txBox="1">
            <a:spLocks noGrp="1"/>
          </p:cNvSpPr>
          <p:nvPr>
            <p:ph type="title" idx="4294967295"/>
          </p:nvPr>
        </p:nvSpPr>
        <p:spPr>
          <a:xfrm>
            <a:off x="1620043" y="292101"/>
            <a:ext cx="10018713" cy="4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1358" name="Google Shape;1358;p35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R1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10.1.0.0 </a:t>
            </a:r>
            <a:r>
              <a:rPr lang="en-US"/>
              <a:t>and adds it to its routing table.</a:t>
            </a:r>
            <a:endParaRPr/>
          </a:p>
          <a:p>
            <a:pPr marL="342900" lvl="1" indent="-342900" algn="l" rtl="0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R3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10.4.0.0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grpSp>
        <p:nvGrpSpPr>
          <p:cNvPr id="1359" name="Google Shape;1359;p35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360" name="Google Shape;1360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p35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364" name="Google Shape;1364;p35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35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368" name="Google Shape;1368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35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372" name="Google Shape;1372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35"/>
          <p:cNvSpPr/>
          <p:nvPr/>
        </p:nvSpPr>
        <p:spPr>
          <a:xfrm>
            <a:off x="5410200" y="1981200"/>
            <a:ext cx="1295400" cy="838200"/>
          </a:xfrm>
          <a:prstGeom prst="ellipse">
            <a:avLst/>
          </a:prstGeom>
          <a:noFill/>
          <a:ln w="38100" cap="flat" cmpd="sng">
            <a:solidFill>
              <a:srgbClr val="531A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6" name="Google Shape;1376;p35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1377" name="Google Shape;1377;p35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78" name="Google Shape;1378;p35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grpSp>
        <p:nvGrpSpPr>
          <p:cNvPr id="1379" name="Google Shape;1379;p35"/>
          <p:cNvGrpSpPr/>
          <p:nvPr/>
        </p:nvGrpSpPr>
        <p:grpSpPr>
          <a:xfrm>
            <a:off x="7086600" y="1981201"/>
            <a:ext cx="1447800" cy="307777"/>
            <a:chOff x="5715000" y="1981200"/>
            <a:chExt cx="1295400" cy="307777"/>
          </a:xfrm>
        </p:grpSpPr>
        <p:cxnSp>
          <p:nvCxnSpPr>
            <p:cNvPr id="1380" name="Google Shape;1380;p35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81" name="Google Shape;1381;p35"/>
            <p:cNvSpPr txBox="1"/>
            <p:nvPr/>
          </p:nvSpPr>
          <p:spPr>
            <a:xfrm>
              <a:off x="6020385" y="1981200"/>
              <a:ext cx="838033" cy="307777"/>
            </a:xfrm>
            <a:prstGeom prst="rect">
              <a:avLst/>
            </a:prstGeom>
            <a:solidFill>
              <a:srgbClr val="0080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sp>
        <p:nvSpPr>
          <p:cNvPr id="1382" name="Google Shape;1382;p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" name="Google Shape;1387;p36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6"/>
          <p:cNvSpPr txBox="1">
            <a:spLocks noGrp="1"/>
          </p:cNvSpPr>
          <p:nvPr>
            <p:ph type="title" idx="4294967295"/>
          </p:nvPr>
        </p:nvSpPr>
        <p:spPr>
          <a:xfrm>
            <a:off x="1638300" y="457200"/>
            <a:ext cx="10018713" cy="68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389" name="Google Shape;1389;p36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/>
              <a:t> out the S0/0/0 interface with a metric of 1  -  </a:t>
            </a:r>
            <a:r>
              <a:rPr lang="en-US">
                <a:solidFill>
                  <a:srgbClr val="FF0000"/>
                </a:solidFill>
              </a:rPr>
              <a:t>AGAIN!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B050"/>
                </a:solidFill>
              </a:rPr>
              <a:t>When R2 receives the update</a:t>
            </a:r>
            <a:r>
              <a:rPr lang="en-US"/>
              <a:t>, there is </a:t>
            </a:r>
            <a:r>
              <a:rPr lang="en-US">
                <a:solidFill>
                  <a:srgbClr val="FF0000"/>
                </a:solidFill>
              </a:rPr>
              <a:t>no change</a:t>
            </a:r>
            <a:r>
              <a:rPr lang="en-US"/>
              <a:t> in information so the update is ignored.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grpSp>
        <p:nvGrpSpPr>
          <p:cNvPr id="1390" name="Google Shape;1390;p36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391" name="Google Shape;1391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36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395" name="Google Shape;1395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8" name="Google Shape;1398;p36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9" name="Google Shape;1399;p36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1400" name="Google Shape;1400;p36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01" name="Google Shape;1401;p36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w="25400" cap="flat" cmpd="sng">
              <a:solidFill>
                <a:srgbClr val="FF0000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sp>
        <p:nvSpPr>
          <p:cNvPr id="1402" name="Google Shape;1402;p3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37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37"/>
          <p:cNvSpPr txBox="1">
            <a:spLocks noGrp="1"/>
          </p:cNvSpPr>
          <p:nvPr>
            <p:ph type="title" idx="4294967295"/>
          </p:nvPr>
        </p:nvSpPr>
        <p:spPr>
          <a:xfrm>
            <a:off x="1620043" y="497229"/>
            <a:ext cx="1001871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4294967295"/>
          </p:nvPr>
        </p:nvSpPr>
        <p:spPr>
          <a:xfrm>
            <a:off x="1676400" y="500697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Sends an update about networks </a:t>
            </a:r>
            <a:r>
              <a:rPr lang="en-US" sz="2000">
                <a:solidFill>
                  <a:srgbClr val="FF0000"/>
                </a:solidFill>
              </a:rPr>
              <a:t>10.3.0.0</a:t>
            </a:r>
            <a:r>
              <a:rPr lang="en-US" sz="2000"/>
              <a:t> with a metric of 1 and </a:t>
            </a:r>
            <a:r>
              <a:rPr lang="en-US" sz="2000">
                <a:solidFill>
                  <a:srgbClr val="FF0000"/>
                </a:solidFill>
              </a:rPr>
              <a:t>10.4.0.0</a:t>
            </a:r>
            <a:r>
              <a:rPr lang="en-US" sz="2000"/>
              <a:t> with a metric of 2 out the </a:t>
            </a:r>
            <a:r>
              <a:rPr lang="en-US" sz="2000">
                <a:solidFill>
                  <a:srgbClr val="FF0000"/>
                </a:solidFill>
              </a:rPr>
              <a:t>Serial 0/0/0</a:t>
            </a:r>
            <a:r>
              <a:rPr lang="en-US" sz="2000"/>
              <a:t> interface.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Similarly sends updates about networks </a:t>
            </a:r>
            <a:r>
              <a:rPr lang="en-US" sz="2000">
                <a:solidFill>
                  <a:srgbClr val="FF0000"/>
                </a:solidFill>
              </a:rPr>
              <a:t>10.1.0.0</a:t>
            </a:r>
            <a:r>
              <a:rPr lang="en-US" sz="2000"/>
              <a:t> with a metric of 2 and </a:t>
            </a:r>
            <a:r>
              <a:rPr lang="en-US" sz="2000">
                <a:solidFill>
                  <a:srgbClr val="FF0000"/>
                </a:solidFill>
              </a:rPr>
              <a:t>10.2.0.0</a:t>
            </a:r>
            <a:r>
              <a:rPr lang="en-US" sz="2000"/>
              <a:t> with a metric of 1 out the </a:t>
            </a:r>
            <a:r>
              <a:rPr lang="en-US" sz="2000">
                <a:solidFill>
                  <a:srgbClr val="FF0000"/>
                </a:solidFill>
              </a:rPr>
              <a:t>Serial 0/0/1</a:t>
            </a:r>
            <a:r>
              <a:rPr lang="en-US" sz="2000"/>
              <a:t> interface.</a:t>
            </a:r>
            <a:endParaRPr/>
          </a:p>
        </p:txBody>
      </p:sp>
      <p:grpSp>
        <p:nvGrpSpPr>
          <p:cNvPr id="1410" name="Google Shape;1410;p37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411" name="Google Shape;1411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37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15" name="Google Shape;1415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8" name="Google Shape;1418;p37"/>
          <p:cNvSpPr/>
          <p:nvPr/>
        </p:nvSpPr>
        <p:spPr>
          <a:xfrm>
            <a:off x="5486400" y="1981200"/>
            <a:ext cx="1143000" cy="838200"/>
          </a:xfrm>
          <a:prstGeom prst="ellipse">
            <a:avLst/>
          </a:prstGeom>
          <a:noFill/>
          <a:ln w="38100" cap="flat" cmpd="sng">
            <a:solidFill>
              <a:srgbClr val="531A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9" name="Google Shape;1419;p37"/>
          <p:cNvGrpSpPr/>
          <p:nvPr/>
        </p:nvGrpSpPr>
        <p:grpSpPr>
          <a:xfrm>
            <a:off x="4648200" y="2743201"/>
            <a:ext cx="1371600" cy="307777"/>
            <a:chOff x="1981200" y="2667000"/>
            <a:chExt cx="1295400" cy="307777"/>
          </a:xfrm>
        </p:grpSpPr>
        <p:cxnSp>
          <p:nvCxnSpPr>
            <p:cNvPr id="1420" name="Google Shape;1420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21" name="Google Shape;1421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grpSp>
        <p:nvGrpSpPr>
          <p:cNvPr id="1422" name="Google Shape;1422;p37"/>
          <p:cNvGrpSpPr/>
          <p:nvPr/>
        </p:nvGrpSpPr>
        <p:grpSpPr>
          <a:xfrm>
            <a:off x="3352800" y="2743201"/>
            <a:ext cx="1371600" cy="307777"/>
            <a:chOff x="1981200" y="2667000"/>
            <a:chExt cx="1295400" cy="307777"/>
          </a:xfrm>
        </p:grpSpPr>
        <p:cxnSp>
          <p:nvCxnSpPr>
            <p:cNvPr id="1423" name="Google Shape;1423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24" name="Google Shape;1424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/>
            </a:p>
          </p:txBody>
        </p:sp>
      </p:grpSp>
      <p:grpSp>
        <p:nvGrpSpPr>
          <p:cNvPr id="1425" name="Google Shape;1425;p37"/>
          <p:cNvGrpSpPr/>
          <p:nvPr/>
        </p:nvGrpSpPr>
        <p:grpSpPr>
          <a:xfrm>
            <a:off x="6096000" y="2743201"/>
            <a:ext cx="2743200" cy="307777"/>
            <a:chOff x="4724400" y="2743200"/>
            <a:chExt cx="2590800" cy="307777"/>
          </a:xfrm>
        </p:grpSpPr>
        <p:grpSp>
          <p:nvGrpSpPr>
            <p:cNvPr id="1426" name="Google Shape;1426;p37"/>
            <p:cNvGrpSpPr/>
            <p:nvPr/>
          </p:nvGrpSpPr>
          <p:grpSpPr>
            <a:xfrm>
              <a:off x="60198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1427" name="Google Shape;1427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28" name="Google Shape;1428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/>
              </a:p>
            </p:txBody>
          </p:sp>
        </p:grpSp>
        <p:grpSp>
          <p:nvGrpSpPr>
            <p:cNvPr id="1429" name="Google Shape;1429;p37"/>
            <p:cNvGrpSpPr/>
            <p:nvPr/>
          </p:nvGrpSpPr>
          <p:grpSpPr>
            <a:xfrm>
              <a:off x="47244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1430" name="Google Shape;1430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31" name="Google Shape;1431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/>
              </a:p>
            </p:txBody>
          </p:sp>
        </p:grpSp>
      </p:grpSp>
      <p:grpSp>
        <p:nvGrpSpPr>
          <p:cNvPr id="1432" name="Google Shape;1432;p37"/>
          <p:cNvGrpSpPr/>
          <p:nvPr/>
        </p:nvGrpSpPr>
        <p:grpSpPr>
          <a:xfrm>
            <a:off x="3581400" y="1752600"/>
            <a:ext cx="4876800" cy="1068388"/>
            <a:chOff x="2057400" y="1752600"/>
            <a:chExt cx="4876800" cy="1067594"/>
          </a:xfrm>
        </p:grpSpPr>
        <p:cxnSp>
          <p:nvCxnSpPr>
            <p:cNvPr id="1433" name="Google Shape;1433;p37"/>
            <p:cNvCxnSpPr/>
            <p:nvPr/>
          </p:nvCxnSpPr>
          <p:spPr>
            <a:xfrm rot="-5400000" flipH="1">
              <a:off x="2894806" y="2134394"/>
              <a:ext cx="686594" cy="685006"/>
            </a:xfrm>
            <a:prstGeom prst="straightConnector1">
              <a:avLst/>
            </a:prstGeom>
            <a:noFill/>
            <a:ln w="50800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4" name="Google Shape;1434;p37"/>
            <p:cNvSpPr txBox="1"/>
            <p:nvPr/>
          </p:nvSpPr>
          <p:spPr>
            <a:xfrm>
              <a:off x="2057400" y="1752600"/>
              <a:ext cx="914400" cy="399813"/>
            </a:xfrm>
            <a:prstGeom prst="rect">
              <a:avLst/>
            </a:prstGeom>
            <a:solidFill>
              <a:srgbClr val="660033"/>
            </a:solidFill>
            <a:ln w="2540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  <p:cxnSp>
          <p:nvCxnSpPr>
            <p:cNvPr id="1435" name="Google Shape;1435;p37"/>
            <p:cNvCxnSpPr/>
            <p:nvPr/>
          </p:nvCxnSpPr>
          <p:spPr>
            <a:xfrm rot="5400000">
              <a:off x="5524500" y="2247900"/>
              <a:ext cx="609600" cy="533400"/>
            </a:xfrm>
            <a:prstGeom prst="straightConnector1">
              <a:avLst/>
            </a:prstGeom>
            <a:noFill/>
            <a:ln w="50800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6" name="Google Shape;1436;p37"/>
            <p:cNvSpPr txBox="1"/>
            <p:nvPr/>
          </p:nvSpPr>
          <p:spPr>
            <a:xfrm>
              <a:off x="6019800" y="1828743"/>
              <a:ext cx="914400" cy="399813"/>
            </a:xfrm>
            <a:prstGeom prst="rect">
              <a:avLst/>
            </a:prstGeom>
            <a:solidFill>
              <a:srgbClr val="660033"/>
            </a:solidFill>
            <a:ln w="2540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</p:grpSp>
      <p:sp>
        <p:nvSpPr>
          <p:cNvPr id="1437" name="Google Shape;1437;p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" name="Google Shape;1442;p38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38"/>
          <p:cNvSpPr txBox="1">
            <a:spLocks noGrp="1"/>
          </p:cNvSpPr>
          <p:nvPr>
            <p:ph type="title" idx="4294967295"/>
          </p:nvPr>
        </p:nvSpPr>
        <p:spPr>
          <a:xfrm>
            <a:off x="1676400" y="454024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1444" name="Google Shape;1444;p38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445" name="Google Shape;1445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38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49" name="Google Shape;1449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38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3" name="Google Shape;1453;p38"/>
          <p:cNvGrpSpPr/>
          <p:nvPr/>
        </p:nvGrpSpPr>
        <p:grpSpPr>
          <a:xfrm>
            <a:off x="6934200" y="1981201"/>
            <a:ext cx="1600200" cy="307777"/>
            <a:chOff x="5715000" y="1981200"/>
            <a:chExt cx="1295400" cy="307777"/>
          </a:xfrm>
        </p:grpSpPr>
        <p:cxnSp>
          <p:nvCxnSpPr>
            <p:cNvPr id="1454" name="Google Shape;1454;p38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55" name="Google Shape;1455;p38"/>
            <p:cNvSpPr txBox="1"/>
            <p:nvPr/>
          </p:nvSpPr>
          <p:spPr>
            <a:xfrm>
              <a:off x="6019574" y="1981200"/>
              <a:ext cx="837898" cy="307777"/>
            </a:xfrm>
            <a:prstGeom prst="rect">
              <a:avLst/>
            </a:prstGeom>
            <a:solidFill>
              <a:srgbClr val="0080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sp>
        <p:nvSpPr>
          <p:cNvPr id="1456" name="Google Shape;1456;p38"/>
          <p:cNvSpPr/>
          <p:nvPr/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Sends an update about network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10.4.0.0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out the S0/0/0 interface with a metric of 1  - 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AGAIN!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When R2 receives the update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there is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 change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 information so the update is ignored.</a:t>
            </a:r>
            <a:endParaRPr/>
          </a:p>
          <a:p>
            <a:pPr marL="342900" marR="0" lvl="0" indent="-19177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7" name="Google Shape;1457;p3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2" name="Google Shape;1462;p39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39"/>
          <p:cNvSpPr txBox="1">
            <a:spLocks noGrp="1"/>
          </p:cNvSpPr>
          <p:nvPr>
            <p:ph type="title" idx="4294967295"/>
          </p:nvPr>
        </p:nvSpPr>
        <p:spPr>
          <a:xfrm>
            <a:off x="1512886" y="383977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464" name="Google Shape;1464;p39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marL="342900" lvl="1" indent="-342900" algn="l" rtl="0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10.4.0.0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</p:txBody>
      </p:sp>
      <p:grpSp>
        <p:nvGrpSpPr>
          <p:cNvPr id="1465" name="Google Shape;1465;p39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466" name="Google Shape;1466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39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70" name="Google Shape;1470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3" name="Google Shape;1473;p39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4" name="Google Shape;1474;p39"/>
          <p:cNvGrpSpPr/>
          <p:nvPr/>
        </p:nvGrpSpPr>
        <p:grpSpPr>
          <a:xfrm>
            <a:off x="4724400" y="2743201"/>
            <a:ext cx="1447800" cy="307777"/>
            <a:chOff x="1981200" y="2667000"/>
            <a:chExt cx="1295400" cy="307777"/>
          </a:xfrm>
        </p:grpSpPr>
        <p:cxnSp>
          <p:nvCxnSpPr>
            <p:cNvPr id="1475" name="Google Shape;1475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76" name="Google Shape;1476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grpSp>
        <p:nvGrpSpPr>
          <p:cNvPr id="1477" name="Google Shape;1477;p39"/>
          <p:cNvGrpSpPr/>
          <p:nvPr/>
        </p:nvGrpSpPr>
        <p:grpSpPr>
          <a:xfrm>
            <a:off x="3276600" y="2743201"/>
            <a:ext cx="1447800" cy="307777"/>
            <a:chOff x="1981200" y="2667000"/>
            <a:chExt cx="1295400" cy="307777"/>
          </a:xfrm>
        </p:grpSpPr>
        <p:cxnSp>
          <p:nvCxnSpPr>
            <p:cNvPr id="1478" name="Google Shape;1478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79" name="Google Shape;1479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/>
            </a:p>
          </p:txBody>
        </p:sp>
      </p:grpSp>
      <p:sp>
        <p:nvSpPr>
          <p:cNvPr id="1480" name="Google Shape;1480;p3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Google Shape;1485;p40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40"/>
          <p:cNvSpPr txBox="1">
            <a:spLocks noGrp="1"/>
          </p:cNvSpPr>
          <p:nvPr>
            <p:ph type="title" idx="4294967295"/>
          </p:nvPr>
        </p:nvSpPr>
        <p:spPr>
          <a:xfrm>
            <a:off x="1676400" y="444304"/>
            <a:ext cx="100187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487" name="Google Shape;1487;p40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marL="342900" lvl="1" indent="-342900" algn="l" rtl="0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10.1.0.0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>
              <a:solidFill>
                <a:srgbClr val="FF0000"/>
              </a:solidFill>
            </a:endParaRPr>
          </a:p>
        </p:txBody>
      </p:sp>
      <p:grpSp>
        <p:nvGrpSpPr>
          <p:cNvPr id="1488" name="Google Shape;1488;p4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89" name="Google Shape;1489;p4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40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w="38100" cap="flat" cmpd="sng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3" name="Google Shape;1493;p40"/>
          <p:cNvGrpSpPr/>
          <p:nvPr/>
        </p:nvGrpSpPr>
        <p:grpSpPr>
          <a:xfrm>
            <a:off x="7391400" y="2743201"/>
            <a:ext cx="1447800" cy="307777"/>
            <a:chOff x="5257800" y="2590800"/>
            <a:chExt cx="1295400" cy="307777"/>
          </a:xfrm>
        </p:grpSpPr>
        <p:cxnSp>
          <p:nvCxnSpPr>
            <p:cNvPr id="1494" name="Google Shape;1494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5" name="Google Shape;1495;p40"/>
            <p:cNvSpPr txBox="1"/>
            <p:nvPr/>
          </p:nvSpPr>
          <p:spPr>
            <a:xfrm>
              <a:off x="5486484" y="2590800"/>
              <a:ext cx="838033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10.2.0.0</a:t>
              </a:r>
              <a:endParaRPr/>
            </a:p>
          </p:txBody>
        </p:sp>
      </p:grpSp>
      <p:grpSp>
        <p:nvGrpSpPr>
          <p:cNvPr id="1496" name="Google Shape;1496;p40"/>
          <p:cNvGrpSpPr/>
          <p:nvPr/>
        </p:nvGrpSpPr>
        <p:grpSpPr>
          <a:xfrm>
            <a:off x="6096000" y="2743201"/>
            <a:ext cx="1371600" cy="307777"/>
            <a:chOff x="5257800" y="2590800"/>
            <a:chExt cx="1295400" cy="307777"/>
          </a:xfrm>
        </p:grpSpPr>
        <p:cxnSp>
          <p:nvCxnSpPr>
            <p:cNvPr id="1497" name="Google Shape;1497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8" name="Google Shape;1498;p40"/>
            <p:cNvSpPr txBox="1"/>
            <p:nvPr/>
          </p:nvSpPr>
          <p:spPr>
            <a:xfrm>
              <a:off x="5485694" y="2590800"/>
              <a:ext cx="839611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sp>
        <p:nvSpPr>
          <p:cNvPr id="1499" name="Google Shape;1499;p4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41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4859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41"/>
          <p:cNvSpPr txBox="1">
            <a:spLocks noGrp="1"/>
          </p:cNvSpPr>
          <p:nvPr>
            <p:ph type="title" idx="4294967295"/>
          </p:nvPr>
        </p:nvSpPr>
        <p:spPr>
          <a:xfrm>
            <a:off x="1676400" y="571500"/>
            <a:ext cx="10018713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506" name="Google Shape;1506;p41"/>
          <p:cNvSpPr txBox="1">
            <a:spLocks noGrp="1"/>
          </p:cNvSpPr>
          <p:nvPr>
            <p:ph type="body" idx="4294967295"/>
          </p:nvPr>
        </p:nvSpPr>
        <p:spPr>
          <a:xfrm>
            <a:off x="1676400" y="5351463"/>
            <a:ext cx="8839200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/>
              <a:t>The network has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CONVERGED!</a:t>
            </a:r>
            <a:endParaRPr/>
          </a:p>
          <a:p>
            <a:pPr marL="796925" lvl="2" indent="-342900" algn="l" rtl="0">
              <a:spcBef>
                <a:spcPts val="960"/>
              </a:spcBef>
              <a:spcAft>
                <a:spcPts val="0"/>
              </a:spcAft>
              <a:buSzPts val="2610"/>
              <a:buFont typeface="Tahoma"/>
              <a:buChar char="•"/>
            </a:pPr>
            <a:r>
              <a:rPr lang="en-US"/>
              <a:t>All routers now know about all of the networks attached to all of their neighbouring routers.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1507" name="Google Shape;1507;p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2"/>
          <p:cNvSpPr txBox="1">
            <a:spLocks noGrp="1"/>
          </p:cNvSpPr>
          <p:nvPr>
            <p:ph type="title" idx="4294967295"/>
          </p:nvPr>
        </p:nvSpPr>
        <p:spPr>
          <a:xfrm>
            <a:off x="1655761" y="485775"/>
            <a:ext cx="10018713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Convergence</a:t>
            </a:r>
            <a:endParaRPr/>
          </a:p>
        </p:txBody>
      </p:sp>
      <p:sp>
        <p:nvSpPr>
          <p:cNvPr id="1513" name="Google Shape;1513;p42"/>
          <p:cNvSpPr txBox="1">
            <a:spLocks noGrp="1"/>
          </p:cNvSpPr>
          <p:nvPr>
            <p:ph type="body" idx="4294967295"/>
          </p:nvPr>
        </p:nvSpPr>
        <p:spPr>
          <a:xfrm>
            <a:off x="1819276" y="120015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amount of time it</a:t>
            </a:r>
            <a:br>
              <a:rPr lang="en-US"/>
            </a:br>
            <a:r>
              <a:rPr lang="en-US"/>
              <a:t>takes for a network to</a:t>
            </a:r>
            <a:br>
              <a:rPr lang="en-US"/>
            </a:br>
            <a:r>
              <a:rPr lang="en-US"/>
              <a:t>converge is </a:t>
            </a:r>
            <a:r>
              <a:rPr lang="en-US">
                <a:solidFill>
                  <a:srgbClr val="FF0000"/>
                </a:solidFill>
              </a:rPr>
              <a:t>directly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proportional to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size of that network.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Routing protocols are</a:t>
            </a:r>
            <a:br>
              <a:rPr lang="en-US"/>
            </a:br>
            <a:r>
              <a:rPr lang="en-US"/>
              <a:t>compared based on</a:t>
            </a:r>
            <a:br>
              <a:rPr lang="en-US"/>
            </a:br>
            <a:r>
              <a:rPr lang="en-US"/>
              <a:t>how fast they can</a:t>
            </a:r>
            <a:br>
              <a:rPr lang="en-US"/>
            </a:br>
            <a:r>
              <a:rPr lang="en-US"/>
              <a:t>propagate this information - their </a:t>
            </a:r>
            <a:r>
              <a:rPr lang="en-US">
                <a:solidFill>
                  <a:srgbClr val="FF0000"/>
                </a:solidFill>
              </a:rPr>
              <a:t>speed to convergence.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network is not completely operable until it has converged. </a:t>
            </a:r>
            <a:endParaRPr/>
          </a:p>
          <a:p>
            <a:pPr marL="855663" lvl="1" indent="-288925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 administrators prefer routing protocols with shorter convergence times.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1514" name="Google Shape;1514;p42" descr="dv1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101" y="1200150"/>
            <a:ext cx="495776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3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591925" y="545537"/>
            <a:ext cx="10018713" cy="9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Popular Routing Protocols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11290174" y="612355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91925" y="2374782"/>
            <a:ext cx="9504000" cy="3375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91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body" idx="1"/>
          </p:nvPr>
        </p:nvSpPr>
        <p:spPr>
          <a:xfrm>
            <a:off x="1484310" y="1879748"/>
            <a:ext cx="10018713" cy="398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94640" algn="just" rtl="0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Internet is divided into autonomous systems.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An autonomous system (AS) is a group of networks and routers under the authority of a single administration.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lang="en-US" sz="3200" b="1" i="1">
                <a:latin typeface="Arimo"/>
                <a:ea typeface="Arimo"/>
                <a:cs typeface="Arimo"/>
                <a:sym typeface="Arimo"/>
              </a:rPr>
              <a:t>inside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an autonomous system is called </a:t>
            </a:r>
            <a:r>
              <a:rPr lang="en-US" sz="3200" b="1">
                <a:latin typeface="Arimo"/>
                <a:ea typeface="Arimo"/>
                <a:cs typeface="Arimo"/>
                <a:sym typeface="Arimo"/>
              </a:rPr>
              <a:t>intra-domain routing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. Routing </a:t>
            </a:r>
            <a:r>
              <a:rPr lang="en-US" sz="3200" b="1" i="1">
                <a:latin typeface="Arimo"/>
                <a:ea typeface="Arimo"/>
                <a:cs typeface="Arimo"/>
                <a:sym typeface="Arimo"/>
              </a:rPr>
              <a:t>between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autonomous systems is called </a:t>
            </a:r>
            <a:r>
              <a:rPr lang="en-US" sz="3200" b="1">
                <a:latin typeface="Arimo"/>
                <a:ea typeface="Arimo"/>
                <a:cs typeface="Arimo"/>
                <a:sym typeface="Arimo"/>
              </a:rPr>
              <a:t>inter-domain routing.</a:t>
            </a:r>
            <a:endParaRPr sz="3200" b="1"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title"/>
          </p:nvPr>
        </p:nvSpPr>
        <p:spPr>
          <a:xfrm>
            <a:off x="1484310" y="263524"/>
            <a:ext cx="10018713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10951856" y="604969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527" y="1460827"/>
            <a:ext cx="8624616" cy="4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9368850" y="2323475"/>
            <a:ext cx="1379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RIP/ OSPF</a:t>
            </a:r>
            <a:endParaRPr sz="18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Algorithms</a:t>
            </a:r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331470" algn="l" rtl="0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Given a set of routers and links connecting the routers.</a:t>
            </a:r>
            <a:endParaRPr/>
          </a:p>
          <a:p>
            <a:pPr marL="285750" lvl="0" indent="-331470" algn="l" rtl="0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Routing algorithm finds a “</a:t>
            </a:r>
            <a:r>
              <a:rPr lang="en-US" sz="3600">
                <a:solidFill>
                  <a:srgbClr val="FF0000"/>
                </a:solidFill>
              </a:rPr>
              <a:t>good</a:t>
            </a:r>
            <a:r>
              <a:rPr lang="en-US" sz="3600"/>
              <a:t>” path from the source to destination router.</a:t>
            </a:r>
            <a:endParaRPr/>
          </a:p>
          <a:p>
            <a:pPr marL="285750" lvl="0" indent="-331470" algn="l" rtl="0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Good path = Least cost path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191" name="Google Shape;191;p6"/>
          <p:cNvSpPr txBox="1">
            <a:spLocks noGrp="1"/>
          </p:cNvSpPr>
          <p:nvPr>
            <p:ph type="sldNum" idx="12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body" idx="1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Global or Decentralized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marL="285750" lvl="0" indent="-285750" algn="l" rtl="0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Global:</a:t>
            </a:r>
            <a:endParaRPr sz="320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routers have complete topology and link cost info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“link state” algorithms</a:t>
            </a:r>
            <a:endParaRPr/>
          </a:p>
          <a:p>
            <a:pPr marL="285750" lvl="0" indent="-285750" algn="l" rtl="0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Decentralized:</a:t>
            </a:r>
            <a:r>
              <a:rPr lang="en-US" sz="2000"/>
              <a:t>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router knows physically-connected neighbors, link costs to neighbors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iterative process of computation, exchange of info with neighbors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“distance vector” algorithms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sldNum" idx="12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Distance Vector Algorithm</a:t>
            </a:r>
            <a:endParaRPr/>
          </a:p>
        </p:txBody>
      </p:sp>
      <p:sp>
        <p:nvSpPr>
          <p:cNvPr id="381" name="Google Shape;381;p1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1718392" y="251086"/>
            <a:ext cx="10018713" cy="141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1"/>
          </p:nvPr>
        </p:nvSpPr>
        <p:spPr>
          <a:xfrm>
            <a:off x="1315034" y="1203158"/>
            <a:ext cx="10876965" cy="510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 u="sng" dirty="0">
                <a:solidFill>
                  <a:schemeClr val="bg2"/>
                </a:solidFill>
              </a:rPr>
              <a:t>Based on </a:t>
            </a:r>
            <a:r>
              <a:rPr lang="en-US" sz="3200" b="1" u="sng" dirty="0">
                <a:solidFill>
                  <a:srgbClr val="FF0000"/>
                </a:solidFill>
              </a:rPr>
              <a:t>Bellman-Ford Algorithm</a:t>
            </a:r>
            <a:endParaRPr b="1" dirty="0"/>
          </a:p>
          <a:p>
            <a:pPr marL="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 dirty="0"/>
              <a:t>computes </a:t>
            </a:r>
            <a:r>
              <a:rPr lang="en-US" sz="3200" dirty="0">
                <a:solidFill>
                  <a:srgbClr val="7D28CD"/>
                </a:solidFill>
              </a:rPr>
              <a:t>shortest paths </a:t>
            </a:r>
            <a:r>
              <a:rPr lang="en-US" sz="3200" dirty="0"/>
              <a:t>from a single source node to all of the other nodes in a </a:t>
            </a:r>
            <a:r>
              <a:rPr lang="en-US" sz="3200" dirty="0">
                <a:solidFill>
                  <a:srgbClr val="0070C0"/>
                </a:solidFill>
              </a:rPr>
              <a:t>weighted topology.</a:t>
            </a:r>
          </a:p>
          <a:p>
            <a:pPr marL="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 dirty="0">
                <a:solidFill>
                  <a:schemeClr val="bg2"/>
                </a:solidFill>
              </a:rPr>
              <a:t>Shortest paths are based on the cost calculated from source node to destination node. </a:t>
            </a:r>
          </a:p>
          <a:p>
            <a:pPr marL="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 dirty="0">
                <a:solidFill>
                  <a:schemeClr val="bg2"/>
                </a:solidFill>
              </a:rPr>
              <a:t>Cost for now is arbitrary. It can be calculated using hop counts, link delay, link bandwidth etc.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None/>
            </a:pPr>
            <a:endParaRPr sz="3200" dirty="0"/>
          </a:p>
          <a:p>
            <a:pPr marL="0" lvl="0" indent="-294640" algn="l" rtl="0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 dirty="0"/>
              <a:t>Distributed route computation using only neighbor’s info</a:t>
            </a:r>
            <a:endParaRPr sz="3200" dirty="0"/>
          </a:p>
        </p:txBody>
      </p:sp>
      <p:sp>
        <p:nvSpPr>
          <p:cNvPr id="405" name="Google Shape;405;p15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Macintosh PowerPoint</Application>
  <PresentationFormat>Widescreen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Tahoma</vt:lpstr>
      <vt:lpstr>Corbel</vt:lpstr>
      <vt:lpstr>Arimo</vt:lpstr>
      <vt:lpstr>Arial</vt:lpstr>
      <vt:lpstr>Times New Roman</vt:lpstr>
      <vt:lpstr>Noto Sans Symbols</vt:lpstr>
      <vt:lpstr>Calibri</vt:lpstr>
      <vt:lpstr>Parallax</vt:lpstr>
      <vt:lpstr>Network Layer Routing Algorithm Distance Vector Routing</vt:lpstr>
      <vt:lpstr>Objectives</vt:lpstr>
      <vt:lpstr>Popular Routing Protocols</vt:lpstr>
      <vt:lpstr>Autonomous Systems</vt:lpstr>
      <vt:lpstr>Autonomous Systems</vt:lpstr>
      <vt:lpstr>Routing Algorithms</vt:lpstr>
      <vt:lpstr>Routing Algorithm classification</vt:lpstr>
      <vt:lpstr>Distance Vector Algorithm</vt:lpstr>
      <vt:lpstr>Distance Vector Algorithm </vt:lpstr>
      <vt:lpstr>Distance vector algorithm </vt:lpstr>
      <vt:lpstr>Operation of Distance Vector</vt:lpstr>
      <vt:lpstr>Operation of Distance Vector</vt:lpstr>
      <vt:lpstr>Distance Vector Routing Protocols</vt:lpstr>
      <vt:lpstr>Cold Start</vt:lpstr>
      <vt:lpstr>Cold Start</vt:lpstr>
      <vt:lpstr>Initial Exchange of Routing Information</vt:lpstr>
      <vt:lpstr>Initial Exchange of Routing Information</vt:lpstr>
      <vt:lpstr>Initial Exchange of Routing Information</vt:lpstr>
      <vt:lpstr>Initial Exchange of Routing Information</vt:lpstr>
      <vt:lpstr>Initial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Convergence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Routing Algorithm Distance Vector Routing</dc:title>
  <dc:creator>Mehnaz Seraj</dc:creator>
  <cp:lastModifiedBy>Sadia Kazi</cp:lastModifiedBy>
  <cp:revision>1</cp:revision>
  <dcterms:created xsi:type="dcterms:W3CDTF">2020-06-17T13:03:26Z</dcterms:created>
  <dcterms:modified xsi:type="dcterms:W3CDTF">2023-11-29T07:42:28Z</dcterms:modified>
</cp:coreProperties>
</file>