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6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88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rbel" panose="020B0503020204020204" pitchFamily="34" charset="0"/>
      <p:regular r:id="rId36"/>
      <p:bold r:id="rId37"/>
      <p:italic r:id="rId38"/>
      <p:boldItalic r:id="rId39"/>
    </p:embeddedFont>
    <p:embeddedFont>
      <p:font typeface="Tahoma" panose="020B0604030504040204" pitchFamily="3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zMeCj2y20P3aqLvWtBLntNtFH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1F442B-DB82-4F59-9EB8-48D0BDB052B3}">
  <a:tblStyle styleId="{781F442B-DB82-4F59-9EB8-48D0BDB052B3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2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How does a link-state routing protocol work?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i="1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How does a link-state routing protocol work?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4"/>
          <p:cNvGrpSpPr/>
          <p:nvPr/>
        </p:nvGrpSpPr>
        <p:grpSpPr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24" name="Google Shape;24;p34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4"/>
            <p:cNvSpPr/>
            <p:nvPr/>
          </p:nvSpPr>
          <p:spPr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4"/>
            <p:cNvSpPr/>
            <p:nvPr/>
          </p:nvSpPr>
          <p:spPr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4"/>
            <p:cNvSpPr/>
            <p:nvPr/>
          </p:nvSpPr>
          <p:spPr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4"/>
            <p:cNvSpPr/>
            <p:nvPr/>
          </p:nvSpPr>
          <p:spPr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4"/>
            <p:cNvSpPr/>
            <p:nvPr/>
          </p:nvSpPr>
          <p:spPr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pic>
        <p:nvPicPr>
          <p:cNvPr id="30" name="Google Shape;3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90188" y="201613"/>
            <a:ext cx="11430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4"/>
          <p:cNvSpPr txBox="1"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88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4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ftr" idx="11"/>
          </p:nvPr>
        </p:nvSpPr>
        <p:spPr>
          <a:xfrm>
            <a:off x="5332413" y="5883275"/>
            <a:ext cx="432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1"/>
          <p:cNvSpPr txBox="1"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1"/>
          <p:cNvSpPr txBox="1">
            <a:spLocks noGrp="1"/>
          </p:cNvSpPr>
          <p:nvPr>
            <p:ph type="body" idx="1"/>
          </p:nvPr>
        </p:nvSpPr>
        <p:spPr>
          <a:xfrm>
            <a:off x="1484312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1" name="Google Shape;91;p61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1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1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2"/>
          <p:cNvSpPr txBox="1"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2"/>
          <p:cNvSpPr txBox="1"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2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2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2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2" name="Google Shape;102;p63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3" name="Google Shape;103;p63"/>
          <p:cNvSpPr txBox="1"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3"/>
          <p:cNvSpPr txBox="1">
            <a:spLocks noGrp="1"/>
          </p:cNvSpPr>
          <p:nvPr>
            <p:ph type="body" idx="1"/>
          </p:nvPr>
        </p:nvSpPr>
        <p:spPr>
          <a:xfrm>
            <a:off x="2436813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885"/>
              <a:buFont typeface="Corbel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450"/>
              <a:buFont typeface="Corbel"/>
              <a:buNone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63"/>
          <p:cNvSpPr txBox="1">
            <a:spLocks noGrp="1"/>
          </p:cNvSpPr>
          <p:nvPr>
            <p:ph type="body" idx="2"/>
          </p:nvPr>
        </p:nvSpPr>
        <p:spPr>
          <a:xfrm>
            <a:off x="1484312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63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3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64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4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5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7" name="Google Shape;117;p6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8" name="Google Shape;118;p65"/>
          <p:cNvSpPr txBox="1"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5"/>
          <p:cNvSpPr txBox="1">
            <a:spLocks noGrp="1"/>
          </p:cNvSpPr>
          <p:nvPr>
            <p:ph type="body" idx="1"/>
          </p:nvPr>
        </p:nvSpPr>
        <p:spPr>
          <a:xfrm>
            <a:off x="1484314" y="3886200"/>
            <a:ext cx="1001871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6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6"/>
          <p:cNvSpPr txBox="1"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6"/>
          <p:cNvSpPr txBox="1">
            <a:spLocks noGrp="1"/>
          </p:cNvSpPr>
          <p:nvPr>
            <p:ph type="body" idx="1"/>
          </p:nvPr>
        </p:nvSpPr>
        <p:spPr>
          <a:xfrm>
            <a:off x="1484313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66"/>
          <p:cNvSpPr txBox="1">
            <a:spLocks noGrp="1"/>
          </p:cNvSpPr>
          <p:nvPr>
            <p:ph type="body" idx="2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66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6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7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7"/>
          <p:cNvSpPr txBox="1">
            <a:spLocks noGrp="1"/>
          </p:cNvSpPr>
          <p:nvPr>
            <p:ph type="body" idx="1"/>
          </p:nvPr>
        </p:nvSpPr>
        <p:spPr>
          <a:xfrm rot="5400000">
            <a:off x="4931569" y="-780256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67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8"/>
          <p:cNvSpPr txBox="1">
            <a:spLocks noGrp="1"/>
          </p:cNvSpPr>
          <p:nvPr>
            <p:ph type="title"/>
          </p:nvPr>
        </p:nvSpPr>
        <p:spPr>
          <a:xfrm rot="5400000">
            <a:off x="8065142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8"/>
          <p:cNvSpPr txBox="1">
            <a:spLocks noGrp="1"/>
          </p:cNvSpPr>
          <p:nvPr>
            <p:ph type="body" idx="1"/>
          </p:nvPr>
        </p:nvSpPr>
        <p:spPr>
          <a:xfrm rot="5400000">
            <a:off x="2941485" y="-771371"/>
            <a:ext cx="5105400" cy="801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68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8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0663" y="304800"/>
            <a:ext cx="1143000" cy="1049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6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7"/>
          <p:cNvSpPr txBox="1">
            <a:spLocks noGrp="1"/>
          </p:cNvSpPr>
          <p:nvPr>
            <p:ph type="body"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7"/>
          <p:cNvSpPr txBox="1">
            <a:spLocks noGrp="1"/>
          </p:cNvSpPr>
          <p:nvPr>
            <p:ph type="sldNum" idx="12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body"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sldNum" idx="12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9"/>
          <p:cNvGrpSpPr/>
          <p:nvPr/>
        </p:nvGrpSpPr>
        <p:grpSpPr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174" name="Google Shape;174;p39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9"/>
            <p:cNvSpPr/>
            <p:nvPr/>
          </p:nvSpPr>
          <p:spPr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6" name="Google Shape;176;p39"/>
            <p:cNvSpPr/>
            <p:nvPr/>
          </p:nvSpPr>
          <p:spPr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7" name="Google Shape;177;p39"/>
            <p:cNvSpPr/>
            <p:nvPr/>
          </p:nvSpPr>
          <p:spPr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78" name="Google Shape;178;p39"/>
            <p:cNvSpPr/>
            <p:nvPr/>
          </p:nvSpPr>
          <p:spPr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79" name="Google Shape;179;p39"/>
            <p:cNvSpPr/>
            <p:nvPr/>
          </p:nvSpPr>
          <p:spPr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80" name="Google Shape;180;p39"/>
          <p:cNvSpPr txBox="1"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88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4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39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ftr" idx="11"/>
          </p:nvPr>
        </p:nvSpPr>
        <p:spPr>
          <a:xfrm>
            <a:off x="5332413" y="5883275"/>
            <a:ext cx="432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0"/>
          <p:cNvSpPr txBox="1"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40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0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0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1"/>
          <p:cNvSpPr txBox="1">
            <a:spLocks noGrp="1"/>
          </p:cNvSpPr>
          <p:nvPr>
            <p:ph type="body" idx="1"/>
          </p:nvPr>
        </p:nvSpPr>
        <p:spPr>
          <a:xfrm>
            <a:off x="1484314" y="2667001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194" name="Google Shape;194;p41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195" name="Google Shape;195;p41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2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201" name="Google Shape;201;p42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3"/>
          </p:nvPr>
        </p:nvSpPr>
        <p:spPr>
          <a:xfrm>
            <a:off x="6880489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204" name="Google Shape;204;p42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2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3"/>
          <p:cNvSpPr txBox="1">
            <a:spLocks noGrp="1"/>
          </p:cNvSpPr>
          <p:nvPr>
            <p:ph type="body" idx="1"/>
          </p:nvPr>
        </p:nvSpPr>
        <p:spPr>
          <a:xfrm>
            <a:off x="5262034" y="685801"/>
            <a:ext cx="6240991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6712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01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278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body" idx="2"/>
          </p:nvPr>
        </p:nvSpPr>
        <p:spPr>
          <a:xfrm>
            <a:off x="1484313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 txBox="1"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4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44"/>
          <p:cNvSpPr txBox="1">
            <a:spLocks noGrp="1"/>
          </p:cNvSpPr>
          <p:nvPr>
            <p:ph type="body" idx="1"/>
          </p:nvPr>
        </p:nvSpPr>
        <p:spPr>
          <a:xfrm>
            <a:off x="1482725" y="3124199"/>
            <a:ext cx="542615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4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5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45"/>
          <p:cNvSpPr txBox="1">
            <a:spLocks noGrp="1"/>
          </p:cNvSpPr>
          <p:nvPr>
            <p:ph type="body" idx="1"/>
          </p:nvPr>
        </p:nvSpPr>
        <p:spPr>
          <a:xfrm>
            <a:off x="1484312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225" name="Google Shape;225;p45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5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5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6"/>
          <p:cNvSpPr txBox="1"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46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46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6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36" name="Google Shape;236;p47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body" idx="1"/>
          </p:nvPr>
        </p:nvSpPr>
        <p:spPr>
          <a:xfrm>
            <a:off x="2436813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885"/>
              <a:buFont typeface="Corbel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450"/>
              <a:buFont typeface="Corbel"/>
              <a:buNone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47"/>
          <p:cNvSpPr txBox="1">
            <a:spLocks noGrp="1"/>
          </p:cNvSpPr>
          <p:nvPr>
            <p:ph type="body" idx="2"/>
          </p:nvPr>
        </p:nvSpPr>
        <p:spPr>
          <a:xfrm>
            <a:off x="1484312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47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7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8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48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8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51" name="Google Shape;251;p49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52" name="Google Shape;252;p49"/>
          <p:cNvSpPr txBox="1"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body" idx="1"/>
          </p:nvPr>
        </p:nvSpPr>
        <p:spPr>
          <a:xfrm>
            <a:off x="1484314" y="3886200"/>
            <a:ext cx="1001871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49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9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9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50"/>
          <p:cNvSpPr txBox="1">
            <a:spLocks noGrp="1"/>
          </p:cNvSpPr>
          <p:nvPr>
            <p:ph type="body" idx="1"/>
          </p:nvPr>
        </p:nvSpPr>
        <p:spPr>
          <a:xfrm>
            <a:off x="1484313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50"/>
          <p:cNvSpPr txBox="1">
            <a:spLocks noGrp="1"/>
          </p:cNvSpPr>
          <p:nvPr>
            <p:ph type="body" idx="2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50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0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1"/>
          <p:cNvSpPr txBox="1">
            <a:spLocks noGrp="1"/>
          </p:cNvSpPr>
          <p:nvPr>
            <p:ph type="body" idx="1"/>
          </p:nvPr>
        </p:nvSpPr>
        <p:spPr>
          <a:xfrm rot="5400000">
            <a:off x="4931569" y="-780256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51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1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1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>
            <a:spLocks noGrp="1"/>
          </p:cNvSpPr>
          <p:nvPr>
            <p:ph type="title"/>
          </p:nvPr>
        </p:nvSpPr>
        <p:spPr>
          <a:xfrm rot="5400000">
            <a:off x="8065142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52"/>
          <p:cNvSpPr txBox="1">
            <a:spLocks noGrp="1"/>
          </p:cNvSpPr>
          <p:nvPr>
            <p:ph type="body" idx="1"/>
          </p:nvPr>
        </p:nvSpPr>
        <p:spPr>
          <a:xfrm rot="5400000">
            <a:off x="2941485" y="-771371"/>
            <a:ext cx="5105400" cy="801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52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52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52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5"/>
          <p:cNvSpPr txBox="1"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body" idx="1"/>
          </p:nvPr>
        </p:nvSpPr>
        <p:spPr>
          <a:xfrm>
            <a:off x="1484314" y="2667001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5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3"/>
          </p:nvPr>
        </p:nvSpPr>
        <p:spPr>
          <a:xfrm>
            <a:off x="6880489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0" name="Google Shape;60;p5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1" name="Google Shape;61;p56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6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6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7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7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8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9"/>
          <p:cNvSpPr txBox="1"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body" idx="1"/>
          </p:nvPr>
        </p:nvSpPr>
        <p:spPr>
          <a:xfrm>
            <a:off x="5262034" y="685801"/>
            <a:ext cx="6240991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6712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01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278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body" idx="2"/>
          </p:nvPr>
        </p:nvSpPr>
        <p:spPr>
          <a:xfrm>
            <a:off x="1484313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9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9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0"/>
          <p:cNvSpPr txBox="1"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0"/>
          <p:cNvSpPr txBox="1">
            <a:spLocks noGrp="1"/>
          </p:cNvSpPr>
          <p:nvPr>
            <p:ph type="body" idx="1"/>
          </p:nvPr>
        </p:nvSpPr>
        <p:spPr>
          <a:xfrm>
            <a:off x="1482725" y="3124199"/>
            <a:ext cx="542615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84" name="Google Shape;84;p60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0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0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1" name="Google Shape;11;p33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3"/>
            <p:cNvSpPr/>
            <p:nvPr/>
          </p:nvSpPr>
          <p:spPr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3"/>
            <p:cNvSpPr/>
            <p:nvPr/>
          </p:nvSpPr>
          <p:spPr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3"/>
            <p:cNvSpPr/>
            <p:nvPr/>
          </p:nvSpPr>
          <p:spPr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3"/>
            <p:cNvSpPr/>
            <p:nvPr/>
          </p:nvSpPr>
          <p:spPr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3"/>
            <p:cNvSpPr/>
            <p:nvPr/>
          </p:nvSpPr>
          <p:spPr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3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body"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8297" algn="l" rtl="0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88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0675" algn="l" rtl="0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45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27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750" b="0" i="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750" b="0" i="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750" b="0" i="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750" b="0" i="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750" b="0" i="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750" b="0" i="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750" b="0" i="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750" b="0" i="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750" b="0" i="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5"/>
          <p:cNvGrpSpPr/>
          <p:nvPr/>
        </p:nvGrpSpPr>
        <p:grpSpPr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45" name="Google Shape;145;p35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5"/>
            <p:cNvSpPr/>
            <p:nvPr/>
          </p:nvSpPr>
          <p:spPr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7" name="Google Shape;147;p35"/>
            <p:cNvSpPr/>
            <p:nvPr/>
          </p:nvSpPr>
          <p:spPr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8" name="Google Shape;148;p35"/>
            <p:cNvSpPr/>
            <p:nvPr/>
          </p:nvSpPr>
          <p:spPr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49" name="Google Shape;149;p35"/>
            <p:cNvSpPr/>
            <p:nvPr/>
          </p:nvSpPr>
          <p:spPr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0" name="Google Shape;150;p35"/>
            <p:cNvSpPr/>
            <p:nvPr/>
          </p:nvSpPr>
          <p:spPr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1" name="Google Shape;151;p35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body"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8297" algn="l" rtl="0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88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0675" algn="l" rtl="0"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45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27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75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"/>
          <p:cNvSpPr txBox="1">
            <a:spLocks noGrp="1"/>
          </p:cNvSpPr>
          <p:nvPr>
            <p:ph type="ctrTitle"/>
          </p:nvPr>
        </p:nvSpPr>
        <p:spPr>
          <a:xfrm>
            <a:off x="2928938" y="1379538"/>
            <a:ext cx="8574087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Network Layer</a:t>
            </a:r>
            <a:br>
              <a:rPr lang="en-US" sz="5400"/>
            </a:br>
            <a:r>
              <a:rPr lang="en-US" sz="3200"/>
              <a:t>Routing Algorithm</a:t>
            </a:r>
            <a:br>
              <a:rPr lang="en-US" sz="2800"/>
            </a:br>
            <a:r>
              <a:rPr lang="en-US" sz="2400" b="1" i="1"/>
              <a:t>Link State Routing</a:t>
            </a:r>
            <a:endParaRPr sz="4800" b="1" i="1"/>
          </a:p>
        </p:txBody>
      </p:sp>
      <p:sp>
        <p:nvSpPr>
          <p:cNvPr id="283" name="Google Shape;283;p1"/>
          <p:cNvSpPr txBox="1">
            <a:spLocks noGrp="1"/>
          </p:cNvSpPr>
          <p:nvPr>
            <p:ph type="subTitle" idx="1"/>
          </p:nvPr>
        </p:nvSpPr>
        <p:spPr>
          <a:xfrm>
            <a:off x="5481638" y="3995738"/>
            <a:ext cx="6035675" cy="138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Lecture 13 | CSE421 – Computer Networks</a:t>
            </a:r>
            <a:endParaRPr/>
          </a:p>
          <a:p>
            <a:pPr marL="0" lvl="0" indent="0" algn="r" rtl="0">
              <a:spcBef>
                <a:spcPts val="85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Department of Computer Science and Engineering</a:t>
            </a:r>
            <a:br>
              <a:rPr lang="en-US" sz="2000"/>
            </a:br>
            <a:r>
              <a:rPr lang="en-US" sz="2000"/>
              <a:t>School of Data &amp;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4"/>
          <p:cNvSpPr txBox="1">
            <a:spLocks noGrp="1"/>
          </p:cNvSpPr>
          <p:nvPr>
            <p:ph type="title" idx="4294967295"/>
          </p:nvPr>
        </p:nvSpPr>
        <p:spPr>
          <a:xfrm>
            <a:off x="1905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Link-State Routing Process</a:t>
            </a:r>
            <a:endParaRPr/>
          </a:p>
        </p:txBody>
      </p:sp>
      <p:sp>
        <p:nvSpPr>
          <p:cNvPr id="564" name="Google Shape;564;p14"/>
          <p:cNvSpPr txBox="1">
            <a:spLocks noGrp="1"/>
          </p:cNvSpPr>
          <p:nvPr>
            <p:ph type="body" idx="4294967295"/>
          </p:nvPr>
        </p:nvSpPr>
        <p:spPr>
          <a:xfrm>
            <a:off x="1676400" y="1219200"/>
            <a:ext cx="9525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/>
              <a:t>5 Step Process</a:t>
            </a:r>
            <a:endParaRPr/>
          </a:p>
          <a:p>
            <a:pPr marL="1023938" lvl="1" indent="-457200" algn="l" rtl="0"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learns about its own </a:t>
            </a:r>
            <a:r>
              <a:rPr lang="en-US" sz="2400">
                <a:solidFill>
                  <a:schemeClr val="accent1"/>
                </a:solidFill>
              </a:rPr>
              <a:t>directly connected networks.</a:t>
            </a:r>
            <a:endParaRPr/>
          </a:p>
          <a:p>
            <a:pPr marL="1023938" lvl="1" indent="-457200" algn="l" rtl="0"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is responsible for </a:t>
            </a:r>
            <a:r>
              <a:rPr lang="en-US" sz="2400">
                <a:solidFill>
                  <a:schemeClr val="accent1"/>
                </a:solidFill>
              </a:rPr>
              <a:t>contacting its neighbors (exchange Hello packet) </a:t>
            </a:r>
            <a:r>
              <a:rPr lang="en-US" sz="2400"/>
              <a:t>on directly connected networks.</a:t>
            </a:r>
            <a:endParaRPr/>
          </a:p>
          <a:p>
            <a:pPr marL="1023938" lvl="1" indent="-457200" algn="l" rtl="0"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builds a </a:t>
            </a:r>
            <a:r>
              <a:rPr lang="en-US" sz="2400">
                <a:solidFill>
                  <a:schemeClr val="accent1"/>
                </a:solidFill>
              </a:rPr>
              <a:t>link-state packet (LSP)</a:t>
            </a:r>
            <a:r>
              <a:rPr lang="en-US" sz="2400" b="1" i="1"/>
              <a:t> </a:t>
            </a:r>
            <a:r>
              <a:rPr lang="en-US" sz="2400"/>
              <a:t>containing the state of each directly connected link.</a:t>
            </a:r>
            <a:endParaRPr/>
          </a:p>
          <a:p>
            <a:pPr marL="1023938" lvl="1" indent="-457200" algn="l" rtl="0"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</a:t>
            </a:r>
            <a:r>
              <a:rPr lang="en-US" sz="2400">
                <a:solidFill>
                  <a:schemeClr val="accent1"/>
                </a:solidFill>
              </a:rPr>
              <a:t>floods the LSP to all routers</a:t>
            </a:r>
            <a:r>
              <a:rPr lang="en-US" sz="2400"/>
              <a:t>, who then store all LSPs received in a database.</a:t>
            </a:r>
            <a:endParaRPr/>
          </a:p>
          <a:p>
            <a:pPr marL="1023938" lvl="1" indent="-457200" algn="l" rtl="0"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 </a:t>
            </a:r>
            <a:r>
              <a:rPr lang="en-US" sz="2400"/>
              <a:t>uses the LSPs to </a:t>
            </a:r>
            <a:r>
              <a:rPr lang="en-US" sz="2400">
                <a:solidFill>
                  <a:schemeClr val="accent1"/>
                </a:solidFill>
              </a:rPr>
              <a:t>construct a database</a:t>
            </a:r>
            <a:r>
              <a:rPr lang="en-US" sz="2400"/>
              <a:t> that is a </a:t>
            </a:r>
            <a:r>
              <a:rPr lang="en-US" sz="2400">
                <a:solidFill>
                  <a:schemeClr val="accent1"/>
                </a:solidFill>
              </a:rPr>
              <a:t>complete map of the topology and computes the best path</a:t>
            </a:r>
            <a:r>
              <a:rPr lang="en-US" sz="2400"/>
              <a:t> to each destination network.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565" name="Google Shape;565;p14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5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 1: Directly Connected Networks</a:t>
            </a:r>
            <a:endParaRPr/>
          </a:p>
        </p:txBody>
      </p:sp>
      <p:sp>
        <p:nvSpPr>
          <p:cNvPr id="571" name="Google Shape;571;p15"/>
          <p:cNvSpPr txBox="1">
            <a:spLocks noGrp="1"/>
          </p:cNvSpPr>
          <p:nvPr>
            <p:ph type="body" idx="4294967295"/>
          </p:nvPr>
        </p:nvSpPr>
        <p:spPr>
          <a:xfrm>
            <a:off x="1752600" y="4414707"/>
            <a:ext cx="9982200" cy="221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Char char="•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learns about its own </a:t>
            </a:r>
            <a:r>
              <a:rPr lang="en-US" sz="2400">
                <a:solidFill>
                  <a:schemeClr val="accent2"/>
                </a:solidFill>
              </a:rPr>
              <a:t>directly connected networks.</a:t>
            </a:r>
            <a:endParaRPr/>
          </a:p>
          <a:p>
            <a:pPr marL="342900" lvl="1" indent="-342900" algn="l" rtl="0"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When a router interface is configured with an IP address and subnet mask and activated, the interface becomes part of that network.</a:t>
            </a:r>
            <a:endParaRPr/>
          </a:p>
          <a:p>
            <a:pPr marL="342900" lvl="1" indent="-342900" algn="l" rtl="0"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Regardless of the routing protocols used</a:t>
            </a:r>
            <a:r>
              <a:rPr lang="en-US" sz="2400"/>
              <a:t>, these directly connected networks are now part of the routing table.</a:t>
            </a:r>
            <a:endParaRPr/>
          </a:p>
        </p:txBody>
      </p:sp>
      <p:pic>
        <p:nvPicPr>
          <p:cNvPr id="572" name="Google Shape;572;p15" descr="ls0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3175" y="1422732"/>
            <a:ext cx="4794250" cy="281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15"/>
          <p:cNvGrpSpPr/>
          <p:nvPr/>
        </p:nvGrpSpPr>
        <p:grpSpPr>
          <a:xfrm>
            <a:off x="2552700" y="1544175"/>
            <a:ext cx="7315200" cy="2576513"/>
            <a:chOff x="685800" y="4114800"/>
            <a:chExt cx="7315200" cy="2576299"/>
          </a:xfrm>
        </p:grpSpPr>
        <p:pic>
          <p:nvPicPr>
            <p:cNvPr id="574" name="Google Shape;574;p15" descr="ls11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76800" y="4114800"/>
              <a:ext cx="3124200" cy="257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5" name="Google Shape;575;p15"/>
            <p:cNvSpPr txBox="1"/>
            <p:nvPr/>
          </p:nvSpPr>
          <p:spPr>
            <a:xfrm>
              <a:off x="685800" y="4571962"/>
              <a:ext cx="3505200" cy="1569908"/>
            </a:xfrm>
            <a:prstGeom prst="rect">
              <a:avLst/>
            </a:prstGeom>
            <a:solidFill>
              <a:srgbClr val="80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We will focus on the Link-State routing process from the perspective of R1.</a:t>
              </a:r>
              <a:endParaRPr/>
            </a:p>
          </p:txBody>
        </p:sp>
      </p:grpSp>
      <p:sp>
        <p:nvSpPr>
          <p:cNvPr id="576" name="Google Shape;576;p15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6"/>
          <p:cNvSpPr txBox="1">
            <a:spLocks noGrp="1"/>
          </p:cNvSpPr>
          <p:nvPr>
            <p:ph type="title" idx="4294967295"/>
          </p:nvPr>
        </p:nvSpPr>
        <p:spPr>
          <a:xfrm>
            <a:off x="1752600" y="28319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2: Hello Packets</a:t>
            </a:r>
            <a:endParaRPr/>
          </a:p>
        </p:txBody>
      </p:sp>
      <p:sp>
        <p:nvSpPr>
          <p:cNvPr id="582" name="Google Shape;582;p16"/>
          <p:cNvSpPr txBox="1">
            <a:spLocks noGrp="1"/>
          </p:cNvSpPr>
          <p:nvPr>
            <p:ph type="body" idx="4294967295"/>
          </p:nvPr>
        </p:nvSpPr>
        <p:spPr>
          <a:xfrm>
            <a:off x="1524000" y="4485564"/>
            <a:ext cx="9753600" cy="21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Tahoma"/>
              <a:buChar char="•"/>
            </a:pPr>
            <a:r>
              <a:rPr lang="en-US" sz="2000">
                <a:solidFill>
                  <a:srgbClr val="FF0000"/>
                </a:solidFill>
              </a:rPr>
              <a:t>Each router</a:t>
            </a:r>
            <a:r>
              <a:rPr lang="en-US" sz="2000"/>
              <a:t> is responsible for </a:t>
            </a:r>
            <a:r>
              <a:rPr lang="en-US" sz="2000">
                <a:solidFill>
                  <a:srgbClr val="FF0000"/>
                </a:solidFill>
              </a:rPr>
              <a:t>contacting its neighbors</a:t>
            </a:r>
            <a:r>
              <a:rPr lang="en-US" sz="2000"/>
              <a:t> on directly connected networks.</a:t>
            </a:r>
            <a:endParaRPr/>
          </a:p>
          <a:p>
            <a:pPr marL="342900" lvl="1" indent="-342900" algn="l" rtl="0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 router will not be aware of any neighbor routers on the link until it receives a </a:t>
            </a:r>
            <a:r>
              <a:rPr lang="en-US" sz="2000">
                <a:solidFill>
                  <a:srgbClr val="FF0000"/>
                </a:solidFill>
              </a:rPr>
              <a:t>Hello packet</a:t>
            </a:r>
            <a:r>
              <a:rPr lang="en-US" sz="2000"/>
              <a:t> from that neighbor.</a:t>
            </a:r>
            <a:endParaRPr/>
          </a:p>
          <a:p>
            <a:pPr marL="342900" lvl="1" indent="-342900" algn="l" rtl="0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At that time, it establishes an adjacency with the neighboring router.</a:t>
            </a:r>
            <a:endParaRPr/>
          </a:p>
        </p:txBody>
      </p:sp>
      <p:pic>
        <p:nvPicPr>
          <p:cNvPr id="583" name="Google Shape;583;p16" descr="ls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1431877"/>
            <a:ext cx="37560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6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7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2: Hello Packets</a:t>
            </a:r>
            <a:endParaRPr/>
          </a:p>
        </p:txBody>
      </p:sp>
      <p:pic>
        <p:nvPicPr>
          <p:cNvPr id="590" name="Google Shape;590;p17" descr="ls1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219200"/>
            <a:ext cx="6311900" cy="54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1" name="Google Shape;591;p17"/>
          <p:cNvGrpSpPr/>
          <p:nvPr/>
        </p:nvGrpSpPr>
        <p:grpSpPr>
          <a:xfrm>
            <a:off x="2971800" y="1219200"/>
            <a:ext cx="6311900" cy="5410200"/>
            <a:chOff x="1447800" y="1219200"/>
            <a:chExt cx="6311900" cy="5410200"/>
          </a:xfrm>
        </p:grpSpPr>
        <p:pic>
          <p:nvPicPr>
            <p:cNvPr id="592" name="Google Shape;592;p17" descr="ls15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47800" y="1219200"/>
              <a:ext cx="6311900" cy="5410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3" name="Google Shape;593;p17"/>
            <p:cNvCxnSpPr/>
            <p:nvPr/>
          </p:nvCxnSpPr>
          <p:spPr>
            <a:xfrm rot="10800000" flipH="1">
              <a:off x="4419600" y="3124200"/>
              <a:ext cx="685800" cy="38100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4" name="Google Shape;594;p17"/>
            <p:cNvCxnSpPr/>
            <p:nvPr/>
          </p:nvCxnSpPr>
          <p:spPr>
            <a:xfrm>
              <a:off x="4572000" y="4038600"/>
              <a:ext cx="7620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5" name="Google Shape;595;p17"/>
            <p:cNvCxnSpPr/>
            <p:nvPr/>
          </p:nvCxnSpPr>
          <p:spPr>
            <a:xfrm>
              <a:off x="4495800" y="4724400"/>
              <a:ext cx="609600" cy="30480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6" name="Google Shape;596;p17"/>
            <p:cNvCxnSpPr/>
            <p:nvPr/>
          </p:nvCxnSpPr>
          <p:spPr>
            <a:xfrm rot="10800000">
              <a:off x="2209800" y="4495800"/>
              <a:ext cx="6858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97" name="Google Shape;597;p17"/>
          <p:cNvGrpSpPr/>
          <p:nvPr/>
        </p:nvGrpSpPr>
        <p:grpSpPr>
          <a:xfrm>
            <a:off x="2971800" y="1219200"/>
            <a:ext cx="6311900" cy="5410200"/>
            <a:chOff x="1447800" y="1219200"/>
            <a:chExt cx="6311900" cy="5410200"/>
          </a:xfrm>
        </p:grpSpPr>
        <p:pic>
          <p:nvPicPr>
            <p:cNvPr id="598" name="Google Shape;598;p17" descr="ls16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47800" y="1219200"/>
              <a:ext cx="6311900" cy="5410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9" name="Google Shape;599;p17"/>
            <p:cNvCxnSpPr/>
            <p:nvPr/>
          </p:nvCxnSpPr>
          <p:spPr>
            <a:xfrm flipH="1">
              <a:off x="5486400" y="2438400"/>
              <a:ext cx="762000" cy="45720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0" name="Google Shape;600;p17"/>
            <p:cNvCxnSpPr/>
            <p:nvPr/>
          </p:nvCxnSpPr>
          <p:spPr>
            <a:xfrm rot="10800000">
              <a:off x="5410200" y="4038600"/>
              <a:ext cx="9144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1" name="Google Shape;601;p17"/>
            <p:cNvCxnSpPr/>
            <p:nvPr/>
          </p:nvCxnSpPr>
          <p:spPr>
            <a:xfrm rot="10800000">
              <a:off x="5257800" y="5638800"/>
              <a:ext cx="838200" cy="45720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02" name="Google Shape;602;p17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8"/>
          <p:cNvSpPr txBox="1">
            <a:spLocks noGrp="1"/>
          </p:cNvSpPr>
          <p:nvPr>
            <p:ph type="title" idx="4294967295"/>
          </p:nvPr>
        </p:nvSpPr>
        <p:spPr>
          <a:xfrm>
            <a:off x="1828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2: Hello Packets</a:t>
            </a:r>
            <a:endParaRPr/>
          </a:p>
        </p:txBody>
      </p:sp>
      <p:sp>
        <p:nvSpPr>
          <p:cNvPr id="608" name="Google Shape;608;p18"/>
          <p:cNvSpPr txBox="1">
            <a:spLocks noGrp="1"/>
          </p:cNvSpPr>
          <p:nvPr>
            <p:ph type="body" idx="4294967295"/>
          </p:nvPr>
        </p:nvSpPr>
        <p:spPr>
          <a:xfrm>
            <a:off x="1714500" y="1806726"/>
            <a:ext cx="3886200" cy="402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1" indent="-342946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Tahoma"/>
              <a:buChar char="•"/>
            </a:pPr>
            <a:r>
              <a:rPr lang="en-US" sz="1900"/>
              <a:t>A</a:t>
            </a:r>
            <a:r>
              <a:rPr lang="en-US" sz="1900">
                <a:solidFill>
                  <a:srgbClr val="FFFF00"/>
                </a:solidFill>
              </a:rPr>
              <a:t> </a:t>
            </a:r>
            <a:r>
              <a:rPr lang="en-US" sz="1900">
                <a:solidFill>
                  <a:srgbClr val="FF0000"/>
                </a:solidFill>
              </a:rPr>
              <a:t>neighbor</a:t>
            </a:r>
            <a:r>
              <a:rPr lang="en-US" sz="1900"/>
              <a:t> is any other router that is enabled with the </a:t>
            </a:r>
            <a:r>
              <a:rPr lang="en-US" sz="1900">
                <a:solidFill>
                  <a:srgbClr val="FF0000"/>
                </a:solidFill>
              </a:rPr>
              <a:t>same link-state routing protocol</a:t>
            </a:r>
            <a:r>
              <a:rPr lang="en-US" sz="1900"/>
              <a:t>.</a:t>
            </a:r>
            <a:endParaRPr/>
          </a:p>
          <a:p>
            <a:pPr marL="214313" lvl="0" indent="-221440" algn="l" rtl="0">
              <a:spcBef>
                <a:spcPts val="931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600"/>
              <a:t>These small Hello packets continue to be exchanged between two adjacent neighbors.</a:t>
            </a:r>
            <a:endParaRPr/>
          </a:p>
          <a:p>
            <a:pPr marL="214313" lvl="0" indent="-221440" algn="l" rtl="0">
              <a:spcBef>
                <a:spcPts val="931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600"/>
              <a:t>These packets serve as a </a:t>
            </a:r>
            <a:r>
              <a:rPr lang="en-US" sz="2600">
                <a:solidFill>
                  <a:srgbClr val="FF0000"/>
                </a:solidFill>
              </a:rPr>
              <a:t>keep alive </a:t>
            </a:r>
            <a:r>
              <a:rPr lang="en-US" sz="2600"/>
              <a:t>function to monitor the state of the neighbor.</a:t>
            </a:r>
            <a:endParaRPr/>
          </a:p>
          <a:p>
            <a:pPr marL="342900" lvl="1" indent="-215191" algn="l" rtl="0">
              <a:spcBef>
                <a:spcPts val="727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Tahoma"/>
              <a:buNone/>
            </a:pPr>
            <a:endParaRPr/>
          </a:p>
        </p:txBody>
      </p:sp>
      <p:pic>
        <p:nvPicPr>
          <p:cNvPr id="609" name="Google Shape;609;p18" descr="ls1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9300" y="1790700"/>
            <a:ext cx="5334000" cy="45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0" name="Google Shape;610;p18"/>
          <p:cNvCxnSpPr/>
          <p:nvPr/>
        </p:nvCxnSpPr>
        <p:spPr>
          <a:xfrm rot="10800000" flipH="1">
            <a:off x="7810500" y="3438158"/>
            <a:ext cx="685800" cy="3810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11" name="Google Shape;611;p18"/>
          <p:cNvCxnSpPr/>
          <p:nvPr/>
        </p:nvCxnSpPr>
        <p:spPr>
          <a:xfrm>
            <a:off x="8115300" y="4053160"/>
            <a:ext cx="762000" cy="1588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12" name="Google Shape;612;p18"/>
          <p:cNvCxnSpPr/>
          <p:nvPr/>
        </p:nvCxnSpPr>
        <p:spPr>
          <a:xfrm>
            <a:off x="8039100" y="4479250"/>
            <a:ext cx="685800" cy="3810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13" name="Google Shape;613;p18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9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 3: Build the Link-State Packet </a:t>
            </a:r>
            <a:endParaRPr/>
          </a:p>
        </p:txBody>
      </p:sp>
      <p:sp>
        <p:nvSpPr>
          <p:cNvPr id="619" name="Google Shape;619;p19"/>
          <p:cNvSpPr txBox="1">
            <a:spLocks noGrp="1"/>
          </p:cNvSpPr>
          <p:nvPr>
            <p:ph type="body" idx="4294967295"/>
          </p:nvPr>
        </p:nvSpPr>
        <p:spPr>
          <a:xfrm>
            <a:off x="2057400" y="4648200"/>
            <a:ext cx="8839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Tahoma"/>
              <a:buChar char="•"/>
            </a:pPr>
            <a:r>
              <a:rPr lang="en-US" sz="2000">
                <a:solidFill>
                  <a:srgbClr val="FF0000"/>
                </a:solidFill>
              </a:rPr>
              <a:t>Each router</a:t>
            </a:r>
            <a:r>
              <a:rPr lang="en-US" sz="2000"/>
              <a:t> builds a </a:t>
            </a:r>
            <a:r>
              <a:rPr lang="en-US" sz="2000">
                <a:solidFill>
                  <a:srgbClr val="FF0000"/>
                </a:solidFill>
              </a:rPr>
              <a:t>link-state packet (LSP)</a:t>
            </a:r>
            <a:r>
              <a:rPr lang="en-US" sz="2000" b="1" i="1"/>
              <a:t> </a:t>
            </a:r>
            <a:r>
              <a:rPr lang="en-US" sz="2000"/>
              <a:t>containing the state of each directly connected link.</a:t>
            </a:r>
            <a:endParaRPr/>
          </a:p>
          <a:p>
            <a:pPr marL="342900" lvl="1" indent="-342900" algn="l" rtl="0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</a:t>
            </a:r>
            <a:r>
              <a:rPr lang="en-US" sz="2000">
                <a:solidFill>
                  <a:srgbClr val="FF0000"/>
                </a:solidFill>
              </a:rPr>
              <a:t> LSP contains the link-state information</a:t>
            </a:r>
            <a:r>
              <a:rPr lang="en-US" sz="2000"/>
              <a:t> about the sending router’s links. </a:t>
            </a:r>
            <a:endParaRPr/>
          </a:p>
          <a:p>
            <a:pPr marL="342900" lvl="1" indent="-342900" algn="l" rtl="0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 router </a:t>
            </a:r>
            <a:r>
              <a:rPr lang="en-US" sz="2000">
                <a:solidFill>
                  <a:srgbClr val="FF0000"/>
                </a:solidFill>
              </a:rPr>
              <a:t>only sends LSPs</a:t>
            </a:r>
            <a:r>
              <a:rPr lang="en-US" sz="2000"/>
              <a:t> out interfaces where it has </a:t>
            </a:r>
            <a:r>
              <a:rPr lang="en-US" sz="2000">
                <a:solidFill>
                  <a:srgbClr val="FF0000"/>
                </a:solidFill>
              </a:rPr>
              <a:t>established adjacencies</a:t>
            </a:r>
            <a:r>
              <a:rPr lang="en-US" sz="2000"/>
              <a:t> with other routers.</a:t>
            </a:r>
            <a:endParaRPr/>
          </a:p>
        </p:txBody>
      </p:sp>
      <p:pic>
        <p:nvPicPr>
          <p:cNvPr id="620" name="Google Shape;620;p19" descr="ls1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9636" y="1524000"/>
            <a:ext cx="64770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9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0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627" name="Google Shape;627;p20"/>
          <p:cNvSpPr txBox="1">
            <a:spLocks noGrp="1"/>
          </p:cNvSpPr>
          <p:nvPr>
            <p:ph type="body" idx="4294967295"/>
          </p:nvPr>
        </p:nvSpPr>
        <p:spPr>
          <a:xfrm>
            <a:off x="2209800" y="5302534"/>
            <a:ext cx="8839200" cy="132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Tahoma"/>
              <a:buChar char="•"/>
            </a:pPr>
            <a:r>
              <a:rPr lang="en-US" sz="1800">
                <a:solidFill>
                  <a:srgbClr val="FF0000"/>
                </a:solidFill>
              </a:rPr>
              <a:t>Each router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floods the LSP to all neighbors</a:t>
            </a:r>
            <a:r>
              <a:rPr lang="en-US" sz="1800"/>
              <a:t>, who then store all LSPs received in a database.</a:t>
            </a:r>
            <a:endParaRPr/>
          </a:p>
          <a:p>
            <a:pPr marL="796925" lvl="2" indent="-342900" algn="l" rtl="0">
              <a:spcBef>
                <a:spcPts val="77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Tahoma"/>
              <a:buChar char="•"/>
            </a:pPr>
            <a:r>
              <a:rPr lang="en-US" sz="1600"/>
              <a:t>Whenever a router receives an LSP from a neighboring router, it immediately sends that LSP out all other interfaces, </a:t>
            </a:r>
            <a:r>
              <a:rPr lang="en-US" sz="1600">
                <a:solidFill>
                  <a:srgbClr val="FF0000"/>
                </a:solidFill>
              </a:rPr>
              <a:t>except the interface that received the LSP. </a:t>
            </a:r>
            <a:endParaRPr/>
          </a:p>
        </p:txBody>
      </p:sp>
      <p:pic>
        <p:nvPicPr>
          <p:cNvPr id="628" name="Google Shape;628;p20" descr="ls1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1314734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629;p20"/>
          <p:cNvGrpSpPr/>
          <p:nvPr/>
        </p:nvGrpSpPr>
        <p:grpSpPr>
          <a:xfrm>
            <a:off x="4331269" y="2014254"/>
            <a:ext cx="1752600" cy="2286000"/>
            <a:chOff x="2743200" y="1524000"/>
            <a:chExt cx="1752600" cy="2286000"/>
          </a:xfrm>
        </p:grpSpPr>
        <p:cxnSp>
          <p:nvCxnSpPr>
            <p:cNvPr id="630" name="Google Shape;630;p20"/>
            <p:cNvCxnSpPr/>
            <p:nvPr/>
          </p:nvCxnSpPr>
          <p:spPr>
            <a:xfrm rot="10800000" flipH="1">
              <a:off x="2743200" y="1524000"/>
              <a:ext cx="1752600" cy="9144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1" name="Google Shape;631;p20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2" name="Google Shape;632;p20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633" name="Google Shape;633;p20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20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Google Shape;635;p20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6" name="Google Shape;636;p20"/>
          <p:cNvSpPr txBox="1"/>
          <p:nvPr/>
        </p:nvSpPr>
        <p:spPr>
          <a:xfrm>
            <a:off x="7391400" y="1496704"/>
            <a:ext cx="2895600" cy="461963"/>
          </a:xfrm>
          <a:prstGeom prst="rect">
            <a:avLst/>
          </a:prstGeom>
          <a:solidFill>
            <a:srgbClr val="80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Flooding of R1 LSP</a:t>
            </a:r>
            <a:endParaRPr/>
          </a:p>
        </p:txBody>
      </p:sp>
      <p:grpSp>
        <p:nvGrpSpPr>
          <p:cNvPr id="637" name="Google Shape;637;p20"/>
          <p:cNvGrpSpPr/>
          <p:nvPr/>
        </p:nvGrpSpPr>
        <p:grpSpPr>
          <a:xfrm>
            <a:off x="1524000" y="1479266"/>
            <a:ext cx="3124200" cy="1677987"/>
            <a:chOff x="457200" y="990600"/>
            <a:chExt cx="3124200" cy="1677193"/>
          </a:xfrm>
        </p:grpSpPr>
        <p:cxnSp>
          <p:nvCxnSpPr>
            <p:cNvPr id="638" name="Google Shape;638;p20"/>
            <p:cNvCxnSpPr/>
            <p:nvPr/>
          </p:nvCxnSpPr>
          <p:spPr>
            <a:xfrm rot="5400000">
              <a:off x="1600453" y="2133058"/>
              <a:ext cx="1066295" cy="3175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9" name="Google Shape;639;p20"/>
            <p:cNvSpPr txBox="1"/>
            <p:nvPr/>
          </p:nvSpPr>
          <p:spPr>
            <a:xfrm>
              <a:off x="457200" y="990600"/>
              <a:ext cx="3124200" cy="831456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response to Hello – no LSP sent.</a:t>
              </a:r>
              <a:endParaRPr/>
            </a:p>
          </p:txBody>
        </p:sp>
      </p:grpSp>
      <p:sp>
        <p:nvSpPr>
          <p:cNvPr id="640" name="Google Shape;640;p20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1"/>
          <p:cNvSpPr txBox="1">
            <a:spLocks noGrp="1"/>
          </p:cNvSpPr>
          <p:nvPr>
            <p:ph type="title" idx="4294967295"/>
          </p:nvPr>
        </p:nvSpPr>
        <p:spPr>
          <a:xfrm>
            <a:off x="1676400" y="24234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646" name="Google Shape;646;p21"/>
          <p:cNvSpPr txBox="1">
            <a:spLocks noGrp="1"/>
          </p:cNvSpPr>
          <p:nvPr>
            <p:ph type="body" idx="4294967295"/>
          </p:nvPr>
        </p:nvSpPr>
        <p:spPr>
          <a:xfrm>
            <a:off x="2286000" y="5038988"/>
            <a:ext cx="8763000" cy="166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14313" lvl="0" indent="-22098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Link-state routing protocols calculate the SPF algorithm </a:t>
            </a:r>
            <a:r>
              <a:rPr lang="en-US" sz="2400">
                <a:solidFill>
                  <a:srgbClr val="FF0000"/>
                </a:solidFill>
              </a:rPr>
              <a:t>after the flooding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is complete. </a:t>
            </a:r>
            <a:endParaRPr/>
          </a:p>
          <a:p>
            <a:pPr marL="214313" lvl="0" indent="-220980" algn="l" rtl="0"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As a result, link-state routing protocols </a:t>
            </a:r>
            <a:r>
              <a:rPr lang="en-US" sz="2400">
                <a:solidFill>
                  <a:srgbClr val="FF0000"/>
                </a:solidFill>
              </a:rPr>
              <a:t>reach convergence much faster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than distance vector routing protocols.</a:t>
            </a:r>
            <a:endParaRPr/>
          </a:p>
        </p:txBody>
      </p:sp>
      <p:pic>
        <p:nvPicPr>
          <p:cNvPr id="647" name="Google Shape;647;p21" descr="ls1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0731" y="1083150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8" name="Google Shape;648;p21"/>
          <p:cNvGrpSpPr/>
          <p:nvPr/>
        </p:nvGrpSpPr>
        <p:grpSpPr>
          <a:xfrm>
            <a:off x="6019800" y="2971800"/>
            <a:ext cx="611188" cy="673100"/>
            <a:chOff x="4495800" y="2971800"/>
            <a:chExt cx="611188" cy="673100"/>
          </a:xfrm>
        </p:grpSpPr>
        <p:pic>
          <p:nvPicPr>
            <p:cNvPr id="649" name="Google Shape;649;p21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72000" y="2971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0" name="Google Shape;650;p21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72000" y="3352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1" name="Google Shape;651;p21"/>
            <p:cNvCxnSpPr/>
            <p:nvPr/>
          </p:nvCxnSpPr>
          <p:spPr>
            <a:xfrm rot="5400000">
              <a:off x="4801394" y="3275806"/>
              <a:ext cx="609600" cy="158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52" name="Google Shape;652;p21"/>
            <p:cNvCxnSpPr/>
            <p:nvPr/>
          </p:nvCxnSpPr>
          <p:spPr>
            <a:xfrm rot="5400000">
              <a:off x="4191794" y="3275806"/>
              <a:ext cx="609600" cy="158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53" name="Google Shape;653;p21"/>
          <p:cNvGrpSpPr/>
          <p:nvPr/>
        </p:nvGrpSpPr>
        <p:grpSpPr>
          <a:xfrm>
            <a:off x="4267200" y="1524000"/>
            <a:ext cx="1752600" cy="2286000"/>
            <a:chOff x="2743200" y="1524000"/>
            <a:chExt cx="1752600" cy="2286000"/>
          </a:xfrm>
        </p:grpSpPr>
        <p:cxnSp>
          <p:nvCxnSpPr>
            <p:cNvPr id="654" name="Google Shape;654;p21"/>
            <p:cNvCxnSpPr/>
            <p:nvPr/>
          </p:nvCxnSpPr>
          <p:spPr>
            <a:xfrm rot="10800000" flipH="1">
              <a:off x="2743200" y="1524000"/>
              <a:ext cx="1752600" cy="9144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5" name="Google Shape;655;p21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6" name="Google Shape;656;p21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657" name="Google Shape;657;p21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Google Shape;658;p21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21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60" name="Google Shape;660;p21"/>
          <p:cNvCxnSpPr/>
          <p:nvPr/>
        </p:nvCxnSpPr>
        <p:spPr>
          <a:xfrm>
            <a:off x="6705600" y="1600200"/>
            <a:ext cx="1676400" cy="9144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1" name="Google Shape;661;p21"/>
          <p:cNvCxnSpPr/>
          <p:nvPr/>
        </p:nvCxnSpPr>
        <p:spPr>
          <a:xfrm rot="10800000" flipH="1">
            <a:off x="6629400" y="2959100"/>
            <a:ext cx="1752600" cy="8509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62" name="Google Shape;662;p21" descr="ls20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1800" y="1752600"/>
            <a:ext cx="4445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21" descr="ls20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9000" y="3124200"/>
            <a:ext cx="444500" cy="2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4" name="Google Shape;664;p21"/>
          <p:cNvCxnSpPr/>
          <p:nvPr/>
        </p:nvCxnSpPr>
        <p:spPr>
          <a:xfrm rot="10800000">
            <a:off x="4178300" y="2971800"/>
            <a:ext cx="1752600" cy="9906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" name="Google Shape;665;p21"/>
          <p:cNvCxnSpPr/>
          <p:nvPr/>
        </p:nvCxnSpPr>
        <p:spPr>
          <a:xfrm rot="10800000">
            <a:off x="6540500" y="1816100"/>
            <a:ext cx="1587500" cy="803275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6" name="Google Shape;666;p21"/>
          <p:cNvCxnSpPr/>
          <p:nvPr/>
        </p:nvCxnSpPr>
        <p:spPr>
          <a:xfrm flipH="1">
            <a:off x="6629400" y="2819400"/>
            <a:ext cx="1600200" cy="7620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p21"/>
          <p:cNvCxnSpPr/>
          <p:nvPr/>
        </p:nvCxnSpPr>
        <p:spPr>
          <a:xfrm flipH="1">
            <a:off x="4648200" y="1816100"/>
            <a:ext cx="1447800" cy="698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8" name="Google Shape;668;p21"/>
          <p:cNvCxnSpPr/>
          <p:nvPr/>
        </p:nvCxnSpPr>
        <p:spPr>
          <a:xfrm flipH="1">
            <a:off x="4432300" y="2806700"/>
            <a:ext cx="1535113" cy="127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9" name="Google Shape;669;p21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2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675" name="Google Shape;675;p22"/>
          <p:cNvSpPr txBox="1">
            <a:spLocks noGrp="1"/>
          </p:cNvSpPr>
          <p:nvPr>
            <p:ph type="body" idx="4294967295"/>
          </p:nvPr>
        </p:nvSpPr>
        <p:spPr>
          <a:xfrm>
            <a:off x="1981200" y="4829175"/>
            <a:ext cx="88392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14313" lvl="0" indent="-214313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LSP</a:t>
            </a:r>
            <a:r>
              <a:rPr lang="en-US"/>
              <a:t> needs to be sent only:</a:t>
            </a:r>
            <a:endParaRPr/>
          </a:p>
          <a:p>
            <a:pPr marL="855663" lvl="1" indent="-288925" algn="l" rtl="0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During </a:t>
            </a:r>
            <a:r>
              <a:rPr lang="en-US" sz="2000">
                <a:solidFill>
                  <a:srgbClr val="FF0000"/>
                </a:solidFill>
              </a:rPr>
              <a:t>initial startup</a:t>
            </a:r>
            <a:r>
              <a:rPr lang="en-US" sz="2000">
                <a:solidFill>
                  <a:srgbClr val="FFFF00"/>
                </a:solidFill>
              </a:rPr>
              <a:t> </a:t>
            </a:r>
            <a:r>
              <a:rPr lang="en-US" sz="2000"/>
              <a:t>of the router or routing protocol.</a:t>
            </a:r>
            <a:endParaRPr/>
          </a:p>
          <a:p>
            <a:pPr marL="855663" lvl="1" indent="-288925" algn="l" rtl="0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Whenever there is a </a:t>
            </a:r>
            <a:r>
              <a:rPr lang="en-US" sz="2000">
                <a:solidFill>
                  <a:srgbClr val="FF0000"/>
                </a:solidFill>
              </a:rPr>
              <a:t>change in the topology</a:t>
            </a:r>
            <a:r>
              <a:rPr lang="en-US" sz="2000"/>
              <a:t> (link going down or coming up) or a neighbor adjacency being established or broken.</a:t>
            </a:r>
            <a:endParaRPr/>
          </a:p>
        </p:txBody>
      </p:sp>
      <p:pic>
        <p:nvPicPr>
          <p:cNvPr id="676" name="Google Shape;676;p22" descr="ls1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1144588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7" name="Google Shape;677;p22"/>
          <p:cNvGrpSpPr/>
          <p:nvPr/>
        </p:nvGrpSpPr>
        <p:grpSpPr>
          <a:xfrm>
            <a:off x="4267200" y="1524000"/>
            <a:ext cx="1752600" cy="2286000"/>
            <a:chOff x="2743200" y="1524000"/>
            <a:chExt cx="1752600" cy="2286000"/>
          </a:xfrm>
        </p:grpSpPr>
        <p:cxnSp>
          <p:nvCxnSpPr>
            <p:cNvPr id="678" name="Google Shape;678;p22"/>
            <p:cNvCxnSpPr/>
            <p:nvPr/>
          </p:nvCxnSpPr>
          <p:spPr>
            <a:xfrm rot="10800000" flipH="1">
              <a:off x="2743200" y="1524000"/>
              <a:ext cx="1752600" cy="9144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9" name="Google Shape;679;p22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0" name="Google Shape;680;p22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681" name="Google Shape;681;p22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Google Shape;682;p22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3" name="Google Shape;683;p22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4" name="Google Shape;684;p22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3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 5: Constructing a Link-State Database</a:t>
            </a:r>
            <a:endParaRPr/>
          </a:p>
        </p:txBody>
      </p:sp>
      <p:sp>
        <p:nvSpPr>
          <p:cNvPr id="690" name="Google Shape;690;p23"/>
          <p:cNvSpPr txBox="1">
            <a:spLocks noGrp="1"/>
          </p:cNvSpPr>
          <p:nvPr>
            <p:ph type="body" idx="4294967295"/>
          </p:nvPr>
        </p:nvSpPr>
        <p:spPr>
          <a:xfrm>
            <a:off x="2514600" y="5245100"/>
            <a:ext cx="88392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Tahoma"/>
              <a:buChar char="•"/>
            </a:pPr>
            <a:r>
              <a:rPr lang="en-US" sz="2800"/>
              <a:t>Each router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uses the LSPs to </a:t>
            </a:r>
            <a:r>
              <a:rPr lang="en-US" sz="2800">
                <a:solidFill>
                  <a:srgbClr val="FF0000"/>
                </a:solidFill>
              </a:rPr>
              <a:t>construct a database</a:t>
            </a:r>
            <a:r>
              <a:rPr lang="en-US" sz="2800"/>
              <a:t> that is a </a:t>
            </a:r>
            <a:r>
              <a:rPr lang="en-US" sz="2800">
                <a:solidFill>
                  <a:srgbClr val="FF0000"/>
                </a:solidFill>
              </a:rPr>
              <a:t>complete map of the topology and computes the best path </a:t>
            </a:r>
            <a:r>
              <a:rPr lang="en-US" sz="2800"/>
              <a:t>to each destination network.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id="691" name="Google Shape;691;p23" descr="ls1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1143000"/>
            <a:ext cx="6705600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23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>
            <a:spLocks noGrp="1"/>
          </p:cNvSpPr>
          <p:nvPr>
            <p:ph type="title" idx="4294967295"/>
          </p:nvPr>
        </p:nvSpPr>
        <p:spPr>
          <a:xfrm>
            <a:off x="1752600" y="2555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4: Network Layer</a:t>
            </a:r>
            <a:endParaRPr/>
          </a:p>
        </p:txBody>
      </p:sp>
      <p:sp>
        <p:nvSpPr>
          <p:cNvPr id="291" name="Google Shape;291;p2"/>
          <p:cNvSpPr txBox="1">
            <a:spLocks noGrp="1"/>
          </p:cNvSpPr>
          <p:nvPr>
            <p:ph type="body" idx="4294967295"/>
          </p:nvPr>
        </p:nvSpPr>
        <p:spPr>
          <a:xfrm>
            <a:off x="2057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14313" lvl="0" indent="-22098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 1 Introduction</a:t>
            </a:r>
            <a:endParaRPr/>
          </a:p>
          <a:p>
            <a:pPr marL="214313" lvl="0" indent="-220980" algn="l" rtl="0"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4.2 Virtual circuit and datagram networks</a:t>
            </a:r>
            <a:endParaRPr/>
          </a:p>
          <a:p>
            <a:pPr marL="214313" lvl="0" indent="-220980" algn="l" rtl="0"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4.3 What’s inside a router</a:t>
            </a:r>
            <a:endParaRPr/>
          </a:p>
          <a:p>
            <a:pPr marL="214313" lvl="0" indent="-220980" algn="l" rtl="0"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4.4 IP: Internet Protocol</a:t>
            </a:r>
            <a:endParaRPr/>
          </a:p>
          <a:p>
            <a:pPr marL="557213" lvl="1" indent="-214312" algn="l" rtl="0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Datagram format</a:t>
            </a:r>
            <a:endParaRPr/>
          </a:p>
          <a:p>
            <a:pPr marL="557213" lvl="1" indent="-214312" algn="l" rtl="0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IPv4 addressing</a:t>
            </a:r>
            <a:endParaRPr/>
          </a:p>
          <a:p>
            <a:pPr marL="557213" lvl="1" indent="-214312" algn="l" rtl="0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ICMP</a:t>
            </a:r>
            <a:endParaRPr/>
          </a:p>
          <a:p>
            <a:pPr marL="557213" lvl="1" indent="-214312" algn="l" rtl="0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IPv6</a:t>
            </a:r>
            <a:endParaRPr/>
          </a:p>
        </p:txBody>
      </p:sp>
      <p:sp>
        <p:nvSpPr>
          <p:cNvPr id="292" name="Google Shape;292;p2"/>
          <p:cNvSpPr txBox="1">
            <a:spLocks noGrp="1"/>
          </p:cNvSpPr>
          <p:nvPr>
            <p:ph type="body" idx="4294967295"/>
          </p:nvPr>
        </p:nvSpPr>
        <p:spPr>
          <a:xfrm>
            <a:off x="6705600" y="1398588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14313" lvl="0" indent="-22098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FF0000"/>
                </a:solidFill>
              </a:rPr>
              <a:t>4.5 Routing algorithms</a:t>
            </a:r>
            <a:endParaRPr/>
          </a:p>
          <a:p>
            <a:pPr marL="557213" lvl="1" indent="-214312" algn="l" rtl="0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Distance Vector</a:t>
            </a:r>
            <a:endParaRPr/>
          </a:p>
          <a:p>
            <a:pPr marL="557213" lvl="1" indent="-214312" algn="l" rtl="0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>
                <a:solidFill>
                  <a:srgbClr val="FF0000"/>
                </a:solidFill>
              </a:rPr>
              <a:t>Link state</a:t>
            </a:r>
            <a:endParaRPr/>
          </a:p>
          <a:p>
            <a:pPr marL="557213" lvl="1" indent="-214312" algn="l" rtl="0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Hierarchical routing</a:t>
            </a:r>
            <a:endParaRPr/>
          </a:p>
          <a:p>
            <a:pPr marL="214313" lvl="0" indent="-220980" algn="l" rtl="0"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4.6 Routing in the Internet</a:t>
            </a:r>
            <a:endParaRPr/>
          </a:p>
          <a:p>
            <a:pPr marL="557213" lvl="1" indent="-214312" algn="l" rtl="0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RIP</a:t>
            </a:r>
            <a:endParaRPr/>
          </a:p>
          <a:p>
            <a:pPr marL="557213" lvl="1" indent="-214312" algn="l" rtl="0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OSPF</a:t>
            </a:r>
            <a:endParaRPr/>
          </a:p>
          <a:p>
            <a:pPr marL="557213" lvl="1" indent="-214312" algn="l" rtl="0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BGP</a:t>
            </a:r>
            <a:endParaRPr/>
          </a:p>
        </p:txBody>
      </p:sp>
      <p:sp>
        <p:nvSpPr>
          <p:cNvPr id="293" name="Google Shape;293;p2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4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R1: Building the SPF Tree</a:t>
            </a:r>
            <a:endParaRPr/>
          </a:p>
        </p:txBody>
      </p:sp>
      <p:pic>
        <p:nvPicPr>
          <p:cNvPr id="698" name="Google Shape;698;p24" descr="ls2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24" descr="ls2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371600"/>
            <a:ext cx="8451850" cy="513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24" descr="ls24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24" descr="ls25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24" descr="ls26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24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5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5: Constructing a Link-State Database</a:t>
            </a:r>
            <a:endParaRPr/>
          </a:p>
        </p:txBody>
      </p:sp>
      <p:sp>
        <p:nvSpPr>
          <p:cNvPr id="709" name="Google Shape;709;p25"/>
          <p:cNvSpPr txBox="1">
            <a:spLocks noGrp="1"/>
          </p:cNvSpPr>
          <p:nvPr>
            <p:ph type="body" idx="4294967295"/>
          </p:nvPr>
        </p:nvSpPr>
        <p:spPr>
          <a:xfrm>
            <a:off x="1981200" y="58674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Tahoma"/>
              <a:buChar char="•"/>
            </a:pPr>
            <a:r>
              <a:rPr lang="en-US"/>
              <a:t>As a result of the flooding process, router R1 has learned the link-state information for each router in its routing area.</a:t>
            </a:r>
            <a:endParaRPr/>
          </a:p>
        </p:txBody>
      </p:sp>
      <p:pic>
        <p:nvPicPr>
          <p:cNvPr id="710" name="Google Shape;710;p25" descr="ls1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1910" y="2384675"/>
            <a:ext cx="391953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25" descr="ls2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536" y="1013075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25"/>
          <p:cNvSpPr/>
          <p:nvPr/>
        </p:nvSpPr>
        <p:spPr>
          <a:xfrm>
            <a:off x="6529316" y="1165475"/>
            <a:ext cx="838200" cy="4724400"/>
          </a:xfrm>
          <a:prstGeom prst="rightBrace">
            <a:avLst>
              <a:gd name="adj1" fmla="val 65151"/>
              <a:gd name="adj2" fmla="val 50000"/>
            </a:avLst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5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6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 5: Constructing a Link-State Database</a:t>
            </a:r>
            <a:endParaRPr/>
          </a:p>
        </p:txBody>
      </p:sp>
      <p:sp>
        <p:nvSpPr>
          <p:cNvPr id="719" name="Google Shape;719;p26"/>
          <p:cNvSpPr txBox="1">
            <a:spLocks noGrp="1"/>
          </p:cNvSpPr>
          <p:nvPr>
            <p:ph type="body" idx="4294967295"/>
          </p:nvPr>
        </p:nvSpPr>
        <p:spPr>
          <a:xfrm>
            <a:off x="1981200" y="5316538"/>
            <a:ext cx="8839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14313" lvl="0" indent="-22098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With a complete link-state database, R1 can now use the database and the shortest path first (SPF) algorithm to calculate the preferred path or </a:t>
            </a:r>
            <a:r>
              <a:rPr lang="en-US" sz="2400">
                <a:solidFill>
                  <a:srgbClr val="FF0000"/>
                </a:solidFill>
              </a:rPr>
              <a:t>shortest path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to each network.</a:t>
            </a:r>
            <a:endParaRPr/>
          </a:p>
        </p:txBody>
      </p:sp>
      <p:pic>
        <p:nvPicPr>
          <p:cNvPr id="720" name="Google Shape;720;p26" descr="ls1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2133600"/>
            <a:ext cx="5291138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26" descr="ls0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1066800"/>
            <a:ext cx="56261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26"/>
          <p:cNvSpPr txBox="1"/>
          <p:nvPr/>
        </p:nvSpPr>
        <p:spPr>
          <a:xfrm>
            <a:off x="1828800" y="3276600"/>
            <a:ext cx="3048000" cy="1938338"/>
          </a:xfrm>
          <a:prstGeom prst="rect">
            <a:avLst/>
          </a:prstGeom>
          <a:solidFill>
            <a:srgbClr val="80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Each router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topology determines the shortest path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from its own perspective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723" name="Google Shape;723;p26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7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R1: Building the SPF Tree</a:t>
            </a:r>
            <a:endParaRPr/>
          </a:p>
        </p:txBody>
      </p:sp>
      <p:sp>
        <p:nvSpPr>
          <p:cNvPr id="729" name="Google Shape;729;p27"/>
          <p:cNvSpPr txBox="1">
            <a:spLocks noGrp="1"/>
          </p:cNvSpPr>
          <p:nvPr>
            <p:ph type="body" idx="4294967295"/>
          </p:nvPr>
        </p:nvSpPr>
        <p:spPr>
          <a:xfrm>
            <a:off x="2209800" y="602539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Char char="•"/>
            </a:pPr>
            <a:r>
              <a:rPr lang="en-US" sz="2400"/>
              <a:t>All LSPs have been processed using the SPF algorithm and R1 has now constructed the complete SPF tree.</a:t>
            </a:r>
            <a:endParaRPr/>
          </a:p>
          <a:p>
            <a:pPr marL="342900" lvl="1" indent="-121920" algn="l" rtl="0"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None/>
            </a:pPr>
            <a:endParaRPr sz="2400"/>
          </a:p>
        </p:txBody>
      </p:sp>
      <p:pic>
        <p:nvPicPr>
          <p:cNvPr id="730" name="Google Shape;730;p27" descr="ls2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0596" y="1232563"/>
            <a:ext cx="6477000" cy="467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1" name="Google Shape;731;p27"/>
          <p:cNvCxnSpPr/>
          <p:nvPr/>
        </p:nvCxnSpPr>
        <p:spPr>
          <a:xfrm rot="10800000" flipH="1">
            <a:off x="3559223" y="3603245"/>
            <a:ext cx="838200" cy="6858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2" name="Google Shape;732;p27"/>
          <p:cNvSpPr txBox="1"/>
          <p:nvPr/>
        </p:nvSpPr>
        <p:spPr>
          <a:xfrm>
            <a:off x="2562937" y="4058063"/>
            <a:ext cx="990600" cy="461963"/>
          </a:xfrm>
          <a:prstGeom prst="rect">
            <a:avLst/>
          </a:prstGeom>
          <a:solidFill>
            <a:srgbClr val="80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/>
          </a:p>
        </p:txBody>
      </p:sp>
      <p:sp>
        <p:nvSpPr>
          <p:cNvPr id="733" name="Google Shape;733;p27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8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a Routing Table</a:t>
            </a:r>
            <a:endParaRPr/>
          </a:p>
        </p:txBody>
      </p:sp>
      <p:pic>
        <p:nvPicPr>
          <p:cNvPr id="739" name="Google Shape;739;p28" descr="ls2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170" y="1066800"/>
            <a:ext cx="8970963" cy="5421313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28"/>
          <p:cNvSpPr/>
          <p:nvPr/>
        </p:nvSpPr>
        <p:spPr>
          <a:xfrm>
            <a:off x="2057400" y="3048000"/>
            <a:ext cx="4572000" cy="33528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8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742" name="Google Shape;742;p28" descr="ls27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9800" y="2971800"/>
            <a:ext cx="4932362" cy="34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9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Building Routing Table</a:t>
            </a:r>
            <a:endParaRPr sz="4400"/>
          </a:p>
        </p:txBody>
      </p:sp>
      <p:sp>
        <p:nvSpPr>
          <p:cNvPr id="748" name="Google Shape;748;p29"/>
          <p:cNvSpPr txBox="1">
            <a:spLocks noGrp="1"/>
          </p:cNvSpPr>
          <p:nvPr>
            <p:ph type="body" idx="1"/>
          </p:nvPr>
        </p:nvSpPr>
        <p:spPr>
          <a:xfrm>
            <a:off x="1484313" y="1676400"/>
            <a:ext cx="10018712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lvl="0" indent="-257809" algn="l" rtl="0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Creation of the states of the links by each node, called the link state packets (LSP)</a:t>
            </a:r>
            <a:endParaRPr/>
          </a:p>
          <a:p>
            <a:pPr marL="214313" lvl="0" indent="-257809" algn="l" rtl="0"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Dissemination of LSPs to every other routers, called flooding (efficiently)</a:t>
            </a:r>
            <a:endParaRPr/>
          </a:p>
          <a:p>
            <a:pPr marL="214313" lvl="0" indent="-257809" algn="l" rtl="0"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 Constructing a Link-State Database using LSPs</a:t>
            </a:r>
            <a:endParaRPr sz="2800"/>
          </a:p>
          <a:p>
            <a:pPr marL="214313" lvl="0" indent="-257809" algn="l" rtl="0"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Formation of a shortest path tree for each node</a:t>
            </a:r>
            <a:endParaRPr/>
          </a:p>
          <a:p>
            <a:pPr marL="214313" lvl="0" indent="-257809" algn="l" rtl="0"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Calculation of a routing table based on the shortest path tree</a:t>
            </a:r>
            <a:endParaRPr/>
          </a:p>
          <a:p>
            <a:pPr marL="0" lvl="0" indent="0" algn="l" rtl="0">
              <a:spcBef>
                <a:spcPts val="81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sp>
        <p:nvSpPr>
          <p:cNvPr id="749" name="Google Shape;749;p29"/>
          <p:cNvSpPr txBox="1">
            <a:spLocks noGrp="1"/>
          </p:cNvSpPr>
          <p:nvPr>
            <p:ph type="sldNum" idx="12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750" name="Google Shape;75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0"/>
          <p:cNvSpPr txBox="1">
            <a:spLocks noGrp="1"/>
          </p:cNvSpPr>
          <p:nvPr>
            <p:ph type="title"/>
          </p:nvPr>
        </p:nvSpPr>
        <p:spPr>
          <a:xfrm>
            <a:off x="1484313" y="533400"/>
            <a:ext cx="100187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Advantages: Link-State Routing</a:t>
            </a:r>
            <a:endParaRPr/>
          </a:p>
        </p:txBody>
      </p:sp>
      <p:sp>
        <p:nvSpPr>
          <p:cNvPr id="756" name="Google Shape;756;p30"/>
          <p:cNvSpPr txBox="1">
            <a:spLocks noGrp="1"/>
          </p:cNvSpPr>
          <p:nvPr>
            <p:ph type="body" idx="1"/>
          </p:nvPr>
        </p:nvSpPr>
        <p:spPr>
          <a:xfrm>
            <a:off x="1491570" y="1438729"/>
            <a:ext cx="10018712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14313" lvl="0" indent="-214313" algn="just" rtl="0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 b="1"/>
              <a:t>Fast Network Convergence</a:t>
            </a:r>
            <a:r>
              <a:rPr lang="en-US"/>
              <a:t>– On receiving an LSP, link-state routing protocols immediately flood the LSP out all interfaces without any changes except for the interface from which the LSP was received.</a:t>
            </a:r>
            <a:endParaRPr/>
          </a:p>
          <a:p>
            <a:pPr marL="214313" lvl="0" indent="-214313" algn="just" rtl="0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 b="1"/>
              <a:t>Topological Map</a:t>
            </a:r>
            <a:r>
              <a:rPr lang="en-US"/>
              <a:t>– Using the SPF tree, each router can separately determine the shortest path to every network.</a:t>
            </a:r>
            <a:endParaRPr/>
          </a:p>
          <a:p>
            <a:pPr marL="214313" lvl="0" indent="-214313" algn="just" rtl="0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 b="1"/>
              <a:t>Hierarchical Design</a:t>
            </a:r>
            <a:r>
              <a:rPr lang="en-US"/>
              <a:t>– Link-state routing protocols use multiple areas and create a hierarchical design to networks areas. The multiple areas allow better route summarization.</a:t>
            </a:r>
            <a:endParaRPr/>
          </a:p>
          <a:p>
            <a:pPr marL="214313" lvl="0" indent="-214313" algn="just" rtl="0"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 b="1"/>
              <a:t>Event-driven Updates</a:t>
            </a:r>
            <a:r>
              <a:rPr lang="en-US"/>
              <a:t>– After initial flooding of LSPs, the LSPs are sent only when there is a change in the topology and contain only the information regarding that change. The LSP contains only the information about the affected link. The link-state never sends periodic updates.</a:t>
            </a:r>
            <a:endParaRPr/>
          </a:p>
          <a:p>
            <a:pPr marL="0" lvl="0" indent="0" algn="l" rtl="0">
              <a:spcBef>
                <a:spcPts val="81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sp>
        <p:nvSpPr>
          <p:cNvPr id="757" name="Google Shape;757;p30"/>
          <p:cNvSpPr txBox="1">
            <a:spLocks noGrp="1"/>
          </p:cNvSpPr>
          <p:nvPr>
            <p:ph type="sldNum" idx="12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758" name="Google Shape;75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1"/>
          <p:cNvSpPr txBox="1">
            <a:spLocks noGrp="1"/>
          </p:cNvSpPr>
          <p:nvPr>
            <p:ph type="title"/>
          </p:nvPr>
        </p:nvSpPr>
        <p:spPr>
          <a:xfrm>
            <a:off x="1741714" y="685800"/>
            <a:ext cx="1001871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</a:t>
            </a:r>
            <a:endParaRPr/>
          </a:p>
        </p:txBody>
      </p:sp>
      <p:graphicFrame>
        <p:nvGraphicFramePr>
          <p:cNvPr id="764" name="Google Shape;764;p31"/>
          <p:cNvGraphicFramePr/>
          <p:nvPr/>
        </p:nvGraphicFramePr>
        <p:xfrm>
          <a:off x="1905000" y="1752600"/>
          <a:ext cx="8686800" cy="4187454"/>
        </p:xfrm>
        <a:graphic>
          <a:graphicData uri="http://schemas.openxmlformats.org/drawingml/2006/table">
            <a:tbl>
              <a:tblPr firstRow="1" firstCol="1" bandRow="1">
                <a:noFill/>
                <a:tableStyleId>{781F442B-DB82-4F59-9EB8-48D0BDB052B3}</a:tableStyleId>
              </a:tblPr>
              <a:tblGrid>
                <a:gridCol w="200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Distance Vector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Link State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Network view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Topology knowledge from the neighbor point of view 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Common and complete knowledge of the network topology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Best Path Calculation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Based on fewest number of hops 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Based on the link cost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Updates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Full routing table 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Link State Updates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Algorithm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Bellman-Ford 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Dijsktra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CPU and Memory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Low utilization 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Intensive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hierarchical Structure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 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Convergence time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Moderate 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Fast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5" name="Google Shape;765;p31"/>
          <p:cNvSpPr txBox="1">
            <a:spLocks noGrp="1"/>
          </p:cNvSpPr>
          <p:nvPr>
            <p:ph type="sldNum" idx="12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766" name="Google Shape;76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4238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2"/>
          <p:cNvSpPr txBox="1"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"/>
          <p:cNvSpPr txBox="1">
            <a:spLocks noGrp="1"/>
          </p:cNvSpPr>
          <p:nvPr>
            <p:ph type="title" idx="4294967295"/>
          </p:nvPr>
        </p:nvSpPr>
        <p:spPr>
          <a:xfrm>
            <a:off x="1754188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Link-State Routing Protocols</a:t>
            </a:r>
            <a:endParaRPr/>
          </a:p>
        </p:txBody>
      </p:sp>
      <p:sp>
        <p:nvSpPr>
          <p:cNvPr id="299" name="Google Shape;299;p3"/>
          <p:cNvSpPr txBox="1">
            <a:spLocks noGrp="1"/>
          </p:cNvSpPr>
          <p:nvPr>
            <p:ph type="body" idx="4294967295"/>
          </p:nvPr>
        </p:nvSpPr>
        <p:spPr>
          <a:xfrm>
            <a:off x="2209800" y="3840163"/>
            <a:ext cx="88392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14313" lvl="0" indent="-22098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Distance Vector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routing protocols are like road signs.</a:t>
            </a:r>
            <a:endParaRPr/>
          </a:p>
          <a:p>
            <a:pPr marL="855663" lvl="1" indent="-288925" algn="l" rtl="0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Routers must make preferred path decisions based on a distance or metric to a network.</a:t>
            </a:r>
            <a:endParaRPr/>
          </a:p>
          <a:p>
            <a:pPr marL="214313" lvl="0" indent="-220980" algn="l" rtl="0"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Link-State</a:t>
            </a:r>
            <a:r>
              <a:rPr lang="en-US" sz="2400"/>
              <a:t> routing protocols are more like a road map.</a:t>
            </a:r>
            <a:endParaRPr/>
          </a:p>
          <a:p>
            <a:pPr marL="855663" lvl="1" indent="-288925" algn="l" rtl="0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They create a topological map of the network and each router uses this map to determine the shortest path to each network.</a:t>
            </a:r>
            <a:endParaRPr/>
          </a:p>
        </p:txBody>
      </p:sp>
      <p:pic>
        <p:nvPicPr>
          <p:cNvPr id="300" name="Google Shape;300;p3" descr="ls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173163"/>
            <a:ext cx="2233613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" descr="ls0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4700" y="1133475"/>
            <a:ext cx="3733800" cy="270668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"/>
          <p:cNvSpPr/>
          <p:nvPr/>
        </p:nvSpPr>
        <p:spPr>
          <a:xfrm>
            <a:off x="1752599" y="1600200"/>
            <a:ext cx="919956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marR="0" lvl="0" indent="-25780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Centralized Routing Algorithm</a:t>
            </a:r>
            <a:endParaRPr/>
          </a:p>
          <a:p>
            <a:pPr marL="671513" marR="0" lvl="1" indent="-214312" algn="l" rtl="0">
              <a:lnSpc>
                <a:spcPct val="80000"/>
              </a:lnSpc>
              <a:spcBef>
                <a:spcPts val="81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computes the least-cost path using complete, global knowledge about the network.</a:t>
            </a:r>
            <a:endParaRPr sz="28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Link-state routing protocols are also known as </a:t>
            </a:r>
            <a:r>
              <a:rPr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shortest path first protocols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Link state routing protocol uses Dijkstra's algorithm which is used to find the shortest path from one node to every other node in the network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marL="214313" marR="0" lvl="0" indent="-257809" algn="l" rtl="0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While they have the reputation of being much more complex than distance vector, the basic functionality and configuration of link state routing protocols are not complex. </a:t>
            </a:r>
            <a:endParaRPr/>
          </a:p>
          <a:p>
            <a:pPr marL="457200" marR="0" lvl="1" indent="0" algn="l" rtl="0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8" name="Google Shape;308;p4"/>
          <p:cNvSpPr/>
          <p:nvPr/>
        </p:nvSpPr>
        <p:spPr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Link-State Routing Protocols</a:t>
            </a:r>
            <a:endParaRPr/>
          </a:p>
        </p:txBody>
      </p:sp>
      <p:pic>
        <p:nvPicPr>
          <p:cNvPr id="309" name="Google Shape;3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"/>
          <p:cNvSpPr txBox="1">
            <a:spLocks noGrp="1"/>
          </p:cNvSpPr>
          <p:nvPr>
            <p:ph type="sldNum" idx="12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 Link-State Routing Algorithm</a:t>
            </a:r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body" idx="4294967295"/>
          </p:nvPr>
        </p:nvSpPr>
        <p:spPr>
          <a:xfrm>
            <a:off x="1444625" y="1371600"/>
            <a:ext cx="1005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lnSpc>
                <a:spcPct val="80000"/>
              </a:lnSpc>
              <a:spcBef>
                <a:spcPts val="0"/>
              </a:spcBef>
              <a:buSzPts val="5220"/>
            </a:pPr>
            <a:r>
              <a:rPr lang="en-US" sz="3600" b="1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Centralized Routing Algorithm</a:t>
            </a:r>
            <a:endParaRPr lang="en-US" sz="1800" b="1" dirty="0">
              <a:ea typeface="Corbel"/>
            </a:endParaRPr>
          </a:p>
          <a:p>
            <a:pPr marL="571500" indent="-571500">
              <a:lnSpc>
                <a:spcPct val="80000"/>
              </a:lnSpc>
              <a:spcBef>
                <a:spcPts val="0"/>
              </a:spcBef>
              <a:buSzPts val="5220"/>
            </a:pPr>
            <a:endParaRPr lang="en-US" sz="3600" dirty="0">
              <a:solidFill>
                <a:srgbClr val="FF0000"/>
              </a:solidFill>
            </a:endParaRPr>
          </a:p>
          <a:p>
            <a:pPr marL="571500" indent="-571500">
              <a:lnSpc>
                <a:spcPct val="80000"/>
              </a:lnSpc>
              <a:spcBef>
                <a:spcPts val="0"/>
              </a:spcBef>
              <a:buSzPts val="5220"/>
            </a:pPr>
            <a:r>
              <a:rPr lang="en-US" sz="3600" b="1" dirty="0">
                <a:solidFill>
                  <a:schemeClr val="bg2"/>
                </a:solidFill>
              </a:rPr>
              <a:t>Uses</a:t>
            </a:r>
            <a:r>
              <a:rPr lang="en-US" sz="3600" b="1" dirty="0">
                <a:solidFill>
                  <a:srgbClr val="FF0000"/>
                </a:solidFill>
              </a:rPr>
              <a:t> Dijkstra’s algorithm- Shortest Path First</a:t>
            </a:r>
            <a:endParaRPr sz="3600" b="1" dirty="0"/>
          </a:p>
          <a:p>
            <a:pPr marL="671513" lvl="1" indent="-331470">
              <a:lnSpc>
                <a:spcPct val="80000"/>
              </a:lnSpc>
              <a:spcBef>
                <a:spcPts val="1170"/>
              </a:spcBef>
              <a:buSzPts val="5220"/>
            </a:pPr>
            <a:r>
              <a:rPr lang="en-US" sz="3300" dirty="0"/>
              <a:t>net topology, link costs known to all nodes</a:t>
            </a:r>
            <a:endParaRPr dirty="0"/>
          </a:p>
          <a:p>
            <a:pPr marL="671513" lvl="1" indent="-331470">
              <a:lnSpc>
                <a:spcPct val="80000"/>
              </a:lnSpc>
              <a:spcBef>
                <a:spcPts val="1170"/>
              </a:spcBef>
              <a:buSzPts val="5220"/>
            </a:pPr>
            <a:r>
              <a:rPr lang="en-US" sz="3300" dirty="0"/>
              <a:t>computes least cost paths from one node (“source”) to all other nodes</a:t>
            </a:r>
            <a:endParaRPr dirty="0"/>
          </a:p>
          <a:p>
            <a:pPr marL="1014413" lvl="2" indent="-214312">
              <a:lnSpc>
                <a:spcPct val="80000"/>
              </a:lnSpc>
              <a:spcBef>
                <a:spcPts val="850"/>
              </a:spcBef>
              <a:buSzPts val="2900"/>
            </a:pPr>
            <a:r>
              <a:rPr lang="en-US" sz="2800" dirty="0"/>
              <a:t>gives </a:t>
            </a:r>
            <a:r>
              <a:rPr lang="en-US" sz="2800" b="1" dirty="0">
                <a:solidFill>
                  <a:srgbClr val="0070C0"/>
                </a:solidFill>
              </a:rPr>
              <a:t>forwarding/routing table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for that node</a:t>
            </a:r>
            <a:endParaRPr sz="1800" dirty="0"/>
          </a:p>
          <a:p>
            <a:pPr marL="671513" lvl="1" indent="-331470">
              <a:lnSpc>
                <a:spcPct val="80000"/>
              </a:lnSpc>
              <a:spcBef>
                <a:spcPts val="1170"/>
              </a:spcBef>
              <a:buSzPts val="5220"/>
            </a:pPr>
            <a:r>
              <a:rPr lang="en-US" sz="3300" dirty="0"/>
              <a:t>iterative: after k iterations, know least cost path to k destinations</a:t>
            </a:r>
            <a:endParaRPr dirty="0"/>
          </a:p>
        </p:txBody>
      </p:sp>
      <p:sp>
        <p:nvSpPr>
          <p:cNvPr id="319" name="Google Shape;319;p5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SPF Algorithm - Example</a:t>
            </a:r>
            <a:endParaRPr/>
          </a:p>
        </p:txBody>
      </p:sp>
      <p:sp>
        <p:nvSpPr>
          <p:cNvPr id="509" name="Google Shape;509;p9"/>
          <p:cNvSpPr txBox="1">
            <a:spLocks noGrp="1"/>
          </p:cNvSpPr>
          <p:nvPr>
            <p:ph type="body" idx="4294967295"/>
          </p:nvPr>
        </p:nvSpPr>
        <p:spPr>
          <a:xfrm>
            <a:off x="1905000" y="4419600"/>
            <a:ext cx="8839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14313" lvl="0" indent="-22098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Dijkstra’s algorithm is commonly referred to as the Shortest Path First </a:t>
            </a:r>
            <a:r>
              <a:rPr lang="en-US" sz="2400">
                <a:solidFill>
                  <a:srgbClr val="FF0000"/>
                </a:solidFill>
              </a:rPr>
              <a:t>(SPF)</a:t>
            </a:r>
            <a:r>
              <a:rPr lang="en-US" sz="2400"/>
              <a:t> algorithm.</a:t>
            </a:r>
            <a:endParaRPr/>
          </a:p>
          <a:p>
            <a:pPr marL="214313" lvl="0" indent="-220980" algn="l" rtl="0"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This algorithm </a:t>
            </a:r>
            <a:r>
              <a:rPr lang="en-US" sz="2400">
                <a:solidFill>
                  <a:srgbClr val="FF0000"/>
                </a:solidFill>
              </a:rPr>
              <a:t>accumulates costs</a:t>
            </a:r>
            <a:r>
              <a:rPr lang="en-US" sz="2400"/>
              <a:t> along each path, from source to destination.</a:t>
            </a:r>
            <a:endParaRPr/>
          </a:p>
        </p:txBody>
      </p:sp>
      <p:pic>
        <p:nvPicPr>
          <p:cNvPr id="510" name="Google Shape;510;p9" descr="ls0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1143000"/>
            <a:ext cx="51816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9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SPF Algorithm </a:t>
            </a:r>
            <a:endParaRPr sz="3200"/>
          </a:p>
        </p:txBody>
      </p:sp>
      <p:sp>
        <p:nvSpPr>
          <p:cNvPr id="517" name="Google Shape;517;p10"/>
          <p:cNvSpPr txBox="1">
            <a:spLocks noGrp="1"/>
          </p:cNvSpPr>
          <p:nvPr>
            <p:ph type="body" idx="4294967295"/>
          </p:nvPr>
        </p:nvSpPr>
        <p:spPr>
          <a:xfrm>
            <a:off x="1752600" y="4343400"/>
            <a:ext cx="9296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14313" lvl="0" indent="-214313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To illustrate how SPF operates, each path in the figure is labeled with an arbitrary value for </a:t>
            </a: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/>
              <a:t>.</a:t>
            </a:r>
            <a:endParaRPr/>
          </a:p>
          <a:p>
            <a:pPr marL="214313" lvl="0" indent="-214313" algn="l" rtl="0">
              <a:spcBef>
                <a:spcPts val="81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Each router calculates the SPF algorithm and determines the cost of a link </a:t>
            </a:r>
            <a:r>
              <a:rPr lang="en-US">
                <a:solidFill>
                  <a:srgbClr val="FF0000"/>
                </a:solidFill>
              </a:rPr>
              <a:t>from its own perspective. </a:t>
            </a:r>
            <a:endParaRPr/>
          </a:p>
        </p:txBody>
      </p:sp>
      <p:pic>
        <p:nvPicPr>
          <p:cNvPr id="518" name="Google Shape;518;p10" descr="ls0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1219200"/>
            <a:ext cx="5105400" cy="30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0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1"/>
          <p:cNvSpPr txBox="1">
            <a:spLocks noGrp="1"/>
          </p:cNvSpPr>
          <p:nvPr>
            <p:ph type="title" idx="4294967295"/>
          </p:nvPr>
        </p:nvSpPr>
        <p:spPr>
          <a:xfrm>
            <a:off x="1752600" y="26408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SPF Algorithm</a:t>
            </a:r>
            <a:endParaRPr/>
          </a:p>
        </p:txBody>
      </p:sp>
      <p:sp>
        <p:nvSpPr>
          <p:cNvPr id="525" name="Google Shape;525;p11"/>
          <p:cNvSpPr txBox="1">
            <a:spLocks noGrp="1"/>
          </p:cNvSpPr>
          <p:nvPr>
            <p:ph type="body" idx="4294967295"/>
          </p:nvPr>
        </p:nvSpPr>
        <p:spPr>
          <a:xfrm>
            <a:off x="2057400" y="4787758"/>
            <a:ext cx="8839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14313" lvl="0" indent="-214313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For example:</a:t>
            </a:r>
            <a:endParaRPr/>
          </a:p>
          <a:p>
            <a:pPr marL="855663" lvl="1" indent="-288925" algn="l" rtl="0"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 cost of the shortest path for R2 to send packets to the LAN attached to R3 is 27 (20 + 5 + 2 = 27).</a:t>
            </a:r>
            <a:endParaRPr/>
          </a:p>
        </p:txBody>
      </p:sp>
      <p:pic>
        <p:nvPicPr>
          <p:cNvPr id="526" name="Google Shape;526;p11" descr="ls0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1373875"/>
            <a:ext cx="5759450" cy="338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Google Shape;527;p11"/>
          <p:cNvCxnSpPr/>
          <p:nvPr/>
        </p:nvCxnSpPr>
        <p:spPr>
          <a:xfrm flipH="1">
            <a:off x="4191000" y="1676400"/>
            <a:ext cx="1676400" cy="8382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11"/>
          <p:cNvCxnSpPr/>
          <p:nvPr/>
        </p:nvCxnSpPr>
        <p:spPr>
          <a:xfrm>
            <a:off x="4419600" y="2819400"/>
            <a:ext cx="1524000" cy="1588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" name="Google Shape;529;p11"/>
          <p:cNvCxnSpPr/>
          <p:nvPr/>
        </p:nvCxnSpPr>
        <p:spPr>
          <a:xfrm>
            <a:off x="6477000" y="2819400"/>
            <a:ext cx="304800" cy="1588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0" name="Google Shape;530;p11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SPF Algorithm</a:t>
            </a:r>
            <a:endParaRPr/>
          </a:p>
        </p:txBody>
      </p:sp>
      <p:sp>
        <p:nvSpPr>
          <p:cNvPr id="536" name="Google Shape;536;p12"/>
          <p:cNvSpPr txBox="1">
            <a:spLocks noGrp="1"/>
          </p:cNvSpPr>
          <p:nvPr>
            <p:ph type="body" idx="4294967295"/>
          </p:nvPr>
        </p:nvSpPr>
        <p:spPr>
          <a:xfrm>
            <a:off x="1524000" y="4495800"/>
            <a:ext cx="8839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14313" lvl="0" indent="-214313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R1 has data to send to the network on R5.</a:t>
            </a:r>
            <a:endParaRPr/>
          </a:p>
          <a:p>
            <a:pPr marL="855663" lvl="1" indent="-288925" algn="l" rtl="0">
              <a:spcBef>
                <a:spcPts val="7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</a:pPr>
            <a:r>
              <a:rPr lang="en-US"/>
              <a:t>You might think that R1 would send directly to R4 (2 hops) instead of to R3 (3 hops). </a:t>
            </a:r>
            <a:endParaRPr/>
          </a:p>
        </p:txBody>
      </p:sp>
      <p:pic>
        <p:nvPicPr>
          <p:cNvPr id="537" name="Google Shape;537;p12" descr="ls0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5481" y="1047749"/>
            <a:ext cx="5759450" cy="338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8" name="Google Shape;538;p12"/>
          <p:cNvGrpSpPr/>
          <p:nvPr/>
        </p:nvGrpSpPr>
        <p:grpSpPr>
          <a:xfrm>
            <a:off x="4419600" y="2819400"/>
            <a:ext cx="4343400" cy="990600"/>
            <a:chOff x="2895600" y="2819400"/>
            <a:chExt cx="4343400" cy="990600"/>
          </a:xfrm>
        </p:grpSpPr>
        <p:cxnSp>
          <p:nvCxnSpPr>
            <p:cNvPr id="539" name="Google Shape;539;p12"/>
            <p:cNvCxnSpPr/>
            <p:nvPr/>
          </p:nvCxnSpPr>
          <p:spPr>
            <a:xfrm>
              <a:off x="2895600" y="2819400"/>
              <a:ext cx="15240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0" name="Google Shape;540;p12"/>
            <p:cNvCxnSpPr/>
            <p:nvPr/>
          </p:nvCxnSpPr>
          <p:spPr>
            <a:xfrm rot="10800000" flipH="1">
              <a:off x="5029200" y="3048000"/>
              <a:ext cx="1524000" cy="76200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1" name="Google Shape;541;p12"/>
            <p:cNvCxnSpPr/>
            <p:nvPr/>
          </p:nvCxnSpPr>
          <p:spPr>
            <a:xfrm>
              <a:off x="6934200" y="2971800"/>
              <a:ext cx="3048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2" name="Google Shape;542;p12"/>
            <p:cNvCxnSpPr/>
            <p:nvPr/>
          </p:nvCxnSpPr>
          <p:spPr>
            <a:xfrm rot="5400000">
              <a:off x="4305300" y="3238500"/>
              <a:ext cx="5334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43" name="Google Shape;543;p12"/>
          <p:cNvGrpSpPr/>
          <p:nvPr/>
        </p:nvGrpSpPr>
        <p:grpSpPr>
          <a:xfrm>
            <a:off x="4191000" y="2971800"/>
            <a:ext cx="4572000" cy="914400"/>
            <a:chOff x="2667000" y="2971800"/>
            <a:chExt cx="4572000" cy="914400"/>
          </a:xfrm>
        </p:grpSpPr>
        <p:cxnSp>
          <p:nvCxnSpPr>
            <p:cNvPr id="544" name="Google Shape;544;p12"/>
            <p:cNvCxnSpPr/>
            <p:nvPr/>
          </p:nvCxnSpPr>
          <p:spPr>
            <a:xfrm>
              <a:off x="2667000" y="2971800"/>
              <a:ext cx="1752600" cy="914400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45" name="Google Shape;545;p12"/>
            <p:cNvCxnSpPr/>
            <p:nvPr/>
          </p:nvCxnSpPr>
          <p:spPr>
            <a:xfrm rot="10800000" flipH="1">
              <a:off x="5181600" y="3124200"/>
              <a:ext cx="1524000" cy="762000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46" name="Google Shape;546;p12"/>
            <p:cNvCxnSpPr/>
            <p:nvPr/>
          </p:nvCxnSpPr>
          <p:spPr>
            <a:xfrm>
              <a:off x="6934200" y="3124200"/>
              <a:ext cx="304800" cy="1588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547" name="Google Shape;547;p12"/>
          <p:cNvSpPr txBox="1"/>
          <p:nvPr/>
        </p:nvSpPr>
        <p:spPr>
          <a:xfrm>
            <a:off x="7086600" y="2514600"/>
            <a:ext cx="685800" cy="461963"/>
          </a:xfrm>
          <a:prstGeom prst="rect">
            <a:avLst/>
          </a:prstGeom>
          <a:solidFill>
            <a:srgbClr val="80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</p:txBody>
      </p:sp>
      <p:sp>
        <p:nvSpPr>
          <p:cNvPr id="548" name="Google Shape;548;p12"/>
          <p:cNvSpPr txBox="1"/>
          <p:nvPr/>
        </p:nvSpPr>
        <p:spPr>
          <a:xfrm>
            <a:off x="7467600" y="3733800"/>
            <a:ext cx="609600" cy="457200"/>
          </a:xfrm>
          <a:prstGeom prst="rect">
            <a:avLst/>
          </a:prstGeom>
          <a:solidFill>
            <a:srgbClr val="531A88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549" name="Google Shape;549;p12"/>
          <p:cNvSpPr txBox="1"/>
          <p:nvPr/>
        </p:nvSpPr>
        <p:spPr>
          <a:xfrm>
            <a:off x="1636712" y="1360486"/>
            <a:ext cx="2514600" cy="830263"/>
          </a:xfrm>
          <a:prstGeom prst="rect">
            <a:avLst/>
          </a:prstGeom>
          <a:solidFill>
            <a:srgbClr val="80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R1 uses 3 “hops” but “faster” links.</a:t>
            </a:r>
            <a:endParaRPr/>
          </a:p>
        </p:txBody>
      </p:sp>
      <p:sp>
        <p:nvSpPr>
          <p:cNvPr id="550" name="Google Shape;550;p12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CSE421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Microsoft Macintosh PowerPoint</Application>
  <PresentationFormat>Widescreen</PresentationFormat>
  <Paragraphs>174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Tahoma</vt:lpstr>
      <vt:lpstr>Corbel</vt:lpstr>
      <vt:lpstr>Arial</vt:lpstr>
      <vt:lpstr>Times New Roman</vt:lpstr>
      <vt:lpstr>Calibri</vt:lpstr>
      <vt:lpstr>Parallax</vt:lpstr>
      <vt:lpstr>ThemeCSE421</vt:lpstr>
      <vt:lpstr>Network Layer Routing Algorithm Link State Routing</vt:lpstr>
      <vt:lpstr>Chapter 4: Network Layer</vt:lpstr>
      <vt:lpstr>Link-State Routing Protocols</vt:lpstr>
      <vt:lpstr>PowerPoint Presentation</vt:lpstr>
      <vt:lpstr>A Link-State Routing Algorithm</vt:lpstr>
      <vt:lpstr>SPF Algorithm - Example</vt:lpstr>
      <vt:lpstr>SPF Algorithm </vt:lpstr>
      <vt:lpstr>SPF Algorithm</vt:lpstr>
      <vt:lpstr>SPF Algorithm</vt:lpstr>
      <vt:lpstr>Link-State Routing Process</vt:lpstr>
      <vt:lpstr>Step 1: Directly Connected Networks</vt:lpstr>
      <vt:lpstr>Step 2: Hello Packets</vt:lpstr>
      <vt:lpstr>Step 2: Hello Packets</vt:lpstr>
      <vt:lpstr>Step 2: Hello Packets</vt:lpstr>
      <vt:lpstr>Step 3: Build the Link-State Packet </vt:lpstr>
      <vt:lpstr>Step 4: Flooding Link-State Packets</vt:lpstr>
      <vt:lpstr>Step 4: Flooding Link-State Packets</vt:lpstr>
      <vt:lpstr>Step 4: Flooding Link-State Packets</vt:lpstr>
      <vt:lpstr>Step 5: Constructing a Link-State Database</vt:lpstr>
      <vt:lpstr>R1: Building the SPF Tree</vt:lpstr>
      <vt:lpstr>Step 5: Constructing a Link-State Database</vt:lpstr>
      <vt:lpstr>Step 5: Constructing a Link-State Database</vt:lpstr>
      <vt:lpstr>R1: Building the SPF Tree</vt:lpstr>
      <vt:lpstr>Generating a Routing Table</vt:lpstr>
      <vt:lpstr>Building Routing Table</vt:lpstr>
      <vt:lpstr>Advantages: Link-State Routing</vt:lpstr>
      <vt:lpstr>Comparison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Routing Algorithm Link State Routing</dc:title>
  <dc:creator>Sadia</dc:creator>
  <cp:lastModifiedBy>Sadia Kazi</cp:lastModifiedBy>
  <cp:revision>1</cp:revision>
  <dcterms:created xsi:type="dcterms:W3CDTF">2011-10-16T10:21:50Z</dcterms:created>
  <dcterms:modified xsi:type="dcterms:W3CDTF">2023-11-29T09:43:08Z</dcterms:modified>
</cp:coreProperties>
</file>