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Corbel"/>
      <p:regular r:id="rId46"/>
      <p:bold r:id="rId47"/>
      <p:italic r:id="rId48"/>
      <p:boldItalic r:id="rId49"/>
    </p:embeddedFont>
    <p:embeddedFont>
      <p:font typeface="Tahoma"/>
      <p:regular r:id="rId50"/>
      <p:bold r:id="rId51"/>
    </p:embeddedFont>
    <p:embeddedFont>
      <p:font typeface="Helvetica Neue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gKT934jPysCVojF2ivgo1LOSm+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16EDC4-69A7-427C-9476-D1EB0C6412F9}">
  <a:tblStyle styleId="{6916EDC4-69A7-427C-9476-D1EB0C6412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orbel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italic.fntdata"/><Relationship Id="rId47" Type="http://schemas.openxmlformats.org/officeDocument/2006/relationships/font" Target="fonts/Corbel-bold.fntdata"/><Relationship Id="rId49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514" name="Google Shape;51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Relationship Id="rId4" Type="http://schemas.openxmlformats.org/officeDocument/2006/relationships/image" Target="../media/image21.jpg"/><Relationship Id="rId5" Type="http://schemas.openxmlformats.org/officeDocument/2006/relationships/image" Target="../media/image2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15 | Part 2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76" y="3063265"/>
            <a:ext cx="11286404" cy="7314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53" y="4884906"/>
            <a:ext cx="11790947" cy="494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484311" y="1595638"/>
            <a:ext cx="10018713" cy="402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660066"/>
                </a:solidFill>
              </a:rPr>
              <a:t>IPv6 Representation – Rule 1: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660066"/>
                </a:solidFill>
              </a:rPr>
              <a:t>The leading zeroes</a:t>
            </a:r>
            <a:r>
              <a:rPr lang="en-US" sz="2400">
                <a:solidFill>
                  <a:srgbClr val="66FF66"/>
                </a:solidFill>
              </a:rPr>
              <a:t> </a:t>
            </a:r>
            <a:r>
              <a:rPr lang="en-US" sz="2400"/>
              <a:t>in any 16-bit segment do not have 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452239"/>
            <a:ext cx="8461981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16"/>
          <p:cNvCxnSpPr/>
          <p:nvPr/>
        </p:nvCxnSpPr>
        <p:spPr>
          <a:xfrm>
            <a:off x="1929403" y="42918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274" name="Google Shape;274;p16"/>
          <p:cNvCxnSpPr/>
          <p:nvPr/>
        </p:nvCxnSpPr>
        <p:spPr>
          <a:xfrm>
            <a:off x="1929403" y="52835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275" name="Google Shape;275;p16"/>
          <p:cNvSpPr txBox="1"/>
          <p:nvPr/>
        </p:nvSpPr>
        <p:spPr>
          <a:xfrm>
            <a:off x="9602675" y="3787200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16764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{6916EDC4-69A7-427C-9476-D1EB0C6412F9}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84" name="Google Shape;284;p17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285" name="Google Shape;285;p17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7"/>
          <p:cNvSpPr/>
          <p:nvPr/>
        </p:nvSpPr>
        <p:spPr>
          <a:xfrm>
            <a:off x="67056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289" name="Google Shape;289;p17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17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293" name="Google Shape;293;p17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7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7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297" name="Google Shape;297;p17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7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676400" y="609601"/>
            <a:ext cx="106343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676400" y="11430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1843:f01::22::fa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6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7" name="Google Shape;307;p18"/>
          <p:cNvCxnSpPr/>
          <p:nvPr/>
        </p:nvCxnSpPr>
        <p:spPr>
          <a:xfrm rot="10800000">
            <a:off x="9525000" y="4800600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grpSp>
        <p:nvGrpSpPr>
          <p:cNvPr id="308" name="Google Shape;308;p18"/>
          <p:cNvGrpSpPr/>
          <p:nvPr/>
        </p:nvGrpSpPr>
        <p:grpSpPr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309" name="Google Shape;309;p18"/>
            <p:cNvCxnSpPr/>
            <p:nvPr/>
          </p:nvCxnSpPr>
          <p:spPr>
            <a:xfrm rot="10800000">
              <a:off x="8001000" y="53340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254"/>
                </a:srgbClr>
              </a:outerShdw>
            </a:effectLst>
          </p:spPr>
        </p:cxnSp>
        <p:sp>
          <p:nvSpPr>
            <p:cNvPr id="310" name="Google Shape;310;p18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8"/>
          <p:cNvGrpSpPr/>
          <p:nvPr/>
        </p:nvGrpSpPr>
        <p:grpSpPr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312" name="Google Shape;312;p1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254"/>
                </a:srgbClr>
              </a:outerShdw>
            </a:effectLst>
          </p:spPr>
        </p:cxnSp>
        <p:sp>
          <p:nvSpPr>
            <p:cNvPr id="313" name="Google Shape;313;p18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8"/>
          <p:cNvSpPr/>
          <p:nvPr/>
        </p:nvSpPr>
        <p:spPr>
          <a:xfrm>
            <a:off x="7178899" y="2308538"/>
            <a:ext cx="612819" cy="2929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1260183" y="5887792"/>
            <a:ext cx="4746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Representing IPv6 addresses 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484311" y="1821689"/>
            <a:ext cx="10018713" cy="469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solidFill>
                  <a:srgbClr val="7030A0"/>
                </a:solidFill>
              </a:rPr>
              <a:t>No more net masks</a:t>
            </a:r>
            <a:endParaRPr sz="3400">
              <a:solidFill>
                <a:srgbClr val="7030A0"/>
              </a:solidFill>
            </a:endParaRPr>
          </a:p>
          <a:p>
            <a:pPr indent="-284163" lvl="1" marL="741363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Represented by a “/prefixlen” appended to the end of an address where prefixlen indicates the number of bits in the address that make up the network address</a:t>
            </a:r>
            <a:endParaRPr sz="2200"/>
          </a:p>
          <a:p>
            <a:pPr indent="-285796" lvl="2" marL="1200150" rtl="0" algn="l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Similar to classless address representation in IPv4</a:t>
            </a:r>
            <a:endParaRPr sz="1900"/>
          </a:p>
          <a:p>
            <a:pPr indent="-285750" lvl="2" marL="120015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For example: 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2001:db8:abcd:0012::0/64 specifies a subnet with a range of IP addresses from: 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b="1" lang="en-US" sz="3800"/>
              <a:t>2001:db8:abcd:0012</a:t>
            </a:r>
            <a:r>
              <a:rPr lang="en-US" sz="3800"/>
              <a:t>:0000:0000:0000:0000 to </a:t>
            </a:r>
            <a:r>
              <a:rPr b="1" lang="en-US" sz="3800"/>
              <a:t>2001:db8:abcd:0012</a:t>
            </a:r>
            <a:r>
              <a:rPr lang="en-US" sz="3800"/>
              <a:t>:ffff:ffff:ffff:ffff.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Network part :		2001:db8:abcd:0012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Host part :			 ::0   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329" name="Google Shape;329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0" name="Google Shape;330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331" name="Google Shape;331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334" name="Google Shape;334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337" name="Google Shape;33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340" name="Google Shape;34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343" name="Google Shape;34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346" name="Google Shape;34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8" name="Google Shape;348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2" name="Google Shape;352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353" name="Google Shape;35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356" name="Google Shape;35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359" name="Google Shape;35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362" name="Google Shape;36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4" name="Google Shape;364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68" name="Google Shape;368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377" name="Google Shape;377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384" name="Google Shape;384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391" name="Google Shape;391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398" name="Google Shape;3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408" name="Google Shape;40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1955386"/>
            <a:ext cx="6123943" cy="31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lnSpc>
                <a:spcPct val="100000"/>
              </a:lnSpc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416" name="Google Shape;416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153" y="5103372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432" name="Google Shape;43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40" name="Google Shape;4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447" name="Google Shape;447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448" name="Google Shape;4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455" name="Google Shape;455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456" name="Google Shape;456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7" name="Google Shape;4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152" y="44698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463" name="Google Shape;463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464" name="Google Shape;464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6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Interface part </a:t>
            </a:r>
            <a:endParaRPr/>
          </a:p>
        </p:txBody>
      </p:sp>
      <p:sp>
        <p:nvSpPr>
          <p:cNvPr id="470" name="Google Shape;470;p86"/>
          <p:cNvSpPr txBox="1"/>
          <p:nvPr>
            <p:ph idx="1" type="body"/>
          </p:nvPr>
        </p:nvSpPr>
        <p:spPr>
          <a:xfrm>
            <a:off x="1107110" y="2651184"/>
            <a:ext cx="10756027" cy="33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Manually give the interface ID part</a:t>
            </a:r>
            <a:endParaRPr sz="2800"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800">
                <a:solidFill>
                  <a:srgbClr val="7030A0"/>
                </a:solidFill>
              </a:rPr>
              <a:t>ipv6 address 2001:db8:3c4d:1::1/64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471" name="Google Shape;471;p8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ps53.jpg" id="472" name="Google Shape;47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45" y="116439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86"/>
          <p:cNvSpPr/>
          <p:nvPr/>
        </p:nvSpPr>
        <p:spPr>
          <a:xfrm>
            <a:off x="5980945" y="167918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796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796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Interface part : 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1107110" y="2651184"/>
            <a:ext cx="10756027" cy="33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EUI-64(extended unique identifier)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How to stretch IEEE 802 MAC addresses from 48 to 64 bits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Done by inserting the </a:t>
            </a:r>
            <a:r>
              <a:rPr lang="en-US" sz="2800">
                <a:solidFill>
                  <a:srgbClr val="7030A0"/>
                </a:solidFill>
              </a:rPr>
              <a:t>16-bit 0xFFFE </a:t>
            </a:r>
            <a:r>
              <a:rPr lang="en-US" sz="2800"/>
              <a:t>in the middle </a:t>
            </a:r>
            <a:r>
              <a:rPr lang="en-US" sz="2800">
                <a:solidFill>
                  <a:srgbClr val="7030A0"/>
                </a:solidFill>
              </a:rPr>
              <a:t>at the 24th bit </a:t>
            </a:r>
            <a:r>
              <a:rPr lang="en-US" sz="2800"/>
              <a:t>of the MAC address 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To create a 64-bit, unique interface identifier.</a:t>
            </a:r>
            <a:endParaRPr sz="2800"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000">
                <a:solidFill>
                  <a:srgbClr val="0000CC"/>
                </a:solidFill>
              </a:rPr>
              <a:t>ipv6 address 2001:db8:3c4d:1::/64 eui-64</a:t>
            </a:r>
            <a:endParaRPr/>
          </a:p>
        </p:txBody>
      </p:sp>
      <p:sp>
        <p:nvSpPr>
          <p:cNvPr id="480" name="Google Shape;480;p4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ps53.jpg" id="481" name="Google Shape;4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45" y="116439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1"/>
          <p:cNvSpPr/>
          <p:nvPr/>
        </p:nvSpPr>
        <p:spPr>
          <a:xfrm>
            <a:off x="5980945" y="167918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type="title"/>
          </p:nvPr>
        </p:nvSpPr>
        <p:spPr>
          <a:xfrm>
            <a:off x="2086377" y="458274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pic>
        <p:nvPicPr>
          <p:cNvPr descr="ips60.jpg" id="488" name="Google Shape;4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344" y="1562100"/>
            <a:ext cx="697071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42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61.jpg" id="494" name="Google Shape;4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7688"/>
            <a:ext cx="7848600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496" name="Google Shape;496;p43"/>
          <p:cNvSpPr txBox="1"/>
          <p:nvPr>
            <p:ph idx="1" type="body"/>
          </p:nvPr>
        </p:nvSpPr>
        <p:spPr>
          <a:xfrm>
            <a:off x="1524000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Using EUI-64.</a:t>
            </a:r>
            <a:endParaRPr/>
          </a:p>
        </p:txBody>
      </p:sp>
      <p:sp>
        <p:nvSpPr>
          <p:cNvPr id="497" name="Google Shape;497;p43"/>
          <p:cNvSpPr/>
          <p:nvPr/>
        </p:nvSpPr>
        <p:spPr>
          <a:xfrm>
            <a:off x="3124200" y="2590800"/>
            <a:ext cx="59436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2362200" y="3810000"/>
            <a:ext cx="7543800" cy="91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2362200" y="4953000"/>
            <a:ext cx="75438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3"/>
          <p:cNvSpPr/>
          <p:nvPr/>
        </p:nvSpPr>
        <p:spPr>
          <a:xfrm>
            <a:off x="3429000" y="6248400"/>
            <a:ext cx="5105400" cy="30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4572000" y="1905000"/>
            <a:ext cx="31242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3352800" y="6248400"/>
            <a:ext cx="5105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509" name="Google Shape;509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517" name="Google Shape;517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518" name="Google Shape;518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524" name="Google Shape;524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525" name="Google Shape;5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526" name="Google Shape;52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527" name="Google Shape;527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534" name="Google Shape;534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535" name="Google Shape;535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6" name="Google Shape;53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542" name="Google Shape;542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543" name="Google Shape;5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45" name="Google Shape;545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46" name="Google Shape;546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47" name="Google Shape;547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548" name="Google Shape;548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554" name="Google Shape;554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555" name="Google Shape;55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557" name="Google Shape;557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564" name="Google Shape;564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565" name="Google Shape;565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76" name="Google Shape;176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83" name="Google Shape;183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b="0" i="0" sz="1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190" name="Google Shape;19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8138" lvl="0" marL="338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550795" y="2588654"/>
            <a:ext cx="5550288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ts val="3300"/>
              <a:buFont typeface="Corbel"/>
              <a:buChar char="•"/>
            </a:pPr>
            <a:r>
              <a:rPr lang="en-US" sz="3000"/>
              <a:t> Flow Label field added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