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</p:sldIdLst>
  <p:sldSz cy="6858000" cx="9144000"/>
  <p:notesSz cx="6858000" cy="9144000"/>
  <p:embeddedFontLst>
    <p:embeddedFont>
      <p:font typeface="Tahoma"/>
      <p:regular r:id="rId106"/>
      <p:bold r:id="rId10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08" roundtripDataSignature="AMtx7mh/HP1hxipUDrokgDpRRJPSJclu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48F556E-7DF4-43B7-B727-8D9AB880A138}">
  <a:tblStyle styleId="{348F556E-7DF4-43B7-B727-8D9AB880A13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font" Target="fonts/Tahoma-bold.fntdata"/><Relationship Id="rId106" Type="http://schemas.openxmlformats.org/officeDocument/2006/relationships/font" Target="fonts/Tahoma-regular.fntdata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8" Type="http://customschemas.google.com/relationships/presentationmetadata" Target="metadata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5" name="Google Shape;26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0" name="Google Shape;32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6" name="Google Shape;37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2" name="Google Shape;43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8" name="Google Shape;48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4" name="Google Shape;54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0" name="Google Shape;60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6" name="Google Shape;65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2" name="Google Shape;71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8" name="Google Shape;76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3" name="Google Shape;82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3" name="Google Shape;833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1" name="Google Shape;861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6" name="Google Shape;906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3" name="Google Shape;963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1" name="Google Shape;1021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7" name="Google Shape;1077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2" name="Google Shape;1132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2" name="Google Shape;1142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0" name="Google Shape;1170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4" name="Google Shape;1204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4" name="Google Shape;1244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0" name="Google Shape;1290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6" name="Google Shape;1336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0" name="Google Shape;1390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4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6" name="Google Shape;1396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3" name="Google Shape;1403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0" name="Google Shape;1410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7" name="Google Shape;1477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3" name="Google Shape;1533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3" name="Google Shape;1543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9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1" name="Google Shape;1571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9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1" name="Google Shape;1611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5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7" name="Google Shape;1657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8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0" name="Google Shape;1710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6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Google Shape;1767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8" name="Google Shape;1768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4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" name="Google Shape;1825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6" name="Google Shape;1826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4" name="Google Shape;1884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8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0" name="Google Shape;1890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3" name="Shape 1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Google Shape;1944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5" name="Google Shape;1945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3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Google Shape;1954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5" name="Google Shape;1955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3" name="Google Shape;1983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1" name="Shape 2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Google Shape;2022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3" name="Google Shape;2023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7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9" name="Google Shape;2069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9" name="Shape 2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" name="Google Shape;2120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1" name="Google Shape;2121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6" name="Shape 2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8" name="Google Shape;2178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3" name="Shape 2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4" name="Google Shape;2234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5" name="Google Shape;2235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0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2" name="Google Shape;2292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8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0" name="Google Shape;2350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4" name="Shape 2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" name="Google Shape;2355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6" name="Google Shape;2356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1" name="Shape 2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2" name="Google Shape;2362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3" name="Google Shape;2363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5" name="Shape 2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" name="Google Shape;2416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7" name="Google Shape;2417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1" name="Shape 2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2" name="Google Shape;2422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3" name="Google Shape;2423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8" name="Shape 2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9" name="Google Shape;2429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0" name="Google Shape;2430;p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8" name="Shape 2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9" name="Google Shape;2449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0" name="Google Shape;2450;p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5" name="Shape 2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6" name="Google Shape;2456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7" name="Google Shape;2457;p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7" name="Shape 2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" name="Google Shape;2498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9" name="Google Shape;2499;p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6" name="Shape 2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7" name="Google Shape;2567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8" name="Google Shape;2568;p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9" name="Shape 2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0" name="Google Shape;2650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51" name="Google Shape;2651;p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5" name="Shape 2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6" name="Google Shape;2746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7" name="Google Shape;2747;p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4" name="Shape 2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5" name="Google Shape;2855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56" name="Google Shape;2856;p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6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" name="Google Shape;2897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98" name="Google Shape;2898;p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5" name="Shape 2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6" name="Google Shape;2966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67" name="Google Shape;2967;p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8" name="Shape 3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9" name="Google Shape;3049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50" name="Google Shape;3050;p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3" name="Shape 3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4" name="Google Shape;3144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45" name="Google Shape;3145;p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2" name="Shape 3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3" name="Google Shape;3253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54" name="Google Shape;3254;p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4" name="Shape 3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5" name="Google Shape;3375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76" name="Google Shape;3376;p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7" name="Shape 3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8" name="Google Shape;3498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99" name="Google Shape;3499;p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4" name="Shape 3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5" name="Google Shape;3505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06" name="Google Shape;3506;p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4" name="Shape 3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5" name="Google Shape;3515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16" name="Google Shape;3516;p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0" name="Shape 3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1" name="Google Shape;3521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22" name="Google Shape;3522;p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6" name="Shape 3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7" name="Google Shape;3527;p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28" name="Google Shape;3528;p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2" name="Shape 3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3" name="Google Shape;3533;p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34" name="Google Shape;3534;p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8" name="Shape 3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9" name="Google Shape;3539;p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40" name="Google Shape;3540;p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4" name="Shape 3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5" name="Google Shape;3545;p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46" name="Google Shape;3546;p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0" name="Shape 3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1" name="Google Shape;3551;p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52" name="Google Shape;3552;p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6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7" name="Google Shape;3557;p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58" name="Google Shape;3558;p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2" name="Shape 3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" name="Google Shape;3563;p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64" name="Google Shape;3564;p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8" name="Shape 3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9" name="Google Shape;3569;p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70" name="Google Shape;3570;p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5" name="Shape 3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6" name="Google Shape;3576;p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77" name="Google Shape;3577;p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2" name="Shape 3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3" name="Google Shape;3583;p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84" name="Google Shape;3584;p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9" name="Shape 3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0" name="Google Shape;3590;p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91" name="Google Shape;3591;p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5" name="Shape 3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6" name="Google Shape;3596;p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97" name="Google Shape;3597;p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1" name="Shape 3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2" name="Google Shape;3602;p9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03" name="Google Shape;3603;p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04" name="Google Shape;3604;p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9" name="Shape 3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0" name="Google Shape;3610;p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11" name="Google Shape;3611;p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6" name="Shape 3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7" name="Google Shape;3617;p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18" name="Google Shape;3618;p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01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4" name="Google Shape;24;p101"/>
            <p:cNvGrpSpPr/>
            <p:nvPr/>
          </p:nvGrpSpPr>
          <p:grpSpPr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25" name="Google Shape;25;p101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" name="Google Shape;26;p101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27" name="Google Shape;27;p101"/>
            <p:cNvGrpSpPr/>
            <p:nvPr/>
          </p:nvGrpSpPr>
          <p:grpSpPr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28" name="Google Shape;28;p101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" name="Google Shape;29;p101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0" name="Google Shape;30;p101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" name="Google Shape;31;p101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" name="Google Shape;32;p101"/>
            <p:cNvSpPr/>
            <p:nvPr/>
          </p:nvSpPr>
          <p:spPr>
            <a:xfrm flipH="1" rot="10800000">
              <a:off x="199" y="2054"/>
              <a:ext cx="5476" cy="3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33" name="Google Shape;33;p101"/>
          <p:cNvSpPr txBox="1"/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5" name="Google Shape;35;p101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1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1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indent="-32639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indent="-3048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indent="-2984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indent="-2921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indent="-2921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6pPr>
            <a:lvl7pPr indent="-2921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7pPr>
            <a:lvl8pPr indent="-2921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8pPr>
            <a:lvl9pPr indent="-2921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9pPr>
          </a:lstStyle>
          <a:p/>
        </p:txBody>
      </p:sp>
      <p:sp>
        <p:nvSpPr>
          <p:cNvPr id="88" name="Google Shape;88;p1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89" name="Google Shape;89;p110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0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0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1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96" name="Google Shape;96;p111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11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11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2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12"/>
          <p:cNvSpPr txBox="1"/>
          <p:nvPr>
            <p:ph idx="1" type="body"/>
          </p:nvPr>
        </p:nvSpPr>
        <p:spPr>
          <a:xfrm rot="5400000">
            <a:off x="3011488" y="188913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02" name="Google Shape;102;p112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12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12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3"/>
          <p:cNvSpPr txBox="1"/>
          <p:nvPr>
            <p:ph type="title"/>
          </p:nvPr>
        </p:nvSpPr>
        <p:spPr>
          <a:xfrm rot="5400000">
            <a:off x="5020469" y="2197894"/>
            <a:ext cx="5918200" cy="19510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13"/>
          <p:cNvSpPr txBox="1"/>
          <p:nvPr>
            <p:ph idx="1" type="body"/>
          </p:nvPr>
        </p:nvSpPr>
        <p:spPr>
          <a:xfrm rot="5400000">
            <a:off x="1042194" y="323057"/>
            <a:ext cx="5918200" cy="5700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08" name="Google Shape;108;p113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13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13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2"/>
          <p:cNvSpPr txBox="1"/>
          <p:nvPr>
            <p:ph type="title"/>
          </p:nvPr>
        </p:nvSpPr>
        <p:spPr>
          <a:xfrm>
            <a:off x="685800" y="609600"/>
            <a:ext cx="7770813" cy="1141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2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3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3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4" name="Google Shape;44;p103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3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3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4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4"/>
          <p:cNvSpPr txBox="1"/>
          <p:nvPr>
            <p:ph idx="1" type="body"/>
          </p:nvPr>
        </p:nvSpPr>
        <p:spPr>
          <a:xfrm>
            <a:off x="11826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0" name="Google Shape;50;p104"/>
          <p:cNvSpPr txBox="1"/>
          <p:nvPr>
            <p:ph idx="2" type="body"/>
          </p:nvPr>
        </p:nvSpPr>
        <p:spPr>
          <a:xfrm>
            <a:off x="51450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1" name="Google Shape;51;p104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4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4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5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5"/>
          <p:cNvSpPr txBox="1"/>
          <p:nvPr>
            <p:ph idx="1" type="body"/>
          </p:nvPr>
        </p:nvSpPr>
        <p:spPr>
          <a:xfrm>
            <a:off x="11826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57" name="Google Shape;57;p105"/>
          <p:cNvSpPr txBox="1"/>
          <p:nvPr>
            <p:ph idx="2" type="body"/>
          </p:nvPr>
        </p:nvSpPr>
        <p:spPr>
          <a:xfrm>
            <a:off x="51450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58" name="Google Shape;58;p105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5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5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6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6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6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6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9pPr>
          </a:lstStyle>
          <a:p/>
        </p:txBody>
      </p:sp>
      <p:sp>
        <p:nvSpPr>
          <p:cNvPr id="69" name="Google Shape;69;p107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7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7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75" name="Google Shape;75;p10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76" name="Google Shape;76;p10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77" name="Google Shape;77;p10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78" name="Google Shape;78;p108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8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8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9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9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9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0"/>
          <p:cNvSpPr/>
          <p:nvPr/>
        </p:nvSpPr>
        <p:spPr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" name="Google Shape;11;p100"/>
          <p:cNvSpPr/>
          <p:nvPr/>
        </p:nvSpPr>
        <p:spPr>
          <a:xfrm>
            <a:off x="800100" y="1098550"/>
            <a:ext cx="328613" cy="474663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" name="Google Shape;12;p100"/>
          <p:cNvSpPr/>
          <p:nvPr/>
        </p:nvSpPr>
        <p:spPr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" name="Google Shape;13;p100"/>
          <p:cNvSpPr/>
          <p:nvPr/>
        </p:nvSpPr>
        <p:spPr>
          <a:xfrm>
            <a:off x="911225" y="1520825"/>
            <a:ext cx="368300" cy="474663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" name="Google Shape;14;p100"/>
          <p:cNvSpPr/>
          <p:nvPr/>
        </p:nvSpPr>
        <p:spPr>
          <a:xfrm>
            <a:off x="127000" y="1447800"/>
            <a:ext cx="560388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" name="Google Shape;15;p100"/>
          <p:cNvSpPr/>
          <p:nvPr/>
        </p:nvSpPr>
        <p:spPr>
          <a:xfrm>
            <a:off x="762000" y="990600"/>
            <a:ext cx="31750" cy="105251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" name="Google Shape;16;p100"/>
          <p:cNvSpPr/>
          <p:nvPr/>
        </p:nvSpPr>
        <p:spPr>
          <a:xfrm>
            <a:off x="442913" y="1781175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" name="Google Shape;17;p100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8" name="Google Shape;18;p100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9" name="Google Shape;19;p100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0" name="Google Shape;20;p100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1" name="Google Shape;21;p100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2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4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7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1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3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4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0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6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6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15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9.jp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hyperlink" Target="http://faculty.ksu.edu.sa/YAlohali" TargetMode="External"/><Relationship Id="rId4" Type="http://schemas.openxmlformats.org/officeDocument/2006/relationships/hyperlink" Target="http://www.aima.cs.berkeley.edu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/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/>
              <a:t>Artificial Intelligence</a:t>
            </a:r>
            <a:br>
              <a:rPr lang="en-US" sz="4000"/>
            </a:br>
            <a:r>
              <a:rPr lang="en-US" sz="4000">
                <a:solidFill>
                  <a:schemeClr val="accent2"/>
                </a:solidFill>
              </a:rPr>
              <a:t>Informed Search</a:t>
            </a:r>
            <a:endParaRPr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2" name="Google Shape;242;p10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Traditional informed search strategies</a:t>
            </a:r>
            <a:endParaRPr/>
          </a:p>
        </p:txBody>
      </p:sp>
      <p:sp>
        <p:nvSpPr>
          <p:cNvPr id="243" name="Google Shape;243;p10"/>
          <p:cNvSpPr txBox="1"/>
          <p:nvPr>
            <p:ph idx="1" type="body"/>
          </p:nvPr>
        </p:nvSpPr>
        <p:spPr>
          <a:xfrm>
            <a:off x="609600" y="19050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Greedy Best first search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“Always chooses the successor node with the best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value” where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f(n) = h(n)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We choose the one that is nearest to the final state among all possible choices</a:t>
            </a:r>
            <a:endParaRPr/>
          </a:p>
          <a:p>
            <a:pPr indent="-23622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A* search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Best first search using an evaluation function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f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that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takes into account the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“admissible” heuristic function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the current cost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Always returns the optimal solution path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1"/>
          <p:cNvSpPr txBox="1"/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Informed Search Strategies</a:t>
            </a:r>
            <a:endParaRPr/>
          </a:p>
        </p:txBody>
      </p:sp>
      <p:sp>
        <p:nvSpPr>
          <p:cNvPr id="249" name="Google Shape;249;p1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/>
              <a:t>Best First Search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2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5" name="Google Shape;255;p12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 implementation of Best First Search</a:t>
            </a:r>
            <a:endParaRPr/>
          </a:p>
        </p:txBody>
      </p:sp>
      <p:sp>
        <p:nvSpPr>
          <p:cNvPr id="256" name="Google Shape;256;p12"/>
          <p:cNvSpPr txBox="1"/>
          <p:nvPr>
            <p:ph idx="1" type="body"/>
          </p:nvPr>
        </p:nvSpPr>
        <p:spPr>
          <a:xfrm>
            <a:off x="381000" y="2017713"/>
            <a:ext cx="8574088" cy="4114800"/>
          </a:xfrm>
          <a:prstGeom prst="rect">
            <a:avLst/>
          </a:prstGeom>
          <a:noFill/>
          <a:ln cap="flat" cmpd="sng" w="9525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b="1" lang="en-US" sz="2800"/>
              <a:t>function</a:t>
            </a:r>
            <a:r>
              <a:rPr lang="en-US" sz="2800"/>
              <a:t> BEST-FIRST-SEARCH (</a:t>
            </a:r>
            <a:r>
              <a:rPr i="1" lang="en-US" sz="2800"/>
              <a:t>problem</a:t>
            </a:r>
            <a:r>
              <a:rPr lang="en-US" sz="2800"/>
              <a:t>, </a:t>
            </a:r>
            <a:r>
              <a:rPr i="1" lang="en-US" sz="2800"/>
              <a:t>eval-fn</a:t>
            </a:r>
            <a:r>
              <a:rPr lang="en-US" sz="2800"/>
              <a:t>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n-US" sz="2800"/>
              <a:t>          </a:t>
            </a:r>
            <a:r>
              <a:rPr b="1" lang="en-US" sz="2800"/>
              <a:t>returns</a:t>
            </a:r>
            <a:r>
              <a:rPr lang="en-US" sz="2800"/>
              <a:t> a solution sequence, or failure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b="1" i="1" lang="en-US" sz="28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b="1" i="1" lang="en-US" sz="28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	queuing-fn</a:t>
            </a:r>
            <a:r>
              <a:rPr lang="en-US" sz="28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= a function that sorts nodes by </a:t>
            </a:r>
            <a:r>
              <a:rPr i="1" lang="en-US" sz="28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eval-fn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Font typeface="Noto Sans Symbols"/>
              <a:buNone/>
            </a:pPr>
            <a:r>
              <a:t/>
            </a:r>
            <a:endParaRPr b="1"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Font typeface="Noto Sans Symbols"/>
              <a:buNone/>
            </a:pPr>
            <a:r>
              <a:rPr b="1" lang="en-US"/>
              <a:t>return </a:t>
            </a:r>
            <a:r>
              <a:rPr lang="en-US"/>
              <a:t>GENERIC-SEARCH (</a:t>
            </a:r>
            <a:r>
              <a:rPr i="1" lang="en-US"/>
              <a:t>problem</a:t>
            </a:r>
            <a:r>
              <a:rPr lang="en-US"/>
              <a:t>,</a:t>
            </a:r>
            <a:r>
              <a:rPr i="1" lang="en-US"/>
              <a:t>queuing-fn</a:t>
            </a:r>
            <a:r>
              <a:rPr lang="en-US"/>
              <a:t>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3"/>
          <p:cNvSpPr txBox="1"/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Informed Search Strategies</a:t>
            </a:r>
            <a:endParaRPr/>
          </a:p>
        </p:txBody>
      </p:sp>
      <p:sp>
        <p:nvSpPr>
          <p:cNvPr id="262" name="Google Shape;262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/>
              <a:t>Greedy Search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eval-fn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 f(n) = h(n)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4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8" name="Google Shape;268;p14"/>
          <p:cNvSpPr txBox="1"/>
          <p:nvPr>
            <p:ph type="title"/>
          </p:nvPr>
        </p:nvSpPr>
        <p:spPr>
          <a:xfrm>
            <a:off x="1150938" y="214313"/>
            <a:ext cx="77931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Greedy Search</a:t>
            </a:r>
            <a:endParaRPr/>
          </a:p>
        </p:txBody>
      </p:sp>
      <p:grpSp>
        <p:nvGrpSpPr>
          <p:cNvPr id="269" name="Google Shape;269;p14"/>
          <p:cNvGrpSpPr/>
          <p:nvPr/>
        </p:nvGrpSpPr>
        <p:grpSpPr>
          <a:xfrm>
            <a:off x="2133600" y="1981200"/>
            <a:ext cx="552450" cy="552450"/>
            <a:chOff x="1344" y="1248"/>
            <a:chExt cx="348" cy="348"/>
          </a:xfrm>
        </p:grpSpPr>
        <p:sp>
          <p:nvSpPr>
            <p:cNvPr id="270" name="Google Shape;270;p1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1" name="Google Shape;271;p14"/>
            <p:cNvSpPr txBox="1"/>
            <p:nvPr/>
          </p:nvSpPr>
          <p:spPr>
            <a:xfrm>
              <a:off x="1392" y="129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72" name="Google Shape;272;p14"/>
          <p:cNvGrpSpPr/>
          <p:nvPr/>
        </p:nvGrpSpPr>
        <p:grpSpPr>
          <a:xfrm>
            <a:off x="3200400" y="2514600"/>
            <a:ext cx="552450" cy="552450"/>
            <a:chOff x="1344" y="1248"/>
            <a:chExt cx="348" cy="348"/>
          </a:xfrm>
        </p:grpSpPr>
        <p:sp>
          <p:nvSpPr>
            <p:cNvPr id="273" name="Google Shape;273;p1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4" name="Google Shape;274;p14"/>
            <p:cNvSpPr txBox="1"/>
            <p:nvPr/>
          </p:nvSpPr>
          <p:spPr>
            <a:xfrm>
              <a:off x="1392" y="129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75" name="Google Shape;275;p14"/>
          <p:cNvGrpSpPr/>
          <p:nvPr/>
        </p:nvGrpSpPr>
        <p:grpSpPr>
          <a:xfrm>
            <a:off x="533400" y="3429000"/>
            <a:ext cx="552450" cy="552450"/>
            <a:chOff x="1344" y="1248"/>
            <a:chExt cx="348" cy="348"/>
          </a:xfrm>
        </p:grpSpPr>
        <p:sp>
          <p:nvSpPr>
            <p:cNvPr id="276" name="Google Shape;276;p1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7" name="Google Shape;277;p14"/>
            <p:cNvSpPr txBox="1"/>
            <p:nvPr/>
          </p:nvSpPr>
          <p:spPr>
            <a:xfrm>
              <a:off x="1392" y="129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78" name="Google Shape;278;p14"/>
          <p:cNvGrpSpPr/>
          <p:nvPr/>
        </p:nvGrpSpPr>
        <p:grpSpPr>
          <a:xfrm>
            <a:off x="1066800" y="2667000"/>
            <a:ext cx="552450" cy="552450"/>
            <a:chOff x="1344" y="1248"/>
            <a:chExt cx="348" cy="348"/>
          </a:xfrm>
        </p:grpSpPr>
        <p:sp>
          <p:nvSpPr>
            <p:cNvPr id="279" name="Google Shape;279;p1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0" name="Google Shape;280;p14"/>
            <p:cNvSpPr txBox="1"/>
            <p:nvPr/>
          </p:nvSpPr>
          <p:spPr>
            <a:xfrm>
              <a:off x="1392" y="129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81" name="Google Shape;281;p14"/>
          <p:cNvGrpSpPr/>
          <p:nvPr/>
        </p:nvGrpSpPr>
        <p:grpSpPr>
          <a:xfrm>
            <a:off x="2209800" y="3124200"/>
            <a:ext cx="552450" cy="552450"/>
            <a:chOff x="1344" y="1248"/>
            <a:chExt cx="348" cy="348"/>
          </a:xfrm>
        </p:grpSpPr>
        <p:sp>
          <p:nvSpPr>
            <p:cNvPr id="282" name="Google Shape;282;p1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3" name="Google Shape;283;p14"/>
            <p:cNvSpPr txBox="1"/>
            <p:nvPr/>
          </p:nvSpPr>
          <p:spPr>
            <a:xfrm>
              <a:off x="1392" y="129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84" name="Google Shape;284;p14"/>
          <p:cNvGrpSpPr/>
          <p:nvPr/>
        </p:nvGrpSpPr>
        <p:grpSpPr>
          <a:xfrm>
            <a:off x="2895600" y="4038600"/>
            <a:ext cx="552450" cy="552450"/>
            <a:chOff x="1344" y="1248"/>
            <a:chExt cx="348" cy="348"/>
          </a:xfrm>
        </p:grpSpPr>
        <p:sp>
          <p:nvSpPr>
            <p:cNvPr id="285" name="Google Shape;285;p1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6" name="Google Shape;286;p14"/>
            <p:cNvSpPr txBox="1"/>
            <p:nvPr/>
          </p:nvSpPr>
          <p:spPr>
            <a:xfrm>
              <a:off x="1392" y="129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87" name="Google Shape;287;p14"/>
          <p:cNvCxnSpPr/>
          <p:nvPr/>
        </p:nvCxnSpPr>
        <p:spPr>
          <a:xfrm>
            <a:off x="2438400" y="3581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8" name="Google Shape;288;p14"/>
          <p:cNvCxnSpPr/>
          <p:nvPr/>
        </p:nvCxnSpPr>
        <p:spPr>
          <a:xfrm flipH="1">
            <a:off x="2133600" y="4648200"/>
            <a:ext cx="9906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89" name="Google Shape;289;p14"/>
          <p:cNvGrpSpPr/>
          <p:nvPr/>
        </p:nvGrpSpPr>
        <p:grpSpPr>
          <a:xfrm>
            <a:off x="1905000" y="5715000"/>
            <a:ext cx="552450" cy="552450"/>
            <a:chOff x="1344" y="1248"/>
            <a:chExt cx="348" cy="348"/>
          </a:xfrm>
        </p:grpSpPr>
        <p:sp>
          <p:nvSpPr>
            <p:cNvPr id="290" name="Google Shape;290;p14"/>
            <p:cNvSpPr/>
            <p:nvPr/>
          </p:nvSpPr>
          <p:spPr>
            <a:xfrm>
              <a:off x="1344" y="1248"/>
              <a:ext cx="300" cy="300"/>
            </a:xfrm>
            <a:prstGeom prst="ellipse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1" name="Google Shape;291;p14"/>
            <p:cNvSpPr txBox="1"/>
            <p:nvPr/>
          </p:nvSpPr>
          <p:spPr>
            <a:xfrm>
              <a:off x="1392" y="1296"/>
              <a:ext cx="300" cy="3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92" name="Google Shape;292;p14"/>
          <p:cNvSpPr txBox="1"/>
          <p:nvPr/>
        </p:nvSpPr>
        <p:spPr>
          <a:xfrm>
            <a:off x="2667000" y="3505200"/>
            <a:ext cx="6096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3" name="Google Shape;293;p14"/>
          <p:cNvSpPr txBox="1"/>
          <p:nvPr/>
        </p:nvSpPr>
        <p:spPr>
          <a:xfrm>
            <a:off x="2667000" y="5257800"/>
            <a:ext cx="76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211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94" name="Google Shape;294;p14"/>
          <p:cNvGrpSpPr/>
          <p:nvPr/>
        </p:nvGrpSpPr>
        <p:grpSpPr>
          <a:xfrm>
            <a:off x="1371600" y="4038600"/>
            <a:ext cx="552450" cy="552450"/>
            <a:chOff x="1344" y="1248"/>
            <a:chExt cx="348" cy="348"/>
          </a:xfrm>
        </p:grpSpPr>
        <p:sp>
          <p:nvSpPr>
            <p:cNvPr id="295" name="Google Shape;295;p1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6" name="Google Shape;296;p14"/>
            <p:cNvSpPr txBox="1"/>
            <p:nvPr/>
          </p:nvSpPr>
          <p:spPr>
            <a:xfrm>
              <a:off x="1392" y="129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97" name="Google Shape;297;p14"/>
          <p:cNvGrpSpPr/>
          <p:nvPr/>
        </p:nvGrpSpPr>
        <p:grpSpPr>
          <a:xfrm>
            <a:off x="1143000" y="4953000"/>
            <a:ext cx="552450" cy="552450"/>
            <a:chOff x="1344" y="1248"/>
            <a:chExt cx="348" cy="348"/>
          </a:xfrm>
        </p:grpSpPr>
        <p:sp>
          <p:nvSpPr>
            <p:cNvPr id="298" name="Google Shape;298;p1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9" name="Google Shape;299;p14"/>
            <p:cNvSpPr txBox="1"/>
            <p:nvPr/>
          </p:nvSpPr>
          <p:spPr>
            <a:xfrm>
              <a:off x="1392" y="129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300" name="Google Shape;300;p14"/>
          <p:cNvCxnSpPr/>
          <p:nvPr/>
        </p:nvCxnSpPr>
        <p:spPr>
          <a:xfrm flipH="1">
            <a:off x="1524000" y="35814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1" name="Google Shape;301;p14"/>
          <p:cNvCxnSpPr/>
          <p:nvPr/>
        </p:nvCxnSpPr>
        <p:spPr>
          <a:xfrm flipH="1">
            <a:off x="1371600" y="4495800"/>
            <a:ext cx="228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2" name="Google Shape;302;p14"/>
          <p:cNvCxnSpPr/>
          <p:nvPr/>
        </p:nvCxnSpPr>
        <p:spPr>
          <a:xfrm>
            <a:off x="1371600" y="54102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3" name="Google Shape;303;p14"/>
          <p:cNvSpPr txBox="1"/>
          <p:nvPr/>
        </p:nvSpPr>
        <p:spPr>
          <a:xfrm>
            <a:off x="1600200" y="3505200"/>
            <a:ext cx="6096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04" name="Google Shape;304;p14"/>
          <p:cNvCxnSpPr/>
          <p:nvPr/>
        </p:nvCxnSpPr>
        <p:spPr>
          <a:xfrm>
            <a:off x="2362200" y="2438400"/>
            <a:ext cx="10668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5" name="Google Shape;305;p14"/>
          <p:cNvCxnSpPr/>
          <p:nvPr/>
        </p:nvCxnSpPr>
        <p:spPr>
          <a:xfrm>
            <a:off x="23622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6" name="Google Shape;306;p14"/>
          <p:cNvCxnSpPr/>
          <p:nvPr/>
        </p:nvCxnSpPr>
        <p:spPr>
          <a:xfrm flipH="1">
            <a:off x="1295400" y="2438400"/>
            <a:ext cx="1066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7" name="Google Shape;307;p14"/>
          <p:cNvCxnSpPr/>
          <p:nvPr/>
        </p:nvCxnSpPr>
        <p:spPr>
          <a:xfrm flipH="1">
            <a:off x="762000" y="31242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8" name="Google Shape;308;p14"/>
          <p:cNvSpPr txBox="1"/>
          <p:nvPr/>
        </p:nvSpPr>
        <p:spPr>
          <a:xfrm>
            <a:off x="2590800" y="1828800"/>
            <a:ext cx="12192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9" name="Google Shape;309;p14"/>
          <p:cNvSpPr txBox="1"/>
          <p:nvPr/>
        </p:nvSpPr>
        <p:spPr>
          <a:xfrm>
            <a:off x="2438400" y="6019800"/>
            <a:ext cx="12192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0" name="Google Shape;310;p14"/>
          <p:cNvSpPr txBox="1"/>
          <p:nvPr/>
        </p:nvSpPr>
        <p:spPr>
          <a:xfrm>
            <a:off x="990600" y="4572000"/>
            <a:ext cx="6096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1" name="Google Shape;311;p14"/>
          <p:cNvSpPr txBox="1"/>
          <p:nvPr/>
        </p:nvSpPr>
        <p:spPr>
          <a:xfrm>
            <a:off x="1295400" y="5486400"/>
            <a:ext cx="8382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2" name="Google Shape;312;p14"/>
          <p:cNvSpPr txBox="1"/>
          <p:nvPr/>
        </p:nvSpPr>
        <p:spPr>
          <a:xfrm>
            <a:off x="2819400" y="2133600"/>
            <a:ext cx="6096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3" name="Google Shape;313;p14"/>
          <p:cNvSpPr txBox="1"/>
          <p:nvPr/>
        </p:nvSpPr>
        <p:spPr>
          <a:xfrm>
            <a:off x="1371600" y="2209800"/>
            <a:ext cx="7620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4" name="Google Shape;314;p14"/>
          <p:cNvSpPr txBox="1"/>
          <p:nvPr/>
        </p:nvSpPr>
        <p:spPr>
          <a:xfrm>
            <a:off x="381000" y="3048000"/>
            <a:ext cx="7620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111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5" name="Google Shape;315;p14"/>
          <p:cNvSpPr txBox="1"/>
          <p:nvPr/>
        </p:nvSpPr>
        <p:spPr>
          <a:xfrm>
            <a:off x="3657600" y="5943600"/>
            <a:ext cx="54864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f(n) = h </a:t>
            </a: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1" i="1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= straight-line distance heuristic</a:t>
            </a:r>
            <a:endParaRPr b="1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316" name="Google Shape;316;p14"/>
          <p:cNvGraphicFramePr/>
          <p:nvPr/>
        </p:nvGraphicFramePr>
        <p:xfrm>
          <a:off x="5145088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{348F556E-7DF4-43B7-B727-8D9AB880A138}</a:tableStyleId>
              </a:tblPr>
              <a:tblGrid>
                <a:gridCol w="1905000"/>
                <a:gridCol w="1905000"/>
              </a:tblGrid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State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Heuristic: h(n)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366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374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329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244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253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178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193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7" name="Google Shape;317;p14"/>
          <p:cNvSpPr txBox="1"/>
          <p:nvPr/>
        </p:nvSpPr>
        <p:spPr>
          <a:xfrm>
            <a:off x="2362200" y="2681288"/>
            <a:ext cx="7620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5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3" name="Google Shape;323;p15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Greedy Search</a:t>
            </a:r>
            <a:endParaRPr/>
          </a:p>
        </p:txBody>
      </p:sp>
      <p:grpSp>
        <p:nvGrpSpPr>
          <p:cNvPr id="324" name="Google Shape;324;p15"/>
          <p:cNvGrpSpPr/>
          <p:nvPr/>
        </p:nvGrpSpPr>
        <p:grpSpPr>
          <a:xfrm>
            <a:off x="2133600" y="1981200"/>
            <a:ext cx="457200" cy="457200"/>
            <a:chOff x="1344" y="1248"/>
            <a:chExt cx="288" cy="288"/>
          </a:xfrm>
        </p:grpSpPr>
        <p:sp>
          <p:nvSpPr>
            <p:cNvPr id="325" name="Google Shape;325;p1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6" name="Google Shape;326;p1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27" name="Google Shape;327;p15"/>
          <p:cNvGrpSpPr/>
          <p:nvPr/>
        </p:nvGrpSpPr>
        <p:grpSpPr>
          <a:xfrm>
            <a:off x="3200400" y="2514600"/>
            <a:ext cx="457200" cy="457200"/>
            <a:chOff x="1344" y="1248"/>
            <a:chExt cx="288" cy="288"/>
          </a:xfrm>
        </p:grpSpPr>
        <p:sp>
          <p:nvSpPr>
            <p:cNvPr id="328" name="Google Shape;328;p1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9" name="Google Shape;329;p1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30" name="Google Shape;330;p15"/>
          <p:cNvGrpSpPr/>
          <p:nvPr/>
        </p:nvGrpSpPr>
        <p:grpSpPr>
          <a:xfrm>
            <a:off x="533400" y="3429000"/>
            <a:ext cx="457200" cy="457200"/>
            <a:chOff x="1344" y="1248"/>
            <a:chExt cx="288" cy="288"/>
          </a:xfrm>
        </p:grpSpPr>
        <p:sp>
          <p:nvSpPr>
            <p:cNvPr id="331" name="Google Shape;331;p1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2" name="Google Shape;332;p1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33" name="Google Shape;333;p15"/>
          <p:cNvGrpSpPr/>
          <p:nvPr/>
        </p:nvGrpSpPr>
        <p:grpSpPr>
          <a:xfrm>
            <a:off x="1066800" y="2667000"/>
            <a:ext cx="457200" cy="457200"/>
            <a:chOff x="1344" y="1248"/>
            <a:chExt cx="288" cy="288"/>
          </a:xfrm>
        </p:grpSpPr>
        <p:sp>
          <p:nvSpPr>
            <p:cNvPr id="334" name="Google Shape;334;p1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5" name="Google Shape;335;p1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36" name="Google Shape;336;p15"/>
          <p:cNvGrpSpPr/>
          <p:nvPr/>
        </p:nvGrpSpPr>
        <p:grpSpPr>
          <a:xfrm>
            <a:off x="2209800" y="3124200"/>
            <a:ext cx="457200" cy="457200"/>
            <a:chOff x="1344" y="1248"/>
            <a:chExt cx="288" cy="288"/>
          </a:xfrm>
        </p:grpSpPr>
        <p:sp>
          <p:nvSpPr>
            <p:cNvPr id="337" name="Google Shape;337;p1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8" name="Google Shape;338;p1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39" name="Google Shape;339;p15"/>
          <p:cNvGrpSpPr/>
          <p:nvPr/>
        </p:nvGrpSpPr>
        <p:grpSpPr>
          <a:xfrm>
            <a:off x="2895600" y="4038600"/>
            <a:ext cx="457200" cy="457200"/>
            <a:chOff x="1344" y="1248"/>
            <a:chExt cx="288" cy="288"/>
          </a:xfrm>
        </p:grpSpPr>
        <p:sp>
          <p:nvSpPr>
            <p:cNvPr id="340" name="Google Shape;340;p1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1" name="Google Shape;341;p1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42" name="Google Shape;342;p15"/>
          <p:cNvGrpSpPr/>
          <p:nvPr/>
        </p:nvGrpSpPr>
        <p:grpSpPr>
          <a:xfrm>
            <a:off x="1905000" y="5715000"/>
            <a:ext cx="457200" cy="457200"/>
            <a:chOff x="1344" y="1248"/>
            <a:chExt cx="288" cy="288"/>
          </a:xfrm>
        </p:grpSpPr>
        <p:sp>
          <p:nvSpPr>
            <p:cNvPr id="343" name="Google Shape;343;p1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4" name="Google Shape;344;p1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345" name="Google Shape;345;p15"/>
          <p:cNvCxnSpPr/>
          <p:nvPr/>
        </p:nvCxnSpPr>
        <p:spPr>
          <a:xfrm>
            <a:off x="2438400" y="3581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6" name="Google Shape;346;p15"/>
          <p:cNvCxnSpPr/>
          <p:nvPr/>
        </p:nvCxnSpPr>
        <p:spPr>
          <a:xfrm flipH="1">
            <a:off x="2133600" y="4495800"/>
            <a:ext cx="9906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7" name="Google Shape;347;p15"/>
          <p:cNvSpPr txBox="1"/>
          <p:nvPr/>
        </p:nvSpPr>
        <p:spPr>
          <a:xfrm>
            <a:off x="26670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8" name="Google Shape;348;p15"/>
          <p:cNvSpPr txBox="1"/>
          <p:nvPr/>
        </p:nvSpPr>
        <p:spPr>
          <a:xfrm>
            <a:off x="2667000" y="51054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211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349" name="Google Shape;349;p15"/>
          <p:cNvGrpSpPr/>
          <p:nvPr/>
        </p:nvGrpSpPr>
        <p:grpSpPr>
          <a:xfrm>
            <a:off x="1371600" y="4038600"/>
            <a:ext cx="457200" cy="457200"/>
            <a:chOff x="1344" y="1248"/>
            <a:chExt cx="288" cy="288"/>
          </a:xfrm>
        </p:grpSpPr>
        <p:sp>
          <p:nvSpPr>
            <p:cNvPr id="350" name="Google Shape;350;p1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51" name="Google Shape;351;p1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52" name="Google Shape;352;p15"/>
          <p:cNvGrpSpPr/>
          <p:nvPr/>
        </p:nvGrpSpPr>
        <p:grpSpPr>
          <a:xfrm>
            <a:off x="1143000" y="4953000"/>
            <a:ext cx="457200" cy="457200"/>
            <a:chOff x="1344" y="1248"/>
            <a:chExt cx="288" cy="288"/>
          </a:xfrm>
        </p:grpSpPr>
        <p:sp>
          <p:nvSpPr>
            <p:cNvPr id="353" name="Google Shape;353;p1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54" name="Google Shape;354;p1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355" name="Google Shape;355;p15"/>
          <p:cNvCxnSpPr/>
          <p:nvPr/>
        </p:nvCxnSpPr>
        <p:spPr>
          <a:xfrm flipH="1">
            <a:off x="1524000" y="35814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6" name="Google Shape;356;p15"/>
          <p:cNvCxnSpPr/>
          <p:nvPr/>
        </p:nvCxnSpPr>
        <p:spPr>
          <a:xfrm flipH="1">
            <a:off x="1371600" y="4495800"/>
            <a:ext cx="228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7" name="Google Shape;357;p15"/>
          <p:cNvCxnSpPr/>
          <p:nvPr/>
        </p:nvCxnSpPr>
        <p:spPr>
          <a:xfrm>
            <a:off x="1371600" y="54102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8" name="Google Shape;358;p15"/>
          <p:cNvSpPr txBox="1"/>
          <p:nvPr/>
        </p:nvSpPr>
        <p:spPr>
          <a:xfrm>
            <a:off x="16002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59" name="Google Shape;359;p15"/>
          <p:cNvCxnSpPr/>
          <p:nvPr/>
        </p:nvCxnSpPr>
        <p:spPr>
          <a:xfrm>
            <a:off x="2362200" y="2438400"/>
            <a:ext cx="10668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0" name="Google Shape;360;p15"/>
          <p:cNvCxnSpPr/>
          <p:nvPr/>
        </p:nvCxnSpPr>
        <p:spPr>
          <a:xfrm>
            <a:off x="23622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1" name="Google Shape;361;p15"/>
          <p:cNvCxnSpPr/>
          <p:nvPr/>
        </p:nvCxnSpPr>
        <p:spPr>
          <a:xfrm flipH="1">
            <a:off x="1295400" y="2438400"/>
            <a:ext cx="1066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2" name="Google Shape;362;p15"/>
          <p:cNvCxnSpPr/>
          <p:nvPr/>
        </p:nvCxnSpPr>
        <p:spPr>
          <a:xfrm flipH="1">
            <a:off x="762000" y="31242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3" name="Google Shape;363;p15"/>
          <p:cNvSpPr txBox="1"/>
          <p:nvPr/>
        </p:nvSpPr>
        <p:spPr>
          <a:xfrm>
            <a:off x="2590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4" name="Google Shape;364;p15"/>
          <p:cNvSpPr txBox="1"/>
          <p:nvPr/>
        </p:nvSpPr>
        <p:spPr>
          <a:xfrm>
            <a:off x="2438400" y="6019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5" name="Google Shape;365;p15"/>
          <p:cNvSpPr txBox="1"/>
          <p:nvPr/>
        </p:nvSpPr>
        <p:spPr>
          <a:xfrm>
            <a:off x="990600" y="45720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6" name="Google Shape;366;p15"/>
          <p:cNvSpPr txBox="1"/>
          <p:nvPr/>
        </p:nvSpPr>
        <p:spPr>
          <a:xfrm>
            <a:off x="1295400" y="54864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7" name="Google Shape;367;p15"/>
          <p:cNvSpPr txBox="1"/>
          <p:nvPr/>
        </p:nvSpPr>
        <p:spPr>
          <a:xfrm>
            <a:off x="28194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8" name="Google Shape;368;p15"/>
          <p:cNvSpPr txBox="1"/>
          <p:nvPr/>
        </p:nvSpPr>
        <p:spPr>
          <a:xfrm>
            <a:off x="1371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9" name="Google Shape;369;p15"/>
          <p:cNvSpPr txBox="1"/>
          <p:nvPr/>
        </p:nvSpPr>
        <p:spPr>
          <a:xfrm>
            <a:off x="381000" y="30480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111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0" name="Google Shape;370;p15"/>
          <p:cNvSpPr txBox="1"/>
          <p:nvPr/>
        </p:nvSpPr>
        <p:spPr>
          <a:xfrm>
            <a:off x="3657600" y="5943600"/>
            <a:ext cx="5486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f(n) = h </a:t>
            </a: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1" i="1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= straight-line distance heuristic</a:t>
            </a:r>
            <a:endParaRPr b="1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371" name="Google Shape;371;p15"/>
          <p:cNvGraphicFramePr/>
          <p:nvPr/>
        </p:nvGraphicFramePr>
        <p:xfrm>
          <a:off x="5145088" y="18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{348F556E-7DF4-43B7-B727-8D9AB880A138}</a:tableStyleId>
              </a:tblPr>
              <a:tblGrid>
                <a:gridCol w="1905000"/>
                <a:gridCol w="1905000"/>
              </a:tblGrid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State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Heuristic: h(n)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366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374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329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244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253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178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193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72" name="Google Shape;372;p15"/>
          <p:cNvCxnSpPr/>
          <p:nvPr/>
        </p:nvCxnSpPr>
        <p:spPr>
          <a:xfrm flipH="1">
            <a:off x="2057400" y="2286000"/>
            <a:ext cx="228600" cy="358140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dot"/>
            <a:round/>
            <a:headEnd len="sm" w="sm" type="none"/>
            <a:tailEnd len="med" w="med" type="triangle"/>
          </a:ln>
        </p:spPr>
      </p:cxnSp>
      <p:sp>
        <p:nvSpPr>
          <p:cNvPr id="373" name="Google Shape;373;p15"/>
          <p:cNvSpPr txBox="1"/>
          <p:nvPr/>
        </p:nvSpPr>
        <p:spPr>
          <a:xfrm>
            <a:off x="23622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6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9" name="Google Shape;379;p16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Greedy Search</a:t>
            </a:r>
            <a:endParaRPr/>
          </a:p>
        </p:txBody>
      </p:sp>
      <p:grpSp>
        <p:nvGrpSpPr>
          <p:cNvPr id="380" name="Google Shape;380;p16"/>
          <p:cNvGrpSpPr/>
          <p:nvPr/>
        </p:nvGrpSpPr>
        <p:grpSpPr>
          <a:xfrm>
            <a:off x="2133600" y="1981200"/>
            <a:ext cx="457200" cy="457200"/>
            <a:chOff x="1344" y="1248"/>
            <a:chExt cx="288" cy="288"/>
          </a:xfrm>
        </p:grpSpPr>
        <p:sp>
          <p:nvSpPr>
            <p:cNvPr id="381" name="Google Shape;381;p1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82" name="Google Shape;382;p1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83" name="Google Shape;383;p16"/>
          <p:cNvGrpSpPr/>
          <p:nvPr/>
        </p:nvGrpSpPr>
        <p:grpSpPr>
          <a:xfrm>
            <a:off x="3200400" y="2514600"/>
            <a:ext cx="457200" cy="457200"/>
            <a:chOff x="1344" y="1248"/>
            <a:chExt cx="288" cy="288"/>
          </a:xfrm>
        </p:grpSpPr>
        <p:sp>
          <p:nvSpPr>
            <p:cNvPr id="384" name="Google Shape;384;p1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85" name="Google Shape;385;p1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86" name="Google Shape;386;p16"/>
          <p:cNvGrpSpPr/>
          <p:nvPr/>
        </p:nvGrpSpPr>
        <p:grpSpPr>
          <a:xfrm>
            <a:off x="533400" y="3429000"/>
            <a:ext cx="457200" cy="457200"/>
            <a:chOff x="1344" y="1248"/>
            <a:chExt cx="288" cy="288"/>
          </a:xfrm>
        </p:grpSpPr>
        <p:sp>
          <p:nvSpPr>
            <p:cNvPr id="387" name="Google Shape;387;p1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88" name="Google Shape;388;p1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89" name="Google Shape;389;p16"/>
          <p:cNvGrpSpPr/>
          <p:nvPr/>
        </p:nvGrpSpPr>
        <p:grpSpPr>
          <a:xfrm>
            <a:off x="1066800" y="2667000"/>
            <a:ext cx="457200" cy="457200"/>
            <a:chOff x="1344" y="1248"/>
            <a:chExt cx="288" cy="288"/>
          </a:xfrm>
        </p:grpSpPr>
        <p:sp>
          <p:nvSpPr>
            <p:cNvPr id="390" name="Google Shape;390;p1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1" name="Google Shape;391;p1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92" name="Google Shape;392;p16"/>
          <p:cNvGrpSpPr/>
          <p:nvPr/>
        </p:nvGrpSpPr>
        <p:grpSpPr>
          <a:xfrm>
            <a:off x="2209800" y="3124200"/>
            <a:ext cx="457200" cy="457200"/>
            <a:chOff x="1344" y="1248"/>
            <a:chExt cx="288" cy="288"/>
          </a:xfrm>
        </p:grpSpPr>
        <p:sp>
          <p:nvSpPr>
            <p:cNvPr id="393" name="Google Shape;393;p1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4" name="Google Shape;394;p1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95" name="Google Shape;395;p16"/>
          <p:cNvGrpSpPr/>
          <p:nvPr/>
        </p:nvGrpSpPr>
        <p:grpSpPr>
          <a:xfrm>
            <a:off x="2895600" y="4038600"/>
            <a:ext cx="457200" cy="457200"/>
            <a:chOff x="1344" y="1248"/>
            <a:chExt cx="288" cy="288"/>
          </a:xfrm>
        </p:grpSpPr>
        <p:sp>
          <p:nvSpPr>
            <p:cNvPr id="396" name="Google Shape;396;p1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7" name="Google Shape;397;p1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98" name="Google Shape;398;p16"/>
          <p:cNvGrpSpPr/>
          <p:nvPr/>
        </p:nvGrpSpPr>
        <p:grpSpPr>
          <a:xfrm>
            <a:off x="1905000" y="5715000"/>
            <a:ext cx="457200" cy="457200"/>
            <a:chOff x="1344" y="1248"/>
            <a:chExt cx="288" cy="288"/>
          </a:xfrm>
        </p:grpSpPr>
        <p:sp>
          <p:nvSpPr>
            <p:cNvPr id="399" name="Google Shape;399;p1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00" name="Google Shape;400;p1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401" name="Google Shape;401;p16"/>
          <p:cNvCxnSpPr/>
          <p:nvPr/>
        </p:nvCxnSpPr>
        <p:spPr>
          <a:xfrm>
            <a:off x="2438400" y="3581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2" name="Google Shape;402;p16"/>
          <p:cNvCxnSpPr/>
          <p:nvPr/>
        </p:nvCxnSpPr>
        <p:spPr>
          <a:xfrm flipH="1">
            <a:off x="2133600" y="4495800"/>
            <a:ext cx="9906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3" name="Google Shape;403;p16"/>
          <p:cNvSpPr txBox="1"/>
          <p:nvPr/>
        </p:nvSpPr>
        <p:spPr>
          <a:xfrm>
            <a:off x="26670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4" name="Google Shape;404;p16"/>
          <p:cNvSpPr txBox="1"/>
          <p:nvPr/>
        </p:nvSpPr>
        <p:spPr>
          <a:xfrm>
            <a:off x="2667000" y="51054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211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405" name="Google Shape;405;p16"/>
          <p:cNvGrpSpPr/>
          <p:nvPr/>
        </p:nvGrpSpPr>
        <p:grpSpPr>
          <a:xfrm>
            <a:off x="1371600" y="4038600"/>
            <a:ext cx="457200" cy="457200"/>
            <a:chOff x="1344" y="1248"/>
            <a:chExt cx="288" cy="288"/>
          </a:xfrm>
        </p:grpSpPr>
        <p:sp>
          <p:nvSpPr>
            <p:cNvPr id="406" name="Google Shape;406;p1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07" name="Google Shape;407;p1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08" name="Google Shape;408;p16"/>
          <p:cNvGrpSpPr/>
          <p:nvPr/>
        </p:nvGrpSpPr>
        <p:grpSpPr>
          <a:xfrm>
            <a:off x="1143000" y="4953000"/>
            <a:ext cx="457200" cy="457200"/>
            <a:chOff x="1344" y="1248"/>
            <a:chExt cx="288" cy="288"/>
          </a:xfrm>
        </p:grpSpPr>
        <p:sp>
          <p:nvSpPr>
            <p:cNvPr id="409" name="Google Shape;409;p1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10" name="Google Shape;410;p1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411" name="Google Shape;411;p16"/>
          <p:cNvCxnSpPr/>
          <p:nvPr/>
        </p:nvCxnSpPr>
        <p:spPr>
          <a:xfrm flipH="1">
            <a:off x="1524000" y="35814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2" name="Google Shape;412;p16"/>
          <p:cNvCxnSpPr/>
          <p:nvPr/>
        </p:nvCxnSpPr>
        <p:spPr>
          <a:xfrm flipH="1">
            <a:off x="1371600" y="4495800"/>
            <a:ext cx="228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3" name="Google Shape;413;p16"/>
          <p:cNvCxnSpPr/>
          <p:nvPr/>
        </p:nvCxnSpPr>
        <p:spPr>
          <a:xfrm>
            <a:off x="1371600" y="54102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4" name="Google Shape;414;p16"/>
          <p:cNvSpPr txBox="1"/>
          <p:nvPr/>
        </p:nvSpPr>
        <p:spPr>
          <a:xfrm>
            <a:off x="16002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415" name="Google Shape;415;p16"/>
          <p:cNvCxnSpPr/>
          <p:nvPr/>
        </p:nvCxnSpPr>
        <p:spPr>
          <a:xfrm>
            <a:off x="2362200" y="2438400"/>
            <a:ext cx="10668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6" name="Google Shape;416;p16"/>
          <p:cNvCxnSpPr/>
          <p:nvPr/>
        </p:nvCxnSpPr>
        <p:spPr>
          <a:xfrm>
            <a:off x="23622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7" name="Google Shape;417;p16"/>
          <p:cNvCxnSpPr/>
          <p:nvPr/>
        </p:nvCxnSpPr>
        <p:spPr>
          <a:xfrm flipH="1">
            <a:off x="1295400" y="2438400"/>
            <a:ext cx="1066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8" name="Google Shape;418;p16"/>
          <p:cNvCxnSpPr/>
          <p:nvPr/>
        </p:nvCxnSpPr>
        <p:spPr>
          <a:xfrm flipH="1">
            <a:off x="762000" y="31242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9" name="Google Shape;419;p16"/>
          <p:cNvSpPr txBox="1"/>
          <p:nvPr/>
        </p:nvSpPr>
        <p:spPr>
          <a:xfrm>
            <a:off x="2590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0" name="Google Shape;420;p16"/>
          <p:cNvSpPr txBox="1"/>
          <p:nvPr/>
        </p:nvSpPr>
        <p:spPr>
          <a:xfrm>
            <a:off x="2438400" y="6019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1" name="Google Shape;421;p16"/>
          <p:cNvSpPr txBox="1"/>
          <p:nvPr/>
        </p:nvSpPr>
        <p:spPr>
          <a:xfrm>
            <a:off x="990600" y="45720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2" name="Google Shape;422;p16"/>
          <p:cNvSpPr txBox="1"/>
          <p:nvPr/>
        </p:nvSpPr>
        <p:spPr>
          <a:xfrm>
            <a:off x="1295400" y="54864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3" name="Google Shape;423;p16"/>
          <p:cNvSpPr txBox="1"/>
          <p:nvPr/>
        </p:nvSpPr>
        <p:spPr>
          <a:xfrm>
            <a:off x="28194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4" name="Google Shape;424;p16"/>
          <p:cNvSpPr txBox="1"/>
          <p:nvPr/>
        </p:nvSpPr>
        <p:spPr>
          <a:xfrm>
            <a:off x="1371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5" name="Google Shape;425;p16"/>
          <p:cNvSpPr txBox="1"/>
          <p:nvPr/>
        </p:nvSpPr>
        <p:spPr>
          <a:xfrm>
            <a:off x="381000" y="30480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111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6" name="Google Shape;426;p16"/>
          <p:cNvSpPr txBox="1"/>
          <p:nvPr/>
        </p:nvSpPr>
        <p:spPr>
          <a:xfrm>
            <a:off x="3657600" y="5943600"/>
            <a:ext cx="5486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f(n) = h </a:t>
            </a: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1" i="1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= straight-line distance heuristic</a:t>
            </a:r>
            <a:endParaRPr b="1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427" name="Google Shape;427;p16"/>
          <p:cNvGraphicFramePr/>
          <p:nvPr/>
        </p:nvGraphicFramePr>
        <p:xfrm>
          <a:off x="5145088" y="18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{348F556E-7DF4-43B7-B727-8D9AB880A138}</a:tableStyleId>
              </a:tblPr>
              <a:tblGrid>
                <a:gridCol w="1905000"/>
                <a:gridCol w="1905000"/>
              </a:tblGrid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State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Heuristic: h(n)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366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374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329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244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253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178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193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28" name="Google Shape;428;p16"/>
          <p:cNvCxnSpPr/>
          <p:nvPr/>
        </p:nvCxnSpPr>
        <p:spPr>
          <a:xfrm flipH="1">
            <a:off x="2133600" y="2895600"/>
            <a:ext cx="1219200" cy="297180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dot"/>
            <a:round/>
            <a:headEnd len="sm" w="sm" type="none"/>
            <a:tailEnd len="med" w="med" type="triangle"/>
          </a:ln>
        </p:spPr>
      </p:cxnSp>
      <p:sp>
        <p:nvSpPr>
          <p:cNvPr id="429" name="Google Shape;429;p16"/>
          <p:cNvSpPr txBox="1"/>
          <p:nvPr/>
        </p:nvSpPr>
        <p:spPr>
          <a:xfrm>
            <a:off x="23622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7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5" name="Google Shape;435;p17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Greedy Search</a:t>
            </a:r>
            <a:endParaRPr/>
          </a:p>
        </p:txBody>
      </p:sp>
      <p:grpSp>
        <p:nvGrpSpPr>
          <p:cNvPr id="436" name="Google Shape;436;p17"/>
          <p:cNvGrpSpPr/>
          <p:nvPr/>
        </p:nvGrpSpPr>
        <p:grpSpPr>
          <a:xfrm>
            <a:off x="2133600" y="1981200"/>
            <a:ext cx="457200" cy="457200"/>
            <a:chOff x="1344" y="1248"/>
            <a:chExt cx="288" cy="288"/>
          </a:xfrm>
        </p:grpSpPr>
        <p:sp>
          <p:nvSpPr>
            <p:cNvPr id="437" name="Google Shape;437;p1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38" name="Google Shape;438;p1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39" name="Google Shape;439;p17"/>
          <p:cNvGrpSpPr/>
          <p:nvPr/>
        </p:nvGrpSpPr>
        <p:grpSpPr>
          <a:xfrm>
            <a:off x="3200400" y="2514600"/>
            <a:ext cx="457200" cy="457200"/>
            <a:chOff x="1344" y="1248"/>
            <a:chExt cx="288" cy="288"/>
          </a:xfrm>
        </p:grpSpPr>
        <p:sp>
          <p:nvSpPr>
            <p:cNvPr id="440" name="Google Shape;440;p1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41" name="Google Shape;441;p1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42" name="Google Shape;442;p17"/>
          <p:cNvGrpSpPr/>
          <p:nvPr/>
        </p:nvGrpSpPr>
        <p:grpSpPr>
          <a:xfrm>
            <a:off x="533400" y="3429000"/>
            <a:ext cx="457200" cy="457200"/>
            <a:chOff x="1344" y="1248"/>
            <a:chExt cx="288" cy="288"/>
          </a:xfrm>
        </p:grpSpPr>
        <p:sp>
          <p:nvSpPr>
            <p:cNvPr id="443" name="Google Shape;443;p1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44" name="Google Shape;444;p1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45" name="Google Shape;445;p17"/>
          <p:cNvGrpSpPr/>
          <p:nvPr/>
        </p:nvGrpSpPr>
        <p:grpSpPr>
          <a:xfrm>
            <a:off x="1066800" y="2667000"/>
            <a:ext cx="457200" cy="457200"/>
            <a:chOff x="1344" y="1248"/>
            <a:chExt cx="288" cy="288"/>
          </a:xfrm>
        </p:grpSpPr>
        <p:sp>
          <p:nvSpPr>
            <p:cNvPr id="446" name="Google Shape;446;p1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47" name="Google Shape;447;p1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48" name="Google Shape;448;p17"/>
          <p:cNvGrpSpPr/>
          <p:nvPr/>
        </p:nvGrpSpPr>
        <p:grpSpPr>
          <a:xfrm>
            <a:off x="2209800" y="3124200"/>
            <a:ext cx="457200" cy="457200"/>
            <a:chOff x="1344" y="1248"/>
            <a:chExt cx="288" cy="288"/>
          </a:xfrm>
        </p:grpSpPr>
        <p:sp>
          <p:nvSpPr>
            <p:cNvPr id="449" name="Google Shape;449;p1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0" name="Google Shape;450;p1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51" name="Google Shape;451;p17"/>
          <p:cNvGrpSpPr/>
          <p:nvPr/>
        </p:nvGrpSpPr>
        <p:grpSpPr>
          <a:xfrm>
            <a:off x="2895600" y="4038600"/>
            <a:ext cx="457200" cy="457200"/>
            <a:chOff x="1344" y="1248"/>
            <a:chExt cx="288" cy="288"/>
          </a:xfrm>
        </p:grpSpPr>
        <p:sp>
          <p:nvSpPr>
            <p:cNvPr id="452" name="Google Shape;452;p1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3" name="Google Shape;453;p1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54" name="Google Shape;454;p17"/>
          <p:cNvGrpSpPr/>
          <p:nvPr/>
        </p:nvGrpSpPr>
        <p:grpSpPr>
          <a:xfrm>
            <a:off x="1905000" y="5715000"/>
            <a:ext cx="457200" cy="457200"/>
            <a:chOff x="1344" y="1248"/>
            <a:chExt cx="288" cy="288"/>
          </a:xfrm>
        </p:grpSpPr>
        <p:sp>
          <p:nvSpPr>
            <p:cNvPr id="455" name="Google Shape;455;p1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6" name="Google Shape;456;p1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457" name="Google Shape;457;p17"/>
          <p:cNvCxnSpPr/>
          <p:nvPr/>
        </p:nvCxnSpPr>
        <p:spPr>
          <a:xfrm>
            <a:off x="2438400" y="3581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8" name="Google Shape;458;p17"/>
          <p:cNvCxnSpPr/>
          <p:nvPr/>
        </p:nvCxnSpPr>
        <p:spPr>
          <a:xfrm flipH="1">
            <a:off x="2133600" y="4495800"/>
            <a:ext cx="9906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9" name="Google Shape;459;p17"/>
          <p:cNvSpPr txBox="1"/>
          <p:nvPr/>
        </p:nvSpPr>
        <p:spPr>
          <a:xfrm>
            <a:off x="26670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0" name="Google Shape;460;p17"/>
          <p:cNvSpPr txBox="1"/>
          <p:nvPr/>
        </p:nvSpPr>
        <p:spPr>
          <a:xfrm>
            <a:off x="2667000" y="51054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211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461" name="Google Shape;461;p17"/>
          <p:cNvGrpSpPr/>
          <p:nvPr/>
        </p:nvGrpSpPr>
        <p:grpSpPr>
          <a:xfrm>
            <a:off x="1371600" y="4038600"/>
            <a:ext cx="457200" cy="457200"/>
            <a:chOff x="1344" y="1248"/>
            <a:chExt cx="288" cy="288"/>
          </a:xfrm>
        </p:grpSpPr>
        <p:sp>
          <p:nvSpPr>
            <p:cNvPr id="462" name="Google Shape;462;p1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3" name="Google Shape;463;p1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64" name="Google Shape;464;p17"/>
          <p:cNvGrpSpPr/>
          <p:nvPr/>
        </p:nvGrpSpPr>
        <p:grpSpPr>
          <a:xfrm>
            <a:off x="1143000" y="4953000"/>
            <a:ext cx="457200" cy="457200"/>
            <a:chOff x="1344" y="1248"/>
            <a:chExt cx="288" cy="288"/>
          </a:xfrm>
        </p:grpSpPr>
        <p:sp>
          <p:nvSpPr>
            <p:cNvPr id="465" name="Google Shape;465;p1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6" name="Google Shape;466;p1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467" name="Google Shape;467;p17"/>
          <p:cNvCxnSpPr/>
          <p:nvPr/>
        </p:nvCxnSpPr>
        <p:spPr>
          <a:xfrm flipH="1">
            <a:off x="1524000" y="35814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8" name="Google Shape;468;p17"/>
          <p:cNvCxnSpPr/>
          <p:nvPr/>
        </p:nvCxnSpPr>
        <p:spPr>
          <a:xfrm flipH="1">
            <a:off x="1371600" y="4495800"/>
            <a:ext cx="228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9" name="Google Shape;469;p17"/>
          <p:cNvCxnSpPr/>
          <p:nvPr/>
        </p:nvCxnSpPr>
        <p:spPr>
          <a:xfrm>
            <a:off x="1371600" y="54102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0" name="Google Shape;470;p17"/>
          <p:cNvSpPr txBox="1"/>
          <p:nvPr/>
        </p:nvSpPr>
        <p:spPr>
          <a:xfrm>
            <a:off x="16002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471" name="Google Shape;471;p17"/>
          <p:cNvCxnSpPr/>
          <p:nvPr/>
        </p:nvCxnSpPr>
        <p:spPr>
          <a:xfrm>
            <a:off x="2362200" y="2438400"/>
            <a:ext cx="10668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2" name="Google Shape;472;p17"/>
          <p:cNvCxnSpPr/>
          <p:nvPr/>
        </p:nvCxnSpPr>
        <p:spPr>
          <a:xfrm>
            <a:off x="23622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3" name="Google Shape;473;p17"/>
          <p:cNvCxnSpPr/>
          <p:nvPr/>
        </p:nvCxnSpPr>
        <p:spPr>
          <a:xfrm flipH="1">
            <a:off x="1295400" y="2438400"/>
            <a:ext cx="1066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4" name="Google Shape;474;p17"/>
          <p:cNvCxnSpPr/>
          <p:nvPr/>
        </p:nvCxnSpPr>
        <p:spPr>
          <a:xfrm flipH="1">
            <a:off x="762000" y="31242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5" name="Google Shape;475;p17"/>
          <p:cNvSpPr txBox="1"/>
          <p:nvPr/>
        </p:nvSpPr>
        <p:spPr>
          <a:xfrm>
            <a:off x="2590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6" name="Google Shape;476;p17"/>
          <p:cNvSpPr txBox="1"/>
          <p:nvPr/>
        </p:nvSpPr>
        <p:spPr>
          <a:xfrm>
            <a:off x="2438400" y="6019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7" name="Google Shape;477;p17"/>
          <p:cNvSpPr txBox="1"/>
          <p:nvPr/>
        </p:nvSpPr>
        <p:spPr>
          <a:xfrm>
            <a:off x="990600" y="45720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8" name="Google Shape;478;p17"/>
          <p:cNvSpPr txBox="1"/>
          <p:nvPr/>
        </p:nvSpPr>
        <p:spPr>
          <a:xfrm>
            <a:off x="1295400" y="54864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9" name="Google Shape;479;p17"/>
          <p:cNvSpPr txBox="1"/>
          <p:nvPr/>
        </p:nvSpPr>
        <p:spPr>
          <a:xfrm>
            <a:off x="28194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0" name="Google Shape;480;p17"/>
          <p:cNvSpPr txBox="1"/>
          <p:nvPr/>
        </p:nvSpPr>
        <p:spPr>
          <a:xfrm>
            <a:off x="1371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1" name="Google Shape;481;p17"/>
          <p:cNvSpPr txBox="1"/>
          <p:nvPr/>
        </p:nvSpPr>
        <p:spPr>
          <a:xfrm>
            <a:off x="381000" y="30480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111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2" name="Google Shape;482;p17"/>
          <p:cNvSpPr txBox="1"/>
          <p:nvPr/>
        </p:nvSpPr>
        <p:spPr>
          <a:xfrm>
            <a:off x="3657600" y="5943600"/>
            <a:ext cx="5486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f(n) = h </a:t>
            </a: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1" i="1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= straight-line distance heuristic</a:t>
            </a:r>
            <a:endParaRPr b="1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483" name="Google Shape;483;p17"/>
          <p:cNvGraphicFramePr/>
          <p:nvPr/>
        </p:nvGraphicFramePr>
        <p:xfrm>
          <a:off x="5145088" y="18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{348F556E-7DF4-43B7-B727-8D9AB880A138}</a:tableStyleId>
              </a:tblPr>
              <a:tblGrid>
                <a:gridCol w="1905000"/>
                <a:gridCol w="1905000"/>
              </a:tblGrid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State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Heuristic: h(n)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366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374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329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244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253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178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193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84" name="Google Shape;484;p17"/>
          <p:cNvCxnSpPr/>
          <p:nvPr/>
        </p:nvCxnSpPr>
        <p:spPr>
          <a:xfrm>
            <a:off x="1295400" y="2971800"/>
            <a:ext cx="838200" cy="289560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dot"/>
            <a:round/>
            <a:headEnd len="sm" w="sm" type="none"/>
            <a:tailEnd len="med" w="med" type="triangle"/>
          </a:ln>
        </p:spPr>
      </p:cxnSp>
      <p:sp>
        <p:nvSpPr>
          <p:cNvPr id="485" name="Google Shape;485;p17"/>
          <p:cNvSpPr txBox="1"/>
          <p:nvPr/>
        </p:nvSpPr>
        <p:spPr>
          <a:xfrm>
            <a:off x="23622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8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1" name="Google Shape;491;p18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Greedy Search</a:t>
            </a:r>
            <a:endParaRPr/>
          </a:p>
        </p:txBody>
      </p:sp>
      <p:grpSp>
        <p:nvGrpSpPr>
          <p:cNvPr id="492" name="Google Shape;492;p18"/>
          <p:cNvGrpSpPr/>
          <p:nvPr/>
        </p:nvGrpSpPr>
        <p:grpSpPr>
          <a:xfrm>
            <a:off x="2133600" y="1981200"/>
            <a:ext cx="457200" cy="457200"/>
            <a:chOff x="1344" y="1248"/>
            <a:chExt cx="288" cy="288"/>
          </a:xfrm>
        </p:grpSpPr>
        <p:sp>
          <p:nvSpPr>
            <p:cNvPr id="493" name="Google Shape;493;p1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4" name="Google Shape;494;p1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95" name="Google Shape;495;p18"/>
          <p:cNvGrpSpPr/>
          <p:nvPr/>
        </p:nvGrpSpPr>
        <p:grpSpPr>
          <a:xfrm>
            <a:off x="3200400" y="2514600"/>
            <a:ext cx="457200" cy="457200"/>
            <a:chOff x="1344" y="1248"/>
            <a:chExt cx="288" cy="288"/>
          </a:xfrm>
        </p:grpSpPr>
        <p:sp>
          <p:nvSpPr>
            <p:cNvPr id="496" name="Google Shape;496;p1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7" name="Google Shape;497;p1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98" name="Google Shape;498;p18"/>
          <p:cNvGrpSpPr/>
          <p:nvPr/>
        </p:nvGrpSpPr>
        <p:grpSpPr>
          <a:xfrm>
            <a:off x="533400" y="3429000"/>
            <a:ext cx="457200" cy="457200"/>
            <a:chOff x="1344" y="1248"/>
            <a:chExt cx="288" cy="288"/>
          </a:xfrm>
        </p:grpSpPr>
        <p:sp>
          <p:nvSpPr>
            <p:cNvPr id="499" name="Google Shape;499;p1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0" name="Google Shape;500;p1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01" name="Google Shape;501;p18"/>
          <p:cNvGrpSpPr/>
          <p:nvPr/>
        </p:nvGrpSpPr>
        <p:grpSpPr>
          <a:xfrm>
            <a:off x="1066800" y="2667000"/>
            <a:ext cx="457200" cy="457200"/>
            <a:chOff x="1344" y="1248"/>
            <a:chExt cx="288" cy="288"/>
          </a:xfrm>
        </p:grpSpPr>
        <p:sp>
          <p:nvSpPr>
            <p:cNvPr id="502" name="Google Shape;502;p1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3" name="Google Shape;503;p1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04" name="Google Shape;504;p18"/>
          <p:cNvGrpSpPr/>
          <p:nvPr/>
        </p:nvGrpSpPr>
        <p:grpSpPr>
          <a:xfrm>
            <a:off x="2209800" y="3124200"/>
            <a:ext cx="457200" cy="457200"/>
            <a:chOff x="1344" y="1248"/>
            <a:chExt cx="288" cy="288"/>
          </a:xfrm>
        </p:grpSpPr>
        <p:sp>
          <p:nvSpPr>
            <p:cNvPr id="505" name="Google Shape;505;p1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6" name="Google Shape;506;p1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07" name="Google Shape;507;p18"/>
          <p:cNvGrpSpPr/>
          <p:nvPr/>
        </p:nvGrpSpPr>
        <p:grpSpPr>
          <a:xfrm>
            <a:off x="2895600" y="4038600"/>
            <a:ext cx="457200" cy="457200"/>
            <a:chOff x="1344" y="1248"/>
            <a:chExt cx="288" cy="288"/>
          </a:xfrm>
        </p:grpSpPr>
        <p:sp>
          <p:nvSpPr>
            <p:cNvPr id="508" name="Google Shape;508;p1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9" name="Google Shape;509;p1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10" name="Google Shape;510;p18"/>
          <p:cNvGrpSpPr/>
          <p:nvPr/>
        </p:nvGrpSpPr>
        <p:grpSpPr>
          <a:xfrm>
            <a:off x="1905000" y="5715000"/>
            <a:ext cx="457200" cy="457200"/>
            <a:chOff x="1344" y="1248"/>
            <a:chExt cx="288" cy="288"/>
          </a:xfrm>
        </p:grpSpPr>
        <p:sp>
          <p:nvSpPr>
            <p:cNvPr id="511" name="Google Shape;511;p1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2" name="Google Shape;512;p1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513" name="Google Shape;513;p18"/>
          <p:cNvCxnSpPr/>
          <p:nvPr/>
        </p:nvCxnSpPr>
        <p:spPr>
          <a:xfrm>
            <a:off x="2438400" y="3581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4" name="Google Shape;514;p18"/>
          <p:cNvCxnSpPr/>
          <p:nvPr/>
        </p:nvCxnSpPr>
        <p:spPr>
          <a:xfrm flipH="1">
            <a:off x="2133600" y="4495800"/>
            <a:ext cx="9906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5" name="Google Shape;515;p18"/>
          <p:cNvSpPr txBox="1"/>
          <p:nvPr/>
        </p:nvSpPr>
        <p:spPr>
          <a:xfrm>
            <a:off x="26670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6" name="Google Shape;516;p18"/>
          <p:cNvSpPr txBox="1"/>
          <p:nvPr/>
        </p:nvSpPr>
        <p:spPr>
          <a:xfrm>
            <a:off x="2667000" y="51054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211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517" name="Google Shape;517;p18"/>
          <p:cNvGrpSpPr/>
          <p:nvPr/>
        </p:nvGrpSpPr>
        <p:grpSpPr>
          <a:xfrm>
            <a:off x="1371600" y="4038600"/>
            <a:ext cx="457200" cy="457200"/>
            <a:chOff x="1344" y="1248"/>
            <a:chExt cx="288" cy="288"/>
          </a:xfrm>
        </p:grpSpPr>
        <p:sp>
          <p:nvSpPr>
            <p:cNvPr id="518" name="Google Shape;518;p1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9" name="Google Shape;519;p1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20" name="Google Shape;520;p18"/>
          <p:cNvGrpSpPr/>
          <p:nvPr/>
        </p:nvGrpSpPr>
        <p:grpSpPr>
          <a:xfrm>
            <a:off x="1143000" y="4953000"/>
            <a:ext cx="457200" cy="457200"/>
            <a:chOff x="1344" y="1248"/>
            <a:chExt cx="288" cy="288"/>
          </a:xfrm>
        </p:grpSpPr>
        <p:sp>
          <p:nvSpPr>
            <p:cNvPr id="521" name="Google Shape;521;p1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22" name="Google Shape;522;p1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523" name="Google Shape;523;p18"/>
          <p:cNvCxnSpPr/>
          <p:nvPr/>
        </p:nvCxnSpPr>
        <p:spPr>
          <a:xfrm flipH="1">
            <a:off x="1524000" y="35814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4" name="Google Shape;524;p18"/>
          <p:cNvCxnSpPr/>
          <p:nvPr/>
        </p:nvCxnSpPr>
        <p:spPr>
          <a:xfrm flipH="1">
            <a:off x="1371600" y="4495800"/>
            <a:ext cx="228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5" name="Google Shape;525;p18"/>
          <p:cNvCxnSpPr/>
          <p:nvPr/>
        </p:nvCxnSpPr>
        <p:spPr>
          <a:xfrm>
            <a:off x="1371600" y="54102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6" name="Google Shape;526;p18"/>
          <p:cNvSpPr txBox="1"/>
          <p:nvPr/>
        </p:nvSpPr>
        <p:spPr>
          <a:xfrm>
            <a:off x="16002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27" name="Google Shape;527;p18"/>
          <p:cNvCxnSpPr/>
          <p:nvPr/>
        </p:nvCxnSpPr>
        <p:spPr>
          <a:xfrm>
            <a:off x="2362200" y="2438400"/>
            <a:ext cx="10668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8" name="Google Shape;528;p18"/>
          <p:cNvCxnSpPr/>
          <p:nvPr/>
        </p:nvCxnSpPr>
        <p:spPr>
          <a:xfrm>
            <a:off x="23622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9" name="Google Shape;529;p18"/>
          <p:cNvCxnSpPr/>
          <p:nvPr/>
        </p:nvCxnSpPr>
        <p:spPr>
          <a:xfrm flipH="1">
            <a:off x="1295400" y="2438400"/>
            <a:ext cx="1066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0" name="Google Shape;530;p18"/>
          <p:cNvCxnSpPr/>
          <p:nvPr/>
        </p:nvCxnSpPr>
        <p:spPr>
          <a:xfrm flipH="1">
            <a:off x="762000" y="31242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1" name="Google Shape;531;p18"/>
          <p:cNvSpPr txBox="1"/>
          <p:nvPr/>
        </p:nvSpPr>
        <p:spPr>
          <a:xfrm>
            <a:off x="2590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2" name="Google Shape;532;p18"/>
          <p:cNvSpPr txBox="1"/>
          <p:nvPr/>
        </p:nvSpPr>
        <p:spPr>
          <a:xfrm>
            <a:off x="2438400" y="6019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3" name="Google Shape;533;p18"/>
          <p:cNvSpPr txBox="1"/>
          <p:nvPr/>
        </p:nvSpPr>
        <p:spPr>
          <a:xfrm>
            <a:off x="990600" y="45720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4" name="Google Shape;534;p18"/>
          <p:cNvSpPr txBox="1"/>
          <p:nvPr/>
        </p:nvSpPr>
        <p:spPr>
          <a:xfrm>
            <a:off x="1295400" y="54864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5" name="Google Shape;535;p18"/>
          <p:cNvSpPr txBox="1"/>
          <p:nvPr/>
        </p:nvSpPr>
        <p:spPr>
          <a:xfrm>
            <a:off x="28194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6" name="Google Shape;536;p18"/>
          <p:cNvSpPr txBox="1"/>
          <p:nvPr/>
        </p:nvSpPr>
        <p:spPr>
          <a:xfrm>
            <a:off x="1371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7" name="Google Shape;537;p18"/>
          <p:cNvSpPr txBox="1"/>
          <p:nvPr/>
        </p:nvSpPr>
        <p:spPr>
          <a:xfrm>
            <a:off x="381000" y="30480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111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8" name="Google Shape;538;p18"/>
          <p:cNvSpPr txBox="1"/>
          <p:nvPr/>
        </p:nvSpPr>
        <p:spPr>
          <a:xfrm>
            <a:off x="3657600" y="5943600"/>
            <a:ext cx="5486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f(n) = h </a:t>
            </a: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1" i="1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= straight-line distance heuristic</a:t>
            </a:r>
            <a:endParaRPr b="1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539" name="Google Shape;539;p18"/>
          <p:cNvGraphicFramePr/>
          <p:nvPr/>
        </p:nvGraphicFramePr>
        <p:xfrm>
          <a:off x="5145088" y="18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{348F556E-7DF4-43B7-B727-8D9AB880A138}</a:tableStyleId>
              </a:tblPr>
              <a:tblGrid>
                <a:gridCol w="1905000"/>
                <a:gridCol w="1905000"/>
              </a:tblGrid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State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Heuristic: h(n)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366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374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329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244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253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178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193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40" name="Google Shape;540;p18"/>
          <p:cNvCxnSpPr/>
          <p:nvPr/>
        </p:nvCxnSpPr>
        <p:spPr>
          <a:xfrm>
            <a:off x="762000" y="3810000"/>
            <a:ext cx="1295400" cy="205740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dot"/>
            <a:round/>
            <a:headEnd len="sm" w="sm" type="none"/>
            <a:tailEnd len="med" w="med" type="triangle"/>
          </a:ln>
        </p:spPr>
      </p:cxnSp>
      <p:sp>
        <p:nvSpPr>
          <p:cNvPr id="541" name="Google Shape;541;p18"/>
          <p:cNvSpPr txBox="1"/>
          <p:nvPr/>
        </p:nvSpPr>
        <p:spPr>
          <a:xfrm>
            <a:off x="23622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19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7" name="Google Shape;547;p19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Greedy Search</a:t>
            </a:r>
            <a:endParaRPr/>
          </a:p>
        </p:txBody>
      </p:sp>
      <p:grpSp>
        <p:nvGrpSpPr>
          <p:cNvPr id="548" name="Google Shape;548;p19"/>
          <p:cNvGrpSpPr/>
          <p:nvPr/>
        </p:nvGrpSpPr>
        <p:grpSpPr>
          <a:xfrm>
            <a:off x="2133600" y="1981200"/>
            <a:ext cx="457200" cy="457200"/>
            <a:chOff x="1344" y="1248"/>
            <a:chExt cx="288" cy="288"/>
          </a:xfrm>
        </p:grpSpPr>
        <p:sp>
          <p:nvSpPr>
            <p:cNvPr id="549" name="Google Shape;549;p1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50" name="Google Shape;550;p1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51" name="Google Shape;551;p19"/>
          <p:cNvGrpSpPr/>
          <p:nvPr/>
        </p:nvGrpSpPr>
        <p:grpSpPr>
          <a:xfrm>
            <a:off x="3200400" y="2514600"/>
            <a:ext cx="457200" cy="457200"/>
            <a:chOff x="1344" y="1248"/>
            <a:chExt cx="288" cy="288"/>
          </a:xfrm>
        </p:grpSpPr>
        <p:sp>
          <p:nvSpPr>
            <p:cNvPr id="552" name="Google Shape;552;p1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53" name="Google Shape;553;p1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54" name="Google Shape;554;p19"/>
          <p:cNvGrpSpPr/>
          <p:nvPr/>
        </p:nvGrpSpPr>
        <p:grpSpPr>
          <a:xfrm>
            <a:off x="533400" y="3429000"/>
            <a:ext cx="457200" cy="457200"/>
            <a:chOff x="1344" y="1248"/>
            <a:chExt cx="288" cy="288"/>
          </a:xfrm>
        </p:grpSpPr>
        <p:sp>
          <p:nvSpPr>
            <p:cNvPr id="555" name="Google Shape;555;p1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56" name="Google Shape;556;p1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57" name="Google Shape;557;p19"/>
          <p:cNvGrpSpPr/>
          <p:nvPr/>
        </p:nvGrpSpPr>
        <p:grpSpPr>
          <a:xfrm>
            <a:off x="1066800" y="2667000"/>
            <a:ext cx="457200" cy="457200"/>
            <a:chOff x="1344" y="1248"/>
            <a:chExt cx="288" cy="288"/>
          </a:xfrm>
        </p:grpSpPr>
        <p:sp>
          <p:nvSpPr>
            <p:cNvPr id="558" name="Google Shape;558;p1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59" name="Google Shape;559;p1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60" name="Google Shape;560;p19"/>
          <p:cNvGrpSpPr/>
          <p:nvPr/>
        </p:nvGrpSpPr>
        <p:grpSpPr>
          <a:xfrm>
            <a:off x="2209800" y="3124200"/>
            <a:ext cx="457200" cy="457200"/>
            <a:chOff x="1344" y="1248"/>
            <a:chExt cx="288" cy="288"/>
          </a:xfrm>
        </p:grpSpPr>
        <p:sp>
          <p:nvSpPr>
            <p:cNvPr id="561" name="Google Shape;561;p1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2" name="Google Shape;562;p1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63" name="Google Shape;563;p19"/>
          <p:cNvGrpSpPr/>
          <p:nvPr/>
        </p:nvGrpSpPr>
        <p:grpSpPr>
          <a:xfrm>
            <a:off x="2895600" y="4038600"/>
            <a:ext cx="457200" cy="457200"/>
            <a:chOff x="1344" y="1248"/>
            <a:chExt cx="288" cy="288"/>
          </a:xfrm>
        </p:grpSpPr>
        <p:sp>
          <p:nvSpPr>
            <p:cNvPr id="564" name="Google Shape;564;p1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5" name="Google Shape;565;p1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66" name="Google Shape;566;p19"/>
          <p:cNvGrpSpPr/>
          <p:nvPr/>
        </p:nvGrpSpPr>
        <p:grpSpPr>
          <a:xfrm>
            <a:off x="1905000" y="5715000"/>
            <a:ext cx="457200" cy="457200"/>
            <a:chOff x="1344" y="1248"/>
            <a:chExt cx="288" cy="288"/>
          </a:xfrm>
        </p:grpSpPr>
        <p:sp>
          <p:nvSpPr>
            <p:cNvPr id="567" name="Google Shape;567;p1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8" name="Google Shape;568;p1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569" name="Google Shape;569;p19"/>
          <p:cNvCxnSpPr/>
          <p:nvPr/>
        </p:nvCxnSpPr>
        <p:spPr>
          <a:xfrm>
            <a:off x="2438400" y="3581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0" name="Google Shape;570;p19"/>
          <p:cNvCxnSpPr/>
          <p:nvPr/>
        </p:nvCxnSpPr>
        <p:spPr>
          <a:xfrm flipH="1">
            <a:off x="2133600" y="4495800"/>
            <a:ext cx="9906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1" name="Google Shape;571;p19"/>
          <p:cNvSpPr txBox="1"/>
          <p:nvPr/>
        </p:nvSpPr>
        <p:spPr>
          <a:xfrm>
            <a:off x="26670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72" name="Google Shape;572;p19"/>
          <p:cNvSpPr txBox="1"/>
          <p:nvPr/>
        </p:nvSpPr>
        <p:spPr>
          <a:xfrm>
            <a:off x="2667000" y="51054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211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573" name="Google Shape;573;p19"/>
          <p:cNvGrpSpPr/>
          <p:nvPr/>
        </p:nvGrpSpPr>
        <p:grpSpPr>
          <a:xfrm>
            <a:off x="1371600" y="4038600"/>
            <a:ext cx="457200" cy="457200"/>
            <a:chOff x="1344" y="1248"/>
            <a:chExt cx="288" cy="288"/>
          </a:xfrm>
        </p:grpSpPr>
        <p:sp>
          <p:nvSpPr>
            <p:cNvPr id="574" name="Google Shape;574;p1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75" name="Google Shape;575;p1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76" name="Google Shape;576;p19"/>
          <p:cNvGrpSpPr/>
          <p:nvPr/>
        </p:nvGrpSpPr>
        <p:grpSpPr>
          <a:xfrm>
            <a:off x="1143000" y="4953000"/>
            <a:ext cx="457200" cy="457200"/>
            <a:chOff x="1344" y="1248"/>
            <a:chExt cx="288" cy="288"/>
          </a:xfrm>
        </p:grpSpPr>
        <p:sp>
          <p:nvSpPr>
            <p:cNvPr id="577" name="Google Shape;577;p1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78" name="Google Shape;578;p1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579" name="Google Shape;579;p19"/>
          <p:cNvCxnSpPr/>
          <p:nvPr/>
        </p:nvCxnSpPr>
        <p:spPr>
          <a:xfrm flipH="1">
            <a:off x="1524000" y="35814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0" name="Google Shape;580;p19"/>
          <p:cNvCxnSpPr/>
          <p:nvPr/>
        </p:nvCxnSpPr>
        <p:spPr>
          <a:xfrm flipH="1">
            <a:off x="1371600" y="4495800"/>
            <a:ext cx="228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1" name="Google Shape;581;p19"/>
          <p:cNvCxnSpPr/>
          <p:nvPr/>
        </p:nvCxnSpPr>
        <p:spPr>
          <a:xfrm>
            <a:off x="1371600" y="54102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2" name="Google Shape;582;p19"/>
          <p:cNvSpPr txBox="1"/>
          <p:nvPr/>
        </p:nvSpPr>
        <p:spPr>
          <a:xfrm>
            <a:off x="16002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83" name="Google Shape;583;p19"/>
          <p:cNvCxnSpPr/>
          <p:nvPr/>
        </p:nvCxnSpPr>
        <p:spPr>
          <a:xfrm>
            <a:off x="2362200" y="2438400"/>
            <a:ext cx="10668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4" name="Google Shape;584;p19"/>
          <p:cNvCxnSpPr/>
          <p:nvPr/>
        </p:nvCxnSpPr>
        <p:spPr>
          <a:xfrm>
            <a:off x="23622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5" name="Google Shape;585;p19"/>
          <p:cNvCxnSpPr/>
          <p:nvPr/>
        </p:nvCxnSpPr>
        <p:spPr>
          <a:xfrm flipH="1">
            <a:off x="1295400" y="2438400"/>
            <a:ext cx="1066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6" name="Google Shape;586;p19"/>
          <p:cNvCxnSpPr/>
          <p:nvPr/>
        </p:nvCxnSpPr>
        <p:spPr>
          <a:xfrm flipH="1">
            <a:off x="762000" y="31242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7" name="Google Shape;587;p19"/>
          <p:cNvSpPr txBox="1"/>
          <p:nvPr/>
        </p:nvSpPr>
        <p:spPr>
          <a:xfrm>
            <a:off x="2590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8" name="Google Shape;588;p19"/>
          <p:cNvSpPr txBox="1"/>
          <p:nvPr/>
        </p:nvSpPr>
        <p:spPr>
          <a:xfrm>
            <a:off x="2438400" y="6019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9" name="Google Shape;589;p19"/>
          <p:cNvSpPr txBox="1"/>
          <p:nvPr/>
        </p:nvSpPr>
        <p:spPr>
          <a:xfrm>
            <a:off x="990600" y="45720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0" name="Google Shape;590;p19"/>
          <p:cNvSpPr txBox="1"/>
          <p:nvPr/>
        </p:nvSpPr>
        <p:spPr>
          <a:xfrm>
            <a:off x="1295400" y="54864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1" name="Google Shape;591;p19"/>
          <p:cNvSpPr txBox="1"/>
          <p:nvPr/>
        </p:nvSpPr>
        <p:spPr>
          <a:xfrm>
            <a:off x="28194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2" name="Google Shape;592;p19"/>
          <p:cNvSpPr txBox="1"/>
          <p:nvPr/>
        </p:nvSpPr>
        <p:spPr>
          <a:xfrm>
            <a:off x="1371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3" name="Google Shape;593;p19"/>
          <p:cNvSpPr txBox="1"/>
          <p:nvPr/>
        </p:nvSpPr>
        <p:spPr>
          <a:xfrm>
            <a:off x="381000" y="30480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111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4" name="Google Shape;594;p19"/>
          <p:cNvSpPr txBox="1"/>
          <p:nvPr/>
        </p:nvSpPr>
        <p:spPr>
          <a:xfrm>
            <a:off x="3657600" y="5943600"/>
            <a:ext cx="5486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f(n) = h </a:t>
            </a: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1" i="1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= straight-line distance heuristic</a:t>
            </a:r>
            <a:endParaRPr b="1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595" name="Google Shape;595;p19"/>
          <p:cNvGraphicFramePr/>
          <p:nvPr/>
        </p:nvGraphicFramePr>
        <p:xfrm>
          <a:off x="5145088" y="18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{348F556E-7DF4-43B7-B727-8D9AB880A138}</a:tableStyleId>
              </a:tblPr>
              <a:tblGrid>
                <a:gridCol w="1905000"/>
                <a:gridCol w="1905000"/>
              </a:tblGrid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State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Heuristic: h(n)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366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374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329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244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253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178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193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96" name="Google Shape;596;p19"/>
          <p:cNvSpPr txBox="1"/>
          <p:nvPr/>
        </p:nvSpPr>
        <p:spPr>
          <a:xfrm>
            <a:off x="23622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97" name="Google Shape;597;p19"/>
          <p:cNvCxnSpPr/>
          <p:nvPr/>
        </p:nvCxnSpPr>
        <p:spPr>
          <a:xfrm flipH="1">
            <a:off x="2133600" y="3505200"/>
            <a:ext cx="228600" cy="236220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dot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"/>
          <p:cNvSpPr txBox="1"/>
          <p:nvPr>
            <p:ph type="title"/>
          </p:nvPr>
        </p:nvSpPr>
        <p:spPr>
          <a:xfrm>
            <a:off x="685800" y="609600"/>
            <a:ext cx="7770813" cy="1141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descr="Image result for breadth first search artificial intelligence" id="121" name="Google Shape;12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0"/>
            <a:ext cx="8432800" cy="617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"/>
          <p:cNvSpPr txBox="1"/>
          <p:nvPr/>
        </p:nvSpPr>
        <p:spPr>
          <a:xfrm>
            <a:off x="0" y="4724400"/>
            <a:ext cx="5257800" cy="163121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Other blind search strategies are: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Depth-limited search (Extended DFS)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Iterative-deepening search (Extended DFS)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Uniform cost search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Bi-directional search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3" name="Google Shape;123;p2"/>
          <p:cNvSpPr txBox="1"/>
          <p:nvPr/>
        </p:nvSpPr>
        <p:spPr>
          <a:xfrm>
            <a:off x="2514600" y="2438400"/>
            <a:ext cx="2895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(uninformed Search)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4" name="Google Shape;124;p2"/>
          <p:cNvSpPr txBox="1"/>
          <p:nvPr/>
        </p:nvSpPr>
        <p:spPr>
          <a:xfrm>
            <a:off x="7086600" y="2438400"/>
            <a:ext cx="22098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(Informed Search)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20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3" name="Google Shape;603;p20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Greedy Search</a:t>
            </a:r>
            <a:endParaRPr/>
          </a:p>
        </p:txBody>
      </p:sp>
      <p:grpSp>
        <p:nvGrpSpPr>
          <p:cNvPr id="604" name="Google Shape;604;p20"/>
          <p:cNvGrpSpPr/>
          <p:nvPr/>
        </p:nvGrpSpPr>
        <p:grpSpPr>
          <a:xfrm>
            <a:off x="2133600" y="1981200"/>
            <a:ext cx="457200" cy="457200"/>
            <a:chOff x="1344" y="1248"/>
            <a:chExt cx="288" cy="288"/>
          </a:xfrm>
        </p:grpSpPr>
        <p:sp>
          <p:nvSpPr>
            <p:cNvPr id="605" name="Google Shape;605;p2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06" name="Google Shape;606;p2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607" name="Google Shape;607;p20"/>
          <p:cNvGrpSpPr/>
          <p:nvPr/>
        </p:nvGrpSpPr>
        <p:grpSpPr>
          <a:xfrm>
            <a:off x="3200400" y="2514600"/>
            <a:ext cx="457200" cy="457200"/>
            <a:chOff x="1344" y="1248"/>
            <a:chExt cx="288" cy="288"/>
          </a:xfrm>
        </p:grpSpPr>
        <p:sp>
          <p:nvSpPr>
            <p:cNvPr id="608" name="Google Shape;608;p2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09" name="Google Shape;609;p2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610" name="Google Shape;610;p20"/>
          <p:cNvGrpSpPr/>
          <p:nvPr/>
        </p:nvGrpSpPr>
        <p:grpSpPr>
          <a:xfrm>
            <a:off x="533400" y="3429000"/>
            <a:ext cx="457200" cy="457200"/>
            <a:chOff x="1344" y="1248"/>
            <a:chExt cx="288" cy="288"/>
          </a:xfrm>
        </p:grpSpPr>
        <p:sp>
          <p:nvSpPr>
            <p:cNvPr id="611" name="Google Shape;611;p2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12" name="Google Shape;612;p2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613" name="Google Shape;613;p20"/>
          <p:cNvGrpSpPr/>
          <p:nvPr/>
        </p:nvGrpSpPr>
        <p:grpSpPr>
          <a:xfrm>
            <a:off x="1066800" y="2667000"/>
            <a:ext cx="457200" cy="457200"/>
            <a:chOff x="1344" y="1248"/>
            <a:chExt cx="288" cy="288"/>
          </a:xfrm>
        </p:grpSpPr>
        <p:sp>
          <p:nvSpPr>
            <p:cNvPr id="614" name="Google Shape;614;p2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15" name="Google Shape;615;p2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616" name="Google Shape;616;p20"/>
          <p:cNvGrpSpPr/>
          <p:nvPr/>
        </p:nvGrpSpPr>
        <p:grpSpPr>
          <a:xfrm>
            <a:off x="2209800" y="3124200"/>
            <a:ext cx="457200" cy="457200"/>
            <a:chOff x="1344" y="1248"/>
            <a:chExt cx="288" cy="288"/>
          </a:xfrm>
        </p:grpSpPr>
        <p:sp>
          <p:nvSpPr>
            <p:cNvPr id="617" name="Google Shape;617;p2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18" name="Google Shape;618;p2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619" name="Google Shape;619;p20"/>
          <p:cNvGrpSpPr/>
          <p:nvPr/>
        </p:nvGrpSpPr>
        <p:grpSpPr>
          <a:xfrm>
            <a:off x="2895600" y="4038600"/>
            <a:ext cx="457200" cy="457200"/>
            <a:chOff x="1344" y="1248"/>
            <a:chExt cx="288" cy="288"/>
          </a:xfrm>
        </p:grpSpPr>
        <p:sp>
          <p:nvSpPr>
            <p:cNvPr id="620" name="Google Shape;620;p2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21" name="Google Shape;621;p2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622" name="Google Shape;622;p20"/>
          <p:cNvGrpSpPr/>
          <p:nvPr/>
        </p:nvGrpSpPr>
        <p:grpSpPr>
          <a:xfrm>
            <a:off x="1905000" y="5715000"/>
            <a:ext cx="457200" cy="457200"/>
            <a:chOff x="1344" y="1248"/>
            <a:chExt cx="288" cy="288"/>
          </a:xfrm>
        </p:grpSpPr>
        <p:sp>
          <p:nvSpPr>
            <p:cNvPr id="623" name="Google Shape;623;p2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24" name="Google Shape;624;p2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625" name="Google Shape;625;p20"/>
          <p:cNvCxnSpPr/>
          <p:nvPr/>
        </p:nvCxnSpPr>
        <p:spPr>
          <a:xfrm>
            <a:off x="2438400" y="3581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6" name="Google Shape;626;p20"/>
          <p:cNvCxnSpPr/>
          <p:nvPr/>
        </p:nvCxnSpPr>
        <p:spPr>
          <a:xfrm flipH="1">
            <a:off x="2133600" y="4495800"/>
            <a:ext cx="9906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7" name="Google Shape;627;p20"/>
          <p:cNvSpPr txBox="1"/>
          <p:nvPr/>
        </p:nvSpPr>
        <p:spPr>
          <a:xfrm>
            <a:off x="26670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8" name="Google Shape;628;p20"/>
          <p:cNvSpPr txBox="1"/>
          <p:nvPr/>
        </p:nvSpPr>
        <p:spPr>
          <a:xfrm>
            <a:off x="2667000" y="51054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211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629" name="Google Shape;629;p20"/>
          <p:cNvGrpSpPr/>
          <p:nvPr/>
        </p:nvGrpSpPr>
        <p:grpSpPr>
          <a:xfrm>
            <a:off x="1371600" y="4038600"/>
            <a:ext cx="457200" cy="457200"/>
            <a:chOff x="1344" y="1248"/>
            <a:chExt cx="288" cy="288"/>
          </a:xfrm>
        </p:grpSpPr>
        <p:sp>
          <p:nvSpPr>
            <p:cNvPr id="630" name="Google Shape;630;p2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31" name="Google Shape;631;p2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632" name="Google Shape;632;p20"/>
          <p:cNvGrpSpPr/>
          <p:nvPr/>
        </p:nvGrpSpPr>
        <p:grpSpPr>
          <a:xfrm>
            <a:off x="1143000" y="4953000"/>
            <a:ext cx="457200" cy="457200"/>
            <a:chOff x="1344" y="1248"/>
            <a:chExt cx="288" cy="288"/>
          </a:xfrm>
        </p:grpSpPr>
        <p:sp>
          <p:nvSpPr>
            <p:cNvPr id="633" name="Google Shape;633;p2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34" name="Google Shape;634;p2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635" name="Google Shape;635;p20"/>
          <p:cNvCxnSpPr/>
          <p:nvPr/>
        </p:nvCxnSpPr>
        <p:spPr>
          <a:xfrm flipH="1">
            <a:off x="1524000" y="35814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6" name="Google Shape;636;p20"/>
          <p:cNvCxnSpPr/>
          <p:nvPr/>
        </p:nvCxnSpPr>
        <p:spPr>
          <a:xfrm flipH="1">
            <a:off x="1371600" y="4495800"/>
            <a:ext cx="228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7" name="Google Shape;637;p20"/>
          <p:cNvCxnSpPr/>
          <p:nvPr/>
        </p:nvCxnSpPr>
        <p:spPr>
          <a:xfrm>
            <a:off x="1371600" y="54102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8" name="Google Shape;638;p20"/>
          <p:cNvSpPr txBox="1"/>
          <p:nvPr/>
        </p:nvSpPr>
        <p:spPr>
          <a:xfrm>
            <a:off x="16002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639" name="Google Shape;639;p20"/>
          <p:cNvCxnSpPr/>
          <p:nvPr/>
        </p:nvCxnSpPr>
        <p:spPr>
          <a:xfrm>
            <a:off x="2362200" y="2438400"/>
            <a:ext cx="10668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0" name="Google Shape;640;p20"/>
          <p:cNvCxnSpPr/>
          <p:nvPr/>
        </p:nvCxnSpPr>
        <p:spPr>
          <a:xfrm>
            <a:off x="23622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1" name="Google Shape;641;p20"/>
          <p:cNvCxnSpPr/>
          <p:nvPr/>
        </p:nvCxnSpPr>
        <p:spPr>
          <a:xfrm flipH="1">
            <a:off x="1295400" y="2438400"/>
            <a:ext cx="1066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2" name="Google Shape;642;p20"/>
          <p:cNvCxnSpPr/>
          <p:nvPr/>
        </p:nvCxnSpPr>
        <p:spPr>
          <a:xfrm flipH="1">
            <a:off x="762000" y="31242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3" name="Google Shape;643;p20"/>
          <p:cNvSpPr txBox="1"/>
          <p:nvPr/>
        </p:nvSpPr>
        <p:spPr>
          <a:xfrm>
            <a:off x="2590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4" name="Google Shape;644;p20"/>
          <p:cNvSpPr txBox="1"/>
          <p:nvPr/>
        </p:nvSpPr>
        <p:spPr>
          <a:xfrm>
            <a:off x="2438400" y="6019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5" name="Google Shape;645;p20"/>
          <p:cNvSpPr txBox="1"/>
          <p:nvPr/>
        </p:nvSpPr>
        <p:spPr>
          <a:xfrm>
            <a:off x="990600" y="45720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6" name="Google Shape;646;p20"/>
          <p:cNvSpPr txBox="1"/>
          <p:nvPr/>
        </p:nvSpPr>
        <p:spPr>
          <a:xfrm>
            <a:off x="1295400" y="54864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7" name="Google Shape;647;p20"/>
          <p:cNvSpPr txBox="1"/>
          <p:nvPr/>
        </p:nvSpPr>
        <p:spPr>
          <a:xfrm>
            <a:off x="28194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8" name="Google Shape;648;p20"/>
          <p:cNvSpPr txBox="1"/>
          <p:nvPr/>
        </p:nvSpPr>
        <p:spPr>
          <a:xfrm>
            <a:off x="1371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9" name="Google Shape;649;p20"/>
          <p:cNvSpPr txBox="1"/>
          <p:nvPr/>
        </p:nvSpPr>
        <p:spPr>
          <a:xfrm>
            <a:off x="381000" y="30480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111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0" name="Google Shape;650;p20"/>
          <p:cNvSpPr txBox="1"/>
          <p:nvPr/>
        </p:nvSpPr>
        <p:spPr>
          <a:xfrm>
            <a:off x="3657600" y="5943600"/>
            <a:ext cx="5486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f(n) = h </a:t>
            </a: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1" i="1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= straight-line distance heuristic</a:t>
            </a:r>
            <a:endParaRPr b="1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651" name="Google Shape;651;p20"/>
          <p:cNvGraphicFramePr/>
          <p:nvPr/>
        </p:nvGraphicFramePr>
        <p:xfrm>
          <a:off x="5145088" y="18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{348F556E-7DF4-43B7-B727-8D9AB880A138}</a:tableStyleId>
              </a:tblPr>
              <a:tblGrid>
                <a:gridCol w="1905000"/>
                <a:gridCol w="1905000"/>
              </a:tblGrid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State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Heuristic: h(n)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366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374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329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244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253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178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193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52" name="Google Shape;652;p20"/>
          <p:cNvSpPr txBox="1"/>
          <p:nvPr/>
        </p:nvSpPr>
        <p:spPr>
          <a:xfrm>
            <a:off x="23622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653" name="Google Shape;653;p20"/>
          <p:cNvCxnSpPr/>
          <p:nvPr/>
        </p:nvCxnSpPr>
        <p:spPr>
          <a:xfrm flipH="1">
            <a:off x="2133600" y="4343400"/>
            <a:ext cx="914400" cy="152400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dot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21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9" name="Google Shape;659;p21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Greedy Search</a:t>
            </a:r>
            <a:endParaRPr/>
          </a:p>
        </p:txBody>
      </p:sp>
      <p:grpSp>
        <p:nvGrpSpPr>
          <p:cNvPr id="660" name="Google Shape;660;p21"/>
          <p:cNvGrpSpPr/>
          <p:nvPr/>
        </p:nvGrpSpPr>
        <p:grpSpPr>
          <a:xfrm>
            <a:off x="2133600" y="1981200"/>
            <a:ext cx="457200" cy="457200"/>
            <a:chOff x="1344" y="1248"/>
            <a:chExt cx="288" cy="288"/>
          </a:xfrm>
        </p:grpSpPr>
        <p:sp>
          <p:nvSpPr>
            <p:cNvPr id="661" name="Google Shape;661;p21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62" name="Google Shape;662;p21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663" name="Google Shape;663;p21"/>
          <p:cNvGrpSpPr/>
          <p:nvPr/>
        </p:nvGrpSpPr>
        <p:grpSpPr>
          <a:xfrm>
            <a:off x="3200400" y="2514600"/>
            <a:ext cx="457200" cy="457200"/>
            <a:chOff x="1344" y="1248"/>
            <a:chExt cx="288" cy="288"/>
          </a:xfrm>
        </p:grpSpPr>
        <p:sp>
          <p:nvSpPr>
            <p:cNvPr id="664" name="Google Shape;664;p21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65" name="Google Shape;665;p21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666" name="Google Shape;666;p21"/>
          <p:cNvGrpSpPr/>
          <p:nvPr/>
        </p:nvGrpSpPr>
        <p:grpSpPr>
          <a:xfrm>
            <a:off x="533400" y="3429000"/>
            <a:ext cx="457200" cy="457200"/>
            <a:chOff x="1344" y="1248"/>
            <a:chExt cx="288" cy="288"/>
          </a:xfrm>
        </p:grpSpPr>
        <p:sp>
          <p:nvSpPr>
            <p:cNvPr id="667" name="Google Shape;667;p21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68" name="Google Shape;668;p21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669" name="Google Shape;669;p21"/>
          <p:cNvGrpSpPr/>
          <p:nvPr/>
        </p:nvGrpSpPr>
        <p:grpSpPr>
          <a:xfrm>
            <a:off x="1066800" y="2667000"/>
            <a:ext cx="457200" cy="457200"/>
            <a:chOff x="1344" y="1248"/>
            <a:chExt cx="288" cy="288"/>
          </a:xfrm>
        </p:grpSpPr>
        <p:sp>
          <p:nvSpPr>
            <p:cNvPr id="670" name="Google Shape;670;p21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71" name="Google Shape;671;p21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672" name="Google Shape;672;p21"/>
          <p:cNvGrpSpPr/>
          <p:nvPr/>
        </p:nvGrpSpPr>
        <p:grpSpPr>
          <a:xfrm>
            <a:off x="2209800" y="3124200"/>
            <a:ext cx="457200" cy="457200"/>
            <a:chOff x="1344" y="1248"/>
            <a:chExt cx="288" cy="288"/>
          </a:xfrm>
        </p:grpSpPr>
        <p:sp>
          <p:nvSpPr>
            <p:cNvPr id="673" name="Google Shape;673;p21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74" name="Google Shape;674;p21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675" name="Google Shape;675;p21"/>
          <p:cNvGrpSpPr/>
          <p:nvPr/>
        </p:nvGrpSpPr>
        <p:grpSpPr>
          <a:xfrm>
            <a:off x="2895600" y="4038600"/>
            <a:ext cx="457200" cy="457200"/>
            <a:chOff x="1344" y="1248"/>
            <a:chExt cx="288" cy="288"/>
          </a:xfrm>
        </p:grpSpPr>
        <p:sp>
          <p:nvSpPr>
            <p:cNvPr id="676" name="Google Shape;676;p21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77" name="Google Shape;677;p21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678" name="Google Shape;678;p21"/>
          <p:cNvGrpSpPr/>
          <p:nvPr/>
        </p:nvGrpSpPr>
        <p:grpSpPr>
          <a:xfrm>
            <a:off x="1905000" y="5715000"/>
            <a:ext cx="457200" cy="457200"/>
            <a:chOff x="1344" y="1248"/>
            <a:chExt cx="288" cy="288"/>
          </a:xfrm>
        </p:grpSpPr>
        <p:sp>
          <p:nvSpPr>
            <p:cNvPr id="679" name="Google Shape;679;p21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80" name="Google Shape;680;p21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681" name="Google Shape;681;p21"/>
          <p:cNvCxnSpPr/>
          <p:nvPr/>
        </p:nvCxnSpPr>
        <p:spPr>
          <a:xfrm>
            <a:off x="2438400" y="3581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2" name="Google Shape;682;p21"/>
          <p:cNvCxnSpPr/>
          <p:nvPr/>
        </p:nvCxnSpPr>
        <p:spPr>
          <a:xfrm flipH="1">
            <a:off x="2133600" y="4495800"/>
            <a:ext cx="9906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3" name="Google Shape;683;p21"/>
          <p:cNvSpPr txBox="1"/>
          <p:nvPr/>
        </p:nvSpPr>
        <p:spPr>
          <a:xfrm>
            <a:off x="26670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84" name="Google Shape;684;p21"/>
          <p:cNvSpPr txBox="1"/>
          <p:nvPr/>
        </p:nvSpPr>
        <p:spPr>
          <a:xfrm>
            <a:off x="2667000" y="51054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211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685" name="Google Shape;685;p21"/>
          <p:cNvGrpSpPr/>
          <p:nvPr/>
        </p:nvGrpSpPr>
        <p:grpSpPr>
          <a:xfrm>
            <a:off x="1371600" y="4038600"/>
            <a:ext cx="457200" cy="457200"/>
            <a:chOff x="1344" y="1248"/>
            <a:chExt cx="288" cy="288"/>
          </a:xfrm>
        </p:grpSpPr>
        <p:sp>
          <p:nvSpPr>
            <p:cNvPr id="686" name="Google Shape;686;p21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87" name="Google Shape;687;p21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688" name="Google Shape;688;p21"/>
          <p:cNvGrpSpPr/>
          <p:nvPr/>
        </p:nvGrpSpPr>
        <p:grpSpPr>
          <a:xfrm>
            <a:off x="1143000" y="4953000"/>
            <a:ext cx="457200" cy="457200"/>
            <a:chOff x="1344" y="1248"/>
            <a:chExt cx="288" cy="288"/>
          </a:xfrm>
        </p:grpSpPr>
        <p:sp>
          <p:nvSpPr>
            <p:cNvPr id="689" name="Google Shape;689;p21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90" name="Google Shape;690;p21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691" name="Google Shape;691;p21"/>
          <p:cNvCxnSpPr/>
          <p:nvPr/>
        </p:nvCxnSpPr>
        <p:spPr>
          <a:xfrm flipH="1">
            <a:off x="1524000" y="35814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2" name="Google Shape;692;p21"/>
          <p:cNvCxnSpPr/>
          <p:nvPr/>
        </p:nvCxnSpPr>
        <p:spPr>
          <a:xfrm flipH="1">
            <a:off x="1371600" y="4495800"/>
            <a:ext cx="228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3" name="Google Shape;693;p21"/>
          <p:cNvCxnSpPr/>
          <p:nvPr/>
        </p:nvCxnSpPr>
        <p:spPr>
          <a:xfrm>
            <a:off x="1371600" y="54102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4" name="Google Shape;694;p21"/>
          <p:cNvSpPr txBox="1"/>
          <p:nvPr/>
        </p:nvSpPr>
        <p:spPr>
          <a:xfrm>
            <a:off x="16002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695" name="Google Shape;695;p21"/>
          <p:cNvCxnSpPr/>
          <p:nvPr/>
        </p:nvCxnSpPr>
        <p:spPr>
          <a:xfrm>
            <a:off x="2362200" y="2438400"/>
            <a:ext cx="10668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6" name="Google Shape;696;p21"/>
          <p:cNvCxnSpPr/>
          <p:nvPr/>
        </p:nvCxnSpPr>
        <p:spPr>
          <a:xfrm>
            <a:off x="23622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7" name="Google Shape;697;p21"/>
          <p:cNvCxnSpPr/>
          <p:nvPr/>
        </p:nvCxnSpPr>
        <p:spPr>
          <a:xfrm flipH="1">
            <a:off x="1295400" y="2438400"/>
            <a:ext cx="1066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8" name="Google Shape;698;p21"/>
          <p:cNvCxnSpPr/>
          <p:nvPr/>
        </p:nvCxnSpPr>
        <p:spPr>
          <a:xfrm flipH="1">
            <a:off x="762000" y="31242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9" name="Google Shape;699;p21"/>
          <p:cNvSpPr txBox="1"/>
          <p:nvPr/>
        </p:nvSpPr>
        <p:spPr>
          <a:xfrm>
            <a:off x="2590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0" name="Google Shape;700;p21"/>
          <p:cNvSpPr txBox="1"/>
          <p:nvPr/>
        </p:nvSpPr>
        <p:spPr>
          <a:xfrm>
            <a:off x="2438400" y="6019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1" name="Google Shape;701;p21"/>
          <p:cNvSpPr txBox="1"/>
          <p:nvPr/>
        </p:nvSpPr>
        <p:spPr>
          <a:xfrm>
            <a:off x="990600" y="45720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2" name="Google Shape;702;p21"/>
          <p:cNvSpPr txBox="1"/>
          <p:nvPr/>
        </p:nvSpPr>
        <p:spPr>
          <a:xfrm>
            <a:off x="1295400" y="54864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3" name="Google Shape;703;p21"/>
          <p:cNvSpPr txBox="1"/>
          <p:nvPr/>
        </p:nvSpPr>
        <p:spPr>
          <a:xfrm>
            <a:off x="28194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4" name="Google Shape;704;p21"/>
          <p:cNvSpPr txBox="1"/>
          <p:nvPr/>
        </p:nvSpPr>
        <p:spPr>
          <a:xfrm>
            <a:off x="1371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5" name="Google Shape;705;p21"/>
          <p:cNvSpPr txBox="1"/>
          <p:nvPr/>
        </p:nvSpPr>
        <p:spPr>
          <a:xfrm>
            <a:off x="381000" y="30480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111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6" name="Google Shape;706;p21"/>
          <p:cNvSpPr txBox="1"/>
          <p:nvPr/>
        </p:nvSpPr>
        <p:spPr>
          <a:xfrm>
            <a:off x="3657600" y="5943600"/>
            <a:ext cx="5486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f(n) = h </a:t>
            </a: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1" i="1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= straight-line distance heuristic</a:t>
            </a:r>
            <a:endParaRPr b="1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707" name="Google Shape;707;p21"/>
          <p:cNvGraphicFramePr/>
          <p:nvPr/>
        </p:nvGraphicFramePr>
        <p:xfrm>
          <a:off x="5145088" y="18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{348F556E-7DF4-43B7-B727-8D9AB880A138}</a:tableStyleId>
              </a:tblPr>
              <a:tblGrid>
                <a:gridCol w="1905000"/>
                <a:gridCol w="1905000"/>
              </a:tblGrid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State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Heuristic: h(n)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366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374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329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244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253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178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193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08" name="Google Shape;708;p21"/>
          <p:cNvSpPr txBox="1"/>
          <p:nvPr/>
        </p:nvSpPr>
        <p:spPr>
          <a:xfrm>
            <a:off x="23622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709" name="Google Shape;709;p21"/>
          <p:cNvCxnSpPr/>
          <p:nvPr/>
        </p:nvCxnSpPr>
        <p:spPr>
          <a:xfrm>
            <a:off x="1676400" y="4419600"/>
            <a:ext cx="457200" cy="152400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dot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22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5" name="Google Shape;715;p22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Greedy Search</a:t>
            </a:r>
            <a:endParaRPr/>
          </a:p>
        </p:txBody>
      </p:sp>
      <p:grpSp>
        <p:nvGrpSpPr>
          <p:cNvPr id="716" name="Google Shape;716;p22"/>
          <p:cNvGrpSpPr/>
          <p:nvPr/>
        </p:nvGrpSpPr>
        <p:grpSpPr>
          <a:xfrm>
            <a:off x="2133600" y="1981200"/>
            <a:ext cx="457200" cy="457200"/>
            <a:chOff x="1344" y="1248"/>
            <a:chExt cx="288" cy="288"/>
          </a:xfrm>
        </p:grpSpPr>
        <p:sp>
          <p:nvSpPr>
            <p:cNvPr id="717" name="Google Shape;717;p2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18" name="Google Shape;718;p2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719" name="Google Shape;719;p22"/>
          <p:cNvGrpSpPr/>
          <p:nvPr/>
        </p:nvGrpSpPr>
        <p:grpSpPr>
          <a:xfrm>
            <a:off x="3200400" y="2514600"/>
            <a:ext cx="457200" cy="457200"/>
            <a:chOff x="1344" y="1248"/>
            <a:chExt cx="288" cy="288"/>
          </a:xfrm>
        </p:grpSpPr>
        <p:sp>
          <p:nvSpPr>
            <p:cNvPr id="720" name="Google Shape;720;p2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21" name="Google Shape;721;p2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722" name="Google Shape;722;p22"/>
          <p:cNvGrpSpPr/>
          <p:nvPr/>
        </p:nvGrpSpPr>
        <p:grpSpPr>
          <a:xfrm>
            <a:off x="533400" y="3429000"/>
            <a:ext cx="457200" cy="457200"/>
            <a:chOff x="1344" y="1248"/>
            <a:chExt cx="288" cy="288"/>
          </a:xfrm>
        </p:grpSpPr>
        <p:sp>
          <p:nvSpPr>
            <p:cNvPr id="723" name="Google Shape;723;p2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24" name="Google Shape;724;p2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725" name="Google Shape;725;p22"/>
          <p:cNvGrpSpPr/>
          <p:nvPr/>
        </p:nvGrpSpPr>
        <p:grpSpPr>
          <a:xfrm>
            <a:off x="1066800" y="2667000"/>
            <a:ext cx="457200" cy="457200"/>
            <a:chOff x="1344" y="1248"/>
            <a:chExt cx="288" cy="288"/>
          </a:xfrm>
        </p:grpSpPr>
        <p:sp>
          <p:nvSpPr>
            <p:cNvPr id="726" name="Google Shape;726;p2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27" name="Google Shape;727;p2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728" name="Google Shape;728;p22"/>
          <p:cNvGrpSpPr/>
          <p:nvPr/>
        </p:nvGrpSpPr>
        <p:grpSpPr>
          <a:xfrm>
            <a:off x="2209800" y="3124200"/>
            <a:ext cx="457200" cy="457200"/>
            <a:chOff x="1344" y="1248"/>
            <a:chExt cx="288" cy="288"/>
          </a:xfrm>
        </p:grpSpPr>
        <p:sp>
          <p:nvSpPr>
            <p:cNvPr id="729" name="Google Shape;729;p2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30" name="Google Shape;730;p2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731" name="Google Shape;731;p22"/>
          <p:cNvGrpSpPr/>
          <p:nvPr/>
        </p:nvGrpSpPr>
        <p:grpSpPr>
          <a:xfrm>
            <a:off x="2895600" y="4038600"/>
            <a:ext cx="457200" cy="457200"/>
            <a:chOff x="1344" y="1248"/>
            <a:chExt cx="288" cy="288"/>
          </a:xfrm>
        </p:grpSpPr>
        <p:sp>
          <p:nvSpPr>
            <p:cNvPr id="732" name="Google Shape;732;p2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33" name="Google Shape;733;p2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734" name="Google Shape;734;p22"/>
          <p:cNvGrpSpPr/>
          <p:nvPr/>
        </p:nvGrpSpPr>
        <p:grpSpPr>
          <a:xfrm>
            <a:off x="1905000" y="5715000"/>
            <a:ext cx="457200" cy="457200"/>
            <a:chOff x="1344" y="1248"/>
            <a:chExt cx="288" cy="288"/>
          </a:xfrm>
        </p:grpSpPr>
        <p:sp>
          <p:nvSpPr>
            <p:cNvPr id="735" name="Google Shape;735;p2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36" name="Google Shape;736;p2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737" name="Google Shape;737;p22"/>
          <p:cNvCxnSpPr/>
          <p:nvPr/>
        </p:nvCxnSpPr>
        <p:spPr>
          <a:xfrm>
            <a:off x="2438400" y="3581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8" name="Google Shape;738;p22"/>
          <p:cNvCxnSpPr/>
          <p:nvPr/>
        </p:nvCxnSpPr>
        <p:spPr>
          <a:xfrm flipH="1">
            <a:off x="2133600" y="4495800"/>
            <a:ext cx="9906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9" name="Google Shape;739;p22"/>
          <p:cNvSpPr txBox="1"/>
          <p:nvPr/>
        </p:nvSpPr>
        <p:spPr>
          <a:xfrm>
            <a:off x="26670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0" name="Google Shape;740;p22"/>
          <p:cNvSpPr txBox="1"/>
          <p:nvPr/>
        </p:nvSpPr>
        <p:spPr>
          <a:xfrm>
            <a:off x="2667000" y="51054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211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741" name="Google Shape;741;p22"/>
          <p:cNvGrpSpPr/>
          <p:nvPr/>
        </p:nvGrpSpPr>
        <p:grpSpPr>
          <a:xfrm>
            <a:off x="1371600" y="4038600"/>
            <a:ext cx="457200" cy="457200"/>
            <a:chOff x="1344" y="1248"/>
            <a:chExt cx="288" cy="288"/>
          </a:xfrm>
        </p:grpSpPr>
        <p:sp>
          <p:nvSpPr>
            <p:cNvPr id="742" name="Google Shape;742;p2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43" name="Google Shape;743;p2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744" name="Google Shape;744;p22"/>
          <p:cNvGrpSpPr/>
          <p:nvPr/>
        </p:nvGrpSpPr>
        <p:grpSpPr>
          <a:xfrm>
            <a:off x="1143000" y="4953000"/>
            <a:ext cx="457200" cy="457200"/>
            <a:chOff x="1344" y="1248"/>
            <a:chExt cx="288" cy="288"/>
          </a:xfrm>
        </p:grpSpPr>
        <p:sp>
          <p:nvSpPr>
            <p:cNvPr id="745" name="Google Shape;745;p2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46" name="Google Shape;746;p2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747" name="Google Shape;747;p22"/>
          <p:cNvCxnSpPr/>
          <p:nvPr/>
        </p:nvCxnSpPr>
        <p:spPr>
          <a:xfrm flipH="1">
            <a:off x="1524000" y="35814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8" name="Google Shape;748;p22"/>
          <p:cNvCxnSpPr/>
          <p:nvPr/>
        </p:nvCxnSpPr>
        <p:spPr>
          <a:xfrm flipH="1">
            <a:off x="1371600" y="4495800"/>
            <a:ext cx="228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9" name="Google Shape;749;p22"/>
          <p:cNvCxnSpPr/>
          <p:nvPr/>
        </p:nvCxnSpPr>
        <p:spPr>
          <a:xfrm>
            <a:off x="1371600" y="54102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0" name="Google Shape;750;p22"/>
          <p:cNvSpPr txBox="1"/>
          <p:nvPr/>
        </p:nvSpPr>
        <p:spPr>
          <a:xfrm>
            <a:off x="16002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751" name="Google Shape;751;p22"/>
          <p:cNvCxnSpPr/>
          <p:nvPr/>
        </p:nvCxnSpPr>
        <p:spPr>
          <a:xfrm>
            <a:off x="2362200" y="2438400"/>
            <a:ext cx="10668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2" name="Google Shape;752;p22"/>
          <p:cNvCxnSpPr/>
          <p:nvPr/>
        </p:nvCxnSpPr>
        <p:spPr>
          <a:xfrm>
            <a:off x="23622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3" name="Google Shape;753;p22"/>
          <p:cNvCxnSpPr/>
          <p:nvPr/>
        </p:nvCxnSpPr>
        <p:spPr>
          <a:xfrm flipH="1">
            <a:off x="1295400" y="2438400"/>
            <a:ext cx="1066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4" name="Google Shape;754;p22"/>
          <p:cNvCxnSpPr/>
          <p:nvPr/>
        </p:nvCxnSpPr>
        <p:spPr>
          <a:xfrm flipH="1">
            <a:off x="762000" y="31242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5" name="Google Shape;755;p22"/>
          <p:cNvSpPr txBox="1"/>
          <p:nvPr/>
        </p:nvSpPr>
        <p:spPr>
          <a:xfrm>
            <a:off x="2590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56" name="Google Shape;756;p22"/>
          <p:cNvSpPr txBox="1"/>
          <p:nvPr/>
        </p:nvSpPr>
        <p:spPr>
          <a:xfrm>
            <a:off x="2438400" y="6019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57" name="Google Shape;757;p22"/>
          <p:cNvSpPr txBox="1"/>
          <p:nvPr/>
        </p:nvSpPr>
        <p:spPr>
          <a:xfrm>
            <a:off x="990600" y="45720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58" name="Google Shape;758;p22"/>
          <p:cNvSpPr txBox="1"/>
          <p:nvPr/>
        </p:nvSpPr>
        <p:spPr>
          <a:xfrm>
            <a:off x="1295400" y="54864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59" name="Google Shape;759;p22"/>
          <p:cNvSpPr txBox="1"/>
          <p:nvPr/>
        </p:nvSpPr>
        <p:spPr>
          <a:xfrm>
            <a:off x="28194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60" name="Google Shape;760;p22"/>
          <p:cNvSpPr txBox="1"/>
          <p:nvPr/>
        </p:nvSpPr>
        <p:spPr>
          <a:xfrm>
            <a:off x="1371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61" name="Google Shape;761;p22"/>
          <p:cNvSpPr txBox="1"/>
          <p:nvPr/>
        </p:nvSpPr>
        <p:spPr>
          <a:xfrm>
            <a:off x="381000" y="30480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111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62" name="Google Shape;762;p22"/>
          <p:cNvSpPr txBox="1"/>
          <p:nvPr/>
        </p:nvSpPr>
        <p:spPr>
          <a:xfrm>
            <a:off x="3657600" y="5943600"/>
            <a:ext cx="5486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f(n) = h </a:t>
            </a: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1" i="1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= straight-line distance heuristic</a:t>
            </a:r>
            <a:endParaRPr b="1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763" name="Google Shape;763;p22"/>
          <p:cNvGraphicFramePr/>
          <p:nvPr/>
        </p:nvGraphicFramePr>
        <p:xfrm>
          <a:off x="5145088" y="18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{348F556E-7DF4-43B7-B727-8D9AB880A138}</a:tableStyleId>
              </a:tblPr>
              <a:tblGrid>
                <a:gridCol w="1905000"/>
                <a:gridCol w="1905000"/>
              </a:tblGrid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State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Heuristic: h(n)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366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374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329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244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253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178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193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98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64" name="Google Shape;764;p22"/>
          <p:cNvSpPr txBox="1"/>
          <p:nvPr/>
        </p:nvSpPr>
        <p:spPr>
          <a:xfrm>
            <a:off x="23622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765" name="Google Shape;765;p22"/>
          <p:cNvCxnSpPr/>
          <p:nvPr/>
        </p:nvCxnSpPr>
        <p:spPr>
          <a:xfrm>
            <a:off x="1447800" y="5181600"/>
            <a:ext cx="685800" cy="68580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dot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23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1" name="Google Shape;771;p23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Greedy Search</a:t>
            </a:r>
            <a:endParaRPr/>
          </a:p>
        </p:txBody>
      </p:sp>
      <p:grpSp>
        <p:nvGrpSpPr>
          <p:cNvPr id="772" name="Google Shape;772;p23"/>
          <p:cNvGrpSpPr/>
          <p:nvPr/>
        </p:nvGrpSpPr>
        <p:grpSpPr>
          <a:xfrm>
            <a:off x="2133600" y="1981200"/>
            <a:ext cx="457200" cy="457200"/>
            <a:chOff x="1344" y="1248"/>
            <a:chExt cx="288" cy="288"/>
          </a:xfrm>
        </p:grpSpPr>
        <p:sp>
          <p:nvSpPr>
            <p:cNvPr id="773" name="Google Shape;773;p23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74" name="Google Shape;774;p23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775" name="Google Shape;775;p23"/>
          <p:cNvGrpSpPr/>
          <p:nvPr/>
        </p:nvGrpSpPr>
        <p:grpSpPr>
          <a:xfrm>
            <a:off x="3200400" y="2514600"/>
            <a:ext cx="457200" cy="457200"/>
            <a:chOff x="1344" y="1248"/>
            <a:chExt cx="288" cy="288"/>
          </a:xfrm>
        </p:grpSpPr>
        <p:sp>
          <p:nvSpPr>
            <p:cNvPr id="776" name="Google Shape;776;p23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77" name="Google Shape;777;p23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778" name="Google Shape;778;p23"/>
          <p:cNvGrpSpPr/>
          <p:nvPr/>
        </p:nvGrpSpPr>
        <p:grpSpPr>
          <a:xfrm>
            <a:off x="533400" y="3429000"/>
            <a:ext cx="457200" cy="457200"/>
            <a:chOff x="1344" y="1248"/>
            <a:chExt cx="288" cy="288"/>
          </a:xfrm>
        </p:grpSpPr>
        <p:sp>
          <p:nvSpPr>
            <p:cNvPr id="779" name="Google Shape;779;p23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80" name="Google Shape;780;p23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781" name="Google Shape;781;p23"/>
          <p:cNvGrpSpPr/>
          <p:nvPr/>
        </p:nvGrpSpPr>
        <p:grpSpPr>
          <a:xfrm>
            <a:off x="1066800" y="2667000"/>
            <a:ext cx="457200" cy="457200"/>
            <a:chOff x="1344" y="1248"/>
            <a:chExt cx="288" cy="288"/>
          </a:xfrm>
        </p:grpSpPr>
        <p:sp>
          <p:nvSpPr>
            <p:cNvPr id="782" name="Google Shape;782;p23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83" name="Google Shape;783;p23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784" name="Google Shape;784;p23"/>
          <p:cNvGrpSpPr/>
          <p:nvPr/>
        </p:nvGrpSpPr>
        <p:grpSpPr>
          <a:xfrm>
            <a:off x="2209800" y="3124200"/>
            <a:ext cx="457200" cy="457200"/>
            <a:chOff x="1344" y="1248"/>
            <a:chExt cx="288" cy="288"/>
          </a:xfrm>
        </p:grpSpPr>
        <p:sp>
          <p:nvSpPr>
            <p:cNvPr id="785" name="Google Shape;785;p23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86" name="Google Shape;786;p23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787" name="Google Shape;787;p23"/>
          <p:cNvGrpSpPr/>
          <p:nvPr/>
        </p:nvGrpSpPr>
        <p:grpSpPr>
          <a:xfrm>
            <a:off x="2895600" y="4038600"/>
            <a:ext cx="457200" cy="457200"/>
            <a:chOff x="1344" y="1248"/>
            <a:chExt cx="288" cy="288"/>
          </a:xfrm>
        </p:grpSpPr>
        <p:sp>
          <p:nvSpPr>
            <p:cNvPr id="788" name="Google Shape;788;p23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89" name="Google Shape;789;p23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790" name="Google Shape;790;p23"/>
          <p:cNvGrpSpPr/>
          <p:nvPr/>
        </p:nvGrpSpPr>
        <p:grpSpPr>
          <a:xfrm>
            <a:off x="1905000" y="5715000"/>
            <a:ext cx="457200" cy="457200"/>
            <a:chOff x="1344" y="1248"/>
            <a:chExt cx="288" cy="288"/>
          </a:xfrm>
        </p:grpSpPr>
        <p:sp>
          <p:nvSpPr>
            <p:cNvPr id="791" name="Google Shape;791;p23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92" name="Google Shape;792;p23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793" name="Google Shape;793;p23"/>
          <p:cNvCxnSpPr/>
          <p:nvPr/>
        </p:nvCxnSpPr>
        <p:spPr>
          <a:xfrm>
            <a:off x="2438400" y="3581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4" name="Google Shape;794;p23"/>
          <p:cNvCxnSpPr/>
          <p:nvPr/>
        </p:nvCxnSpPr>
        <p:spPr>
          <a:xfrm flipH="1">
            <a:off x="2133600" y="4495800"/>
            <a:ext cx="9906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5" name="Google Shape;795;p23"/>
          <p:cNvSpPr txBox="1"/>
          <p:nvPr/>
        </p:nvSpPr>
        <p:spPr>
          <a:xfrm>
            <a:off x="26670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96" name="Google Shape;796;p23"/>
          <p:cNvSpPr txBox="1"/>
          <p:nvPr/>
        </p:nvSpPr>
        <p:spPr>
          <a:xfrm>
            <a:off x="2667000" y="51054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211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797" name="Google Shape;797;p23"/>
          <p:cNvGrpSpPr/>
          <p:nvPr/>
        </p:nvGrpSpPr>
        <p:grpSpPr>
          <a:xfrm>
            <a:off x="1371600" y="4038600"/>
            <a:ext cx="457200" cy="457200"/>
            <a:chOff x="1344" y="1248"/>
            <a:chExt cx="288" cy="288"/>
          </a:xfrm>
        </p:grpSpPr>
        <p:sp>
          <p:nvSpPr>
            <p:cNvPr id="798" name="Google Shape;798;p23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99" name="Google Shape;799;p23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800" name="Google Shape;800;p23"/>
          <p:cNvGrpSpPr/>
          <p:nvPr/>
        </p:nvGrpSpPr>
        <p:grpSpPr>
          <a:xfrm>
            <a:off x="1143000" y="4953000"/>
            <a:ext cx="457200" cy="457200"/>
            <a:chOff x="1344" y="1248"/>
            <a:chExt cx="288" cy="288"/>
          </a:xfrm>
        </p:grpSpPr>
        <p:sp>
          <p:nvSpPr>
            <p:cNvPr id="801" name="Google Shape;801;p23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02" name="Google Shape;802;p23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803" name="Google Shape;803;p23"/>
          <p:cNvCxnSpPr/>
          <p:nvPr/>
        </p:nvCxnSpPr>
        <p:spPr>
          <a:xfrm flipH="1">
            <a:off x="1524000" y="35814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4" name="Google Shape;804;p23"/>
          <p:cNvCxnSpPr/>
          <p:nvPr/>
        </p:nvCxnSpPr>
        <p:spPr>
          <a:xfrm flipH="1">
            <a:off x="1371600" y="4495800"/>
            <a:ext cx="228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5" name="Google Shape;805;p23"/>
          <p:cNvCxnSpPr/>
          <p:nvPr/>
        </p:nvCxnSpPr>
        <p:spPr>
          <a:xfrm>
            <a:off x="1371600" y="54102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6" name="Google Shape;806;p23"/>
          <p:cNvSpPr txBox="1"/>
          <p:nvPr/>
        </p:nvSpPr>
        <p:spPr>
          <a:xfrm>
            <a:off x="16002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807" name="Google Shape;807;p23"/>
          <p:cNvCxnSpPr/>
          <p:nvPr/>
        </p:nvCxnSpPr>
        <p:spPr>
          <a:xfrm>
            <a:off x="2362200" y="2438400"/>
            <a:ext cx="10668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8" name="Google Shape;808;p23"/>
          <p:cNvCxnSpPr/>
          <p:nvPr/>
        </p:nvCxnSpPr>
        <p:spPr>
          <a:xfrm>
            <a:off x="23622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9" name="Google Shape;809;p23"/>
          <p:cNvCxnSpPr/>
          <p:nvPr/>
        </p:nvCxnSpPr>
        <p:spPr>
          <a:xfrm flipH="1">
            <a:off x="1295400" y="2438400"/>
            <a:ext cx="1066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0" name="Google Shape;810;p23"/>
          <p:cNvCxnSpPr/>
          <p:nvPr/>
        </p:nvCxnSpPr>
        <p:spPr>
          <a:xfrm flipH="1">
            <a:off x="762000" y="31242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1" name="Google Shape;811;p23"/>
          <p:cNvSpPr txBox="1"/>
          <p:nvPr/>
        </p:nvSpPr>
        <p:spPr>
          <a:xfrm>
            <a:off x="2590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2" name="Google Shape;812;p23"/>
          <p:cNvSpPr txBox="1"/>
          <p:nvPr/>
        </p:nvSpPr>
        <p:spPr>
          <a:xfrm>
            <a:off x="2438400" y="6019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3" name="Google Shape;813;p23"/>
          <p:cNvSpPr txBox="1"/>
          <p:nvPr/>
        </p:nvSpPr>
        <p:spPr>
          <a:xfrm>
            <a:off x="990600" y="45720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4" name="Google Shape;814;p23"/>
          <p:cNvSpPr txBox="1"/>
          <p:nvPr/>
        </p:nvSpPr>
        <p:spPr>
          <a:xfrm>
            <a:off x="1295400" y="54864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5" name="Google Shape;815;p23"/>
          <p:cNvSpPr txBox="1"/>
          <p:nvPr/>
        </p:nvSpPr>
        <p:spPr>
          <a:xfrm>
            <a:off x="28194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6" name="Google Shape;816;p23"/>
          <p:cNvSpPr txBox="1"/>
          <p:nvPr/>
        </p:nvSpPr>
        <p:spPr>
          <a:xfrm>
            <a:off x="1371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7" name="Google Shape;817;p23"/>
          <p:cNvSpPr txBox="1"/>
          <p:nvPr/>
        </p:nvSpPr>
        <p:spPr>
          <a:xfrm>
            <a:off x="381000" y="30480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111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8" name="Google Shape;818;p23"/>
          <p:cNvSpPr txBox="1"/>
          <p:nvPr/>
        </p:nvSpPr>
        <p:spPr>
          <a:xfrm>
            <a:off x="3657600" y="5943600"/>
            <a:ext cx="5486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f(n) = h </a:t>
            </a: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1" i="1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= straight-line distance heuristic</a:t>
            </a:r>
            <a:endParaRPr b="1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819" name="Google Shape;819;p23"/>
          <p:cNvGraphicFramePr/>
          <p:nvPr/>
        </p:nvGraphicFramePr>
        <p:xfrm>
          <a:off x="5257800" y="18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{348F556E-7DF4-43B7-B727-8D9AB880A138}</a:tableStyleId>
              </a:tblPr>
              <a:tblGrid>
                <a:gridCol w="1905000"/>
                <a:gridCol w="1905000"/>
              </a:tblGrid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State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Heuristic: h(n)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366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374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329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244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253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178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193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20" name="Google Shape;820;p23"/>
          <p:cNvSpPr txBox="1"/>
          <p:nvPr/>
        </p:nvSpPr>
        <p:spPr>
          <a:xfrm>
            <a:off x="23622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24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6" name="Google Shape;826;p24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Greedy Search: Tree Search</a:t>
            </a:r>
            <a:endParaRPr/>
          </a:p>
        </p:txBody>
      </p:sp>
      <p:grpSp>
        <p:nvGrpSpPr>
          <p:cNvPr id="827" name="Google Shape;827;p24"/>
          <p:cNvGrpSpPr/>
          <p:nvPr/>
        </p:nvGrpSpPr>
        <p:grpSpPr>
          <a:xfrm>
            <a:off x="4114800" y="1981200"/>
            <a:ext cx="457200" cy="457200"/>
            <a:chOff x="1344" y="1248"/>
            <a:chExt cx="288" cy="288"/>
          </a:xfrm>
        </p:grpSpPr>
        <p:sp>
          <p:nvSpPr>
            <p:cNvPr id="828" name="Google Shape;828;p2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29" name="Google Shape;829;p2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830" name="Google Shape;830;p24"/>
          <p:cNvSpPr txBox="1"/>
          <p:nvPr/>
        </p:nvSpPr>
        <p:spPr>
          <a:xfrm>
            <a:off x="45720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i="0" sz="1800" u="none" cap="none" strike="noStrike"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25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6" name="Google Shape;836;p25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Greedy Search: Tree Search</a:t>
            </a:r>
            <a:endParaRPr/>
          </a:p>
        </p:txBody>
      </p:sp>
      <p:grpSp>
        <p:nvGrpSpPr>
          <p:cNvPr id="837" name="Google Shape;837;p25"/>
          <p:cNvGrpSpPr/>
          <p:nvPr/>
        </p:nvGrpSpPr>
        <p:grpSpPr>
          <a:xfrm>
            <a:off x="4114800" y="1981200"/>
            <a:ext cx="457200" cy="457200"/>
            <a:chOff x="1344" y="1248"/>
            <a:chExt cx="288" cy="288"/>
          </a:xfrm>
        </p:grpSpPr>
        <p:sp>
          <p:nvSpPr>
            <p:cNvPr id="838" name="Google Shape;838;p2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39" name="Google Shape;839;p2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840" name="Google Shape;840;p25"/>
          <p:cNvGrpSpPr/>
          <p:nvPr/>
        </p:nvGrpSpPr>
        <p:grpSpPr>
          <a:xfrm>
            <a:off x="5867400" y="2514600"/>
            <a:ext cx="457200" cy="457200"/>
            <a:chOff x="1344" y="1248"/>
            <a:chExt cx="288" cy="288"/>
          </a:xfrm>
        </p:grpSpPr>
        <p:sp>
          <p:nvSpPr>
            <p:cNvPr id="841" name="Google Shape;841;p2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42" name="Google Shape;842;p2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843" name="Google Shape;843;p25"/>
          <p:cNvGrpSpPr/>
          <p:nvPr/>
        </p:nvGrpSpPr>
        <p:grpSpPr>
          <a:xfrm>
            <a:off x="1905000" y="2667000"/>
            <a:ext cx="457200" cy="457200"/>
            <a:chOff x="1344" y="1248"/>
            <a:chExt cx="288" cy="288"/>
          </a:xfrm>
        </p:grpSpPr>
        <p:sp>
          <p:nvSpPr>
            <p:cNvPr id="844" name="Google Shape;844;p2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45" name="Google Shape;845;p2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846" name="Google Shape;846;p25"/>
          <p:cNvGrpSpPr/>
          <p:nvPr/>
        </p:nvGrpSpPr>
        <p:grpSpPr>
          <a:xfrm>
            <a:off x="4191000" y="3124200"/>
            <a:ext cx="457200" cy="457200"/>
            <a:chOff x="1344" y="1248"/>
            <a:chExt cx="288" cy="288"/>
          </a:xfrm>
        </p:grpSpPr>
        <p:sp>
          <p:nvSpPr>
            <p:cNvPr id="847" name="Google Shape;847;p2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48" name="Google Shape;848;p2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849" name="Google Shape;849;p25"/>
          <p:cNvCxnSpPr/>
          <p:nvPr/>
        </p:nvCxnSpPr>
        <p:spPr>
          <a:xfrm>
            <a:off x="4343400" y="2438400"/>
            <a:ext cx="17526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0" name="Google Shape;850;p25"/>
          <p:cNvCxnSpPr/>
          <p:nvPr/>
        </p:nvCxnSpPr>
        <p:spPr>
          <a:xfrm>
            <a:off x="43434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1" name="Google Shape;851;p25"/>
          <p:cNvCxnSpPr/>
          <p:nvPr/>
        </p:nvCxnSpPr>
        <p:spPr>
          <a:xfrm flipH="1">
            <a:off x="2133600" y="2438400"/>
            <a:ext cx="2209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2" name="Google Shape;852;p25"/>
          <p:cNvSpPr txBox="1"/>
          <p:nvPr/>
        </p:nvSpPr>
        <p:spPr>
          <a:xfrm>
            <a:off x="45720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i="0" sz="1800" u="none" cap="none" strike="noStrike"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3" name="Google Shape;853;p25"/>
          <p:cNvSpPr txBox="1"/>
          <p:nvPr/>
        </p:nvSpPr>
        <p:spPr>
          <a:xfrm>
            <a:off x="48006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i="0" sz="18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4" name="Google Shape;854;p25"/>
          <p:cNvSpPr txBox="1"/>
          <p:nvPr/>
        </p:nvSpPr>
        <p:spPr>
          <a:xfrm>
            <a:off x="2895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i="0" sz="18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5" name="Google Shape;855;p25"/>
          <p:cNvSpPr txBox="1"/>
          <p:nvPr/>
        </p:nvSpPr>
        <p:spPr>
          <a:xfrm>
            <a:off x="43434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i="0" sz="18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6" name="Google Shape;856;p25"/>
          <p:cNvSpPr txBox="1"/>
          <p:nvPr/>
        </p:nvSpPr>
        <p:spPr>
          <a:xfrm>
            <a:off x="5181600" y="26050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[374]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7" name="Google Shape;857;p25"/>
          <p:cNvSpPr txBox="1"/>
          <p:nvPr/>
        </p:nvSpPr>
        <p:spPr>
          <a:xfrm>
            <a:off x="1143000" y="26670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[329]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8" name="Google Shape;858;p25"/>
          <p:cNvSpPr txBox="1"/>
          <p:nvPr/>
        </p:nvSpPr>
        <p:spPr>
          <a:xfrm>
            <a:off x="3505200" y="32146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[253]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26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4" name="Google Shape;864;p26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Greedy Search: Tree Search</a:t>
            </a:r>
            <a:endParaRPr/>
          </a:p>
        </p:txBody>
      </p:sp>
      <p:grpSp>
        <p:nvGrpSpPr>
          <p:cNvPr id="865" name="Google Shape;865;p26"/>
          <p:cNvGrpSpPr/>
          <p:nvPr/>
        </p:nvGrpSpPr>
        <p:grpSpPr>
          <a:xfrm>
            <a:off x="4114800" y="1981200"/>
            <a:ext cx="457200" cy="457200"/>
            <a:chOff x="1344" y="1248"/>
            <a:chExt cx="288" cy="288"/>
          </a:xfrm>
        </p:grpSpPr>
        <p:sp>
          <p:nvSpPr>
            <p:cNvPr id="866" name="Google Shape;866;p2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67" name="Google Shape;867;p2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868" name="Google Shape;868;p26"/>
          <p:cNvGrpSpPr/>
          <p:nvPr/>
        </p:nvGrpSpPr>
        <p:grpSpPr>
          <a:xfrm>
            <a:off x="5867400" y="2514600"/>
            <a:ext cx="457200" cy="457200"/>
            <a:chOff x="1344" y="1248"/>
            <a:chExt cx="288" cy="288"/>
          </a:xfrm>
        </p:grpSpPr>
        <p:sp>
          <p:nvSpPr>
            <p:cNvPr id="869" name="Google Shape;869;p2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70" name="Google Shape;870;p2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871" name="Google Shape;871;p26"/>
          <p:cNvGrpSpPr/>
          <p:nvPr/>
        </p:nvGrpSpPr>
        <p:grpSpPr>
          <a:xfrm>
            <a:off x="1905000" y="2667000"/>
            <a:ext cx="457200" cy="457200"/>
            <a:chOff x="1344" y="1248"/>
            <a:chExt cx="288" cy="288"/>
          </a:xfrm>
        </p:grpSpPr>
        <p:sp>
          <p:nvSpPr>
            <p:cNvPr id="872" name="Google Shape;872;p2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73" name="Google Shape;873;p2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874" name="Google Shape;874;p26"/>
          <p:cNvGrpSpPr/>
          <p:nvPr/>
        </p:nvGrpSpPr>
        <p:grpSpPr>
          <a:xfrm>
            <a:off x="4191000" y="3124200"/>
            <a:ext cx="457200" cy="457200"/>
            <a:chOff x="1344" y="1248"/>
            <a:chExt cx="288" cy="288"/>
          </a:xfrm>
        </p:grpSpPr>
        <p:sp>
          <p:nvSpPr>
            <p:cNvPr id="875" name="Google Shape;875;p2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76" name="Google Shape;876;p2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877" name="Google Shape;877;p26"/>
          <p:cNvGrpSpPr/>
          <p:nvPr/>
        </p:nvGrpSpPr>
        <p:grpSpPr>
          <a:xfrm>
            <a:off x="5943600" y="4038600"/>
            <a:ext cx="457200" cy="457200"/>
            <a:chOff x="1344" y="1248"/>
            <a:chExt cx="288" cy="288"/>
          </a:xfrm>
        </p:grpSpPr>
        <p:sp>
          <p:nvSpPr>
            <p:cNvPr id="878" name="Google Shape;878;p2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79" name="Google Shape;879;p2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880" name="Google Shape;880;p26"/>
          <p:cNvCxnSpPr/>
          <p:nvPr/>
        </p:nvCxnSpPr>
        <p:spPr>
          <a:xfrm>
            <a:off x="4419600" y="3581400"/>
            <a:ext cx="1752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1" name="Google Shape;881;p26"/>
          <p:cNvSpPr txBox="1"/>
          <p:nvPr/>
        </p:nvSpPr>
        <p:spPr>
          <a:xfrm>
            <a:off x="4953000" y="34290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i="0" sz="18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882" name="Google Shape;882;p26"/>
          <p:cNvGrpSpPr/>
          <p:nvPr/>
        </p:nvGrpSpPr>
        <p:grpSpPr>
          <a:xfrm>
            <a:off x="1981200" y="4038600"/>
            <a:ext cx="457200" cy="457200"/>
            <a:chOff x="1344" y="1248"/>
            <a:chExt cx="288" cy="288"/>
          </a:xfrm>
        </p:grpSpPr>
        <p:sp>
          <p:nvSpPr>
            <p:cNvPr id="883" name="Google Shape;883;p2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84" name="Google Shape;884;p2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885" name="Google Shape;885;p26"/>
          <p:cNvGrpSpPr/>
          <p:nvPr/>
        </p:nvGrpSpPr>
        <p:grpSpPr>
          <a:xfrm>
            <a:off x="4267200" y="4267200"/>
            <a:ext cx="457200" cy="457200"/>
            <a:chOff x="1344" y="1248"/>
            <a:chExt cx="288" cy="288"/>
          </a:xfrm>
        </p:grpSpPr>
        <p:sp>
          <p:nvSpPr>
            <p:cNvPr id="886" name="Google Shape;886;p2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87" name="Google Shape;887;p2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888" name="Google Shape;888;p26"/>
          <p:cNvCxnSpPr/>
          <p:nvPr/>
        </p:nvCxnSpPr>
        <p:spPr>
          <a:xfrm flipH="1">
            <a:off x="2133600" y="3581400"/>
            <a:ext cx="22860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9" name="Google Shape;889;p26"/>
          <p:cNvSpPr txBox="1"/>
          <p:nvPr/>
        </p:nvSpPr>
        <p:spPr>
          <a:xfrm>
            <a:off x="30480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i="0" sz="18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890" name="Google Shape;890;p26"/>
          <p:cNvCxnSpPr/>
          <p:nvPr/>
        </p:nvCxnSpPr>
        <p:spPr>
          <a:xfrm>
            <a:off x="4343400" y="2438400"/>
            <a:ext cx="17526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1" name="Google Shape;891;p26"/>
          <p:cNvCxnSpPr/>
          <p:nvPr/>
        </p:nvCxnSpPr>
        <p:spPr>
          <a:xfrm>
            <a:off x="43434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2" name="Google Shape;892;p26"/>
          <p:cNvCxnSpPr/>
          <p:nvPr/>
        </p:nvCxnSpPr>
        <p:spPr>
          <a:xfrm flipH="1">
            <a:off x="2133600" y="2438400"/>
            <a:ext cx="2209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3" name="Google Shape;893;p26"/>
          <p:cNvSpPr txBox="1"/>
          <p:nvPr/>
        </p:nvSpPr>
        <p:spPr>
          <a:xfrm>
            <a:off x="45720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i="0" sz="1800" u="none" cap="none" strike="noStrike"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94" name="Google Shape;894;p26"/>
          <p:cNvSpPr txBox="1"/>
          <p:nvPr/>
        </p:nvSpPr>
        <p:spPr>
          <a:xfrm>
            <a:off x="48006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i="0" sz="18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95" name="Google Shape;895;p26"/>
          <p:cNvSpPr txBox="1"/>
          <p:nvPr/>
        </p:nvSpPr>
        <p:spPr>
          <a:xfrm>
            <a:off x="2895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i="0" sz="18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96" name="Google Shape;896;p26"/>
          <p:cNvSpPr txBox="1"/>
          <p:nvPr/>
        </p:nvSpPr>
        <p:spPr>
          <a:xfrm>
            <a:off x="43434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i="0" sz="18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97" name="Google Shape;897;p26"/>
          <p:cNvSpPr txBox="1"/>
          <p:nvPr/>
        </p:nvSpPr>
        <p:spPr>
          <a:xfrm>
            <a:off x="5181600" y="26050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[374]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98" name="Google Shape;898;p26"/>
          <p:cNvSpPr txBox="1"/>
          <p:nvPr/>
        </p:nvSpPr>
        <p:spPr>
          <a:xfrm>
            <a:off x="1143000" y="26670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[329]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99" name="Google Shape;899;p26"/>
          <p:cNvSpPr txBox="1"/>
          <p:nvPr/>
        </p:nvSpPr>
        <p:spPr>
          <a:xfrm>
            <a:off x="3505200" y="32146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[253]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00" name="Google Shape;900;p26"/>
          <p:cNvSpPr txBox="1"/>
          <p:nvPr/>
        </p:nvSpPr>
        <p:spPr>
          <a:xfrm>
            <a:off x="1295400" y="39766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[193]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901" name="Google Shape;901;p26"/>
          <p:cNvCxnSpPr/>
          <p:nvPr/>
        </p:nvCxnSpPr>
        <p:spPr>
          <a:xfrm>
            <a:off x="4419600" y="3581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2" name="Google Shape;902;p26"/>
          <p:cNvSpPr txBox="1"/>
          <p:nvPr/>
        </p:nvSpPr>
        <p:spPr>
          <a:xfrm>
            <a:off x="3581400" y="43576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[366]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03" name="Google Shape;903;p26"/>
          <p:cNvSpPr txBox="1"/>
          <p:nvPr/>
        </p:nvSpPr>
        <p:spPr>
          <a:xfrm>
            <a:off x="6400800" y="40386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[178]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27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9" name="Google Shape;909;p27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Greedy Search: Tree Search</a:t>
            </a:r>
            <a:endParaRPr/>
          </a:p>
        </p:txBody>
      </p:sp>
      <p:grpSp>
        <p:nvGrpSpPr>
          <p:cNvPr id="910" name="Google Shape;910;p27"/>
          <p:cNvGrpSpPr/>
          <p:nvPr/>
        </p:nvGrpSpPr>
        <p:grpSpPr>
          <a:xfrm>
            <a:off x="4114800" y="1981200"/>
            <a:ext cx="457200" cy="457200"/>
            <a:chOff x="1344" y="1248"/>
            <a:chExt cx="288" cy="288"/>
          </a:xfrm>
        </p:grpSpPr>
        <p:sp>
          <p:nvSpPr>
            <p:cNvPr id="911" name="Google Shape;911;p2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12" name="Google Shape;912;p2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913" name="Google Shape;913;p27"/>
          <p:cNvGrpSpPr/>
          <p:nvPr/>
        </p:nvGrpSpPr>
        <p:grpSpPr>
          <a:xfrm>
            <a:off x="5867400" y="2514600"/>
            <a:ext cx="457200" cy="457200"/>
            <a:chOff x="1344" y="1248"/>
            <a:chExt cx="288" cy="288"/>
          </a:xfrm>
        </p:grpSpPr>
        <p:sp>
          <p:nvSpPr>
            <p:cNvPr id="914" name="Google Shape;914;p2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15" name="Google Shape;915;p2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916" name="Google Shape;916;p27"/>
          <p:cNvGrpSpPr/>
          <p:nvPr/>
        </p:nvGrpSpPr>
        <p:grpSpPr>
          <a:xfrm>
            <a:off x="1905000" y="2667000"/>
            <a:ext cx="457200" cy="457200"/>
            <a:chOff x="1344" y="1248"/>
            <a:chExt cx="288" cy="288"/>
          </a:xfrm>
        </p:grpSpPr>
        <p:sp>
          <p:nvSpPr>
            <p:cNvPr id="917" name="Google Shape;917;p2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18" name="Google Shape;918;p2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919" name="Google Shape;919;p27"/>
          <p:cNvGrpSpPr/>
          <p:nvPr/>
        </p:nvGrpSpPr>
        <p:grpSpPr>
          <a:xfrm>
            <a:off x="4191000" y="3124200"/>
            <a:ext cx="457200" cy="457200"/>
            <a:chOff x="1344" y="1248"/>
            <a:chExt cx="288" cy="288"/>
          </a:xfrm>
        </p:grpSpPr>
        <p:sp>
          <p:nvSpPr>
            <p:cNvPr id="920" name="Google Shape;920;p2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21" name="Google Shape;921;p2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922" name="Google Shape;922;p27"/>
          <p:cNvGrpSpPr/>
          <p:nvPr/>
        </p:nvGrpSpPr>
        <p:grpSpPr>
          <a:xfrm>
            <a:off x="5943600" y="4038600"/>
            <a:ext cx="457200" cy="457200"/>
            <a:chOff x="1344" y="1248"/>
            <a:chExt cx="288" cy="288"/>
          </a:xfrm>
        </p:grpSpPr>
        <p:sp>
          <p:nvSpPr>
            <p:cNvPr id="923" name="Google Shape;923;p2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24" name="Google Shape;924;p2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925" name="Google Shape;925;p27"/>
          <p:cNvGrpSpPr/>
          <p:nvPr/>
        </p:nvGrpSpPr>
        <p:grpSpPr>
          <a:xfrm>
            <a:off x="6781800" y="5257800"/>
            <a:ext cx="457200" cy="457200"/>
            <a:chOff x="1344" y="1248"/>
            <a:chExt cx="288" cy="288"/>
          </a:xfrm>
        </p:grpSpPr>
        <p:sp>
          <p:nvSpPr>
            <p:cNvPr id="926" name="Google Shape;926;p2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27" name="Google Shape;927;p2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928" name="Google Shape;928;p27"/>
          <p:cNvCxnSpPr/>
          <p:nvPr/>
        </p:nvCxnSpPr>
        <p:spPr>
          <a:xfrm>
            <a:off x="4419600" y="3581400"/>
            <a:ext cx="1752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9" name="Google Shape;929;p27"/>
          <p:cNvCxnSpPr/>
          <p:nvPr/>
        </p:nvCxnSpPr>
        <p:spPr>
          <a:xfrm>
            <a:off x="6172200" y="4495800"/>
            <a:ext cx="83820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0" name="Google Shape;930;p27"/>
          <p:cNvSpPr txBox="1"/>
          <p:nvPr/>
        </p:nvSpPr>
        <p:spPr>
          <a:xfrm>
            <a:off x="4953000" y="34290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i="0" sz="18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31" name="Google Shape;931;p27"/>
          <p:cNvSpPr txBox="1"/>
          <p:nvPr/>
        </p:nvSpPr>
        <p:spPr>
          <a:xfrm>
            <a:off x="6477000" y="45720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211</a:t>
            </a:r>
            <a:endParaRPr b="1" i="0" sz="18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32" name="Google Shape;932;p27"/>
          <p:cNvGrpSpPr/>
          <p:nvPr/>
        </p:nvGrpSpPr>
        <p:grpSpPr>
          <a:xfrm>
            <a:off x="1981200" y="4038600"/>
            <a:ext cx="457200" cy="457200"/>
            <a:chOff x="1344" y="1248"/>
            <a:chExt cx="288" cy="288"/>
          </a:xfrm>
        </p:grpSpPr>
        <p:sp>
          <p:nvSpPr>
            <p:cNvPr id="933" name="Google Shape;933;p2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34" name="Google Shape;934;p2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935" name="Google Shape;935;p27"/>
          <p:cNvGrpSpPr/>
          <p:nvPr/>
        </p:nvGrpSpPr>
        <p:grpSpPr>
          <a:xfrm>
            <a:off x="4267200" y="4267200"/>
            <a:ext cx="457200" cy="457200"/>
            <a:chOff x="1344" y="1248"/>
            <a:chExt cx="288" cy="288"/>
          </a:xfrm>
        </p:grpSpPr>
        <p:sp>
          <p:nvSpPr>
            <p:cNvPr id="936" name="Google Shape;936;p2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37" name="Google Shape;937;p2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938" name="Google Shape;938;p27"/>
          <p:cNvCxnSpPr/>
          <p:nvPr/>
        </p:nvCxnSpPr>
        <p:spPr>
          <a:xfrm flipH="1">
            <a:off x="2133600" y="3581400"/>
            <a:ext cx="22860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9" name="Google Shape;939;p27"/>
          <p:cNvCxnSpPr/>
          <p:nvPr/>
        </p:nvCxnSpPr>
        <p:spPr>
          <a:xfrm flipH="1">
            <a:off x="5562600" y="4495800"/>
            <a:ext cx="533400" cy="83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0" name="Google Shape;940;p27"/>
          <p:cNvSpPr txBox="1"/>
          <p:nvPr/>
        </p:nvSpPr>
        <p:spPr>
          <a:xfrm>
            <a:off x="30480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i="0" sz="18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941" name="Google Shape;941;p27"/>
          <p:cNvCxnSpPr/>
          <p:nvPr/>
        </p:nvCxnSpPr>
        <p:spPr>
          <a:xfrm>
            <a:off x="4343400" y="2438400"/>
            <a:ext cx="17526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2" name="Google Shape;942;p27"/>
          <p:cNvCxnSpPr/>
          <p:nvPr/>
        </p:nvCxnSpPr>
        <p:spPr>
          <a:xfrm>
            <a:off x="43434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3" name="Google Shape;943;p27"/>
          <p:cNvCxnSpPr/>
          <p:nvPr/>
        </p:nvCxnSpPr>
        <p:spPr>
          <a:xfrm flipH="1">
            <a:off x="2133600" y="2438400"/>
            <a:ext cx="2209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4" name="Google Shape;944;p27"/>
          <p:cNvSpPr txBox="1"/>
          <p:nvPr/>
        </p:nvSpPr>
        <p:spPr>
          <a:xfrm>
            <a:off x="45720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i="0" sz="1800" u="none" cap="none" strike="noStrike"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45" name="Google Shape;945;p27"/>
          <p:cNvSpPr txBox="1"/>
          <p:nvPr/>
        </p:nvSpPr>
        <p:spPr>
          <a:xfrm>
            <a:off x="6553200" y="58674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b="1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46" name="Google Shape;946;p27"/>
          <p:cNvSpPr txBox="1"/>
          <p:nvPr/>
        </p:nvSpPr>
        <p:spPr>
          <a:xfrm>
            <a:off x="48006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i="0" sz="18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47" name="Google Shape;947;p27"/>
          <p:cNvSpPr txBox="1"/>
          <p:nvPr/>
        </p:nvSpPr>
        <p:spPr>
          <a:xfrm>
            <a:off x="2895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i="0" sz="18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48" name="Google Shape;948;p27"/>
          <p:cNvSpPr txBox="1"/>
          <p:nvPr/>
        </p:nvSpPr>
        <p:spPr>
          <a:xfrm>
            <a:off x="43434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i="0" sz="18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49" name="Google Shape;949;p27"/>
          <p:cNvSpPr txBox="1"/>
          <p:nvPr/>
        </p:nvSpPr>
        <p:spPr>
          <a:xfrm>
            <a:off x="5181600" y="26050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[374]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50" name="Google Shape;950;p27"/>
          <p:cNvSpPr txBox="1"/>
          <p:nvPr/>
        </p:nvSpPr>
        <p:spPr>
          <a:xfrm>
            <a:off x="1143000" y="26670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[329]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51" name="Google Shape;951;p27"/>
          <p:cNvSpPr txBox="1"/>
          <p:nvPr/>
        </p:nvSpPr>
        <p:spPr>
          <a:xfrm>
            <a:off x="3505200" y="32146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[253]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52" name="Google Shape;952;p27"/>
          <p:cNvSpPr txBox="1"/>
          <p:nvPr/>
        </p:nvSpPr>
        <p:spPr>
          <a:xfrm>
            <a:off x="1295400" y="39766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[193]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953" name="Google Shape;953;p27"/>
          <p:cNvCxnSpPr/>
          <p:nvPr/>
        </p:nvCxnSpPr>
        <p:spPr>
          <a:xfrm>
            <a:off x="4419600" y="3581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4" name="Google Shape;954;p27"/>
          <p:cNvSpPr txBox="1"/>
          <p:nvPr/>
        </p:nvSpPr>
        <p:spPr>
          <a:xfrm>
            <a:off x="3581400" y="43576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[366]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55" name="Google Shape;955;p27"/>
          <p:cNvSpPr txBox="1"/>
          <p:nvPr/>
        </p:nvSpPr>
        <p:spPr>
          <a:xfrm>
            <a:off x="6400800" y="40386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[178]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56" name="Google Shape;956;p27"/>
          <p:cNvGrpSpPr/>
          <p:nvPr/>
        </p:nvGrpSpPr>
        <p:grpSpPr>
          <a:xfrm>
            <a:off x="5334000" y="5334000"/>
            <a:ext cx="457200" cy="457200"/>
            <a:chOff x="1344" y="1248"/>
            <a:chExt cx="288" cy="288"/>
          </a:xfrm>
        </p:grpSpPr>
        <p:sp>
          <p:nvSpPr>
            <p:cNvPr id="957" name="Google Shape;957;p2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58" name="Google Shape;958;p2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959" name="Google Shape;959;p27"/>
          <p:cNvSpPr txBox="1"/>
          <p:nvPr/>
        </p:nvSpPr>
        <p:spPr>
          <a:xfrm>
            <a:off x="7239000" y="52578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[0]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60" name="Google Shape;960;p27"/>
          <p:cNvSpPr txBox="1"/>
          <p:nvPr/>
        </p:nvSpPr>
        <p:spPr>
          <a:xfrm>
            <a:off x="4648200" y="53340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[253]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28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6" name="Google Shape;966;p28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Greedy Search: Tree Search</a:t>
            </a:r>
            <a:endParaRPr/>
          </a:p>
        </p:txBody>
      </p:sp>
      <p:grpSp>
        <p:nvGrpSpPr>
          <p:cNvPr id="967" name="Google Shape;967;p28"/>
          <p:cNvGrpSpPr/>
          <p:nvPr/>
        </p:nvGrpSpPr>
        <p:grpSpPr>
          <a:xfrm>
            <a:off x="4114800" y="1981200"/>
            <a:ext cx="457200" cy="457200"/>
            <a:chOff x="1344" y="1248"/>
            <a:chExt cx="288" cy="288"/>
          </a:xfrm>
        </p:grpSpPr>
        <p:sp>
          <p:nvSpPr>
            <p:cNvPr id="968" name="Google Shape;968;p2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69" name="Google Shape;969;p2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970" name="Google Shape;970;p28"/>
          <p:cNvGrpSpPr/>
          <p:nvPr/>
        </p:nvGrpSpPr>
        <p:grpSpPr>
          <a:xfrm>
            <a:off x="5867400" y="2514600"/>
            <a:ext cx="457200" cy="457200"/>
            <a:chOff x="1344" y="1248"/>
            <a:chExt cx="288" cy="288"/>
          </a:xfrm>
        </p:grpSpPr>
        <p:sp>
          <p:nvSpPr>
            <p:cNvPr id="971" name="Google Shape;971;p2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72" name="Google Shape;972;p2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973" name="Google Shape;973;p28"/>
          <p:cNvGrpSpPr/>
          <p:nvPr/>
        </p:nvGrpSpPr>
        <p:grpSpPr>
          <a:xfrm>
            <a:off x="1905000" y="2667000"/>
            <a:ext cx="457200" cy="457200"/>
            <a:chOff x="1344" y="1248"/>
            <a:chExt cx="288" cy="288"/>
          </a:xfrm>
        </p:grpSpPr>
        <p:sp>
          <p:nvSpPr>
            <p:cNvPr id="974" name="Google Shape;974;p2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75" name="Google Shape;975;p2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976" name="Google Shape;976;p28"/>
          <p:cNvGrpSpPr/>
          <p:nvPr/>
        </p:nvGrpSpPr>
        <p:grpSpPr>
          <a:xfrm>
            <a:off x="4191000" y="3124200"/>
            <a:ext cx="457200" cy="457200"/>
            <a:chOff x="1344" y="1248"/>
            <a:chExt cx="288" cy="288"/>
          </a:xfrm>
        </p:grpSpPr>
        <p:sp>
          <p:nvSpPr>
            <p:cNvPr id="977" name="Google Shape;977;p2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78" name="Google Shape;978;p2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979" name="Google Shape;979;p28"/>
          <p:cNvGrpSpPr/>
          <p:nvPr/>
        </p:nvGrpSpPr>
        <p:grpSpPr>
          <a:xfrm>
            <a:off x="5943600" y="4038600"/>
            <a:ext cx="457200" cy="457200"/>
            <a:chOff x="1344" y="1248"/>
            <a:chExt cx="288" cy="288"/>
          </a:xfrm>
        </p:grpSpPr>
        <p:sp>
          <p:nvSpPr>
            <p:cNvPr id="980" name="Google Shape;980;p2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81" name="Google Shape;981;p2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982" name="Google Shape;982;p28"/>
          <p:cNvGrpSpPr/>
          <p:nvPr/>
        </p:nvGrpSpPr>
        <p:grpSpPr>
          <a:xfrm>
            <a:off x="6781800" y="5257800"/>
            <a:ext cx="457200" cy="457200"/>
            <a:chOff x="1344" y="1248"/>
            <a:chExt cx="288" cy="288"/>
          </a:xfrm>
        </p:grpSpPr>
        <p:sp>
          <p:nvSpPr>
            <p:cNvPr id="983" name="Google Shape;983;p2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84" name="Google Shape;984;p2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985" name="Google Shape;985;p28"/>
          <p:cNvCxnSpPr/>
          <p:nvPr/>
        </p:nvCxnSpPr>
        <p:spPr>
          <a:xfrm>
            <a:off x="4419600" y="3581400"/>
            <a:ext cx="1752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6" name="Google Shape;986;p28"/>
          <p:cNvCxnSpPr/>
          <p:nvPr/>
        </p:nvCxnSpPr>
        <p:spPr>
          <a:xfrm>
            <a:off x="6172200" y="4495800"/>
            <a:ext cx="83820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7" name="Google Shape;987;p28"/>
          <p:cNvSpPr txBox="1"/>
          <p:nvPr/>
        </p:nvSpPr>
        <p:spPr>
          <a:xfrm>
            <a:off x="4953000" y="34290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i="0" sz="18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88" name="Google Shape;988;p28"/>
          <p:cNvSpPr txBox="1"/>
          <p:nvPr/>
        </p:nvSpPr>
        <p:spPr>
          <a:xfrm>
            <a:off x="6477000" y="45720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211</a:t>
            </a:r>
            <a:endParaRPr b="1" i="0" sz="18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89" name="Google Shape;989;p28"/>
          <p:cNvGrpSpPr/>
          <p:nvPr/>
        </p:nvGrpSpPr>
        <p:grpSpPr>
          <a:xfrm>
            <a:off x="1981200" y="4038600"/>
            <a:ext cx="457200" cy="457200"/>
            <a:chOff x="1344" y="1248"/>
            <a:chExt cx="288" cy="288"/>
          </a:xfrm>
        </p:grpSpPr>
        <p:sp>
          <p:nvSpPr>
            <p:cNvPr id="990" name="Google Shape;990;p2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91" name="Google Shape;991;p2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992" name="Google Shape;992;p28"/>
          <p:cNvGrpSpPr/>
          <p:nvPr/>
        </p:nvGrpSpPr>
        <p:grpSpPr>
          <a:xfrm>
            <a:off x="4267200" y="4267200"/>
            <a:ext cx="457200" cy="457200"/>
            <a:chOff x="1344" y="1248"/>
            <a:chExt cx="288" cy="288"/>
          </a:xfrm>
        </p:grpSpPr>
        <p:sp>
          <p:nvSpPr>
            <p:cNvPr id="993" name="Google Shape;993;p2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94" name="Google Shape;994;p2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995" name="Google Shape;995;p28"/>
          <p:cNvCxnSpPr/>
          <p:nvPr/>
        </p:nvCxnSpPr>
        <p:spPr>
          <a:xfrm flipH="1">
            <a:off x="2133600" y="3581400"/>
            <a:ext cx="22860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6" name="Google Shape;996;p28"/>
          <p:cNvCxnSpPr/>
          <p:nvPr/>
        </p:nvCxnSpPr>
        <p:spPr>
          <a:xfrm flipH="1">
            <a:off x="5562600" y="4495800"/>
            <a:ext cx="533400" cy="83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7" name="Google Shape;997;p28"/>
          <p:cNvSpPr txBox="1"/>
          <p:nvPr/>
        </p:nvSpPr>
        <p:spPr>
          <a:xfrm>
            <a:off x="30480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i="0" sz="18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998" name="Google Shape;998;p28"/>
          <p:cNvCxnSpPr/>
          <p:nvPr/>
        </p:nvCxnSpPr>
        <p:spPr>
          <a:xfrm>
            <a:off x="4343400" y="2438400"/>
            <a:ext cx="17526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9" name="Google Shape;999;p28"/>
          <p:cNvCxnSpPr/>
          <p:nvPr/>
        </p:nvCxnSpPr>
        <p:spPr>
          <a:xfrm>
            <a:off x="43434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0" name="Google Shape;1000;p28"/>
          <p:cNvCxnSpPr/>
          <p:nvPr/>
        </p:nvCxnSpPr>
        <p:spPr>
          <a:xfrm flipH="1">
            <a:off x="2133600" y="2438400"/>
            <a:ext cx="2209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01" name="Google Shape;1001;p28"/>
          <p:cNvSpPr txBox="1"/>
          <p:nvPr/>
        </p:nvSpPr>
        <p:spPr>
          <a:xfrm>
            <a:off x="45720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i="0" sz="1800" u="none" cap="none" strike="noStrike"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02" name="Google Shape;1002;p28"/>
          <p:cNvSpPr txBox="1"/>
          <p:nvPr/>
        </p:nvSpPr>
        <p:spPr>
          <a:xfrm>
            <a:off x="6553200" y="58674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b="1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03" name="Google Shape;1003;p28"/>
          <p:cNvSpPr txBox="1"/>
          <p:nvPr/>
        </p:nvSpPr>
        <p:spPr>
          <a:xfrm>
            <a:off x="48006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i="0" sz="18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04" name="Google Shape;1004;p28"/>
          <p:cNvSpPr txBox="1"/>
          <p:nvPr/>
        </p:nvSpPr>
        <p:spPr>
          <a:xfrm>
            <a:off x="2895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i="0" sz="18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05" name="Google Shape;1005;p28"/>
          <p:cNvSpPr txBox="1"/>
          <p:nvPr/>
        </p:nvSpPr>
        <p:spPr>
          <a:xfrm>
            <a:off x="43434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i="0" sz="18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06" name="Google Shape;1006;p28"/>
          <p:cNvSpPr txBox="1"/>
          <p:nvPr/>
        </p:nvSpPr>
        <p:spPr>
          <a:xfrm>
            <a:off x="5181600" y="26050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[374]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07" name="Google Shape;1007;p28"/>
          <p:cNvSpPr txBox="1"/>
          <p:nvPr/>
        </p:nvSpPr>
        <p:spPr>
          <a:xfrm>
            <a:off x="1143000" y="26670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[329]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08" name="Google Shape;1008;p28"/>
          <p:cNvSpPr txBox="1"/>
          <p:nvPr/>
        </p:nvSpPr>
        <p:spPr>
          <a:xfrm>
            <a:off x="3505200" y="32146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[253]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09" name="Google Shape;1009;p28"/>
          <p:cNvSpPr txBox="1"/>
          <p:nvPr/>
        </p:nvSpPr>
        <p:spPr>
          <a:xfrm>
            <a:off x="1295400" y="39766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[193]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010" name="Google Shape;1010;p28"/>
          <p:cNvCxnSpPr/>
          <p:nvPr/>
        </p:nvCxnSpPr>
        <p:spPr>
          <a:xfrm>
            <a:off x="4419600" y="3581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1" name="Google Shape;1011;p28"/>
          <p:cNvSpPr txBox="1"/>
          <p:nvPr/>
        </p:nvSpPr>
        <p:spPr>
          <a:xfrm>
            <a:off x="3581400" y="43576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[366]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12" name="Google Shape;1012;p28"/>
          <p:cNvSpPr txBox="1"/>
          <p:nvPr/>
        </p:nvSpPr>
        <p:spPr>
          <a:xfrm>
            <a:off x="6400800" y="40386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[178]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013" name="Google Shape;1013;p28"/>
          <p:cNvGrpSpPr/>
          <p:nvPr/>
        </p:nvGrpSpPr>
        <p:grpSpPr>
          <a:xfrm>
            <a:off x="5334000" y="5334000"/>
            <a:ext cx="457200" cy="457200"/>
            <a:chOff x="1344" y="1248"/>
            <a:chExt cx="288" cy="288"/>
          </a:xfrm>
        </p:grpSpPr>
        <p:sp>
          <p:nvSpPr>
            <p:cNvPr id="1014" name="Google Shape;1014;p2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15" name="Google Shape;1015;p2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016" name="Google Shape;1016;p28"/>
          <p:cNvSpPr txBox="1"/>
          <p:nvPr/>
        </p:nvSpPr>
        <p:spPr>
          <a:xfrm>
            <a:off x="7239000" y="52578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[0]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17" name="Google Shape;1017;p28"/>
          <p:cNvSpPr txBox="1"/>
          <p:nvPr/>
        </p:nvSpPr>
        <p:spPr>
          <a:xfrm>
            <a:off x="4648200" y="53340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[253]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18" name="Google Shape;1018;p28"/>
          <p:cNvSpPr txBox="1"/>
          <p:nvPr/>
        </p:nvSpPr>
        <p:spPr>
          <a:xfrm>
            <a:off x="152400" y="6078538"/>
            <a:ext cx="5486400" cy="779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Path cost(A-E-F-I) = 253 + 178 + 0 = </a:t>
            </a: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431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dist(A-E-F-I) = 140 + 99 + 211 = </a:t>
            </a:r>
            <a:r>
              <a:rPr b="1" i="0" lang="en-US" sz="18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450</a:t>
            </a:r>
            <a:endParaRPr b="1" i="0" sz="1800" u="none" cap="none" strike="noStrike">
              <a:solidFill>
                <a:schemeClr val="fol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29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4" name="Google Shape;1024;p29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Greedy Search: Optimal ?</a:t>
            </a:r>
            <a:endParaRPr/>
          </a:p>
        </p:txBody>
      </p:sp>
      <p:grpSp>
        <p:nvGrpSpPr>
          <p:cNvPr id="1025" name="Google Shape;1025;p29"/>
          <p:cNvGrpSpPr/>
          <p:nvPr/>
        </p:nvGrpSpPr>
        <p:grpSpPr>
          <a:xfrm>
            <a:off x="2133600" y="1981200"/>
            <a:ext cx="457200" cy="457200"/>
            <a:chOff x="1344" y="1248"/>
            <a:chExt cx="288" cy="288"/>
          </a:xfrm>
        </p:grpSpPr>
        <p:sp>
          <p:nvSpPr>
            <p:cNvPr id="1026" name="Google Shape;1026;p2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rgbClr val="F466E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27" name="Google Shape;1027;p2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rgbClr val="F466E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028" name="Google Shape;1028;p29"/>
          <p:cNvGrpSpPr/>
          <p:nvPr/>
        </p:nvGrpSpPr>
        <p:grpSpPr>
          <a:xfrm>
            <a:off x="3200400" y="2514600"/>
            <a:ext cx="457200" cy="457200"/>
            <a:chOff x="1344" y="1248"/>
            <a:chExt cx="288" cy="288"/>
          </a:xfrm>
        </p:grpSpPr>
        <p:sp>
          <p:nvSpPr>
            <p:cNvPr id="1029" name="Google Shape;1029;p2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30" name="Google Shape;1030;p2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031" name="Google Shape;1031;p29"/>
          <p:cNvGrpSpPr/>
          <p:nvPr/>
        </p:nvGrpSpPr>
        <p:grpSpPr>
          <a:xfrm>
            <a:off x="533400" y="3429000"/>
            <a:ext cx="457200" cy="457200"/>
            <a:chOff x="1344" y="1248"/>
            <a:chExt cx="288" cy="288"/>
          </a:xfrm>
        </p:grpSpPr>
        <p:sp>
          <p:nvSpPr>
            <p:cNvPr id="1032" name="Google Shape;1032;p2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33" name="Google Shape;1033;p2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034" name="Google Shape;1034;p29"/>
          <p:cNvGrpSpPr/>
          <p:nvPr/>
        </p:nvGrpSpPr>
        <p:grpSpPr>
          <a:xfrm>
            <a:off x="1066800" y="2667000"/>
            <a:ext cx="457200" cy="457200"/>
            <a:chOff x="1344" y="1248"/>
            <a:chExt cx="288" cy="288"/>
          </a:xfrm>
        </p:grpSpPr>
        <p:sp>
          <p:nvSpPr>
            <p:cNvPr id="1035" name="Google Shape;1035;p2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36" name="Google Shape;1036;p2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037" name="Google Shape;1037;p29"/>
          <p:cNvGrpSpPr/>
          <p:nvPr/>
        </p:nvGrpSpPr>
        <p:grpSpPr>
          <a:xfrm>
            <a:off x="2209800" y="3124200"/>
            <a:ext cx="457200" cy="457200"/>
            <a:chOff x="1344" y="1248"/>
            <a:chExt cx="288" cy="288"/>
          </a:xfrm>
        </p:grpSpPr>
        <p:sp>
          <p:nvSpPr>
            <p:cNvPr id="1038" name="Google Shape;1038;p2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rgbClr val="F466E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39" name="Google Shape;1039;p2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rgbClr val="F466E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040" name="Google Shape;1040;p29"/>
          <p:cNvGrpSpPr/>
          <p:nvPr/>
        </p:nvGrpSpPr>
        <p:grpSpPr>
          <a:xfrm>
            <a:off x="2895600" y="4038600"/>
            <a:ext cx="457200" cy="457200"/>
            <a:chOff x="1344" y="1248"/>
            <a:chExt cx="288" cy="288"/>
          </a:xfrm>
        </p:grpSpPr>
        <p:sp>
          <p:nvSpPr>
            <p:cNvPr id="1041" name="Google Shape;1041;p2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42" name="Google Shape;1042;p2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043" name="Google Shape;1043;p29"/>
          <p:cNvGrpSpPr/>
          <p:nvPr/>
        </p:nvGrpSpPr>
        <p:grpSpPr>
          <a:xfrm>
            <a:off x="1905000" y="5715000"/>
            <a:ext cx="457200" cy="457200"/>
            <a:chOff x="1344" y="1248"/>
            <a:chExt cx="288" cy="288"/>
          </a:xfrm>
        </p:grpSpPr>
        <p:sp>
          <p:nvSpPr>
            <p:cNvPr id="1044" name="Google Shape;1044;p2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rgbClr val="F466E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45" name="Google Shape;1045;p2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rgbClr val="F466E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046" name="Google Shape;1046;p29"/>
          <p:cNvCxnSpPr/>
          <p:nvPr/>
        </p:nvCxnSpPr>
        <p:spPr>
          <a:xfrm>
            <a:off x="2438400" y="3581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47" name="Google Shape;1047;p29"/>
          <p:cNvCxnSpPr/>
          <p:nvPr/>
        </p:nvCxnSpPr>
        <p:spPr>
          <a:xfrm flipH="1">
            <a:off x="2133600" y="4495800"/>
            <a:ext cx="9906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8" name="Google Shape;1048;p29"/>
          <p:cNvSpPr txBox="1"/>
          <p:nvPr/>
        </p:nvSpPr>
        <p:spPr>
          <a:xfrm>
            <a:off x="26670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49" name="Google Shape;1049;p29"/>
          <p:cNvSpPr txBox="1"/>
          <p:nvPr/>
        </p:nvSpPr>
        <p:spPr>
          <a:xfrm>
            <a:off x="2667000" y="51054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211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050" name="Google Shape;1050;p29"/>
          <p:cNvGrpSpPr/>
          <p:nvPr/>
        </p:nvGrpSpPr>
        <p:grpSpPr>
          <a:xfrm>
            <a:off x="1371600" y="4038600"/>
            <a:ext cx="457200" cy="457200"/>
            <a:chOff x="1344" y="1248"/>
            <a:chExt cx="288" cy="288"/>
          </a:xfrm>
        </p:grpSpPr>
        <p:sp>
          <p:nvSpPr>
            <p:cNvPr id="1051" name="Google Shape;1051;p2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rgbClr val="F466E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52" name="Google Shape;1052;p2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rgbClr val="F466E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053" name="Google Shape;1053;p29"/>
          <p:cNvGrpSpPr/>
          <p:nvPr/>
        </p:nvGrpSpPr>
        <p:grpSpPr>
          <a:xfrm>
            <a:off x="1143000" y="4953000"/>
            <a:ext cx="457200" cy="457200"/>
            <a:chOff x="1344" y="1248"/>
            <a:chExt cx="288" cy="288"/>
          </a:xfrm>
        </p:grpSpPr>
        <p:sp>
          <p:nvSpPr>
            <p:cNvPr id="1054" name="Google Shape;1054;p2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rgbClr val="F466E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55" name="Google Shape;1055;p2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rgbClr val="F466E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056" name="Google Shape;1056;p29"/>
          <p:cNvCxnSpPr/>
          <p:nvPr/>
        </p:nvCxnSpPr>
        <p:spPr>
          <a:xfrm flipH="1">
            <a:off x="1524000" y="35814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7" name="Google Shape;1057;p29"/>
          <p:cNvCxnSpPr/>
          <p:nvPr/>
        </p:nvCxnSpPr>
        <p:spPr>
          <a:xfrm flipH="1">
            <a:off x="1371600" y="4495800"/>
            <a:ext cx="228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8" name="Google Shape;1058;p29"/>
          <p:cNvCxnSpPr/>
          <p:nvPr/>
        </p:nvCxnSpPr>
        <p:spPr>
          <a:xfrm>
            <a:off x="1371600" y="54102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9" name="Google Shape;1059;p29"/>
          <p:cNvSpPr txBox="1"/>
          <p:nvPr/>
        </p:nvSpPr>
        <p:spPr>
          <a:xfrm>
            <a:off x="16002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060" name="Google Shape;1060;p29"/>
          <p:cNvCxnSpPr/>
          <p:nvPr/>
        </p:nvCxnSpPr>
        <p:spPr>
          <a:xfrm>
            <a:off x="2362200" y="2438400"/>
            <a:ext cx="10668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1" name="Google Shape;1061;p29"/>
          <p:cNvCxnSpPr/>
          <p:nvPr/>
        </p:nvCxnSpPr>
        <p:spPr>
          <a:xfrm>
            <a:off x="23622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2" name="Google Shape;1062;p29"/>
          <p:cNvCxnSpPr/>
          <p:nvPr/>
        </p:nvCxnSpPr>
        <p:spPr>
          <a:xfrm flipH="1">
            <a:off x="1295400" y="2438400"/>
            <a:ext cx="1066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3" name="Google Shape;1063;p29"/>
          <p:cNvCxnSpPr/>
          <p:nvPr/>
        </p:nvCxnSpPr>
        <p:spPr>
          <a:xfrm flipH="1">
            <a:off x="762000" y="31242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4" name="Google Shape;1064;p29"/>
          <p:cNvSpPr txBox="1"/>
          <p:nvPr/>
        </p:nvSpPr>
        <p:spPr>
          <a:xfrm>
            <a:off x="2590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65" name="Google Shape;1065;p29"/>
          <p:cNvSpPr txBox="1"/>
          <p:nvPr/>
        </p:nvSpPr>
        <p:spPr>
          <a:xfrm>
            <a:off x="2438400" y="6019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66" name="Google Shape;1066;p29"/>
          <p:cNvSpPr txBox="1"/>
          <p:nvPr/>
        </p:nvSpPr>
        <p:spPr>
          <a:xfrm>
            <a:off x="990600" y="45720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67" name="Google Shape;1067;p29"/>
          <p:cNvSpPr txBox="1"/>
          <p:nvPr/>
        </p:nvSpPr>
        <p:spPr>
          <a:xfrm>
            <a:off x="1295400" y="54864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68" name="Google Shape;1068;p29"/>
          <p:cNvSpPr txBox="1"/>
          <p:nvPr/>
        </p:nvSpPr>
        <p:spPr>
          <a:xfrm>
            <a:off x="28194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69" name="Google Shape;1069;p29"/>
          <p:cNvSpPr txBox="1"/>
          <p:nvPr/>
        </p:nvSpPr>
        <p:spPr>
          <a:xfrm>
            <a:off x="1371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70" name="Google Shape;1070;p29"/>
          <p:cNvSpPr txBox="1"/>
          <p:nvPr/>
        </p:nvSpPr>
        <p:spPr>
          <a:xfrm>
            <a:off x="381000" y="30480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111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71" name="Google Shape;1071;p29"/>
          <p:cNvSpPr txBox="1"/>
          <p:nvPr/>
        </p:nvSpPr>
        <p:spPr>
          <a:xfrm>
            <a:off x="3657600" y="5943600"/>
            <a:ext cx="5486400" cy="779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f(n) = h </a:t>
            </a: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1" i="1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= straight-line distance heuristic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dist(A-E-G-H-I) =140+80+97+101=</a:t>
            </a:r>
            <a:r>
              <a:rPr b="1" i="0" lang="en-US" sz="1800" u="none" cap="none" strike="noStrike">
                <a:solidFill>
                  <a:srgbClr val="F466E0"/>
                </a:solidFill>
                <a:latin typeface="Tahoma"/>
                <a:ea typeface="Tahoma"/>
                <a:cs typeface="Tahoma"/>
                <a:sym typeface="Tahoma"/>
              </a:rPr>
              <a:t>418 </a:t>
            </a:r>
            <a:endParaRPr b="1" i="0" sz="1800" u="none" cap="none" strike="noStrike">
              <a:solidFill>
                <a:srgbClr val="F466E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1072" name="Google Shape;1072;p29"/>
          <p:cNvGraphicFramePr/>
          <p:nvPr/>
        </p:nvGraphicFramePr>
        <p:xfrm>
          <a:off x="5145088" y="18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{348F556E-7DF4-43B7-B727-8D9AB880A138}</a:tableStyleId>
              </a:tblPr>
              <a:tblGrid>
                <a:gridCol w="1905000"/>
                <a:gridCol w="1905000"/>
              </a:tblGrid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State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Heuristic: h(n)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366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374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329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244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466E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</a:t>
                      </a:r>
                      <a:endParaRPr b="1" i="0" sz="1800" u="none" cap="none" strike="noStrike">
                        <a:solidFill>
                          <a:srgbClr val="F466E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466E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253</a:t>
                      </a:r>
                      <a:endParaRPr b="1" i="0" sz="1800" u="none" cap="none" strike="noStrike">
                        <a:solidFill>
                          <a:srgbClr val="F466E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178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466E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</a:t>
                      </a:r>
                      <a:endParaRPr b="1" i="0" sz="1800" u="none" cap="none" strike="noStrike">
                        <a:solidFill>
                          <a:srgbClr val="F466E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466E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193</a:t>
                      </a:r>
                      <a:endParaRPr b="1" i="0" sz="1800" u="none" cap="none" strike="noStrike">
                        <a:solidFill>
                          <a:srgbClr val="F466E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466E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</a:t>
                      </a:r>
                      <a:endParaRPr b="1" i="0" sz="1800" u="none" cap="none" strike="noStrike">
                        <a:solidFill>
                          <a:srgbClr val="F466E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466E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98</a:t>
                      </a:r>
                      <a:endParaRPr b="1" i="0" sz="1800" u="none" cap="none" strike="noStrike">
                        <a:solidFill>
                          <a:srgbClr val="F466E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73" name="Google Shape;1073;p29"/>
          <p:cNvSpPr txBox="1"/>
          <p:nvPr/>
        </p:nvSpPr>
        <p:spPr>
          <a:xfrm>
            <a:off x="23622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74" name="Google Shape;1074;p29"/>
          <p:cNvSpPr/>
          <p:nvPr/>
        </p:nvSpPr>
        <p:spPr>
          <a:xfrm>
            <a:off x="7924800" y="6248400"/>
            <a:ext cx="609600" cy="457200"/>
          </a:xfrm>
          <a:prstGeom prst="ellipse">
            <a:avLst/>
          </a:prstGeom>
          <a:noFill/>
          <a:ln cap="flat" cmpd="sng" w="9525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 txBox="1"/>
          <p:nvPr>
            <p:ph type="title"/>
          </p:nvPr>
        </p:nvSpPr>
        <p:spPr>
          <a:xfrm>
            <a:off x="762000" y="0"/>
            <a:ext cx="7770813" cy="1141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Uninformed Vs Informed Search</a:t>
            </a:r>
            <a:endParaRPr sz="3600"/>
          </a:p>
        </p:txBody>
      </p:sp>
      <p:sp>
        <p:nvSpPr>
          <p:cNvPr id="130" name="Google Shape;130;p3"/>
          <p:cNvSpPr/>
          <p:nvPr/>
        </p:nvSpPr>
        <p:spPr>
          <a:xfrm>
            <a:off x="990600" y="2286000"/>
            <a:ext cx="7772400" cy="3268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Uninformed search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Use only the information available in the problem definition. Example: breadth-first, depth-first, depth limited, iterative deepening, uniform cost and bidirectional search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Informed search: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 domain knowledge or heuristic to choose the best move. Example. Greedy best-first, A*, IDA*, and beam search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30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0" name="Google Shape;1080;p30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Greedy Search: Complete ?</a:t>
            </a:r>
            <a:endParaRPr/>
          </a:p>
        </p:txBody>
      </p:sp>
      <p:grpSp>
        <p:nvGrpSpPr>
          <p:cNvPr id="1081" name="Google Shape;1081;p30"/>
          <p:cNvGrpSpPr/>
          <p:nvPr/>
        </p:nvGrpSpPr>
        <p:grpSpPr>
          <a:xfrm>
            <a:off x="2133600" y="1981200"/>
            <a:ext cx="457200" cy="457200"/>
            <a:chOff x="1344" y="1248"/>
            <a:chExt cx="288" cy="288"/>
          </a:xfrm>
        </p:grpSpPr>
        <p:sp>
          <p:nvSpPr>
            <p:cNvPr id="1082" name="Google Shape;1082;p3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83" name="Google Shape;1083;p3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084" name="Google Shape;1084;p30"/>
          <p:cNvGrpSpPr/>
          <p:nvPr/>
        </p:nvGrpSpPr>
        <p:grpSpPr>
          <a:xfrm>
            <a:off x="3200400" y="2514600"/>
            <a:ext cx="457200" cy="457200"/>
            <a:chOff x="1344" y="1248"/>
            <a:chExt cx="288" cy="288"/>
          </a:xfrm>
        </p:grpSpPr>
        <p:sp>
          <p:nvSpPr>
            <p:cNvPr id="1085" name="Google Shape;1085;p3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86" name="Google Shape;1086;p3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087" name="Google Shape;1087;p30"/>
          <p:cNvGrpSpPr/>
          <p:nvPr/>
        </p:nvGrpSpPr>
        <p:grpSpPr>
          <a:xfrm>
            <a:off x="533400" y="3429000"/>
            <a:ext cx="457200" cy="457200"/>
            <a:chOff x="1344" y="1248"/>
            <a:chExt cx="288" cy="288"/>
          </a:xfrm>
        </p:grpSpPr>
        <p:sp>
          <p:nvSpPr>
            <p:cNvPr id="1088" name="Google Shape;1088;p3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89" name="Google Shape;1089;p3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090" name="Google Shape;1090;p30"/>
          <p:cNvGrpSpPr/>
          <p:nvPr/>
        </p:nvGrpSpPr>
        <p:grpSpPr>
          <a:xfrm>
            <a:off x="1066800" y="2667000"/>
            <a:ext cx="457200" cy="457200"/>
            <a:chOff x="1344" y="1248"/>
            <a:chExt cx="288" cy="288"/>
          </a:xfrm>
        </p:grpSpPr>
        <p:sp>
          <p:nvSpPr>
            <p:cNvPr id="1091" name="Google Shape;1091;p3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92" name="Google Shape;1092;p3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093" name="Google Shape;1093;p30"/>
          <p:cNvGrpSpPr/>
          <p:nvPr/>
        </p:nvGrpSpPr>
        <p:grpSpPr>
          <a:xfrm>
            <a:off x="2209800" y="3124200"/>
            <a:ext cx="457200" cy="457200"/>
            <a:chOff x="1344" y="1248"/>
            <a:chExt cx="288" cy="288"/>
          </a:xfrm>
        </p:grpSpPr>
        <p:sp>
          <p:nvSpPr>
            <p:cNvPr id="1094" name="Google Shape;1094;p3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95" name="Google Shape;1095;p3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096" name="Google Shape;1096;p30"/>
          <p:cNvGrpSpPr/>
          <p:nvPr/>
        </p:nvGrpSpPr>
        <p:grpSpPr>
          <a:xfrm>
            <a:off x="2895600" y="4038600"/>
            <a:ext cx="457200" cy="457200"/>
            <a:chOff x="1344" y="1248"/>
            <a:chExt cx="288" cy="288"/>
          </a:xfrm>
        </p:grpSpPr>
        <p:sp>
          <p:nvSpPr>
            <p:cNvPr id="1097" name="Google Shape;1097;p3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98" name="Google Shape;1098;p3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099" name="Google Shape;1099;p30"/>
          <p:cNvGrpSpPr/>
          <p:nvPr/>
        </p:nvGrpSpPr>
        <p:grpSpPr>
          <a:xfrm>
            <a:off x="1905000" y="5715000"/>
            <a:ext cx="457200" cy="457200"/>
            <a:chOff x="1344" y="1248"/>
            <a:chExt cx="288" cy="288"/>
          </a:xfrm>
        </p:grpSpPr>
        <p:sp>
          <p:nvSpPr>
            <p:cNvPr id="1100" name="Google Shape;1100;p3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01" name="Google Shape;1101;p3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102" name="Google Shape;1102;p30"/>
          <p:cNvCxnSpPr/>
          <p:nvPr/>
        </p:nvCxnSpPr>
        <p:spPr>
          <a:xfrm>
            <a:off x="2438400" y="3581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3" name="Google Shape;1103;p30"/>
          <p:cNvCxnSpPr/>
          <p:nvPr/>
        </p:nvCxnSpPr>
        <p:spPr>
          <a:xfrm flipH="1">
            <a:off x="2133600" y="4495800"/>
            <a:ext cx="9906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04" name="Google Shape;1104;p30"/>
          <p:cNvSpPr txBox="1"/>
          <p:nvPr/>
        </p:nvSpPr>
        <p:spPr>
          <a:xfrm>
            <a:off x="26670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05" name="Google Shape;1105;p30"/>
          <p:cNvSpPr txBox="1"/>
          <p:nvPr/>
        </p:nvSpPr>
        <p:spPr>
          <a:xfrm>
            <a:off x="2667000" y="51054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211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106" name="Google Shape;1106;p30"/>
          <p:cNvGrpSpPr/>
          <p:nvPr/>
        </p:nvGrpSpPr>
        <p:grpSpPr>
          <a:xfrm>
            <a:off x="1371600" y="4038600"/>
            <a:ext cx="457200" cy="457200"/>
            <a:chOff x="1344" y="1248"/>
            <a:chExt cx="288" cy="288"/>
          </a:xfrm>
        </p:grpSpPr>
        <p:sp>
          <p:nvSpPr>
            <p:cNvPr id="1107" name="Google Shape;1107;p3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08" name="Google Shape;1108;p3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109" name="Google Shape;1109;p30"/>
          <p:cNvGrpSpPr/>
          <p:nvPr/>
        </p:nvGrpSpPr>
        <p:grpSpPr>
          <a:xfrm>
            <a:off x="1143000" y="4953000"/>
            <a:ext cx="457200" cy="457200"/>
            <a:chOff x="1344" y="1248"/>
            <a:chExt cx="288" cy="288"/>
          </a:xfrm>
        </p:grpSpPr>
        <p:sp>
          <p:nvSpPr>
            <p:cNvPr id="1110" name="Google Shape;1110;p3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11" name="Google Shape;1111;p3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112" name="Google Shape;1112;p30"/>
          <p:cNvCxnSpPr/>
          <p:nvPr/>
        </p:nvCxnSpPr>
        <p:spPr>
          <a:xfrm flipH="1">
            <a:off x="1524000" y="35814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3" name="Google Shape;1113;p30"/>
          <p:cNvCxnSpPr/>
          <p:nvPr/>
        </p:nvCxnSpPr>
        <p:spPr>
          <a:xfrm flipH="1">
            <a:off x="1371600" y="4495800"/>
            <a:ext cx="228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4" name="Google Shape;1114;p30"/>
          <p:cNvCxnSpPr/>
          <p:nvPr/>
        </p:nvCxnSpPr>
        <p:spPr>
          <a:xfrm>
            <a:off x="1371600" y="54102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5" name="Google Shape;1115;p30"/>
          <p:cNvSpPr txBox="1"/>
          <p:nvPr/>
        </p:nvSpPr>
        <p:spPr>
          <a:xfrm>
            <a:off x="16002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116" name="Google Shape;1116;p30"/>
          <p:cNvCxnSpPr/>
          <p:nvPr/>
        </p:nvCxnSpPr>
        <p:spPr>
          <a:xfrm>
            <a:off x="2362200" y="2438400"/>
            <a:ext cx="10668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7" name="Google Shape;1117;p30"/>
          <p:cNvCxnSpPr/>
          <p:nvPr/>
        </p:nvCxnSpPr>
        <p:spPr>
          <a:xfrm>
            <a:off x="23622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8" name="Google Shape;1118;p30"/>
          <p:cNvCxnSpPr/>
          <p:nvPr/>
        </p:nvCxnSpPr>
        <p:spPr>
          <a:xfrm flipH="1">
            <a:off x="1295400" y="2438400"/>
            <a:ext cx="1066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9" name="Google Shape;1119;p30"/>
          <p:cNvCxnSpPr/>
          <p:nvPr/>
        </p:nvCxnSpPr>
        <p:spPr>
          <a:xfrm flipH="1">
            <a:off x="762000" y="31242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0" name="Google Shape;1120;p30"/>
          <p:cNvSpPr txBox="1"/>
          <p:nvPr/>
        </p:nvSpPr>
        <p:spPr>
          <a:xfrm>
            <a:off x="2590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21" name="Google Shape;1121;p30"/>
          <p:cNvSpPr txBox="1"/>
          <p:nvPr/>
        </p:nvSpPr>
        <p:spPr>
          <a:xfrm>
            <a:off x="2438400" y="6019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22" name="Google Shape;1122;p30"/>
          <p:cNvSpPr txBox="1"/>
          <p:nvPr/>
        </p:nvSpPr>
        <p:spPr>
          <a:xfrm>
            <a:off x="990600" y="45720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23" name="Google Shape;1123;p30"/>
          <p:cNvSpPr txBox="1"/>
          <p:nvPr/>
        </p:nvSpPr>
        <p:spPr>
          <a:xfrm>
            <a:off x="1295400" y="54864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24" name="Google Shape;1124;p30"/>
          <p:cNvSpPr txBox="1"/>
          <p:nvPr/>
        </p:nvSpPr>
        <p:spPr>
          <a:xfrm>
            <a:off x="28194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25" name="Google Shape;1125;p30"/>
          <p:cNvSpPr txBox="1"/>
          <p:nvPr/>
        </p:nvSpPr>
        <p:spPr>
          <a:xfrm>
            <a:off x="1371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26" name="Google Shape;1126;p30"/>
          <p:cNvSpPr txBox="1"/>
          <p:nvPr/>
        </p:nvSpPr>
        <p:spPr>
          <a:xfrm>
            <a:off x="381000" y="30480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111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27" name="Google Shape;1127;p30"/>
          <p:cNvSpPr txBox="1"/>
          <p:nvPr/>
        </p:nvSpPr>
        <p:spPr>
          <a:xfrm>
            <a:off x="3657600" y="5943600"/>
            <a:ext cx="5486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f(n) = h </a:t>
            </a: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1" i="1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= straight-line distance heuristic</a:t>
            </a:r>
            <a:endParaRPr b="1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1128" name="Google Shape;1128;p30"/>
          <p:cNvGraphicFramePr/>
          <p:nvPr/>
        </p:nvGraphicFramePr>
        <p:xfrm>
          <a:off x="5145088" y="18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{348F556E-7DF4-43B7-B727-8D9AB880A138}</a:tableStyleId>
              </a:tblPr>
              <a:tblGrid>
                <a:gridCol w="1905000"/>
                <a:gridCol w="1905000"/>
              </a:tblGrid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State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Heuristic: h(n)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366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374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**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C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250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244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253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178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193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29" name="Google Shape;1129;p30"/>
          <p:cNvSpPr txBox="1"/>
          <p:nvPr/>
        </p:nvSpPr>
        <p:spPr>
          <a:xfrm>
            <a:off x="23622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31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5" name="Google Shape;1135;p31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Greedy Search: Tree Search</a:t>
            </a:r>
            <a:endParaRPr/>
          </a:p>
        </p:txBody>
      </p:sp>
      <p:grpSp>
        <p:nvGrpSpPr>
          <p:cNvPr id="1136" name="Google Shape;1136;p31"/>
          <p:cNvGrpSpPr/>
          <p:nvPr/>
        </p:nvGrpSpPr>
        <p:grpSpPr>
          <a:xfrm>
            <a:off x="4114800" y="1981200"/>
            <a:ext cx="457200" cy="457200"/>
            <a:chOff x="1344" y="1248"/>
            <a:chExt cx="288" cy="288"/>
          </a:xfrm>
        </p:grpSpPr>
        <p:sp>
          <p:nvSpPr>
            <p:cNvPr id="1137" name="Google Shape;1137;p31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38" name="Google Shape;1138;p31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139" name="Google Shape;1139;p31"/>
          <p:cNvSpPr txBox="1"/>
          <p:nvPr/>
        </p:nvSpPr>
        <p:spPr>
          <a:xfrm>
            <a:off x="45720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i="0" sz="1800" u="none" cap="none" strike="noStrike"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32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5" name="Google Shape;1145;p32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Greedy Search: Tree Search</a:t>
            </a:r>
            <a:endParaRPr/>
          </a:p>
        </p:txBody>
      </p:sp>
      <p:grpSp>
        <p:nvGrpSpPr>
          <p:cNvPr id="1146" name="Google Shape;1146;p32"/>
          <p:cNvGrpSpPr/>
          <p:nvPr/>
        </p:nvGrpSpPr>
        <p:grpSpPr>
          <a:xfrm>
            <a:off x="4114800" y="1981200"/>
            <a:ext cx="457200" cy="457200"/>
            <a:chOff x="1344" y="1248"/>
            <a:chExt cx="288" cy="288"/>
          </a:xfrm>
        </p:grpSpPr>
        <p:sp>
          <p:nvSpPr>
            <p:cNvPr id="1147" name="Google Shape;1147;p3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48" name="Google Shape;1148;p3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149" name="Google Shape;1149;p32"/>
          <p:cNvGrpSpPr/>
          <p:nvPr/>
        </p:nvGrpSpPr>
        <p:grpSpPr>
          <a:xfrm>
            <a:off x="5867400" y="2514600"/>
            <a:ext cx="457200" cy="457200"/>
            <a:chOff x="1344" y="1248"/>
            <a:chExt cx="288" cy="288"/>
          </a:xfrm>
        </p:grpSpPr>
        <p:sp>
          <p:nvSpPr>
            <p:cNvPr id="1150" name="Google Shape;1150;p3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51" name="Google Shape;1151;p3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152" name="Google Shape;1152;p32"/>
          <p:cNvGrpSpPr/>
          <p:nvPr/>
        </p:nvGrpSpPr>
        <p:grpSpPr>
          <a:xfrm>
            <a:off x="1905000" y="2667000"/>
            <a:ext cx="457200" cy="457200"/>
            <a:chOff x="1344" y="1248"/>
            <a:chExt cx="288" cy="288"/>
          </a:xfrm>
        </p:grpSpPr>
        <p:sp>
          <p:nvSpPr>
            <p:cNvPr id="1153" name="Google Shape;1153;p3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54" name="Google Shape;1154;p3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155" name="Google Shape;1155;p32"/>
          <p:cNvGrpSpPr/>
          <p:nvPr/>
        </p:nvGrpSpPr>
        <p:grpSpPr>
          <a:xfrm>
            <a:off x="4191000" y="3124200"/>
            <a:ext cx="457200" cy="457200"/>
            <a:chOff x="1344" y="1248"/>
            <a:chExt cx="288" cy="288"/>
          </a:xfrm>
        </p:grpSpPr>
        <p:sp>
          <p:nvSpPr>
            <p:cNvPr id="1156" name="Google Shape;1156;p3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57" name="Google Shape;1157;p3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158" name="Google Shape;1158;p32"/>
          <p:cNvCxnSpPr/>
          <p:nvPr/>
        </p:nvCxnSpPr>
        <p:spPr>
          <a:xfrm>
            <a:off x="4343400" y="2438400"/>
            <a:ext cx="17526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9" name="Google Shape;1159;p32"/>
          <p:cNvCxnSpPr/>
          <p:nvPr/>
        </p:nvCxnSpPr>
        <p:spPr>
          <a:xfrm>
            <a:off x="43434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0" name="Google Shape;1160;p32"/>
          <p:cNvCxnSpPr/>
          <p:nvPr/>
        </p:nvCxnSpPr>
        <p:spPr>
          <a:xfrm flipH="1">
            <a:off x="2133600" y="2438400"/>
            <a:ext cx="2209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1" name="Google Shape;1161;p32"/>
          <p:cNvSpPr txBox="1"/>
          <p:nvPr/>
        </p:nvSpPr>
        <p:spPr>
          <a:xfrm>
            <a:off x="45720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i="0" sz="1800" u="none" cap="none" strike="noStrike"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62" name="Google Shape;1162;p32"/>
          <p:cNvSpPr txBox="1"/>
          <p:nvPr/>
        </p:nvSpPr>
        <p:spPr>
          <a:xfrm>
            <a:off x="48006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i="0" sz="18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63" name="Google Shape;1163;p32"/>
          <p:cNvSpPr txBox="1"/>
          <p:nvPr/>
        </p:nvSpPr>
        <p:spPr>
          <a:xfrm>
            <a:off x="2895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i="0" sz="18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64" name="Google Shape;1164;p32"/>
          <p:cNvSpPr txBox="1"/>
          <p:nvPr/>
        </p:nvSpPr>
        <p:spPr>
          <a:xfrm>
            <a:off x="43434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i="0" sz="18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65" name="Google Shape;1165;p32"/>
          <p:cNvSpPr txBox="1"/>
          <p:nvPr/>
        </p:nvSpPr>
        <p:spPr>
          <a:xfrm>
            <a:off x="5181600" y="26050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[374]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66" name="Google Shape;1166;p32"/>
          <p:cNvSpPr txBox="1"/>
          <p:nvPr/>
        </p:nvSpPr>
        <p:spPr>
          <a:xfrm>
            <a:off x="1143000" y="26670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[250]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67" name="Google Shape;1167;p32"/>
          <p:cNvSpPr txBox="1"/>
          <p:nvPr/>
        </p:nvSpPr>
        <p:spPr>
          <a:xfrm>
            <a:off x="3505200" y="32146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[253]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33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3" name="Google Shape;1173;p33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Greedy Search: Tree Search</a:t>
            </a:r>
            <a:endParaRPr/>
          </a:p>
        </p:txBody>
      </p:sp>
      <p:grpSp>
        <p:nvGrpSpPr>
          <p:cNvPr id="1174" name="Google Shape;1174;p33"/>
          <p:cNvGrpSpPr/>
          <p:nvPr/>
        </p:nvGrpSpPr>
        <p:grpSpPr>
          <a:xfrm>
            <a:off x="4114800" y="1981200"/>
            <a:ext cx="457200" cy="457200"/>
            <a:chOff x="1344" y="1248"/>
            <a:chExt cx="288" cy="288"/>
          </a:xfrm>
        </p:grpSpPr>
        <p:sp>
          <p:nvSpPr>
            <p:cNvPr id="1175" name="Google Shape;1175;p33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76" name="Google Shape;1176;p33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177" name="Google Shape;1177;p33"/>
          <p:cNvGrpSpPr/>
          <p:nvPr/>
        </p:nvGrpSpPr>
        <p:grpSpPr>
          <a:xfrm>
            <a:off x="5867400" y="2514600"/>
            <a:ext cx="457200" cy="457200"/>
            <a:chOff x="1344" y="1248"/>
            <a:chExt cx="288" cy="288"/>
          </a:xfrm>
        </p:grpSpPr>
        <p:sp>
          <p:nvSpPr>
            <p:cNvPr id="1178" name="Google Shape;1178;p33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79" name="Google Shape;1179;p33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180" name="Google Shape;1180;p33"/>
          <p:cNvGrpSpPr/>
          <p:nvPr/>
        </p:nvGrpSpPr>
        <p:grpSpPr>
          <a:xfrm>
            <a:off x="1905000" y="2667000"/>
            <a:ext cx="457200" cy="457200"/>
            <a:chOff x="1344" y="1248"/>
            <a:chExt cx="288" cy="288"/>
          </a:xfrm>
        </p:grpSpPr>
        <p:sp>
          <p:nvSpPr>
            <p:cNvPr id="1181" name="Google Shape;1181;p33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82" name="Google Shape;1182;p33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183" name="Google Shape;1183;p33"/>
          <p:cNvGrpSpPr/>
          <p:nvPr/>
        </p:nvGrpSpPr>
        <p:grpSpPr>
          <a:xfrm>
            <a:off x="4191000" y="3124200"/>
            <a:ext cx="457200" cy="457200"/>
            <a:chOff x="1344" y="1248"/>
            <a:chExt cx="288" cy="288"/>
          </a:xfrm>
        </p:grpSpPr>
        <p:sp>
          <p:nvSpPr>
            <p:cNvPr id="1184" name="Google Shape;1184;p33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85" name="Google Shape;1185;p33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186" name="Google Shape;1186;p33"/>
          <p:cNvGrpSpPr/>
          <p:nvPr/>
        </p:nvGrpSpPr>
        <p:grpSpPr>
          <a:xfrm>
            <a:off x="1600200" y="3719513"/>
            <a:ext cx="457200" cy="457200"/>
            <a:chOff x="1344" y="1248"/>
            <a:chExt cx="288" cy="288"/>
          </a:xfrm>
        </p:grpSpPr>
        <p:sp>
          <p:nvSpPr>
            <p:cNvPr id="1187" name="Google Shape;1187;p33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88" name="Google Shape;1188;p33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189" name="Google Shape;1189;p33"/>
          <p:cNvCxnSpPr/>
          <p:nvPr/>
        </p:nvCxnSpPr>
        <p:spPr>
          <a:xfrm flipH="1">
            <a:off x="1828800" y="3124200"/>
            <a:ext cx="2286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0" name="Google Shape;1190;p33"/>
          <p:cNvSpPr txBox="1"/>
          <p:nvPr/>
        </p:nvSpPr>
        <p:spPr>
          <a:xfrm>
            <a:off x="1066800" y="3352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111</a:t>
            </a:r>
            <a:endParaRPr b="1" i="0" sz="18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191" name="Google Shape;1191;p33"/>
          <p:cNvCxnSpPr/>
          <p:nvPr/>
        </p:nvCxnSpPr>
        <p:spPr>
          <a:xfrm>
            <a:off x="4343400" y="2438400"/>
            <a:ext cx="17526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2" name="Google Shape;1192;p33"/>
          <p:cNvCxnSpPr/>
          <p:nvPr/>
        </p:nvCxnSpPr>
        <p:spPr>
          <a:xfrm>
            <a:off x="43434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3" name="Google Shape;1193;p33"/>
          <p:cNvCxnSpPr/>
          <p:nvPr/>
        </p:nvCxnSpPr>
        <p:spPr>
          <a:xfrm flipH="1">
            <a:off x="2133600" y="2438400"/>
            <a:ext cx="2209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4" name="Google Shape;1194;p33"/>
          <p:cNvSpPr txBox="1"/>
          <p:nvPr/>
        </p:nvSpPr>
        <p:spPr>
          <a:xfrm>
            <a:off x="45720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i="0" sz="1800" u="none" cap="none" strike="noStrike"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95" name="Google Shape;1195;p33"/>
          <p:cNvSpPr txBox="1"/>
          <p:nvPr/>
        </p:nvSpPr>
        <p:spPr>
          <a:xfrm>
            <a:off x="48006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i="0" sz="18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96" name="Google Shape;1196;p33"/>
          <p:cNvSpPr txBox="1"/>
          <p:nvPr/>
        </p:nvSpPr>
        <p:spPr>
          <a:xfrm>
            <a:off x="2895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i="0" sz="18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97" name="Google Shape;1197;p33"/>
          <p:cNvSpPr txBox="1"/>
          <p:nvPr/>
        </p:nvSpPr>
        <p:spPr>
          <a:xfrm>
            <a:off x="43434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i="0" sz="18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98" name="Google Shape;1198;p33"/>
          <p:cNvSpPr txBox="1"/>
          <p:nvPr/>
        </p:nvSpPr>
        <p:spPr>
          <a:xfrm>
            <a:off x="5181600" y="26050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[374]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99" name="Google Shape;1199;p33"/>
          <p:cNvSpPr txBox="1"/>
          <p:nvPr/>
        </p:nvSpPr>
        <p:spPr>
          <a:xfrm>
            <a:off x="1143000" y="26670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[250]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00" name="Google Shape;1200;p33"/>
          <p:cNvSpPr txBox="1"/>
          <p:nvPr/>
        </p:nvSpPr>
        <p:spPr>
          <a:xfrm>
            <a:off x="3505200" y="32146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[253]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01" name="Google Shape;1201;p33"/>
          <p:cNvSpPr txBox="1"/>
          <p:nvPr/>
        </p:nvSpPr>
        <p:spPr>
          <a:xfrm>
            <a:off x="838200" y="37480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[244]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34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7" name="Google Shape;1207;p34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Greedy Search: Tree Search</a:t>
            </a:r>
            <a:endParaRPr/>
          </a:p>
        </p:txBody>
      </p:sp>
      <p:grpSp>
        <p:nvGrpSpPr>
          <p:cNvPr id="1208" name="Google Shape;1208;p34"/>
          <p:cNvGrpSpPr/>
          <p:nvPr/>
        </p:nvGrpSpPr>
        <p:grpSpPr>
          <a:xfrm>
            <a:off x="4114800" y="1981200"/>
            <a:ext cx="457200" cy="457200"/>
            <a:chOff x="1344" y="1248"/>
            <a:chExt cx="288" cy="288"/>
          </a:xfrm>
        </p:grpSpPr>
        <p:sp>
          <p:nvSpPr>
            <p:cNvPr id="1209" name="Google Shape;1209;p3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10" name="Google Shape;1210;p3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211" name="Google Shape;1211;p34"/>
          <p:cNvGrpSpPr/>
          <p:nvPr/>
        </p:nvGrpSpPr>
        <p:grpSpPr>
          <a:xfrm>
            <a:off x="5867400" y="2514600"/>
            <a:ext cx="457200" cy="457200"/>
            <a:chOff x="1344" y="1248"/>
            <a:chExt cx="288" cy="288"/>
          </a:xfrm>
        </p:grpSpPr>
        <p:sp>
          <p:nvSpPr>
            <p:cNvPr id="1212" name="Google Shape;1212;p3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13" name="Google Shape;1213;p3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214" name="Google Shape;1214;p34"/>
          <p:cNvGrpSpPr/>
          <p:nvPr/>
        </p:nvGrpSpPr>
        <p:grpSpPr>
          <a:xfrm>
            <a:off x="1905000" y="2667000"/>
            <a:ext cx="457200" cy="457200"/>
            <a:chOff x="1344" y="1248"/>
            <a:chExt cx="288" cy="288"/>
          </a:xfrm>
        </p:grpSpPr>
        <p:sp>
          <p:nvSpPr>
            <p:cNvPr id="1215" name="Google Shape;1215;p3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16" name="Google Shape;1216;p3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217" name="Google Shape;1217;p34"/>
          <p:cNvGrpSpPr/>
          <p:nvPr/>
        </p:nvGrpSpPr>
        <p:grpSpPr>
          <a:xfrm>
            <a:off x="4191000" y="3124200"/>
            <a:ext cx="457200" cy="457200"/>
            <a:chOff x="1344" y="1248"/>
            <a:chExt cx="288" cy="288"/>
          </a:xfrm>
        </p:grpSpPr>
        <p:sp>
          <p:nvSpPr>
            <p:cNvPr id="1218" name="Google Shape;1218;p3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19" name="Google Shape;1219;p3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220" name="Google Shape;1220;p34"/>
          <p:cNvGrpSpPr/>
          <p:nvPr/>
        </p:nvGrpSpPr>
        <p:grpSpPr>
          <a:xfrm>
            <a:off x="1600200" y="3719513"/>
            <a:ext cx="457200" cy="457200"/>
            <a:chOff x="1344" y="1248"/>
            <a:chExt cx="288" cy="288"/>
          </a:xfrm>
        </p:grpSpPr>
        <p:sp>
          <p:nvSpPr>
            <p:cNvPr id="1221" name="Google Shape;1221;p3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22" name="Google Shape;1222;p3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223" name="Google Shape;1223;p34"/>
          <p:cNvCxnSpPr/>
          <p:nvPr/>
        </p:nvCxnSpPr>
        <p:spPr>
          <a:xfrm flipH="1">
            <a:off x="1828800" y="3124200"/>
            <a:ext cx="2286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24" name="Google Shape;1224;p34"/>
          <p:cNvSpPr txBox="1"/>
          <p:nvPr/>
        </p:nvSpPr>
        <p:spPr>
          <a:xfrm>
            <a:off x="1066800" y="3352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111</a:t>
            </a:r>
            <a:endParaRPr b="1" i="0" sz="18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225" name="Google Shape;1225;p34"/>
          <p:cNvCxnSpPr/>
          <p:nvPr/>
        </p:nvCxnSpPr>
        <p:spPr>
          <a:xfrm>
            <a:off x="4343400" y="2438400"/>
            <a:ext cx="17526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6" name="Google Shape;1226;p34"/>
          <p:cNvCxnSpPr/>
          <p:nvPr/>
        </p:nvCxnSpPr>
        <p:spPr>
          <a:xfrm>
            <a:off x="43434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7" name="Google Shape;1227;p34"/>
          <p:cNvCxnSpPr/>
          <p:nvPr/>
        </p:nvCxnSpPr>
        <p:spPr>
          <a:xfrm flipH="1">
            <a:off x="2133600" y="2438400"/>
            <a:ext cx="2209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28" name="Google Shape;1228;p34"/>
          <p:cNvSpPr txBox="1"/>
          <p:nvPr/>
        </p:nvSpPr>
        <p:spPr>
          <a:xfrm>
            <a:off x="45720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i="0" sz="1800" u="none" cap="none" strike="noStrike"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29" name="Google Shape;1229;p34"/>
          <p:cNvSpPr txBox="1"/>
          <p:nvPr/>
        </p:nvSpPr>
        <p:spPr>
          <a:xfrm>
            <a:off x="48006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i="0" sz="18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30" name="Google Shape;1230;p34"/>
          <p:cNvSpPr txBox="1"/>
          <p:nvPr/>
        </p:nvSpPr>
        <p:spPr>
          <a:xfrm>
            <a:off x="2895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i="0" sz="18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31" name="Google Shape;1231;p34"/>
          <p:cNvSpPr txBox="1"/>
          <p:nvPr/>
        </p:nvSpPr>
        <p:spPr>
          <a:xfrm>
            <a:off x="43434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i="0" sz="18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32" name="Google Shape;1232;p34"/>
          <p:cNvSpPr txBox="1"/>
          <p:nvPr/>
        </p:nvSpPr>
        <p:spPr>
          <a:xfrm>
            <a:off x="5181600" y="26050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[374]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33" name="Google Shape;1233;p34"/>
          <p:cNvSpPr txBox="1"/>
          <p:nvPr/>
        </p:nvSpPr>
        <p:spPr>
          <a:xfrm>
            <a:off x="1143000" y="26670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[250]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34" name="Google Shape;1234;p34"/>
          <p:cNvSpPr txBox="1"/>
          <p:nvPr/>
        </p:nvSpPr>
        <p:spPr>
          <a:xfrm>
            <a:off x="3505200" y="32146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[253]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35" name="Google Shape;1235;p34"/>
          <p:cNvSpPr txBox="1"/>
          <p:nvPr/>
        </p:nvSpPr>
        <p:spPr>
          <a:xfrm>
            <a:off x="838200" y="37480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[244]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236" name="Google Shape;1236;p34"/>
          <p:cNvGrpSpPr/>
          <p:nvPr/>
        </p:nvGrpSpPr>
        <p:grpSpPr>
          <a:xfrm>
            <a:off x="1371600" y="4648200"/>
            <a:ext cx="457200" cy="457200"/>
            <a:chOff x="1344" y="1248"/>
            <a:chExt cx="288" cy="288"/>
          </a:xfrm>
        </p:grpSpPr>
        <p:sp>
          <p:nvSpPr>
            <p:cNvPr id="1237" name="Google Shape;1237;p3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38" name="Google Shape;1238;p3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239" name="Google Shape;1239;p34"/>
          <p:cNvCxnSpPr/>
          <p:nvPr/>
        </p:nvCxnSpPr>
        <p:spPr>
          <a:xfrm flipH="1">
            <a:off x="1600200" y="4191000"/>
            <a:ext cx="152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40" name="Google Shape;1240;p34"/>
          <p:cNvSpPr txBox="1"/>
          <p:nvPr/>
        </p:nvSpPr>
        <p:spPr>
          <a:xfrm>
            <a:off x="609600" y="46482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[250]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41" name="Google Shape;1241;p34"/>
          <p:cNvSpPr txBox="1"/>
          <p:nvPr/>
        </p:nvSpPr>
        <p:spPr>
          <a:xfrm>
            <a:off x="1981200" y="4343400"/>
            <a:ext cx="2286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Infinite Branch !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35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7" name="Google Shape;1247;p35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Greedy Search: Tree Search</a:t>
            </a:r>
            <a:endParaRPr/>
          </a:p>
        </p:txBody>
      </p:sp>
      <p:grpSp>
        <p:nvGrpSpPr>
          <p:cNvPr id="1248" name="Google Shape;1248;p35"/>
          <p:cNvGrpSpPr/>
          <p:nvPr/>
        </p:nvGrpSpPr>
        <p:grpSpPr>
          <a:xfrm>
            <a:off x="4114800" y="1981200"/>
            <a:ext cx="457200" cy="457200"/>
            <a:chOff x="1344" y="1248"/>
            <a:chExt cx="288" cy="288"/>
          </a:xfrm>
        </p:grpSpPr>
        <p:sp>
          <p:nvSpPr>
            <p:cNvPr id="1249" name="Google Shape;1249;p3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50" name="Google Shape;1250;p3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251" name="Google Shape;1251;p35"/>
          <p:cNvGrpSpPr/>
          <p:nvPr/>
        </p:nvGrpSpPr>
        <p:grpSpPr>
          <a:xfrm>
            <a:off x="5867400" y="2514600"/>
            <a:ext cx="457200" cy="457200"/>
            <a:chOff x="1344" y="1248"/>
            <a:chExt cx="288" cy="288"/>
          </a:xfrm>
        </p:grpSpPr>
        <p:sp>
          <p:nvSpPr>
            <p:cNvPr id="1252" name="Google Shape;1252;p3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53" name="Google Shape;1253;p3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254" name="Google Shape;1254;p35"/>
          <p:cNvGrpSpPr/>
          <p:nvPr/>
        </p:nvGrpSpPr>
        <p:grpSpPr>
          <a:xfrm>
            <a:off x="1905000" y="2667000"/>
            <a:ext cx="457200" cy="457200"/>
            <a:chOff x="1344" y="1248"/>
            <a:chExt cx="288" cy="288"/>
          </a:xfrm>
        </p:grpSpPr>
        <p:sp>
          <p:nvSpPr>
            <p:cNvPr id="1255" name="Google Shape;1255;p3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56" name="Google Shape;1256;p3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257" name="Google Shape;1257;p35"/>
          <p:cNvGrpSpPr/>
          <p:nvPr/>
        </p:nvGrpSpPr>
        <p:grpSpPr>
          <a:xfrm>
            <a:off x="4191000" y="3124200"/>
            <a:ext cx="457200" cy="457200"/>
            <a:chOff x="1344" y="1248"/>
            <a:chExt cx="288" cy="288"/>
          </a:xfrm>
        </p:grpSpPr>
        <p:sp>
          <p:nvSpPr>
            <p:cNvPr id="1258" name="Google Shape;1258;p3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59" name="Google Shape;1259;p3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260" name="Google Shape;1260;p35"/>
          <p:cNvGrpSpPr/>
          <p:nvPr/>
        </p:nvGrpSpPr>
        <p:grpSpPr>
          <a:xfrm>
            <a:off x="1600200" y="3719513"/>
            <a:ext cx="457200" cy="457200"/>
            <a:chOff x="1344" y="1248"/>
            <a:chExt cx="288" cy="288"/>
          </a:xfrm>
        </p:grpSpPr>
        <p:sp>
          <p:nvSpPr>
            <p:cNvPr id="1261" name="Google Shape;1261;p3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62" name="Google Shape;1262;p3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263" name="Google Shape;1263;p35"/>
          <p:cNvCxnSpPr/>
          <p:nvPr/>
        </p:nvCxnSpPr>
        <p:spPr>
          <a:xfrm flipH="1">
            <a:off x="1828800" y="3124200"/>
            <a:ext cx="2286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64" name="Google Shape;1264;p35"/>
          <p:cNvSpPr txBox="1"/>
          <p:nvPr/>
        </p:nvSpPr>
        <p:spPr>
          <a:xfrm>
            <a:off x="1066800" y="3352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111</a:t>
            </a:r>
            <a:endParaRPr b="1" i="0" sz="18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265" name="Google Shape;1265;p35"/>
          <p:cNvCxnSpPr/>
          <p:nvPr/>
        </p:nvCxnSpPr>
        <p:spPr>
          <a:xfrm>
            <a:off x="4343400" y="2438400"/>
            <a:ext cx="17526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6" name="Google Shape;1266;p35"/>
          <p:cNvCxnSpPr/>
          <p:nvPr/>
        </p:nvCxnSpPr>
        <p:spPr>
          <a:xfrm>
            <a:off x="43434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7" name="Google Shape;1267;p35"/>
          <p:cNvCxnSpPr/>
          <p:nvPr/>
        </p:nvCxnSpPr>
        <p:spPr>
          <a:xfrm flipH="1">
            <a:off x="2133600" y="2438400"/>
            <a:ext cx="2209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68" name="Google Shape;1268;p35"/>
          <p:cNvSpPr txBox="1"/>
          <p:nvPr/>
        </p:nvSpPr>
        <p:spPr>
          <a:xfrm>
            <a:off x="45720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i="0" sz="1800" u="none" cap="none" strike="noStrike"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69" name="Google Shape;1269;p35"/>
          <p:cNvSpPr txBox="1"/>
          <p:nvPr/>
        </p:nvSpPr>
        <p:spPr>
          <a:xfrm>
            <a:off x="48006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i="0" sz="18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70" name="Google Shape;1270;p35"/>
          <p:cNvSpPr txBox="1"/>
          <p:nvPr/>
        </p:nvSpPr>
        <p:spPr>
          <a:xfrm>
            <a:off x="2895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i="0" sz="18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71" name="Google Shape;1271;p35"/>
          <p:cNvSpPr txBox="1"/>
          <p:nvPr/>
        </p:nvSpPr>
        <p:spPr>
          <a:xfrm>
            <a:off x="43434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i="0" sz="18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72" name="Google Shape;1272;p35"/>
          <p:cNvSpPr txBox="1"/>
          <p:nvPr/>
        </p:nvSpPr>
        <p:spPr>
          <a:xfrm>
            <a:off x="5181600" y="26050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[374]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73" name="Google Shape;1273;p35"/>
          <p:cNvSpPr txBox="1"/>
          <p:nvPr/>
        </p:nvSpPr>
        <p:spPr>
          <a:xfrm>
            <a:off x="1143000" y="26670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[250]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74" name="Google Shape;1274;p35"/>
          <p:cNvSpPr txBox="1"/>
          <p:nvPr/>
        </p:nvSpPr>
        <p:spPr>
          <a:xfrm>
            <a:off x="3505200" y="32146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[253]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75" name="Google Shape;1275;p35"/>
          <p:cNvSpPr txBox="1"/>
          <p:nvPr/>
        </p:nvSpPr>
        <p:spPr>
          <a:xfrm>
            <a:off x="838200" y="37480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[244]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276" name="Google Shape;1276;p35"/>
          <p:cNvGrpSpPr/>
          <p:nvPr/>
        </p:nvGrpSpPr>
        <p:grpSpPr>
          <a:xfrm>
            <a:off x="1371600" y="4648200"/>
            <a:ext cx="457200" cy="457200"/>
            <a:chOff x="1344" y="1248"/>
            <a:chExt cx="288" cy="288"/>
          </a:xfrm>
        </p:grpSpPr>
        <p:sp>
          <p:nvSpPr>
            <p:cNvPr id="1277" name="Google Shape;1277;p3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78" name="Google Shape;1278;p3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279" name="Google Shape;1279;p35"/>
          <p:cNvGrpSpPr/>
          <p:nvPr/>
        </p:nvGrpSpPr>
        <p:grpSpPr>
          <a:xfrm>
            <a:off x="1066800" y="5715000"/>
            <a:ext cx="457200" cy="457200"/>
            <a:chOff x="1344" y="1248"/>
            <a:chExt cx="288" cy="288"/>
          </a:xfrm>
        </p:grpSpPr>
        <p:sp>
          <p:nvSpPr>
            <p:cNvPr id="1280" name="Google Shape;1280;p3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81" name="Google Shape;1281;p3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282" name="Google Shape;1282;p35"/>
          <p:cNvCxnSpPr/>
          <p:nvPr/>
        </p:nvCxnSpPr>
        <p:spPr>
          <a:xfrm flipH="1">
            <a:off x="1600200" y="4191000"/>
            <a:ext cx="152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3" name="Google Shape;1283;p35"/>
          <p:cNvSpPr txBox="1"/>
          <p:nvPr/>
        </p:nvSpPr>
        <p:spPr>
          <a:xfrm>
            <a:off x="609600" y="46482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[250]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84" name="Google Shape;1284;p35"/>
          <p:cNvSpPr txBox="1"/>
          <p:nvPr/>
        </p:nvSpPr>
        <p:spPr>
          <a:xfrm>
            <a:off x="381000" y="57292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[244]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285" name="Google Shape;1285;p35"/>
          <p:cNvCxnSpPr/>
          <p:nvPr/>
        </p:nvCxnSpPr>
        <p:spPr>
          <a:xfrm flipH="1">
            <a:off x="1295400" y="5105400"/>
            <a:ext cx="2286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6" name="Google Shape;1286;p35"/>
          <p:cNvCxnSpPr/>
          <p:nvPr/>
        </p:nvCxnSpPr>
        <p:spPr>
          <a:xfrm flipH="1">
            <a:off x="914400" y="6172200"/>
            <a:ext cx="304800" cy="68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287" name="Google Shape;1287;p35"/>
          <p:cNvSpPr txBox="1"/>
          <p:nvPr/>
        </p:nvSpPr>
        <p:spPr>
          <a:xfrm>
            <a:off x="1981200" y="4343400"/>
            <a:ext cx="2286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Infinite Branch !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36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3" name="Google Shape;1293;p36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Greedy Search: Tree Search</a:t>
            </a:r>
            <a:endParaRPr/>
          </a:p>
        </p:txBody>
      </p:sp>
      <p:grpSp>
        <p:nvGrpSpPr>
          <p:cNvPr id="1294" name="Google Shape;1294;p36"/>
          <p:cNvGrpSpPr/>
          <p:nvPr/>
        </p:nvGrpSpPr>
        <p:grpSpPr>
          <a:xfrm>
            <a:off x="4114800" y="1981200"/>
            <a:ext cx="457200" cy="457200"/>
            <a:chOff x="1344" y="1248"/>
            <a:chExt cx="288" cy="288"/>
          </a:xfrm>
        </p:grpSpPr>
        <p:sp>
          <p:nvSpPr>
            <p:cNvPr id="1295" name="Google Shape;1295;p3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96" name="Google Shape;1296;p3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297" name="Google Shape;1297;p36"/>
          <p:cNvGrpSpPr/>
          <p:nvPr/>
        </p:nvGrpSpPr>
        <p:grpSpPr>
          <a:xfrm>
            <a:off x="5867400" y="2514600"/>
            <a:ext cx="457200" cy="457200"/>
            <a:chOff x="1344" y="1248"/>
            <a:chExt cx="288" cy="288"/>
          </a:xfrm>
        </p:grpSpPr>
        <p:sp>
          <p:nvSpPr>
            <p:cNvPr id="1298" name="Google Shape;1298;p3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99" name="Google Shape;1299;p3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300" name="Google Shape;1300;p36"/>
          <p:cNvGrpSpPr/>
          <p:nvPr/>
        </p:nvGrpSpPr>
        <p:grpSpPr>
          <a:xfrm>
            <a:off x="1905000" y="2667000"/>
            <a:ext cx="457200" cy="457200"/>
            <a:chOff x="1344" y="1248"/>
            <a:chExt cx="288" cy="288"/>
          </a:xfrm>
        </p:grpSpPr>
        <p:sp>
          <p:nvSpPr>
            <p:cNvPr id="1301" name="Google Shape;1301;p3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02" name="Google Shape;1302;p3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303" name="Google Shape;1303;p36"/>
          <p:cNvGrpSpPr/>
          <p:nvPr/>
        </p:nvGrpSpPr>
        <p:grpSpPr>
          <a:xfrm>
            <a:off x="4191000" y="3124200"/>
            <a:ext cx="457200" cy="457200"/>
            <a:chOff x="1344" y="1248"/>
            <a:chExt cx="288" cy="288"/>
          </a:xfrm>
        </p:grpSpPr>
        <p:sp>
          <p:nvSpPr>
            <p:cNvPr id="1304" name="Google Shape;1304;p3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05" name="Google Shape;1305;p3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306" name="Google Shape;1306;p36"/>
          <p:cNvGrpSpPr/>
          <p:nvPr/>
        </p:nvGrpSpPr>
        <p:grpSpPr>
          <a:xfrm>
            <a:off x="1600200" y="3719513"/>
            <a:ext cx="457200" cy="457200"/>
            <a:chOff x="1344" y="1248"/>
            <a:chExt cx="288" cy="288"/>
          </a:xfrm>
        </p:grpSpPr>
        <p:sp>
          <p:nvSpPr>
            <p:cNvPr id="1307" name="Google Shape;1307;p3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08" name="Google Shape;1308;p3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309" name="Google Shape;1309;p36"/>
          <p:cNvCxnSpPr/>
          <p:nvPr/>
        </p:nvCxnSpPr>
        <p:spPr>
          <a:xfrm flipH="1">
            <a:off x="1828800" y="3124200"/>
            <a:ext cx="2286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10" name="Google Shape;1310;p36"/>
          <p:cNvSpPr txBox="1"/>
          <p:nvPr/>
        </p:nvSpPr>
        <p:spPr>
          <a:xfrm>
            <a:off x="1066800" y="3352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111</a:t>
            </a:r>
            <a:endParaRPr b="1" i="0" sz="18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311" name="Google Shape;1311;p36"/>
          <p:cNvCxnSpPr/>
          <p:nvPr/>
        </p:nvCxnSpPr>
        <p:spPr>
          <a:xfrm>
            <a:off x="4343400" y="2438400"/>
            <a:ext cx="17526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2" name="Google Shape;1312;p36"/>
          <p:cNvCxnSpPr/>
          <p:nvPr/>
        </p:nvCxnSpPr>
        <p:spPr>
          <a:xfrm>
            <a:off x="43434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3" name="Google Shape;1313;p36"/>
          <p:cNvCxnSpPr/>
          <p:nvPr/>
        </p:nvCxnSpPr>
        <p:spPr>
          <a:xfrm flipH="1">
            <a:off x="2133600" y="2438400"/>
            <a:ext cx="2209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14" name="Google Shape;1314;p36"/>
          <p:cNvSpPr txBox="1"/>
          <p:nvPr/>
        </p:nvSpPr>
        <p:spPr>
          <a:xfrm>
            <a:off x="45720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i="0" sz="1800" u="none" cap="none" strike="noStrike"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15" name="Google Shape;1315;p36"/>
          <p:cNvSpPr txBox="1"/>
          <p:nvPr/>
        </p:nvSpPr>
        <p:spPr>
          <a:xfrm>
            <a:off x="48006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i="0" sz="18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16" name="Google Shape;1316;p36"/>
          <p:cNvSpPr txBox="1"/>
          <p:nvPr/>
        </p:nvSpPr>
        <p:spPr>
          <a:xfrm>
            <a:off x="2895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i="0" sz="18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17" name="Google Shape;1317;p36"/>
          <p:cNvSpPr txBox="1"/>
          <p:nvPr/>
        </p:nvSpPr>
        <p:spPr>
          <a:xfrm>
            <a:off x="43434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i="0" sz="18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18" name="Google Shape;1318;p36"/>
          <p:cNvSpPr txBox="1"/>
          <p:nvPr/>
        </p:nvSpPr>
        <p:spPr>
          <a:xfrm>
            <a:off x="5181600" y="26050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[374]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19" name="Google Shape;1319;p36"/>
          <p:cNvSpPr txBox="1"/>
          <p:nvPr/>
        </p:nvSpPr>
        <p:spPr>
          <a:xfrm>
            <a:off x="1143000" y="26670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[250]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20" name="Google Shape;1320;p36"/>
          <p:cNvSpPr txBox="1"/>
          <p:nvPr/>
        </p:nvSpPr>
        <p:spPr>
          <a:xfrm>
            <a:off x="3505200" y="32146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[253]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21" name="Google Shape;1321;p36"/>
          <p:cNvSpPr txBox="1"/>
          <p:nvPr/>
        </p:nvSpPr>
        <p:spPr>
          <a:xfrm>
            <a:off x="838200" y="37480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[244]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322" name="Google Shape;1322;p36"/>
          <p:cNvGrpSpPr/>
          <p:nvPr/>
        </p:nvGrpSpPr>
        <p:grpSpPr>
          <a:xfrm>
            <a:off x="1371600" y="4648200"/>
            <a:ext cx="457200" cy="457200"/>
            <a:chOff x="1344" y="1248"/>
            <a:chExt cx="288" cy="288"/>
          </a:xfrm>
        </p:grpSpPr>
        <p:sp>
          <p:nvSpPr>
            <p:cNvPr id="1323" name="Google Shape;1323;p3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24" name="Google Shape;1324;p3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325" name="Google Shape;1325;p36"/>
          <p:cNvGrpSpPr/>
          <p:nvPr/>
        </p:nvGrpSpPr>
        <p:grpSpPr>
          <a:xfrm>
            <a:off x="1066800" y="5715000"/>
            <a:ext cx="457200" cy="457200"/>
            <a:chOff x="1344" y="1248"/>
            <a:chExt cx="288" cy="288"/>
          </a:xfrm>
        </p:grpSpPr>
        <p:sp>
          <p:nvSpPr>
            <p:cNvPr id="1326" name="Google Shape;1326;p3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27" name="Google Shape;1327;p3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328" name="Google Shape;1328;p36"/>
          <p:cNvCxnSpPr/>
          <p:nvPr/>
        </p:nvCxnSpPr>
        <p:spPr>
          <a:xfrm flipH="1">
            <a:off x="1600200" y="4191000"/>
            <a:ext cx="152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9" name="Google Shape;1329;p36"/>
          <p:cNvSpPr txBox="1"/>
          <p:nvPr/>
        </p:nvSpPr>
        <p:spPr>
          <a:xfrm>
            <a:off x="609600" y="46482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[250]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30" name="Google Shape;1330;p36"/>
          <p:cNvSpPr txBox="1"/>
          <p:nvPr/>
        </p:nvSpPr>
        <p:spPr>
          <a:xfrm>
            <a:off x="381000" y="57292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[244]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331" name="Google Shape;1331;p36"/>
          <p:cNvCxnSpPr/>
          <p:nvPr/>
        </p:nvCxnSpPr>
        <p:spPr>
          <a:xfrm flipH="1">
            <a:off x="1295400" y="5105400"/>
            <a:ext cx="2286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32" name="Google Shape;1332;p36"/>
          <p:cNvCxnSpPr/>
          <p:nvPr/>
        </p:nvCxnSpPr>
        <p:spPr>
          <a:xfrm flipH="1">
            <a:off x="914400" y="6172200"/>
            <a:ext cx="304800" cy="68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333" name="Google Shape;1333;p36"/>
          <p:cNvSpPr txBox="1"/>
          <p:nvPr/>
        </p:nvSpPr>
        <p:spPr>
          <a:xfrm>
            <a:off x="1981200" y="4343400"/>
            <a:ext cx="2286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Infinite Branch !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7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9" name="Google Shape;1339;p37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Greedy Search: Time and Space Complexity ?</a:t>
            </a:r>
            <a:endParaRPr/>
          </a:p>
        </p:txBody>
      </p:sp>
      <p:grpSp>
        <p:nvGrpSpPr>
          <p:cNvPr id="1340" name="Google Shape;1340;p37"/>
          <p:cNvGrpSpPr/>
          <p:nvPr/>
        </p:nvGrpSpPr>
        <p:grpSpPr>
          <a:xfrm>
            <a:off x="2133600" y="1981200"/>
            <a:ext cx="457200" cy="457200"/>
            <a:chOff x="1344" y="1248"/>
            <a:chExt cx="288" cy="288"/>
          </a:xfrm>
        </p:grpSpPr>
        <p:sp>
          <p:nvSpPr>
            <p:cNvPr id="1341" name="Google Shape;1341;p3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42" name="Google Shape;1342;p3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343" name="Google Shape;1343;p37"/>
          <p:cNvGrpSpPr/>
          <p:nvPr/>
        </p:nvGrpSpPr>
        <p:grpSpPr>
          <a:xfrm>
            <a:off x="3200400" y="2514600"/>
            <a:ext cx="457200" cy="457200"/>
            <a:chOff x="1344" y="1248"/>
            <a:chExt cx="288" cy="288"/>
          </a:xfrm>
        </p:grpSpPr>
        <p:sp>
          <p:nvSpPr>
            <p:cNvPr id="1344" name="Google Shape;1344;p3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45" name="Google Shape;1345;p3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346" name="Google Shape;1346;p37"/>
          <p:cNvGrpSpPr/>
          <p:nvPr/>
        </p:nvGrpSpPr>
        <p:grpSpPr>
          <a:xfrm>
            <a:off x="533400" y="3429000"/>
            <a:ext cx="457200" cy="457200"/>
            <a:chOff x="1344" y="1248"/>
            <a:chExt cx="288" cy="288"/>
          </a:xfrm>
        </p:grpSpPr>
        <p:sp>
          <p:nvSpPr>
            <p:cNvPr id="1347" name="Google Shape;1347;p3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48" name="Google Shape;1348;p3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349" name="Google Shape;1349;p37"/>
          <p:cNvGrpSpPr/>
          <p:nvPr/>
        </p:nvGrpSpPr>
        <p:grpSpPr>
          <a:xfrm>
            <a:off x="1066800" y="2667000"/>
            <a:ext cx="457200" cy="457200"/>
            <a:chOff x="1344" y="1248"/>
            <a:chExt cx="288" cy="288"/>
          </a:xfrm>
        </p:grpSpPr>
        <p:sp>
          <p:nvSpPr>
            <p:cNvPr id="1350" name="Google Shape;1350;p3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51" name="Google Shape;1351;p3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352" name="Google Shape;1352;p37"/>
          <p:cNvGrpSpPr/>
          <p:nvPr/>
        </p:nvGrpSpPr>
        <p:grpSpPr>
          <a:xfrm>
            <a:off x="2209800" y="3124200"/>
            <a:ext cx="457200" cy="457200"/>
            <a:chOff x="1344" y="1248"/>
            <a:chExt cx="288" cy="288"/>
          </a:xfrm>
        </p:grpSpPr>
        <p:sp>
          <p:nvSpPr>
            <p:cNvPr id="1353" name="Google Shape;1353;p3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54" name="Google Shape;1354;p3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355" name="Google Shape;1355;p37"/>
          <p:cNvGrpSpPr/>
          <p:nvPr/>
        </p:nvGrpSpPr>
        <p:grpSpPr>
          <a:xfrm>
            <a:off x="2895600" y="4038600"/>
            <a:ext cx="457200" cy="457200"/>
            <a:chOff x="1344" y="1248"/>
            <a:chExt cx="288" cy="288"/>
          </a:xfrm>
        </p:grpSpPr>
        <p:sp>
          <p:nvSpPr>
            <p:cNvPr id="1356" name="Google Shape;1356;p3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57" name="Google Shape;1357;p3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358" name="Google Shape;1358;p37"/>
          <p:cNvGrpSpPr/>
          <p:nvPr/>
        </p:nvGrpSpPr>
        <p:grpSpPr>
          <a:xfrm>
            <a:off x="1905000" y="5715000"/>
            <a:ext cx="457200" cy="457200"/>
            <a:chOff x="1344" y="1248"/>
            <a:chExt cx="288" cy="288"/>
          </a:xfrm>
        </p:grpSpPr>
        <p:sp>
          <p:nvSpPr>
            <p:cNvPr id="1359" name="Google Shape;1359;p3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60" name="Google Shape;1360;p3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361" name="Google Shape;1361;p37"/>
          <p:cNvCxnSpPr/>
          <p:nvPr/>
        </p:nvCxnSpPr>
        <p:spPr>
          <a:xfrm>
            <a:off x="2438400" y="3581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2" name="Google Shape;1362;p37"/>
          <p:cNvCxnSpPr/>
          <p:nvPr/>
        </p:nvCxnSpPr>
        <p:spPr>
          <a:xfrm flipH="1">
            <a:off x="2133600" y="4495800"/>
            <a:ext cx="9906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3" name="Google Shape;1363;p37"/>
          <p:cNvSpPr txBox="1"/>
          <p:nvPr/>
        </p:nvSpPr>
        <p:spPr>
          <a:xfrm>
            <a:off x="26670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64" name="Google Shape;1364;p37"/>
          <p:cNvSpPr txBox="1"/>
          <p:nvPr/>
        </p:nvSpPr>
        <p:spPr>
          <a:xfrm>
            <a:off x="2667000" y="51054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211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365" name="Google Shape;1365;p37"/>
          <p:cNvGrpSpPr/>
          <p:nvPr/>
        </p:nvGrpSpPr>
        <p:grpSpPr>
          <a:xfrm>
            <a:off x="1371600" y="4038600"/>
            <a:ext cx="457200" cy="457200"/>
            <a:chOff x="1344" y="1248"/>
            <a:chExt cx="288" cy="288"/>
          </a:xfrm>
        </p:grpSpPr>
        <p:sp>
          <p:nvSpPr>
            <p:cNvPr id="1366" name="Google Shape;1366;p3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67" name="Google Shape;1367;p3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368" name="Google Shape;1368;p37"/>
          <p:cNvGrpSpPr/>
          <p:nvPr/>
        </p:nvGrpSpPr>
        <p:grpSpPr>
          <a:xfrm>
            <a:off x="1143000" y="4953000"/>
            <a:ext cx="457200" cy="457200"/>
            <a:chOff x="1344" y="1248"/>
            <a:chExt cx="288" cy="288"/>
          </a:xfrm>
        </p:grpSpPr>
        <p:sp>
          <p:nvSpPr>
            <p:cNvPr id="1369" name="Google Shape;1369;p3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70" name="Google Shape;1370;p3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371" name="Google Shape;1371;p37"/>
          <p:cNvCxnSpPr/>
          <p:nvPr/>
        </p:nvCxnSpPr>
        <p:spPr>
          <a:xfrm flipH="1">
            <a:off x="1524000" y="35814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72" name="Google Shape;1372;p37"/>
          <p:cNvCxnSpPr/>
          <p:nvPr/>
        </p:nvCxnSpPr>
        <p:spPr>
          <a:xfrm flipH="1">
            <a:off x="1371600" y="4495800"/>
            <a:ext cx="228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73" name="Google Shape;1373;p37"/>
          <p:cNvCxnSpPr/>
          <p:nvPr/>
        </p:nvCxnSpPr>
        <p:spPr>
          <a:xfrm>
            <a:off x="1371600" y="54102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74" name="Google Shape;1374;p37"/>
          <p:cNvSpPr txBox="1"/>
          <p:nvPr/>
        </p:nvSpPr>
        <p:spPr>
          <a:xfrm>
            <a:off x="16002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375" name="Google Shape;1375;p37"/>
          <p:cNvCxnSpPr/>
          <p:nvPr/>
        </p:nvCxnSpPr>
        <p:spPr>
          <a:xfrm>
            <a:off x="2362200" y="2438400"/>
            <a:ext cx="10668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76" name="Google Shape;1376;p37"/>
          <p:cNvCxnSpPr/>
          <p:nvPr/>
        </p:nvCxnSpPr>
        <p:spPr>
          <a:xfrm>
            <a:off x="23622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77" name="Google Shape;1377;p37"/>
          <p:cNvCxnSpPr/>
          <p:nvPr/>
        </p:nvCxnSpPr>
        <p:spPr>
          <a:xfrm flipH="1">
            <a:off x="1295400" y="2438400"/>
            <a:ext cx="1066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78" name="Google Shape;1378;p37"/>
          <p:cNvCxnSpPr/>
          <p:nvPr/>
        </p:nvCxnSpPr>
        <p:spPr>
          <a:xfrm flipH="1">
            <a:off x="762000" y="31242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79" name="Google Shape;1379;p37"/>
          <p:cNvSpPr txBox="1"/>
          <p:nvPr/>
        </p:nvSpPr>
        <p:spPr>
          <a:xfrm>
            <a:off x="2590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80" name="Google Shape;1380;p37"/>
          <p:cNvSpPr txBox="1"/>
          <p:nvPr/>
        </p:nvSpPr>
        <p:spPr>
          <a:xfrm>
            <a:off x="2438400" y="6019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81" name="Google Shape;1381;p37"/>
          <p:cNvSpPr txBox="1"/>
          <p:nvPr/>
        </p:nvSpPr>
        <p:spPr>
          <a:xfrm>
            <a:off x="990600" y="45720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82" name="Google Shape;1382;p37"/>
          <p:cNvSpPr txBox="1"/>
          <p:nvPr/>
        </p:nvSpPr>
        <p:spPr>
          <a:xfrm>
            <a:off x="1295400" y="54864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83" name="Google Shape;1383;p37"/>
          <p:cNvSpPr txBox="1"/>
          <p:nvPr/>
        </p:nvSpPr>
        <p:spPr>
          <a:xfrm>
            <a:off x="28194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84" name="Google Shape;1384;p37"/>
          <p:cNvSpPr txBox="1"/>
          <p:nvPr/>
        </p:nvSpPr>
        <p:spPr>
          <a:xfrm>
            <a:off x="1371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85" name="Google Shape;1385;p37"/>
          <p:cNvSpPr txBox="1"/>
          <p:nvPr/>
        </p:nvSpPr>
        <p:spPr>
          <a:xfrm>
            <a:off x="381000" y="30480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111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86" name="Google Shape;1386;p37"/>
          <p:cNvSpPr txBox="1"/>
          <p:nvPr/>
        </p:nvSpPr>
        <p:spPr>
          <a:xfrm>
            <a:off x="23622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87" name="Google Shape;1387;p37"/>
          <p:cNvSpPr txBox="1"/>
          <p:nvPr/>
        </p:nvSpPr>
        <p:spPr>
          <a:xfrm>
            <a:off x="3733800" y="2133600"/>
            <a:ext cx="5181600" cy="4422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Greedy search is not optimal.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Greedy search is incomplete 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without systematic checking of repeated states.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In the worst case, the Time and Space Complexity of Greedy Search are both O(b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Where b is the branching factor and m the maximum path length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38"/>
          <p:cNvSpPr txBox="1"/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Informed Search Strategies</a:t>
            </a:r>
            <a:endParaRPr/>
          </a:p>
        </p:txBody>
      </p:sp>
      <p:sp>
        <p:nvSpPr>
          <p:cNvPr id="1393" name="Google Shape;1393;p38"/>
          <p:cNvSpPr txBox="1"/>
          <p:nvPr>
            <p:ph idx="1" type="subTitle"/>
          </p:nvPr>
        </p:nvSpPr>
        <p:spPr>
          <a:xfrm>
            <a:off x="1447800" y="3810000"/>
            <a:ext cx="67056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r>
              <a:rPr lang="en-US" sz="3600"/>
              <a:t>A* Search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i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eval-fn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: f(n)=g(n)+h(n)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39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9" name="Google Shape;1399;p39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A* (A Star) </a:t>
            </a:r>
            <a:endParaRPr/>
          </a:p>
        </p:txBody>
      </p:sp>
      <p:sp>
        <p:nvSpPr>
          <p:cNvPr id="1400" name="Google Shape;1400;p39"/>
          <p:cNvSpPr txBox="1"/>
          <p:nvPr>
            <p:ph idx="1" type="body"/>
          </p:nvPr>
        </p:nvSpPr>
        <p:spPr>
          <a:xfrm>
            <a:off x="1182688" y="2017713"/>
            <a:ext cx="7772400" cy="407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■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Greedy Search minimizes a heuristic h(n) which is an estimated cost from a node n to the goal state. Greedy Search is efficient but it is not optimal nor complete.</a:t>
            </a:r>
            <a:endParaRPr/>
          </a:p>
          <a:p>
            <a:pPr indent="-251459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Uniform Cost Search minimizes the cost g(n) from the initial state to n. UCS is optimal and complete but not efficient.</a:t>
            </a:r>
            <a:endParaRPr/>
          </a:p>
          <a:p>
            <a:pPr indent="-251459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New Strategy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: Combine Greedy Search and UCS to get an </a:t>
            </a:r>
            <a:r>
              <a:rPr lang="en-US" sz="24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efficient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algorithm which is </a:t>
            </a:r>
            <a:r>
              <a:rPr lang="en-US" sz="24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complete and optimal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4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800"/>
              <a:t>Using problem specific knowledge to aid searching</a:t>
            </a:r>
            <a:endParaRPr sz="3800"/>
          </a:p>
        </p:txBody>
      </p:sp>
      <p:sp>
        <p:nvSpPr>
          <p:cNvPr id="137" name="Google Shape;137;p4"/>
          <p:cNvSpPr txBox="1"/>
          <p:nvPr>
            <p:ph idx="1" type="body"/>
          </p:nvPr>
        </p:nvSpPr>
        <p:spPr>
          <a:xfrm>
            <a:off x="685800" y="2017713"/>
            <a:ext cx="8269288" cy="1563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■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With knowledge, one can search the state space as if he was given “hints” when exploring a maze.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Heuristic information in search = Hints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Leads to dramatic speed up in efficiency. </a:t>
            </a:r>
            <a:endParaRPr sz="2400"/>
          </a:p>
        </p:txBody>
      </p:sp>
      <p:grpSp>
        <p:nvGrpSpPr>
          <p:cNvPr id="138" name="Google Shape;138;p4"/>
          <p:cNvGrpSpPr/>
          <p:nvPr/>
        </p:nvGrpSpPr>
        <p:grpSpPr>
          <a:xfrm>
            <a:off x="2133600" y="3962400"/>
            <a:ext cx="5334000" cy="2701925"/>
            <a:chOff x="1104" y="1776"/>
            <a:chExt cx="3408" cy="2222"/>
          </a:xfrm>
        </p:grpSpPr>
        <p:grpSp>
          <p:nvGrpSpPr>
            <p:cNvPr id="139" name="Google Shape;139;p4"/>
            <p:cNvGrpSpPr/>
            <p:nvPr/>
          </p:nvGrpSpPr>
          <p:grpSpPr>
            <a:xfrm>
              <a:off x="2640" y="1776"/>
              <a:ext cx="336" cy="302"/>
              <a:chOff x="2640" y="1776"/>
              <a:chExt cx="336" cy="302"/>
            </a:xfrm>
          </p:grpSpPr>
          <p:sp>
            <p:nvSpPr>
              <p:cNvPr id="140" name="Google Shape;140;p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1" name="Google Shape;141;p4"/>
              <p:cNvSpPr txBox="1"/>
              <p:nvPr/>
            </p:nvSpPr>
            <p:spPr>
              <a:xfrm>
                <a:off x="2736" y="1776"/>
                <a:ext cx="240" cy="3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A</a:t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42" name="Google Shape;142;p4"/>
            <p:cNvGrpSpPr/>
            <p:nvPr/>
          </p:nvGrpSpPr>
          <p:grpSpPr>
            <a:xfrm>
              <a:off x="1536" y="2208"/>
              <a:ext cx="336" cy="302"/>
              <a:chOff x="2640" y="1776"/>
              <a:chExt cx="336" cy="302"/>
            </a:xfrm>
          </p:grpSpPr>
          <p:sp>
            <p:nvSpPr>
              <p:cNvPr id="143" name="Google Shape;143;p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4" name="Google Shape;144;p4"/>
              <p:cNvSpPr txBox="1"/>
              <p:nvPr/>
            </p:nvSpPr>
            <p:spPr>
              <a:xfrm>
                <a:off x="2736" y="1776"/>
                <a:ext cx="240" cy="3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B</a:t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45" name="Google Shape;145;p4"/>
            <p:cNvGrpSpPr/>
            <p:nvPr/>
          </p:nvGrpSpPr>
          <p:grpSpPr>
            <a:xfrm>
              <a:off x="2352" y="2208"/>
              <a:ext cx="336" cy="302"/>
              <a:chOff x="2640" y="1776"/>
              <a:chExt cx="336" cy="302"/>
            </a:xfrm>
          </p:grpSpPr>
          <p:sp>
            <p:nvSpPr>
              <p:cNvPr id="146" name="Google Shape;146;p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7" name="Google Shape;147;p4"/>
              <p:cNvSpPr txBox="1"/>
              <p:nvPr/>
            </p:nvSpPr>
            <p:spPr>
              <a:xfrm>
                <a:off x="2736" y="1776"/>
                <a:ext cx="240" cy="3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C</a:t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>
              <a:off x="4176" y="2208"/>
              <a:ext cx="336" cy="302"/>
              <a:chOff x="2640" y="1776"/>
              <a:chExt cx="336" cy="302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0" name="Google Shape;150;p4"/>
              <p:cNvSpPr txBox="1"/>
              <p:nvPr/>
            </p:nvSpPr>
            <p:spPr>
              <a:xfrm>
                <a:off x="2736" y="1776"/>
                <a:ext cx="240" cy="3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E</a:t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51" name="Google Shape;151;p4"/>
            <p:cNvGrpSpPr/>
            <p:nvPr/>
          </p:nvGrpSpPr>
          <p:grpSpPr>
            <a:xfrm>
              <a:off x="3168" y="2208"/>
              <a:ext cx="336" cy="302"/>
              <a:chOff x="2640" y="1776"/>
              <a:chExt cx="336" cy="302"/>
            </a:xfrm>
          </p:grpSpPr>
          <p:sp>
            <p:nvSpPr>
              <p:cNvPr id="152" name="Google Shape;152;p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3" name="Google Shape;153;p4"/>
              <p:cNvSpPr txBox="1"/>
              <p:nvPr/>
            </p:nvSpPr>
            <p:spPr>
              <a:xfrm>
                <a:off x="2736" y="1776"/>
                <a:ext cx="240" cy="3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D</a:t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54" name="Google Shape;154;p4"/>
            <p:cNvGrpSpPr/>
            <p:nvPr/>
          </p:nvGrpSpPr>
          <p:grpSpPr>
            <a:xfrm>
              <a:off x="1104" y="2640"/>
              <a:ext cx="336" cy="302"/>
              <a:chOff x="2640" y="1776"/>
              <a:chExt cx="336" cy="302"/>
            </a:xfrm>
          </p:grpSpPr>
          <p:sp>
            <p:nvSpPr>
              <p:cNvPr id="155" name="Google Shape;155;p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6" name="Google Shape;156;p4"/>
              <p:cNvSpPr txBox="1"/>
              <p:nvPr/>
            </p:nvSpPr>
            <p:spPr>
              <a:xfrm>
                <a:off x="2736" y="1776"/>
                <a:ext cx="240" cy="3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F</a:t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1872" y="2640"/>
              <a:ext cx="336" cy="302"/>
              <a:chOff x="2640" y="1776"/>
              <a:chExt cx="336" cy="302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9" name="Google Shape;159;p4"/>
              <p:cNvSpPr txBox="1"/>
              <p:nvPr/>
            </p:nvSpPr>
            <p:spPr>
              <a:xfrm>
                <a:off x="2736" y="1776"/>
                <a:ext cx="240" cy="3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G</a:t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60" name="Google Shape;160;p4"/>
            <p:cNvGrpSpPr/>
            <p:nvPr/>
          </p:nvGrpSpPr>
          <p:grpSpPr>
            <a:xfrm>
              <a:off x="2592" y="2640"/>
              <a:ext cx="336" cy="302"/>
              <a:chOff x="2640" y="1776"/>
              <a:chExt cx="336" cy="302"/>
            </a:xfrm>
          </p:grpSpPr>
          <p:sp>
            <p:nvSpPr>
              <p:cNvPr id="161" name="Google Shape;161;p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2" name="Google Shape;162;p4"/>
              <p:cNvSpPr txBox="1"/>
              <p:nvPr/>
            </p:nvSpPr>
            <p:spPr>
              <a:xfrm>
                <a:off x="2736" y="1776"/>
                <a:ext cx="240" cy="3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H</a:t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63" name="Google Shape;163;p4"/>
            <p:cNvGrpSpPr/>
            <p:nvPr/>
          </p:nvGrpSpPr>
          <p:grpSpPr>
            <a:xfrm>
              <a:off x="3072" y="2640"/>
              <a:ext cx="336" cy="302"/>
              <a:chOff x="2640" y="1776"/>
              <a:chExt cx="336" cy="302"/>
            </a:xfrm>
          </p:grpSpPr>
          <p:sp>
            <p:nvSpPr>
              <p:cNvPr id="164" name="Google Shape;164;p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5" name="Google Shape;165;p4"/>
              <p:cNvSpPr txBox="1"/>
              <p:nvPr/>
            </p:nvSpPr>
            <p:spPr>
              <a:xfrm>
                <a:off x="2736" y="1776"/>
                <a:ext cx="240" cy="3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I</a:t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66" name="Google Shape;166;p4"/>
            <p:cNvGrpSpPr/>
            <p:nvPr/>
          </p:nvGrpSpPr>
          <p:grpSpPr>
            <a:xfrm>
              <a:off x="3696" y="2640"/>
              <a:ext cx="336" cy="302"/>
              <a:chOff x="2640" y="1776"/>
              <a:chExt cx="336" cy="302"/>
            </a:xfrm>
          </p:grpSpPr>
          <p:sp>
            <p:nvSpPr>
              <p:cNvPr id="167" name="Google Shape;167;p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8" name="Google Shape;168;p4"/>
              <p:cNvSpPr txBox="1"/>
              <p:nvPr/>
            </p:nvSpPr>
            <p:spPr>
              <a:xfrm>
                <a:off x="2736" y="1776"/>
                <a:ext cx="240" cy="3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J</a:t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69" name="Google Shape;169;p4"/>
            <p:cNvGrpSpPr/>
            <p:nvPr/>
          </p:nvGrpSpPr>
          <p:grpSpPr>
            <a:xfrm>
              <a:off x="1536" y="3168"/>
              <a:ext cx="336" cy="301"/>
              <a:chOff x="2640" y="1776"/>
              <a:chExt cx="336" cy="301"/>
            </a:xfrm>
          </p:grpSpPr>
          <p:sp>
            <p:nvSpPr>
              <p:cNvPr id="170" name="Google Shape;170;p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1" name="Google Shape;171;p4"/>
              <p:cNvSpPr txBox="1"/>
              <p:nvPr/>
            </p:nvSpPr>
            <p:spPr>
              <a:xfrm>
                <a:off x="2736" y="1776"/>
                <a:ext cx="240" cy="3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K</a:t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72" name="Google Shape;172;p4"/>
            <p:cNvGrpSpPr/>
            <p:nvPr/>
          </p:nvGrpSpPr>
          <p:grpSpPr>
            <a:xfrm>
              <a:off x="2160" y="3168"/>
              <a:ext cx="336" cy="301"/>
              <a:chOff x="2640" y="1776"/>
              <a:chExt cx="336" cy="301"/>
            </a:xfrm>
          </p:grpSpPr>
          <p:sp>
            <p:nvSpPr>
              <p:cNvPr id="173" name="Google Shape;173;p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4" name="Google Shape;174;p4"/>
              <p:cNvSpPr txBox="1"/>
              <p:nvPr/>
            </p:nvSpPr>
            <p:spPr>
              <a:xfrm>
                <a:off x="2736" y="1776"/>
                <a:ext cx="240" cy="3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L</a:t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75" name="Google Shape;175;p4"/>
            <p:cNvSpPr/>
            <p:nvPr/>
          </p:nvSpPr>
          <p:spPr>
            <a:xfrm>
              <a:off x="2160" y="3696"/>
              <a:ext cx="336" cy="240"/>
            </a:xfrm>
            <a:prstGeom prst="ellipse">
              <a:avLst/>
            </a:prstGeom>
            <a:solidFill>
              <a:srgbClr val="FF0000"/>
            </a:solidFill>
            <a:ln cap="flat" cmpd="dbl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6" name="Google Shape;176;p4"/>
            <p:cNvSpPr txBox="1"/>
            <p:nvPr/>
          </p:nvSpPr>
          <p:spPr>
            <a:xfrm>
              <a:off x="2256" y="3696"/>
              <a:ext cx="240" cy="3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1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O</a:t>
              </a:r>
              <a:endParaRPr b="1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77" name="Google Shape;177;p4"/>
            <p:cNvCxnSpPr/>
            <p:nvPr/>
          </p:nvCxnSpPr>
          <p:spPr>
            <a:xfrm flipH="1">
              <a:off x="1776" y="2016"/>
              <a:ext cx="1008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78" name="Google Shape;178;p4"/>
            <p:cNvCxnSpPr/>
            <p:nvPr/>
          </p:nvCxnSpPr>
          <p:spPr>
            <a:xfrm flipH="1">
              <a:off x="2592" y="2016"/>
              <a:ext cx="192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79" name="Google Shape;179;p4"/>
            <p:cNvCxnSpPr/>
            <p:nvPr/>
          </p:nvCxnSpPr>
          <p:spPr>
            <a:xfrm>
              <a:off x="2784" y="2016"/>
              <a:ext cx="480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80" name="Google Shape;180;p4"/>
            <p:cNvCxnSpPr/>
            <p:nvPr/>
          </p:nvCxnSpPr>
          <p:spPr>
            <a:xfrm>
              <a:off x="2784" y="2016"/>
              <a:ext cx="153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81" name="Google Shape;181;p4"/>
            <p:cNvCxnSpPr/>
            <p:nvPr/>
          </p:nvCxnSpPr>
          <p:spPr>
            <a:xfrm flipH="1">
              <a:off x="1296" y="2448"/>
              <a:ext cx="384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82" name="Google Shape;182;p4"/>
            <p:cNvCxnSpPr/>
            <p:nvPr/>
          </p:nvCxnSpPr>
          <p:spPr>
            <a:xfrm>
              <a:off x="1680" y="2448"/>
              <a:ext cx="33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83" name="Google Shape;183;p4"/>
            <p:cNvCxnSpPr/>
            <p:nvPr/>
          </p:nvCxnSpPr>
          <p:spPr>
            <a:xfrm>
              <a:off x="2592" y="2448"/>
              <a:ext cx="9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84" name="Google Shape;184;p4"/>
            <p:cNvCxnSpPr/>
            <p:nvPr/>
          </p:nvCxnSpPr>
          <p:spPr>
            <a:xfrm flipH="1">
              <a:off x="3216" y="2448"/>
              <a:ext cx="144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85" name="Google Shape;185;p4"/>
            <p:cNvCxnSpPr/>
            <p:nvPr/>
          </p:nvCxnSpPr>
          <p:spPr>
            <a:xfrm>
              <a:off x="3360" y="2448"/>
              <a:ext cx="432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86" name="Google Shape;186;p4"/>
            <p:cNvCxnSpPr/>
            <p:nvPr/>
          </p:nvCxnSpPr>
          <p:spPr>
            <a:xfrm flipH="1">
              <a:off x="1728" y="2880"/>
              <a:ext cx="336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87" name="Google Shape;187;p4"/>
            <p:cNvCxnSpPr/>
            <p:nvPr/>
          </p:nvCxnSpPr>
          <p:spPr>
            <a:xfrm>
              <a:off x="2064" y="2880"/>
              <a:ext cx="24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grpSp>
          <p:nvGrpSpPr>
            <p:cNvPr id="188" name="Google Shape;188;p4"/>
            <p:cNvGrpSpPr/>
            <p:nvPr/>
          </p:nvGrpSpPr>
          <p:grpSpPr>
            <a:xfrm>
              <a:off x="3120" y="3168"/>
              <a:ext cx="336" cy="301"/>
              <a:chOff x="2640" y="1776"/>
              <a:chExt cx="336" cy="301"/>
            </a:xfrm>
          </p:grpSpPr>
          <p:sp>
            <p:nvSpPr>
              <p:cNvPr id="189" name="Google Shape;189;p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0" name="Google Shape;190;p4"/>
              <p:cNvSpPr txBox="1"/>
              <p:nvPr/>
            </p:nvSpPr>
            <p:spPr>
              <a:xfrm>
                <a:off x="2736" y="1776"/>
                <a:ext cx="240" cy="3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M</a:t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91" name="Google Shape;191;p4"/>
            <p:cNvGrpSpPr/>
            <p:nvPr/>
          </p:nvGrpSpPr>
          <p:grpSpPr>
            <a:xfrm>
              <a:off x="3840" y="3120"/>
              <a:ext cx="336" cy="301"/>
              <a:chOff x="2640" y="1776"/>
              <a:chExt cx="336" cy="301"/>
            </a:xfrm>
          </p:grpSpPr>
          <p:sp>
            <p:nvSpPr>
              <p:cNvPr id="192" name="Google Shape;192;p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3" name="Google Shape;193;p4"/>
              <p:cNvSpPr txBox="1"/>
              <p:nvPr/>
            </p:nvSpPr>
            <p:spPr>
              <a:xfrm>
                <a:off x="2736" y="1776"/>
                <a:ext cx="240" cy="3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N</a:t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cxnSp>
          <p:nvCxnSpPr>
            <p:cNvPr id="194" name="Google Shape;194;p4"/>
            <p:cNvCxnSpPr/>
            <p:nvPr/>
          </p:nvCxnSpPr>
          <p:spPr>
            <a:xfrm>
              <a:off x="3264" y="2880"/>
              <a:ext cx="48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95" name="Google Shape;195;p4"/>
            <p:cNvCxnSpPr/>
            <p:nvPr/>
          </p:nvCxnSpPr>
          <p:spPr>
            <a:xfrm>
              <a:off x="3936" y="2880"/>
              <a:ext cx="48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96" name="Google Shape;196;p4"/>
            <p:cNvCxnSpPr/>
            <p:nvPr/>
          </p:nvCxnSpPr>
          <p:spPr>
            <a:xfrm flipH="1">
              <a:off x="2304" y="3408"/>
              <a:ext cx="48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197" name="Google Shape;197;p4"/>
          <p:cNvSpPr/>
          <p:nvPr/>
        </p:nvSpPr>
        <p:spPr>
          <a:xfrm>
            <a:off x="2057400" y="3886200"/>
            <a:ext cx="2514600" cy="2971800"/>
          </a:xfrm>
          <a:prstGeom prst="ellipse">
            <a:avLst/>
          </a:prstGeom>
          <a:noFill/>
          <a:ln cap="rnd" cmpd="sng" w="571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8" name="Google Shape;198;p4"/>
          <p:cNvSpPr txBox="1"/>
          <p:nvPr/>
        </p:nvSpPr>
        <p:spPr>
          <a:xfrm>
            <a:off x="304800" y="4724400"/>
            <a:ext cx="1828800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Search only in this subtree!!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40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6" name="Google Shape;1406;p40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A* (A Star) </a:t>
            </a:r>
            <a:endParaRPr/>
          </a:p>
        </p:txBody>
      </p:sp>
      <p:sp>
        <p:nvSpPr>
          <p:cNvPr id="1407" name="Google Shape;1407;p40"/>
          <p:cNvSpPr txBox="1"/>
          <p:nvPr>
            <p:ph idx="1" type="body"/>
          </p:nvPr>
        </p:nvSpPr>
        <p:spPr>
          <a:xfrm>
            <a:off x="1182688" y="2017713"/>
            <a:ext cx="7772400" cy="407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Char char="■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A* uses an evaluation function which combines g(n) and h(n): f(n) = g(n) + h(n)</a:t>
            </a:r>
            <a:endParaRPr/>
          </a:p>
          <a:p>
            <a:pPr indent="-22098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g(n)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is the exact cost to reach node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from the initial state.</a:t>
            </a:r>
            <a:endParaRPr/>
          </a:p>
          <a:p>
            <a:pPr indent="-22098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h(n)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is an estimation of the remaining cost to reach the goal.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41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3" name="Google Shape;1413;p41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A* (A Star) </a:t>
            </a:r>
            <a:endParaRPr/>
          </a:p>
        </p:txBody>
      </p:sp>
      <p:grpSp>
        <p:nvGrpSpPr>
          <p:cNvPr id="1414" name="Google Shape;1414;p41"/>
          <p:cNvGrpSpPr/>
          <p:nvPr/>
        </p:nvGrpSpPr>
        <p:grpSpPr>
          <a:xfrm>
            <a:off x="4914900" y="2057400"/>
            <a:ext cx="609600" cy="474663"/>
            <a:chOff x="2640" y="1776"/>
            <a:chExt cx="336" cy="240"/>
          </a:xfrm>
        </p:grpSpPr>
        <p:sp>
          <p:nvSpPr>
            <p:cNvPr id="1415" name="Google Shape;1415;p4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16" name="Google Shape;1416;p41"/>
            <p:cNvSpPr txBox="1"/>
            <p:nvPr/>
          </p:nvSpPr>
          <p:spPr>
            <a:xfrm>
              <a:off x="2736" y="1776"/>
              <a:ext cx="240" cy="1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417" name="Google Shape;1417;p41"/>
          <p:cNvGrpSpPr/>
          <p:nvPr/>
        </p:nvGrpSpPr>
        <p:grpSpPr>
          <a:xfrm>
            <a:off x="2916238" y="2911475"/>
            <a:ext cx="608012" cy="473075"/>
            <a:chOff x="2640" y="1776"/>
            <a:chExt cx="336" cy="240"/>
          </a:xfrm>
        </p:grpSpPr>
        <p:sp>
          <p:nvSpPr>
            <p:cNvPr id="1418" name="Google Shape;1418;p4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19" name="Google Shape;1419;p41"/>
            <p:cNvSpPr txBox="1"/>
            <p:nvPr/>
          </p:nvSpPr>
          <p:spPr>
            <a:xfrm>
              <a:off x="2736" y="1776"/>
              <a:ext cx="240" cy="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420" name="Google Shape;1420;p41"/>
          <p:cNvGrpSpPr/>
          <p:nvPr/>
        </p:nvGrpSpPr>
        <p:grpSpPr>
          <a:xfrm>
            <a:off x="4394200" y="2911475"/>
            <a:ext cx="608013" cy="473075"/>
            <a:chOff x="2640" y="1776"/>
            <a:chExt cx="336" cy="240"/>
          </a:xfrm>
        </p:grpSpPr>
        <p:sp>
          <p:nvSpPr>
            <p:cNvPr id="1421" name="Google Shape;1421;p4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22" name="Google Shape;1422;p41"/>
            <p:cNvSpPr txBox="1"/>
            <p:nvPr/>
          </p:nvSpPr>
          <p:spPr>
            <a:xfrm>
              <a:off x="2736" y="1776"/>
              <a:ext cx="240" cy="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423" name="Google Shape;1423;p41"/>
          <p:cNvGrpSpPr/>
          <p:nvPr/>
        </p:nvGrpSpPr>
        <p:grpSpPr>
          <a:xfrm>
            <a:off x="7697788" y="2911475"/>
            <a:ext cx="608012" cy="473075"/>
            <a:chOff x="2640" y="1776"/>
            <a:chExt cx="336" cy="240"/>
          </a:xfrm>
        </p:grpSpPr>
        <p:sp>
          <p:nvSpPr>
            <p:cNvPr id="1424" name="Google Shape;1424;p4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25" name="Google Shape;1425;p41"/>
            <p:cNvSpPr txBox="1"/>
            <p:nvPr/>
          </p:nvSpPr>
          <p:spPr>
            <a:xfrm>
              <a:off x="2736" y="1776"/>
              <a:ext cx="240" cy="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426" name="Google Shape;1426;p41"/>
          <p:cNvGrpSpPr/>
          <p:nvPr/>
        </p:nvGrpSpPr>
        <p:grpSpPr>
          <a:xfrm>
            <a:off x="5872163" y="2911475"/>
            <a:ext cx="608012" cy="473075"/>
            <a:chOff x="2640" y="1776"/>
            <a:chExt cx="336" cy="240"/>
          </a:xfrm>
        </p:grpSpPr>
        <p:sp>
          <p:nvSpPr>
            <p:cNvPr id="1427" name="Google Shape;1427;p4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28" name="Google Shape;1428;p41"/>
            <p:cNvSpPr txBox="1"/>
            <p:nvPr/>
          </p:nvSpPr>
          <p:spPr>
            <a:xfrm>
              <a:off x="2736" y="1776"/>
              <a:ext cx="240" cy="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429" name="Google Shape;1429;p41"/>
          <p:cNvGrpSpPr/>
          <p:nvPr/>
        </p:nvGrpSpPr>
        <p:grpSpPr>
          <a:xfrm>
            <a:off x="3524250" y="3763963"/>
            <a:ext cx="608013" cy="474662"/>
            <a:chOff x="2640" y="1776"/>
            <a:chExt cx="336" cy="240"/>
          </a:xfrm>
        </p:grpSpPr>
        <p:sp>
          <p:nvSpPr>
            <p:cNvPr id="1430" name="Google Shape;1430;p4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31" name="Google Shape;1431;p41"/>
            <p:cNvSpPr txBox="1"/>
            <p:nvPr/>
          </p:nvSpPr>
          <p:spPr>
            <a:xfrm>
              <a:off x="2736" y="1776"/>
              <a:ext cx="240" cy="1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n</a:t>
              </a:r>
              <a:endPara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432" name="Google Shape;1432;p41"/>
          <p:cNvGrpSpPr/>
          <p:nvPr/>
        </p:nvGrpSpPr>
        <p:grpSpPr>
          <a:xfrm>
            <a:off x="4829175" y="3763963"/>
            <a:ext cx="608013" cy="474662"/>
            <a:chOff x="2640" y="1776"/>
            <a:chExt cx="336" cy="240"/>
          </a:xfrm>
        </p:grpSpPr>
        <p:sp>
          <p:nvSpPr>
            <p:cNvPr id="1433" name="Google Shape;1433;p4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34" name="Google Shape;1434;p41"/>
            <p:cNvSpPr txBox="1"/>
            <p:nvPr/>
          </p:nvSpPr>
          <p:spPr>
            <a:xfrm>
              <a:off x="2736" y="1776"/>
              <a:ext cx="240" cy="1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435" name="Google Shape;1435;p41"/>
          <p:cNvGrpSpPr/>
          <p:nvPr/>
        </p:nvGrpSpPr>
        <p:grpSpPr>
          <a:xfrm>
            <a:off x="5697538" y="3763963"/>
            <a:ext cx="609600" cy="474662"/>
            <a:chOff x="2640" y="1776"/>
            <a:chExt cx="336" cy="240"/>
          </a:xfrm>
        </p:grpSpPr>
        <p:sp>
          <p:nvSpPr>
            <p:cNvPr id="1436" name="Google Shape;1436;p4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37" name="Google Shape;1437;p41"/>
            <p:cNvSpPr txBox="1"/>
            <p:nvPr/>
          </p:nvSpPr>
          <p:spPr>
            <a:xfrm>
              <a:off x="2736" y="1776"/>
              <a:ext cx="240" cy="1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438" name="Google Shape;1438;p41"/>
          <p:cNvGrpSpPr/>
          <p:nvPr/>
        </p:nvGrpSpPr>
        <p:grpSpPr>
          <a:xfrm>
            <a:off x="6827838" y="3763963"/>
            <a:ext cx="608012" cy="474662"/>
            <a:chOff x="2640" y="1776"/>
            <a:chExt cx="336" cy="240"/>
          </a:xfrm>
        </p:grpSpPr>
        <p:sp>
          <p:nvSpPr>
            <p:cNvPr id="1439" name="Google Shape;1439;p4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40" name="Google Shape;1440;p41"/>
            <p:cNvSpPr txBox="1"/>
            <p:nvPr/>
          </p:nvSpPr>
          <p:spPr>
            <a:xfrm>
              <a:off x="2736" y="1776"/>
              <a:ext cx="240" cy="1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441" name="Google Shape;1441;p41"/>
          <p:cNvGrpSpPr/>
          <p:nvPr/>
        </p:nvGrpSpPr>
        <p:grpSpPr>
          <a:xfrm>
            <a:off x="2916238" y="4806950"/>
            <a:ext cx="608012" cy="474663"/>
            <a:chOff x="2640" y="1776"/>
            <a:chExt cx="336" cy="240"/>
          </a:xfrm>
        </p:grpSpPr>
        <p:sp>
          <p:nvSpPr>
            <p:cNvPr id="1442" name="Google Shape;1442;p4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43" name="Google Shape;1443;p41"/>
            <p:cNvSpPr txBox="1"/>
            <p:nvPr/>
          </p:nvSpPr>
          <p:spPr>
            <a:xfrm>
              <a:off x="2736" y="1776"/>
              <a:ext cx="240" cy="1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444" name="Google Shape;1444;p41"/>
          <p:cNvGrpSpPr/>
          <p:nvPr/>
        </p:nvGrpSpPr>
        <p:grpSpPr>
          <a:xfrm>
            <a:off x="4046538" y="4806950"/>
            <a:ext cx="608012" cy="474663"/>
            <a:chOff x="2640" y="1776"/>
            <a:chExt cx="336" cy="240"/>
          </a:xfrm>
        </p:grpSpPr>
        <p:sp>
          <p:nvSpPr>
            <p:cNvPr id="1445" name="Google Shape;1445;p4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46" name="Google Shape;1446;p41"/>
            <p:cNvSpPr txBox="1"/>
            <p:nvPr/>
          </p:nvSpPr>
          <p:spPr>
            <a:xfrm>
              <a:off x="2736" y="1776"/>
              <a:ext cx="240" cy="1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447" name="Google Shape;1447;p41"/>
          <p:cNvSpPr/>
          <p:nvPr/>
        </p:nvSpPr>
        <p:spPr>
          <a:xfrm>
            <a:off x="4046538" y="5849938"/>
            <a:ext cx="608012" cy="474662"/>
          </a:xfrm>
          <a:prstGeom prst="ellipse">
            <a:avLst/>
          </a:prstGeom>
          <a:solidFill>
            <a:srgbClr val="FF0000"/>
          </a:solidFill>
          <a:ln cap="flat" cmpd="dbl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48" name="Google Shape;1448;p41"/>
          <p:cNvSpPr txBox="1"/>
          <p:nvPr/>
        </p:nvSpPr>
        <p:spPr>
          <a:xfrm>
            <a:off x="4219575" y="5849938"/>
            <a:ext cx="4349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1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449" name="Google Shape;1449;p41"/>
          <p:cNvCxnSpPr/>
          <p:nvPr/>
        </p:nvCxnSpPr>
        <p:spPr>
          <a:xfrm flipH="1">
            <a:off x="3351213" y="2532063"/>
            <a:ext cx="1825625" cy="3794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50" name="Google Shape;1450;p41"/>
          <p:cNvCxnSpPr/>
          <p:nvPr/>
        </p:nvCxnSpPr>
        <p:spPr>
          <a:xfrm flipH="1">
            <a:off x="4829175" y="2532063"/>
            <a:ext cx="347663" cy="3794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51" name="Google Shape;1451;p41"/>
          <p:cNvCxnSpPr/>
          <p:nvPr/>
        </p:nvCxnSpPr>
        <p:spPr>
          <a:xfrm>
            <a:off x="5176838" y="2532063"/>
            <a:ext cx="868362" cy="3794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52" name="Google Shape;1452;p41"/>
          <p:cNvCxnSpPr/>
          <p:nvPr/>
        </p:nvCxnSpPr>
        <p:spPr>
          <a:xfrm>
            <a:off x="5176838" y="2532063"/>
            <a:ext cx="2781300" cy="3794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53" name="Google Shape;1453;p41"/>
          <p:cNvCxnSpPr/>
          <p:nvPr/>
        </p:nvCxnSpPr>
        <p:spPr>
          <a:xfrm>
            <a:off x="3176588" y="3384550"/>
            <a:ext cx="608012" cy="37941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54" name="Google Shape;1454;p41"/>
          <p:cNvCxnSpPr/>
          <p:nvPr/>
        </p:nvCxnSpPr>
        <p:spPr>
          <a:xfrm>
            <a:off x="4829175" y="3384550"/>
            <a:ext cx="173038" cy="37941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55" name="Google Shape;1455;p41"/>
          <p:cNvCxnSpPr/>
          <p:nvPr/>
        </p:nvCxnSpPr>
        <p:spPr>
          <a:xfrm flipH="1">
            <a:off x="5957888" y="3384550"/>
            <a:ext cx="261937" cy="37941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56" name="Google Shape;1456;p41"/>
          <p:cNvCxnSpPr/>
          <p:nvPr/>
        </p:nvCxnSpPr>
        <p:spPr>
          <a:xfrm>
            <a:off x="6219825" y="3384550"/>
            <a:ext cx="782638" cy="37941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57" name="Google Shape;1457;p41"/>
          <p:cNvCxnSpPr/>
          <p:nvPr/>
        </p:nvCxnSpPr>
        <p:spPr>
          <a:xfrm flipH="1">
            <a:off x="3263900" y="4238625"/>
            <a:ext cx="608013" cy="5683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58" name="Google Shape;1458;p41"/>
          <p:cNvCxnSpPr/>
          <p:nvPr/>
        </p:nvCxnSpPr>
        <p:spPr>
          <a:xfrm>
            <a:off x="3871913" y="4238625"/>
            <a:ext cx="434975" cy="5683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459" name="Google Shape;1459;p41"/>
          <p:cNvGrpSpPr/>
          <p:nvPr/>
        </p:nvGrpSpPr>
        <p:grpSpPr>
          <a:xfrm>
            <a:off x="5784850" y="4806950"/>
            <a:ext cx="608013" cy="474663"/>
            <a:chOff x="2640" y="1776"/>
            <a:chExt cx="336" cy="240"/>
          </a:xfrm>
        </p:grpSpPr>
        <p:sp>
          <p:nvSpPr>
            <p:cNvPr id="1460" name="Google Shape;1460;p4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61" name="Google Shape;1461;p41"/>
            <p:cNvSpPr txBox="1"/>
            <p:nvPr/>
          </p:nvSpPr>
          <p:spPr>
            <a:xfrm>
              <a:off x="2736" y="1776"/>
              <a:ext cx="240" cy="1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462" name="Google Shape;1462;p41"/>
          <p:cNvGrpSpPr/>
          <p:nvPr/>
        </p:nvGrpSpPr>
        <p:grpSpPr>
          <a:xfrm>
            <a:off x="7088188" y="4713288"/>
            <a:ext cx="609600" cy="473075"/>
            <a:chOff x="2640" y="1776"/>
            <a:chExt cx="336" cy="240"/>
          </a:xfrm>
        </p:grpSpPr>
        <p:sp>
          <p:nvSpPr>
            <p:cNvPr id="1463" name="Google Shape;1463;p4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64" name="Google Shape;1464;p41"/>
            <p:cNvSpPr txBox="1"/>
            <p:nvPr/>
          </p:nvSpPr>
          <p:spPr>
            <a:xfrm>
              <a:off x="2736" y="1776"/>
              <a:ext cx="240" cy="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465" name="Google Shape;1465;p41"/>
          <p:cNvCxnSpPr/>
          <p:nvPr/>
        </p:nvCxnSpPr>
        <p:spPr>
          <a:xfrm>
            <a:off x="6045200" y="4238625"/>
            <a:ext cx="87313" cy="5683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66" name="Google Shape;1466;p41"/>
          <p:cNvCxnSpPr/>
          <p:nvPr/>
        </p:nvCxnSpPr>
        <p:spPr>
          <a:xfrm>
            <a:off x="7262813" y="4238625"/>
            <a:ext cx="87312" cy="4746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67" name="Google Shape;1467;p41"/>
          <p:cNvCxnSpPr/>
          <p:nvPr/>
        </p:nvCxnSpPr>
        <p:spPr>
          <a:xfrm flipH="1">
            <a:off x="4306888" y="5281613"/>
            <a:ext cx="87312" cy="5683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468" name="Google Shape;1468;p41"/>
          <p:cNvGrpSpPr/>
          <p:nvPr/>
        </p:nvGrpSpPr>
        <p:grpSpPr>
          <a:xfrm>
            <a:off x="3505200" y="2667000"/>
            <a:ext cx="1447800" cy="990600"/>
            <a:chOff x="1728" y="1680"/>
            <a:chExt cx="912" cy="624"/>
          </a:xfrm>
        </p:grpSpPr>
        <p:cxnSp>
          <p:nvCxnSpPr>
            <p:cNvPr id="1469" name="Google Shape;1469;p41"/>
            <p:cNvCxnSpPr/>
            <p:nvPr/>
          </p:nvCxnSpPr>
          <p:spPr>
            <a:xfrm flipH="1">
              <a:off x="1728" y="1680"/>
              <a:ext cx="912" cy="192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1470" name="Google Shape;1470;p41"/>
            <p:cNvCxnSpPr/>
            <p:nvPr/>
          </p:nvCxnSpPr>
          <p:spPr>
            <a:xfrm>
              <a:off x="1728" y="1872"/>
              <a:ext cx="288" cy="432"/>
            </a:xfrm>
            <a:prstGeom prst="straightConnector1">
              <a:avLst/>
            </a:prstGeom>
            <a:noFill/>
            <a:ln cap="rnd" cmpd="sng" w="38100">
              <a:solidFill>
                <a:schemeClr val="dk1"/>
              </a:solidFill>
              <a:prstDash val="dot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1471" name="Google Shape;1471;p41"/>
          <p:cNvCxnSpPr/>
          <p:nvPr/>
        </p:nvCxnSpPr>
        <p:spPr>
          <a:xfrm>
            <a:off x="3810000" y="4419600"/>
            <a:ext cx="152400" cy="1524000"/>
          </a:xfrm>
          <a:prstGeom prst="straightConnector1">
            <a:avLst/>
          </a:prstGeom>
          <a:noFill/>
          <a:ln cap="rnd" cmpd="sng" w="28575">
            <a:solidFill>
              <a:schemeClr val="hlink"/>
            </a:solidFill>
            <a:prstDash val="dot"/>
            <a:round/>
            <a:headEnd len="sm" w="sm" type="none"/>
            <a:tailEnd len="med" w="med" type="triangle"/>
          </a:ln>
        </p:spPr>
      </p:cxnSp>
      <p:sp>
        <p:nvSpPr>
          <p:cNvPr id="1472" name="Google Shape;1472;p41"/>
          <p:cNvSpPr txBox="1"/>
          <p:nvPr/>
        </p:nvSpPr>
        <p:spPr>
          <a:xfrm>
            <a:off x="3657600" y="2895600"/>
            <a:ext cx="9144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g(n)</a:t>
            </a:r>
            <a:endParaRPr b="1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73" name="Google Shape;1473;p41"/>
          <p:cNvSpPr txBox="1"/>
          <p:nvPr/>
        </p:nvSpPr>
        <p:spPr>
          <a:xfrm>
            <a:off x="3276600" y="5257800"/>
            <a:ext cx="914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h(n)</a:t>
            </a:r>
            <a:endParaRPr b="1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74" name="Google Shape;1474;p41"/>
          <p:cNvSpPr txBox="1"/>
          <p:nvPr/>
        </p:nvSpPr>
        <p:spPr>
          <a:xfrm>
            <a:off x="1066800" y="3733800"/>
            <a:ext cx="2667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f(n) = g(n)+h(n)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p42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0" name="Google Shape;1480;p42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A* Search</a:t>
            </a:r>
            <a:endParaRPr/>
          </a:p>
        </p:txBody>
      </p:sp>
      <p:sp>
        <p:nvSpPr>
          <p:cNvPr id="1481" name="Google Shape;1481;p42"/>
          <p:cNvSpPr txBox="1"/>
          <p:nvPr/>
        </p:nvSpPr>
        <p:spPr>
          <a:xfrm>
            <a:off x="2314575" y="6307688"/>
            <a:ext cx="66294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f(n) = g(n) + h </a:t>
            </a: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1" i="1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g(n):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is the exact cost to reach node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from the initial state.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1482" name="Google Shape;1482;p42"/>
          <p:cNvGraphicFramePr/>
          <p:nvPr/>
        </p:nvGraphicFramePr>
        <p:xfrm>
          <a:off x="5145088" y="18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{348F556E-7DF4-43B7-B727-8D9AB880A138}</a:tableStyleId>
              </a:tblPr>
              <a:tblGrid>
                <a:gridCol w="1905000"/>
                <a:gridCol w="1905000"/>
              </a:tblGrid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State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Heuristic: h(n)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366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374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329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244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253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178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193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483" name="Google Shape;1483;p42"/>
          <p:cNvGrpSpPr/>
          <p:nvPr/>
        </p:nvGrpSpPr>
        <p:grpSpPr>
          <a:xfrm>
            <a:off x="381000" y="1828800"/>
            <a:ext cx="3429000" cy="4557713"/>
            <a:chOff x="240" y="1152"/>
            <a:chExt cx="2160" cy="2871"/>
          </a:xfrm>
        </p:grpSpPr>
        <p:grpSp>
          <p:nvGrpSpPr>
            <p:cNvPr id="1484" name="Google Shape;1484;p42"/>
            <p:cNvGrpSpPr/>
            <p:nvPr/>
          </p:nvGrpSpPr>
          <p:grpSpPr>
            <a:xfrm>
              <a:off x="1344" y="1248"/>
              <a:ext cx="288" cy="288"/>
              <a:chOff x="1344" y="1248"/>
              <a:chExt cx="288" cy="288"/>
            </a:xfrm>
          </p:grpSpPr>
          <p:sp>
            <p:nvSpPr>
              <p:cNvPr id="1485" name="Google Shape;1485;p42"/>
              <p:cNvSpPr/>
              <p:nvPr/>
            </p:nvSpPr>
            <p:spPr>
              <a:xfrm>
                <a:off x="1344" y="1248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86" name="Google Shape;1486;p42"/>
              <p:cNvSpPr txBox="1"/>
              <p:nvPr/>
            </p:nvSpPr>
            <p:spPr>
              <a:xfrm>
                <a:off x="1392" y="1296"/>
                <a:ext cx="19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A</a:t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487" name="Google Shape;1487;p42"/>
            <p:cNvGrpSpPr/>
            <p:nvPr/>
          </p:nvGrpSpPr>
          <p:grpSpPr>
            <a:xfrm>
              <a:off x="2016" y="1584"/>
              <a:ext cx="288" cy="288"/>
              <a:chOff x="1344" y="1248"/>
              <a:chExt cx="288" cy="288"/>
            </a:xfrm>
          </p:grpSpPr>
          <p:sp>
            <p:nvSpPr>
              <p:cNvPr id="1488" name="Google Shape;1488;p42"/>
              <p:cNvSpPr/>
              <p:nvPr/>
            </p:nvSpPr>
            <p:spPr>
              <a:xfrm>
                <a:off x="1344" y="1248"/>
                <a:ext cx="288" cy="288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89" name="Google Shape;1489;p42"/>
              <p:cNvSpPr txBox="1"/>
              <p:nvPr/>
            </p:nvSpPr>
            <p:spPr>
              <a:xfrm>
                <a:off x="1392" y="1296"/>
                <a:ext cx="19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B</a:t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490" name="Google Shape;1490;p42"/>
            <p:cNvGrpSpPr/>
            <p:nvPr/>
          </p:nvGrpSpPr>
          <p:grpSpPr>
            <a:xfrm>
              <a:off x="336" y="2160"/>
              <a:ext cx="288" cy="288"/>
              <a:chOff x="1344" y="1248"/>
              <a:chExt cx="288" cy="288"/>
            </a:xfrm>
          </p:grpSpPr>
          <p:sp>
            <p:nvSpPr>
              <p:cNvPr id="1491" name="Google Shape;1491;p42"/>
              <p:cNvSpPr/>
              <p:nvPr/>
            </p:nvSpPr>
            <p:spPr>
              <a:xfrm>
                <a:off x="1344" y="1248"/>
                <a:ext cx="288" cy="288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92" name="Google Shape;1492;p42"/>
              <p:cNvSpPr txBox="1"/>
              <p:nvPr/>
            </p:nvSpPr>
            <p:spPr>
              <a:xfrm>
                <a:off x="1392" y="1296"/>
                <a:ext cx="19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D</a:t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493" name="Google Shape;1493;p42"/>
            <p:cNvGrpSpPr/>
            <p:nvPr/>
          </p:nvGrpSpPr>
          <p:grpSpPr>
            <a:xfrm>
              <a:off x="672" y="1680"/>
              <a:ext cx="288" cy="288"/>
              <a:chOff x="1344" y="1248"/>
              <a:chExt cx="288" cy="288"/>
            </a:xfrm>
          </p:grpSpPr>
          <p:sp>
            <p:nvSpPr>
              <p:cNvPr id="1494" name="Google Shape;1494;p42"/>
              <p:cNvSpPr/>
              <p:nvPr/>
            </p:nvSpPr>
            <p:spPr>
              <a:xfrm>
                <a:off x="1344" y="1248"/>
                <a:ext cx="288" cy="288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95" name="Google Shape;1495;p42"/>
              <p:cNvSpPr txBox="1"/>
              <p:nvPr/>
            </p:nvSpPr>
            <p:spPr>
              <a:xfrm>
                <a:off x="1392" y="1296"/>
                <a:ext cx="19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C</a:t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496" name="Google Shape;1496;p42"/>
            <p:cNvGrpSpPr/>
            <p:nvPr/>
          </p:nvGrpSpPr>
          <p:grpSpPr>
            <a:xfrm>
              <a:off x="1392" y="1968"/>
              <a:ext cx="288" cy="288"/>
              <a:chOff x="1344" y="1248"/>
              <a:chExt cx="288" cy="288"/>
            </a:xfrm>
          </p:grpSpPr>
          <p:sp>
            <p:nvSpPr>
              <p:cNvPr id="1497" name="Google Shape;1497;p42"/>
              <p:cNvSpPr/>
              <p:nvPr/>
            </p:nvSpPr>
            <p:spPr>
              <a:xfrm>
                <a:off x="1344" y="1248"/>
                <a:ext cx="288" cy="288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98" name="Google Shape;1498;p42"/>
              <p:cNvSpPr txBox="1"/>
              <p:nvPr/>
            </p:nvSpPr>
            <p:spPr>
              <a:xfrm>
                <a:off x="1392" y="1296"/>
                <a:ext cx="19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E</a:t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499" name="Google Shape;1499;p42"/>
            <p:cNvGrpSpPr/>
            <p:nvPr/>
          </p:nvGrpSpPr>
          <p:grpSpPr>
            <a:xfrm>
              <a:off x="1824" y="2544"/>
              <a:ext cx="288" cy="288"/>
              <a:chOff x="1344" y="1248"/>
              <a:chExt cx="288" cy="288"/>
            </a:xfrm>
          </p:grpSpPr>
          <p:sp>
            <p:nvSpPr>
              <p:cNvPr id="1500" name="Google Shape;1500;p42"/>
              <p:cNvSpPr/>
              <p:nvPr/>
            </p:nvSpPr>
            <p:spPr>
              <a:xfrm>
                <a:off x="1344" y="1248"/>
                <a:ext cx="288" cy="288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01" name="Google Shape;1501;p42"/>
              <p:cNvSpPr txBox="1"/>
              <p:nvPr/>
            </p:nvSpPr>
            <p:spPr>
              <a:xfrm>
                <a:off x="1392" y="1296"/>
                <a:ext cx="19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F</a:t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502" name="Google Shape;1502;p42"/>
            <p:cNvGrpSpPr/>
            <p:nvPr/>
          </p:nvGrpSpPr>
          <p:grpSpPr>
            <a:xfrm>
              <a:off x="1200" y="3600"/>
              <a:ext cx="288" cy="288"/>
              <a:chOff x="1344" y="1248"/>
              <a:chExt cx="288" cy="288"/>
            </a:xfrm>
          </p:grpSpPr>
          <p:sp>
            <p:nvSpPr>
              <p:cNvPr id="1503" name="Google Shape;1503;p42"/>
              <p:cNvSpPr/>
              <p:nvPr/>
            </p:nvSpPr>
            <p:spPr>
              <a:xfrm>
                <a:off x="1344" y="1248"/>
                <a:ext cx="288" cy="288"/>
              </a:xfrm>
              <a:prstGeom prst="ellipse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04" name="Google Shape;1504;p42"/>
              <p:cNvSpPr txBox="1"/>
              <p:nvPr/>
            </p:nvSpPr>
            <p:spPr>
              <a:xfrm>
                <a:off x="1392" y="1296"/>
                <a:ext cx="192" cy="231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I</a:t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cxnSp>
          <p:nvCxnSpPr>
            <p:cNvPr id="1505" name="Google Shape;1505;p42"/>
            <p:cNvCxnSpPr/>
            <p:nvPr/>
          </p:nvCxnSpPr>
          <p:spPr>
            <a:xfrm>
              <a:off x="1536" y="2256"/>
              <a:ext cx="384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06" name="Google Shape;1506;p42"/>
            <p:cNvCxnSpPr/>
            <p:nvPr/>
          </p:nvCxnSpPr>
          <p:spPr>
            <a:xfrm flipH="1">
              <a:off x="1344" y="2832"/>
              <a:ext cx="624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07" name="Google Shape;1507;p42"/>
            <p:cNvSpPr txBox="1"/>
            <p:nvPr/>
          </p:nvSpPr>
          <p:spPr>
            <a:xfrm>
              <a:off x="1680" y="2208"/>
              <a:ext cx="38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hlink"/>
                  </a:solidFill>
                  <a:latin typeface="Tahoma"/>
                  <a:ea typeface="Tahoma"/>
                  <a:cs typeface="Tahoma"/>
                  <a:sym typeface="Tahoma"/>
                </a:rPr>
                <a:t>99</a:t>
              </a:r>
              <a:endParaRPr b="1" i="0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08" name="Google Shape;1508;p42"/>
            <p:cNvSpPr txBox="1"/>
            <p:nvPr/>
          </p:nvSpPr>
          <p:spPr>
            <a:xfrm>
              <a:off x="1680" y="3216"/>
              <a:ext cx="48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hlink"/>
                  </a:solidFill>
                  <a:latin typeface="Tahoma"/>
                  <a:ea typeface="Tahoma"/>
                  <a:cs typeface="Tahoma"/>
                  <a:sym typeface="Tahoma"/>
                </a:rPr>
                <a:t>211</a:t>
              </a:r>
              <a:endParaRPr b="1" i="0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1509" name="Google Shape;1509;p42"/>
            <p:cNvGrpSpPr/>
            <p:nvPr/>
          </p:nvGrpSpPr>
          <p:grpSpPr>
            <a:xfrm>
              <a:off x="864" y="2544"/>
              <a:ext cx="288" cy="288"/>
              <a:chOff x="1344" y="1248"/>
              <a:chExt cx="288" cy="288"/>
            </a:xfrm>
          </p:grpSpPr>
          <p:sp>
            <p:nvSpPr>
              <p:cNvPr id="1510" name="Google Shape;1510;p42"/>
              <p:cNvSpPr/>
              <p:nvPr/>
            </p:nvSpPr>
            <p:spPr>
              <a:xfrm>
                <a:off x="1344" y="1248"/>
                <a:ext cx="288" cy="288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11" name="Google Shape;1511;p42"/>
              <p:cNvSpPr txBox="1"/>
              <p:nvPr/>
            </p:nvSpPr>
            <p:spPr>
              <a:xfrm>
                <a:off x="1392" y="1296"/>
                <a:ext cx="19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G</a:t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512" name="Google Shape;1512;p42"/>
            <p:cNvGrpSpPr/>
            <p:nvPr/>
          </p:nvGrpSpPr>
          <p:grpSpPr>
            <a:xfrm>
              <a:off x="720" y="3120"/>
              <a:ext cx="288" cy="288"/>
              <a:chOff x="1344" y="1248"/>
              <a:chExt cx="288" cy="288"/>
            </a:xfrm>
          </p:grpSpPr>
          <p:sp>
            <p:nvSpPr>
              <p:cNvPr id="1513" name="Google Shape;1513;p42"/>
              <p:cNvSpPr/>
              <p:nvPr/>
            </p:nvSpPr>
            <p:spPr>
              <a:xfrm>
                <a:off x="1344" y="1248"/>
                <a:ext cx="288" cy="288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14" name="Google Shape;1514;p42"/>
              <p:cNvSpPr txBox="1"/>
              <p:nvPr/>
            </p:nvSpPr>
            <p:spPr>
              <a:xfrm>
                <a:off x="1392" y="1296"/>
                <a:ext cx="19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H</a:t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cxnSp>
          <p:nvCxnSpPr>
            <p:cNvPr id="1515" name="Google Shape;1515;p42"/>
            <p:cNvCxnSpPr/>
            <p:nvPr/>
          </p:nvCxnSpPr>
          <p:spPr>
            <a:xfrm flipH="1">
              <a:off x="960" y="2256"/>
              <a:ext cx="576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16" name="Google Shape;1516;p42"/>
            <p:cNvCxnSpPr/>
            <p:nvPr/>
          </p:nvCxnSpPr>
          <p:spPr>
            <a:xfrm flipH="1">
              <a:off x="864" y="2832"/>
              <a:ext cx="144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17" name="Google Shape;1517;p42"/>
            <p:cNvCxnSpPr/>
            <p:nvPr/>
          </p:nvCxnSpPr>
          <p:spPr>
            <a:xfrm>
              <a:off x="864" y="3408"/>
              <a:ext cx="480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18" name="Google Shape;1518;p42"/>
            <p:cNvSpPr txBox="1"/>
            <p:nvPr/>
          </p:nvSpPr>
          <p:spPr>
            <a:xfrm>
              <a:off x="1008" y="2208"/>
              <a:ext cx="38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hlink"/>
                  </a:solidFill>
                  <a:latin typeface="Tahoma"/>
                  <a:ea typeface="Tahoma"/>
                  <a:cs typeface="Tahoma"/>
                  <a:sym typeface="Tahoma"/>
                </a:rPr>
                <a:t>80</a:t>
              </a:r>
              <a:endParaRPr b="1" i="0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519" name="Google Shape;1519;p42"/>
            <p:cNvCxnSpPr/>
            <p:nvPr/>
          </p:nvCxnSpPr>
          <p:spPr>
            <a:xfrm>
              <a:off x="1488" y="1536"/>
              <a:ext cx="672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20" name="Google Shape;1520;p42"/>
            <p:cNvCxnSpPr/>
            <p:nvPr/>
          </p:nvCxnSpPr>
          <p:spPr>
            <a:xfrm>
              <a:off x="1488" y="1536"/>
              <a:ext cx="48" cy="43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21" name="Google Shape;1521;p42"/>
            <p:cNvCxnSpPr/>
            <p:nvPr/>
          </p:nvCxnSpPr>
          <p:spPr>
            <a:xfrm flipH="1">
              <a:off x="816" y="1536"/>
              <a:ext cx="672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22" name="Google Shape;1522;p42"/>
            <p:cNvCxnSpPr/>
            <p:nvPr/>
          </p:nvCxnSpPr>
          <p:spPr>
            <a:xfrm flipH="1">
              <a:off x="480" y="1968"/>
              <a:ext cx="33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23" name="Google Shape;1523;p42"/>
            <p:cNvSpPr txBox="1"/>
            <p:nvPr/>
          </p:nvSpPr>
          <p:spPr>
            <a:xfrm>
              <a:off x="1632" y="1152"/>
              <a:ext cx="76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Start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24" name="Google Shape;1524;p42"/>
            <p:cNvSpPr txBox="1"/>
            <p:nvPr/>
          </p:nvSpPr>
          <p:spPr>
            <a:xfrm>
              <a:off x="1536" y="3792"/>
              <a:ext cx="76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Goal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25" name="Google Shape;1525;p42"/>
            <p:cNvSpPr txBox="1"/>
            <p:nvPr/>
          </p:nvSpPr>
          <p:spPr>
            <a:xfrm>
              <a:off x="624" y="2880"/>
              <a:ext cx="38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hlink"/>
                  </a:solidFill>
                  <a:latin typeface="Tahoma"/>
                  <a:ea typeface="Tahoma"/>
                  <a:cs typeface="Tahoma"/>
                  <a:sym typeface="Tahoma"/>
                </a:rPr>
                <a:t>97</a:t>
              </a:r>
              <a:endParaRPr b="1" i="0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26" name="Google Shape;1526;p42"/>
            <p:cNvSpPr txBox="1"/>
            <p:nvPr/>
          </p:nvSpPr>
          <p:spPr>
            <a:xfrm>
              <a:off x="816" y="3456"/>
              <a:ext cx="52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hlink"/>
                  </a:solidFill>
                  <a:latin typeface="Tahoma"/>
                  <a:ea typeface="Tahoma"/>
                  <a:cs typeface="Tahoma"/>
                  <a:sym typeface="Tahoma"/>
                </a:rPr>
                <a:t>101</a:t>
              </a:r>
              <a:endParaRPr b="1" i="0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27" name="Google Shape;1527;p42"/>
            <p:cNvSpPr txBox="1"/>
            <p:nvPr/>
          </p:nvSpPr>
          <p:spPr>
            <a:xfrm>
              <a:off x="1776" y="1344"/>
              <a:ext cx="38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hlink"/>
                  </a:solidFill>
                  <a:latin typeface="Tahoma"/>
                  <a:ea typeface="Tahoma"/>
                  <a:cs typeface="Tahoma"/>
                  <a:sym typeface="Tahoma"/>
                </a:rPr>
                <a:t>75</a:t>
              </a:r>
              <a:endParaRPr b="1" i="0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28" name="Google Shape;1528;p42"/>
            <p:cNvSpPr txBox="1"/>
            <p:nvPr/>
          </p:nvSpPr>
          <p:spPr>
            <a:xfrm>
              <a:off x="864" y="1392"/>
              <a:ext cx="48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hlink"/>
                  </a:solidFill>
                  <a:latin typeface="Tahoma"/>
                  <a:ea typeface="Tahoma"/>
                  <a:cs typeface="Tahoma"/>
                  <a:sym typeface="Tahoma"/>
                </a:rPr>
                <a:t>118</a:t>
              </a:r>
              <a:endParaRPr b="1" i="0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29" name="Google Shape;1529;p42"/>
            <p:cNvSpPr txBox="1"/>
            <p:nvPr/>
          </p:nvSpPr>
          <p:spPr>
            <a:xfrm>
              <a:off x="240" y="1920"/>
              <a:ext cx="48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hlink"/>
                  </a:solidFill>
                  <a:latin typeface="Tahoma"/>
                  <a:ea typeface="Tahoma"/>
                  <a:cs typeface="Tahoma"/>
                  <a:sym typeface="Tahoma"/>
                </a:rPr>
                <a:t>111</a:t>
              </a:r>
              <a:endParaRPr b="1" i="0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30" name="Google Shape;1530;p42"/>
            <p:cNvSpPr txBox="1"/>
            <p:nvPr/>
          </p:nvSpPr>
          <p:spPr>
            <a:xfrm>
              <a:off x="1488" y="1689"/>
              <a:ext cx="48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hlink"/>
                  </a:solidFill>
                  <a:latin typeface="Tahoma"/>
                  <a:ea typeface="Tahoma"/>
                  <a:cs typeface="Tahoma"/>
                  <a:sym typeface="Tahoma"/>
                </a:rPr>
                <a:t>140</a:t>
              </a:r>
              <a:endParaRPr b="1" i="0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4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p43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6" name="Google Shape;1536;p43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A* Search: Tree Search</a:t>
            </a:r>
            <a:endParaRPr/>
          </a:p>
        </p:txBody>
      </p:sp>
      <p:grpSp>
        <p:nvGrpSpPr>
          <p:cNvPr id="1537" name="Google Shape;1537;p43"/>
          <p:cNvGrpSpPr/>
          <p:nvPr/>
        </p:nvGrpSpPr>
        <p:grpSpPr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1538" name="Google Shape;1538;p43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39" name="Google Shape;1539;p43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540" name="Google Shape;1540;p43"/>
          <p:cNvSpPr txBox="1"/>
          <p:nvPr/>
        </p:nvSpPr>
        <p:spPr>
          <a:xfrm>
            <a:off x="4876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p44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6" name="Google Shape;1546;p44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A* Search: Tree Search</a:t>
            </a:r>
            <a:endParaRPr/>
          </a:p>
        </p:txBody>
      </p:sp>
      <p:grpSp>
        <p:nvGrpSpPr>
          <p:cNvPr id="1547" name="Google Shape;1547;p44"/>
          <p:cNvGrpSpPr/>
          <p:nvPr/>
        </p:nvGrpSpPr>
        <p:grpSpPr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1548" name="Google Shape;1548;p4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49" name="Google Shape;1549;p4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550" name="Google Shape;1550;p44"/>
          <p:cNvGrpSpPr/>
          <p:nvPr/>
        </p:nvGrpSpPr>
        <p:grpSpPr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1551" name="Google Shape;1551;p4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52" name="Google Shape;1552;p4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553" name="Google Shape;1553;p44"/>
          <p:cNvGrpSpPr/>
          <p:nvPr/>
        </p:nvGrpSpPr>
        <p:grpSpPr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1554" name="Google Shape;1554;p4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55" name="Google Shape;1555;p4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556" name="Google Shape;1556;p44"/>
          <p:cNvGrpSpPr/>
          <p:nvPr/>
        </p:nvGrpSpPr>
        <p:grpSpPr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1557" name="Google Shape;1557;p4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58" name="Google Shape;1558;p4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559" name="Google Shape;1559;p44"/>
          <p:cNvCxnSpPr/>
          <p:nvPr/>
        </p:nvCxnSpPr>
        <p:spPr>
          <a:xfrm>
            <a:off x="4572000" y="2300288"/>
            <a:ext cx="2362200" cy="6715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60" name="Google Shape;1560;p44"/>
          <p:cNvCxnSpPr/>
          <p:nvPr/>
        </p:nvCxnSpPr>
        <p:spPr>
          <a:xfrm>
            <a:off x="4572000" y="2300288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61" name="Google Shape;1561;p44"/>
          <p:cNvCxnSpPr/>
          <p:nvPr/>
        </p:nvCxnSpPr>
        <p:spPr>
          <a:xfrm flipH="1">
            <a:off x="2438400" y="2300288"/>
            <a:ext cx="2133600" cy="7477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62" name="Google Shape;1562;p44"/>
          <p:cNvSpPr txBox="1"/>
          <p:nvPr/>
        </p:nvSpPr>
        <p:spPr>
          <a:xfrm>
            <a:off x="4876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3" name="Google Shape;1563;p44"/>
          <p:cNvSpPr txBox="1"/>
          <p:nvPr/>
        </p:nvSpPr>
        <p:spPr>
          <a:xfrm>
            <a:off x="5791200" y="23002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4" name="Google Shape;1564;p44"/>
          <p:cNvSpPr txBox="1"/>
          <p:nvPr/>
        </p:nvSpPr>
        <p:spPr>
          <a:xfrm>
            <a:off x="2819400" y="2300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5" name="Google Shape;1565;p44"/>
          <p:cNvSpPr txBox="1"/>
          <p:nvPr/>
        </p:nvSpPr>
        <p:spPr>
          <a:xfrm>
            <a:off x="4572000" y="2543175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6" name="Google Shape;1566;p44"/>
          <p:cNvSpPr txBox="1"/>
          <p:nvPr/>
        </p:nvSpPr>
        <p:spPr>
          <a:xfrm>
            <a:off x="4876800" y="29860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[393]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7" name="Google Shape;1567;p44"/>
          <p:cNvSpPr txBox="1"/>
          <p:nvPr/>
        </p:nvSpPr>
        <p:spPr>
          <a:xfrm>
            <a:off x="7162800" y="2971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[449]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8" name="Google Shape;1568;p44"/>
          <p:cNvSpPr txBox="1"/>
          <p:nvPr/>
        </p:nvSpPr>
        <p:spPr>
          <a:xfrm>
            <a:off x="1447800" y="31242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[447]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2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p45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74" name="Google Shape;1574;p45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A* Search: Tree Search</a:t>
            </a:r>
            <a:endParaRPr/>
          </a:p>
        </p:txBody>
      </p:sp>
      <p:grpSp>
        <p:nvGrpSpPr>
          <p:cNvPr id="1575" name="Google Shape;1575;p45"/>
          <p:cNvGrpSpPr/>
          <p:nvPr/>
        </p:nvGrpSpPr>
        <p:grpSpPr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1576" name="Google Shape;1576;p4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77" name="Google Shape;1577;p4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578" name="Google Shape;1578;p45"/>
          <p:cNvGrpSpPr/>
          <p:nvPr/>
        </p:nvGrpSpPr>
        <p:grpSpPr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1579" name="Google Shape;1579;p4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80" name="Google Shape;1580;p4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581" name="Google Shape;1581;p45"/>
          <p:cNvGrpSpPr/>
          <p:nvPr/>
        </p:nvGrpSpPr>
        <p:grpSpPr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1582" name="Google Shape;1582;p4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83" name="Google Shape;1583;p4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584" name="Google Shape;1584;p45"/>
          <p:cNvGrpSpPr/>
          <p:nvPr/>
        </p:nvGrpSpPr>
        <p:grpSpPr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1585" name="Google Shape;1585;p4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86" name="Google Shape;1586;p4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587" name="Google Shape;1587;p45"/>
          <p:cNvGrpSpPr/>
          <p:nvPr/>
        </p:nvGrpSpPr>
        <p:grpSpPr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1588" name="Google Shape;1588;p4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89" name="Google Shape;1589;p4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590" name="Google Shape;1590;p45"/>
          <p:cNvCxnSpPr/>
          <p:nvPr/>
        </p:nvCxnSpPr>
        <p:spPr>
          <a:xfrm>
            <a:off x="4648200" y="3443288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91" name="Google Shape;1591;p45"/>
          <p:cNvSpPr txBox="1"/>
          <p:nvPr/>
        </p:nvSpPr>
        <p:spPr>
          <a:xfrm>
            <a:off x="48768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592" name="Google Shape;1592;p45"/>
          <p:cNvGrpSpPr/>
          <p:nvPr/>
        </p:nvGrpSpPr>
        <p:grpSpPr>
          <a:xfrm>
            <a:off x="3581400" y="3900488"/>
            <a:ext cx="457200" cy="457200"/>
            <a:chOff x="1344" y="1248"/>
            <a:chExt cx="288" cy="288"/>
          </a:xfrm>
        </p:grpSpPr>
        <p:sp>
          <p:nvSpPr>
            <p:cNvPr id="1593" name="Google Shape;1593;p4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94" name="Google Shape;1594;p4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595" name="Google Shape;1595;p45"/>
          <p:cNvCxnSpPr/>
          <p:nvPr/>
        </p:nvCxnSpPr>
        <p:spPr>
          <a:xfrm flipH="1">
            <a:off x="3733800" y="3443288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96" name="Google Shape;1596;p45"/>
          <p:cNvSpPr txBox="1"/>
          <p:nvPr/>
        </p:nvSpPr>
        <p:spPr>
          <a:xfrm>
            <a:off x="38100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597" name="Google Shape;1597;p45"/>
          <p:cNvCxnSpPr/>
          <p:nvPr/>
        </p:nvCxnSpPr>
        <p:spPr>
          <a:xfrm>
            <a:off x="4572000" y="2300288"/>
            <a:ext cx="2362200" cy="6715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98" name="Google Shape;1598;p45"/>
          <p:cNvCxnSpPr/>
          <p:nvPr/>
        </p:nvCxnSpPr>
        <p:spPr>
          <a:xfrm>
            <a:off x="4572000" y="2300288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99" name="Google Shape;1599;p45"/>
          <p:cNvCxnSpPr/>
          <p:nvPr/>
        </p:nvCxnSpPr>
        <p:spPr>
          <a:xfrm flipH="1">
            <a:off x="2438400" y="2300288"/>
            <a:ext cx="2133600" cy="7477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00" name="Google Shape;1600;p45"/>
          <p:cNvSpPr txBox="1"/>
          <p:nvPr/>
        </p:nvSpPr>
        <p:spPr>
          <a:xfrm>
            <a:off x="4876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01" name="Google Shape;1601;p45"/>
          <p:cNvSpPr txBox="1"/>
          <p:nvPr/>
        </p:nvSpPr>
        <p:spPr>
          <a:xfrm>
            <a:off x="5791200" y="23002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02" name="Google Shape;1602;p45"/>
          <p:cNvSpPr txBox="1"/>
          <p:nvPr/>
        </p:nvSpPr>
        <p:spPr>
          <a:xfrm>
            <a:off x="2819400" y="2300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03" name="Google Shape;1603;p45"/>
          <p:cNvSpPr txBox="1"/>
          <p:nvPr/>
        </p:nvSpPr>
        <p:spPr>
          <a:xfrm>
            <a:off x="4572000" y="2543175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04" name="Google Shape;1604;p45"/>
          <p:cNvSpPr txBox="1"/>
          <p:nvPr/>
        </p:nvSpPr>
        <p:spPr>
          <a:xfrm>
            <a:off x="4876800" y="29860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[393]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05" name="Google Shape;1605;p45"/>
          <p:cNvSpPr txBox="1"/>
          <p:nvPr/>
        </p:nvSpPr>
        <p:spPr>
          <a:xfrm>
            <a:off x="7162800" y="2971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[449]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06" name="Google Shape;1606;p45"/>
          <p:cNvSpPr txBox="1"/>
          <p:nvPr/>
        </p:nvSpPr>
        <p:spPr>
          <a:xfrm>
            <a:off x="1447800" y="31242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[447]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07" name="Google Shape;1607;p45"/>
          <p:cNvSpPr txBox="1"/>
          <p:nvPr/>
        </p:nvSpPr>
        <p:spPr>
          <a:xfrm>
            <a:off x="5638800" y="39004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[417]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08" name="Google Shape;1608;p45"/>
          <p:cNvSpPr txBox="1"/>
          <p:nvPr/>
        </p:nvSpPr>
        <p:spPr>
          <a:xfrm>
            <a:off x="2819400" y="39766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[413]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2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p46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4" name="Google Shape;1614;p46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A* Search: Tree Search</a:t>
            </a:r>
            <a:endParaRPr/>
          </a:p>
        </p:txBody>
      </p:sp>
      <p:grpSp>
        <p:nvGrpSpPr>
          <p:cNvPr id="1615" name="Google Shape;1615;p46"/>
          <p:cNvGrpSpPr/>
          <p:nvPr/>
        </p:nvGrpSpPr>
        <p:grpSpPr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1616" name="Google Shape;1616;p4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17" name="Google Shape;1617;p4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618" name="Google Shape;1618;p46"/>
          <p:cNvGrpSpPr/>
          <p:nvPr/>
        </p:nvGrpSpPr>
        <p:grpSpPr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1619" name="Google Shape;1619;p4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20" name="Google Shape;1620;p4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621" name="Google Shape;1621;p46"/>
          <p:cNvGrpSpPr/>
          <p:nvPr/>
        </p:nvGrpSpPr>
        <p:grpSpPr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1622" name="Google Shape;1622;p4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23" name="Google Shape;1623;p4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624" name="Google Shape;1624;p46"/>
          <p:cNvGrpSpPr/>
          <p:nvPr/>
        </p:nvGrpSpPr>
        <p:grpSpPr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1625" name="Google Shape;1625;p4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26" name="Google Shape;1626;p4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627" name="Google Shape;1627;p46"/>
          <p:cNvGrpSpPr/>
          <p:nvPr/>
        </p:nvGrpSpPr>
        <p:grpSpPr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1628" name="Google Shape;1628;p4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29" name="Google Shape;1629;p4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630" name="Google Shape;1630;p46"/>
          <p:cNvCxnSpPr/>
          <p:nvPr/>
        </p:nvCxnSpPr>
        <p:spPr>
          <a:xfrm>
            <a:off x="4648200" y="3443288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31" name="Google Shape;1631;p46"/>
          <p:cNvSpPr txBox="1"/>
          <p:nvPr/>
        </p:nvSpPr>
        <p:spPr>
          <a:xfrm>
            <a:off x="48768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632" name="Google Shape;1632;p46"/>
          <p:cNvGrpSpPr/>
          <p:nvPr/>
        </p:nvGrpSpPr>
        <p:grpSpPr>
          <a:xfrm>
            <a:off x="3581400" y="3900488"/>
            <a:ext cx="457200" cy="457200"/>
            <a:chOff x="1344" y="1248"/>
            <a:chExt cx="288" cy="288"/>
          </a:xfrm>
        </p:grpSpPr>
        <p:sp>
          <p:nvSpPr>
            <p:cNvPr id="1633" name="Google Shape;1633;p4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34" name="Google Shape;1634;p4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635" name="Google Shape;1635;p46"/>
          <p:cNvCxnSpPr/>
          <p:nvPr/>
        </p:nvCxnSpPr>
        <p:spPr>
          <a:xfrm flipH="1">
            <a:off x="3733800" y="3443288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36" name="Google Shape;1636;p46"/>
          <p:cNvSpPr txBox="1"/>
          <p:nvPr/>
        </p:nvSpPr>
        <p:spPr>
          <a:xfrm>
            <a:off x="38100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637" name="Google Shape;1637;p46"/>
          <p:cNvCxnSpPr/>
          <p:nvPr/>
        </p:nvCxnSpPr>
        <p:spPr>
          <a:xfrm>
            <a:off x="4572000" y="2300288"/>
            <a:ext cx="2362200" cy="6715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38" name="Google Shape;1638;p46"/>
          <p:cNvCxnSpPr/>
          <p:nvPr/>
        </p:nvCxnSpPr>
        <p:spPr>
          <a:xfrm>
            <a:off x="4572000" y="2300288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39" name="Google Shape;1639;p46"/>
          <p:cNvCxnSpPr/>
          <p:nvPr/>
        </p:nvCxnSpPr>
        <p:spPr>
          <a:xfrm flipH="1">
            <a:off x="2438400" y="2300288"/>
            <a:ext cx="2133600" cy="7477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40" name="Google Shape;1640;p46"/>
          <p:cNvSpPr txBox="1"/>
          <p:nvPr/>
        </p:nvSpPr>
        <p:spPr>
          <a:xfrm>
            <a:off x="4876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41" name="Google Shape;1641;p46"/>
          <p:cNvSpPr txBox="1"/>
          <p:nvPr/>
        </p:nvSpPr>
        <p:spPr>
          <a:xfrm>
            <a:off x="5791200" y="23002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42" name="Google Shape;1642;p46"/>
          <p:cNvSpPr txBox="1"/>
          <p:nvPr/>
        </p:nvSpPr>
        <p:spPr>
          <a:xfrm>
            <a:off x="2819400" y="2300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43" name="Google Shape;1643;p46"/>
          <p:cNvSpPr txBox="1"/>
          <p:nvPr/>
        </p:nvSpPr>
        <p:spPr>
          <a:xfrm>
            <a:off x="4572000" y="2543175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44" name="Google Shape;1644;p46"/>
          <p:cNvSpPr txBox="1"/>
          <p:nvPr/>
        </p:nvSpPr>
        <p:spPr>
          <a:xfrm>
            <a:off x="4876800" y="29860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[393]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45" name="Google Shape;1645;p46"/>
          <p:cNvSpPr txBox="1"/>
          <p:nvPr/>
        </p:nvSpPr>
        <p:spPr>
          <a:xfrm>
            <a:off x="7162800" y="2971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[449]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46" name="Google Shape;1646;p46"/>
          <p:cNvSpPr txBox="1"/>
          <p:nvPr/>
        </p:nvSpPr>
        <p:spPr>
          <a:xfrm>
            <a:off x="1447800" y="31242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[447]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47" name="Google Shape;1647;p46"/>
          <p:cNvSpPr txBox="1"/>
          <p:nvPr/>
        </p:nvSpPr>
        <p:spPr>
          <a:xfrm>
            <a:off x="5638800" y="39004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[417]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48" name="Google Shape;1648;p46"/>
          <p:cNvSpPr txBox="1"/>
          <p:nvPr/>
        </p:nvSpPr>
        <p:spPr>
          <a:xfrm>
            <a:off x="2819400" y="39766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[413]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649" name="Google Shape;1649;p46"/>
          <p:cNvGrpSpPr/>
          <p:nvPr/>
        </p:nvGrpSpPr>
        <p:grpSpPr>
          <a:xfrm>
            <a:off x="2743200" y="4800600"/>
            <a:ext cx="457200" cy="457200"/>
            <a:chOff x="1344" y="1248"/>
            <a:chExt cx="288" cy="288"/>
          </a:xfrm>
        </p:grpSpPr>
        <p:sp>
          <p:nvSpPr>
            <p:cNvPr id="1650" name="Google Shape;1650;p4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51" name="Google Shape;1651;p4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652" name="Google Shape;1652;p46"/>
          <p:cNvCxnSpPr/>
          <p:nvPr/>
        </p:nvCxnSpPr>
        <p:spPr>
          <a:xfrm flipH="1">
            <a:off x="3048000" y="4343400"/>
            <a:ext cx="762000" cy="44291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53" name="Google Shape;1653;p46"/>
          <p:cNvSpPr txBox="1"/>
          <p:nvPr/>
        </p:nvSpPr>
        <p:spPr>
          <a:xfrm>
            <a:off x="3429000" y="4481513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54" name="Google Shape;1654;p46"/>
          <p:cNvSpPr txBox="1"/>
          <p:nvPr/>
        </p:nvSpPr>
        <p:spPr>
          <a:xfrm>
            <a:off x="2057400" y="4862513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[415]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8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p47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0" name="Google Shape;1660;p47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A* Search: Tree Search</a:t>
            </a:r>
            <a:endParaRPr/>
          </a:p>
        </p:txBody>
      </p:sp>
      <p:grpSp>
        <p:nvGrpSpPr>
          <p:cNvPr id="1661" name="Google Shape;1661;p47"/>
          <p:cNvGrpSpPr/>
          <p:nvPr/>
        </p:nvGrpSpPr>
        <p:grpSpPr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1662" name="Google Shape;1662;p4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63" name="Google Shape;1663;p4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664" name="Google Shape;1664;p47"/>
          <p:cNvGrpSpPr/>
          <p:nvPr/>
        </p:nvGrpSpPr>
        <p:grpSpPr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1665" name="Google Shape;1665;p4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66" name="Google Shape;1666;p4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667" name="Google Shape;1667;p47"/>
          <p:cNvGrpSpPr/>
          <p:nvPr/>
        </p:nvGrpSpPr>
        <p:grpSpPr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1668" name="Google Shape;1668;p4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69" name="Google Shape;1669;p4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670" name="Google Shape;1670;p47"/>
          <p:cNvGrpSpPr/>
          <p:nvPr/>
        </p:nvGrpSpPr>
        <p:grpSpPr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1671" name="Google Shape;1671;p4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72" name="Google Shape;1672;p4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673" name="Google Shape;1673;p47"/>
          <p:cNvGrpSpPr/>
          <p:nvPr/>
        </p:nvGrpSpPr>
        <p:grpSpPr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1674" name="Google Shape;1674;p4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75" name="Google Shape;1675;p4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676" name="Google Shape;1676;p47"/>
          <p:cNvGrpSpPr/>
          <p:nvPr/>
        </p:nvGrpSpPr>
        <p:grpSpPr>
          <a:xfrm>
            <a:off x="1981200" y="5715000"/>
            <a:ext cx="457200" cy="457200"/>
            <a:chOff x="1344" y="1248"/>
            <a:chExt cx="288" cy="288"/>
          </a:xfrm>
        </p:grpSpPr>
        <p:sp>
          <p:nvSpPr>
            <p:cNvPr id="1677" name="Google Shape;1677;p4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78" name="Google Shape;1678;p4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679" name="Google Shape;1679;p47"/>
          <p:cNvCxnSpPr/>
          <p:nvPr/>
        </p:nvCxnSpPr>
        <p:spPr>
          <a:xfrm>
            <a:off x="4648200" y="3443288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80" name="Google Shape;1680;p47"/>
          <p:cNvSpPr txBox="1"/>
          <p:nvPr/>
        </p:nvSpPr>
        <p:spPr>
          <a:xfrm>
            <a:off x="48768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681" name="Google Shape;1681;p47"/>
          <p:cNvGrpSpPr/>
          <p:nvPr/>
        </p:nvGrpSpPr>
        <p:grpSpPr>
          <a:xfrm>
            <a:off x="3581400" y="3900488"/>
            <a:ext cx="457200" cy="457200"/>
            <a:chOff x="1344" y="1248"/>
            <a:chExt cx="288" cy="288"/>
          </a:xfrm>
        </p:grpSpPr>
        <p:sp>
          <p:nvSpPr>
            <p:cNvPr id="1682" name="Google Shape;1682;p4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83" name="Google Shape;1683;p4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684" name="Google Shape;1684;p47"/>
          <p:cNvGrpSpPr/>
          <p:nvPr/>
        </p:nvGrpSpPr>
        <p:grpSpPr>
          <a:xfrm>
            <a:off x="2743200" y="4814888"/>
            <a:ext cx="457200" cy="457200"/>
            <a:chOff x="1344" y="1248"/>
            <a:chExt cx="288" cy="288"/>
          </a:xfrm>
        </p:grpSpPr>
        <p:sp>
          <p:nvSpPr>
            <p:cNvPr id="1685" name="Google Shape;1685;p4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86" name="Google Shape;1686;p4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687" name="Google Shape;1687;p47"/>
          <p:cNvCxnSpPr/>
          <p:nvPr/>
        </p:nvCxnSpPr>
        <p:spPr>
          <a:xfrm flipH="1">
            <a:off x="3733800" y="3443288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88" name="Google Shape;1688;p47"/>
          <p:cNvCxnSpPr/>
          <p:nvPr/>
        </p:nvCxnSpPr>
        <p:spPr>
          <a:xfrm flipH="1">
            <a:off x="3048000" y="4357688"/>
            <a:ext cx="762000" cy="4429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89" name="Google Shape;1689;p47"/>
          <p:cNvCxnSpPr/>
          <p:nvPr/>
        </p:nvCxnSpPr>
        <p:spPr>
          <a:xfrm flipH="1">
            <a:off x="2209800" y="5272088"/>
            <a:ext cx="762000" cy="4429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90" name="Google Shape;1690;p47"/>
          <p:cNvSpPr txBox="1"/>
          <p:nvPr/>
        </p:nvSpPr>
        <p:spPr>
          <a:xfrm>
            <a:off x="38100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691" name="Google Shape;1691;p47"/>
          <p:cNvCxnSpPr/>
          <p:nvPr/>
        </p:nvCxnSpPr>
        <p:spPr>
          <a:xfrm>
            <a:off x="4572000" y="2300288"/>
            <a:ext cx="2362200" cy="6715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92" name="Google Shape;1692;p47"/>
          <p:cNvCxnSpPr/>
          <p:nvPr/>
        </p:nvCxnSpPr>
        <p:spPr>
          <a:xfrm>
            <a:off x="4572000" y="2300288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93" name="Google Shape;1693;p47"/>
          <p:cNvCxnSpPr/>
          <p:nvPr/>
        </p:nvCxnSpPr>
        <p:spPr>
          <a:xfrm flipH="1">
            <a:off x="2438400" y="2300288"/>
            <a:ext cx="2133600" cy="7477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94" name="Google Shape;1694;p47"/>
          <p:cNvSpPr txBox="1"/>
          <p:nvPr/>
        </p:nvSpPr>
        <p:spPr>
          <a:xfrm>
            <a:off x="4876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95" name="Google Shape;1695;p47"/>
          <p:cNvSpPr txBox="1"/>
          <p:nvPr/>
        </p:nvSpPr>
        <p:spPr>
          <a:xfrm>
            <a:off x="3429000" y="44958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96" name="Google Shape;1696;p47"/>
          <p:cNvSpPr txBox="1"/>
          <p:nvPr/>
        </p:nvSpPr>
        <p:spPr>
          <a:xfrm>
            <a:off x="2514600" y="54244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97" name="Google Shape;1697;p47"/>
          <p:cNvSpPr txBox="1"/>
          <p:nvPr/>
        </p:nvSpPr>
        <p:spPr>
          <a:xfrm>
            <a:off x="5791200" y="23002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98" name="Google Shape;1698;p47"/>
          <p:cNvSpPr txBox="1"/>
          <p:nvPr/>
        </p:nvSpPr>
        <p:spPr>
          <a:xfrm>
            <a:off x="2819400" y="2300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99" name="Google Shape;1699;p47"/>
          <p:cNvSpPr txBox="1"/>
          <p:nvPr/>
        </p:nvSpPr>
        <p:spPr>
          <a:xfrm>
            <a:off x="4572000" y="2543175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00" name="Google Shape;1700;p47"/>
          <p:cNvSpPr txBox="1"/>
          <p:nvPr/>
        </p:nvSpPr>
        <p:spPr>
          <a:xfrm>
            <a:off x="4876800" y="29860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[393]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01" name="Google Shape;1701;p47"/>
          <p:cNvSpPr txBox="1"/>
          <p:nvPr/>
        </p:nvSpPr>
        <p:spPr>
          <a:xfrm>
            <a:off x="7162800" y="2971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[449]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02" name="Google Shape;1702;p47"/>
          <p:cNvSpPr txBox="1"/>
          <p:nvPr/>
        </p:nvSpPr>
        <p:spPr>
          <a:xfrm>
            <a:off x="1447800" y="31242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[447]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03" name="Google Shape;1703;p47"/>
          <p:cNvSpPr txBox="1"/>
          <p:nvPr/>
        </p:nvSpPr>
        <p:spPr>
          <a:xfrm>
            <a:off x="5638800" y="39004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[417]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04" name="Google Shape;1704;p47"/>
          <p:cNvSpPr txBox="1"/>
          <p:nvPr/>
        </p:nvSpPr>
        <p:spPr>
          <a:xfrm>
            <a:off x="2819400" y="39766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[413]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05" name="Google Shape;1705;p47"/>
          <p:cNvSpPr txBox="1"/>
          <p:nvPr/>
        </p:nvSpPr>
        <p:spPr>
          <a:xfrm>
            <a:off x="2057400" y="4876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[415]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06" name="Google Shape;1706;p47"/>
          <p:cNvSpPr txBox="1"/>
          <p:nvPr/>
        </p:nvSpPr>
        <p:spPr>
          <a:xfrm>
            <a:off x="1295400" y="5805488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b="1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07" name="Google Shape;1707;p47"/>
          <p:cNvSpPr txBox="1"/>
          <p:nvPr/>
        </p:nvSpPr>
        <p:spPr>
          <a:xfrm>
            <a:off x="2438400" y="5791200"/>
            <a:ext cx="914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[418]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1" name="Shape 1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48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3" name="Google Shape;1713;p48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A* Search: Tree Search</a:t>
            </a:r>
            <a:endParaRPr/>
          </a:p>
        </p:txBody>
      </p:sp>
      <p:grpSp>
        <p:nvGrpSpPr>
          <p:cNvPr id="1714" name="Google Shape;1714;p48"/>
          <p:cNvGrpSpPr/>
          <p:nvPr/>
        </p:nvGrpSpPr>
        <p:grpSpPr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1715" name="Google Shape;1715;p4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16" name="Google Shape;1716;p4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717" name="Google Shape;1717;p48"/>
          <p:cNvGrpSpPr/>
          <p:nvPr/>
        </p:nvGrpSpPr>
        <p:grpSpPr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1718" name="Google Shape;1718;p4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19" name="Google Shape;1719;p4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720" name="Google Shape;1720;p48"/>
          <p:cNvGrpSpPr/>
          <p:nvPr/>
        </p:nvGrpSpPr>
        <p:grpSpPr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1721" name="Google Shape;1721;p4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22" name="Google Shape;1722;p4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723" name="Google Shape;1723;p48"/>
          <p:cNvGrpSpPr/>
          <p:nvPr/>
        </p:nvGrpSpPr>
        <p:grpSpPr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1724" name="Google Shape;1724;p4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25" name="Google Shape;1725;p4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726" name="Google Shape;1726;p48"/>
          <p:cNvGrpSpPr/>
          <p:nvPr/>
        </p:nvGrpSpPr>
        <p:grpSpPr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1727" name="Google Shape;1727;p4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28" name="Google Shape;1728;p4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729" name="Google Shape;1729;p48"/>
          <p:cNvGrpSpPr/>
          <p:nvPr/>
        </p:nvGrpSpPr>
        <p:grpSpPr>
          <a:xfrm>
            <a:off x="1981200" y="5715000"/>
            <a:ext cx="457200" cy="457200"/>
            <a:chOff x="1344" y="1248"/>
            <a:chExt cx="288" cy="288"/>
          </a:xfrm>
        </p:grpSpPr>
        <p:sp>
          <p:nvSpPr>
            <p:cNvPr id="1730" name="Google Shape;1730;p4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31" name="Google Shape;1731;p4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732" name="Google Shape;1732;p48"/>
          <p:cNvCxnSpPr/>
          <p:nvPr/>
        </p:nvCxnSpPr>
        <p:spPr>
          <a:xfrm>
            <a:off x="4648200" y="3443288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33" name="Google Shape;1733;p48"/>
          <p:cNvSpPr txBox="1"/>
          <p:nvPr/>
        </p:nvSpPr>
        <p:spPr>
          <a:xfrm>
            <a:off x="48768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734" name="Google Shape;1734;p48"/>
          <p:cNvGrpSpPr/>
          <p:nvPr/>
        </p:nvGrpSpPr>
        <p:grpSpPr>
          <a:xfrm>
            <a:off x="3581400" y="3900488"/>
            <a:ext cx="457200" cy="457200"/>
            <a:chOff x="1344" y="1248"/>
            <a:chExt cx="288" cy="288"/>
          </a:xfrm>
        </p:grpSpPr>
        <p:sp>
          <p:nvSpPr>
            <p:cNvPr id="1735" name="Google Shape;1735;p4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36" name="Google Shape;1736;p4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737" name="Google Shape;1737;p48"/>
          <p:cNvGrpSpPr/>
          <p:nvPr/>
        </p:nvGrpSpPr>
        <p:grpSpPr>
          <a:xfrm>
            <a:off x="2743200" y="4814888"/>
            <a:ext cx="457200" cy="457200"/>
            <a:chOff x="1344" y="1248"/>
            <a:chExt cx="288" cy="288"/>
          </a:xfrm>
        </p:grpSpPr>
        <p:sp>
          <p:nvSpPr>
            <p:cNvPr id="1738" name="Google Shape;1738;p4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39" name="Google Shape;1739;p4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740" name="Google Shape;1740;p48"/>
          <p:cNvCxnSpPr/>
          <p:nvPr/>
        </p:nvCxnSpPr>
        <p:spPr>
          <a:xfrm flipH="1">
            <a:off x="3733800" y="3443288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41" name="Google Shape;1741;p48"/>
          <p:cNvCxnSpPr/>
          <p:nvPr/>
        </p:nvCxnSpPr>
        <p:spPr>
          <a:xfrm flipH="1">
            <a:off x="3048000" y="4357688"/>
            <a:ext cx="762000" cy="4429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42" name="Google Shape;1742;p48"/>
          <p:cNvCxnSpPr/>
          <p:nvPr/>
        </p:nvCxnSpPr>
        <p:spPr>
          <a:xfrm flipH="1">
            <a:off x="2209800" y="5272088"/>
            <a:ext cx="762000" cy="4429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43" name="Google Shape;1743;p48"/>
          <p:cNvSpPr txBox="1"/>
          <p:nvPr/>
        </p:nvSpPr>
        <p:spPr>
          <a:xfrm>
            <a:off x="38100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744" name="Google Shape;1744;p48"/>
          <p:cNvCxnSpPr/>
          <p:nvPr/>
        </p:nvCxnSpPr>
        <p:spPr>
          <a:xfrm>
            <a:off x="4572000" y="2300288"/>
            <a:ext cx="2362200" cy="6715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45" name="Google Shape;1745;p48"/>
          <p:cNvCxnSpPr/>
          <p:nvPr/>
        </p:nvCxnSpPr>
        <p:spPr>
          <a:xfrm>
            <a:off x="4572000" y="2300288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46" name="Google Shape;1746;p48"/>
          <p:cNvCxnSpPr/>
          <p:nvPr/>
        </p:nvCxnSpPr>
        <p:spPr>
          <a:xfrm flipH="1">
            <a:off x="2438400" y="2300288"/>
            <a:ext cx="2133600" cy="7477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47" name="Google Shape;1747;p48"/>
          <p:cNvSpPr txBox="1"/>
          <p:nvPr/>
        </p:nvSpPr>
        <p:spPr>
          <a:xfrm>
            <a:off x="4876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48" name="Google Shape;1748;p48"/>
          <p:cNvSpPr txBox="1"/>
          <p:nvPr/>
        </p:nvSpPr>
        <p:spPr>
          <a:xfrm>
            <a:off x="3429000" y="44958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49" name="Google Shape;1749;p48"/>
          <p:cNvSpPr txBox="1"/>
          <p:nvPr/>
        </p:nvSpPr>
        <p:spPr>
          <a:xfrm>
            <a:off x="2514600" y="54244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50" name="Google Shape;1750;p48"/>
          <p:cNvSpPr txBox="1"/>
          <p:nvPr/>
        </p:nvSpPr>
        <p:spPr>
          <a:xfrm>
            <a:off x="5791200" y="23002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51" name="Google Shape;1751;p48"/>
          <p:cNvSpPr txBox="1"/>
          <p:nvPr/>
        </p:nvSpPr>
        <p:spPr>
          <a:xfrm>
            <a:off x="2819400" y="2300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52" name="Google Shape;1752;p48"/>
          <p:cNvSpPr txBox="1"/>
          <p:nvPr/>
        </p:nvSpPr>
        <p:spPr>
          <a:xfrm>
            <a:off x="4572000" y="2543175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53" name="Google Shape;1753;p48"/>
          <p:cNvSpPr txBox="1"/>
          <p:nvPr/>
        </p:nvSpPr>
        <p:spPr>
          <a:xfrm>
            <a:off x="4876800" y="29860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[393]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54" name="Google Shape;1754;p48"/>
          <p:cNvSpPr txBox="1"/>
          <p:nvPr/>
        </p:nvSpPr>
        <p:spPr>
          <a:xfrm>
            <a:off x="7162800" y="2971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[449]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55" name="Google Shape;1755;p48"/>
          <p:cNvSpPr txBox="1"/>
          <p:nvPr/>
        </p:nvSpPr>
        <p:spPr>
          <a:xfrm>
            <a:off x="1447800" y="31242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[447]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56" name="Google Shape;1756;p48"/>
          <p:cNvSpPr txBox="1"/>
          <p:nvPr/>
        </p:nvSpPr>
        <p:spPr>
          <a:xfrm>
            <a:off x="5638800" y="39004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[417]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57" name="Google Shape;1757;p48"/>
          <p:cNvSpPr txBox="1"/>
          <p:nvPr/>
        </p:nvSpPr>
        <p:spPr>
          <a:xfrm>
            <a:off x="2819400" y="39766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[413]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58" name="Google Shape;1758;p48"/>
          <p:cNvSpPr txBox="1"/>
          <p:nvPr/>
        </p:nvSpPr>
        <p:spPr>
          <a:xfrm>
            <a:off x="2057400" y="4876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[415]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59" name="Google Shape;1759;p48"/>
          <p:cNvSpPr txBox="1"/>
          <p:nvPr/>
        </p:nvSpPr>
        <p:spPr>
          <a:xfrm>
            <a:off x="1295400" y="5805488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b="1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60" name="Google Shape;1760;p48"/>
          <p:cNvSpPr txBox="1"/>
          <p:nvPr/>
        </p:nvSpPr>
        <p:spPr>
          <a:xfrm>
            <a:off x="2438400" y="5791200"/>
            <a:ext cx="914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[418]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761" name="Google Shape;1761;p48"/>
          <p:cNvGrpSpPr/>
          <p:nvPr/>
        </p:nvGrpSpPr>
        <p:grpSpPr>
          <a:xfrm>
            <a:off x="5791200" y="4800600"/>
            <a:ext cx="457200" cy="457200"/>
            <a:chOff x="1344" y="1248"/>
            <a:chExt cx="288" cy="288"/>
          </a:xfrm>
        </p:grpSpPr>
        <p:sp>
          <p:nvSpPr>
            <p:cNvPr id="1762" name="Google Shape;1762;p4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63" name="Google Shape;1763;p4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764" name="Google Shape;1764;p48"/>
          <p:cNvCxnSpPr/>
          <p:nvPr/>
        </p:nvCxnSpPr>
        <p:spPr>
          <a:xfrm>
            <a:off x="5410200" y="4343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65" name="Google Shape;1765;p48"/>
          <p:cNvSpPr txBox="1"/>
          <p:nvPr/>
        </p:nvSpPr>
        <p:spPr>
          <a:xfrm>
            <a:off x="6248400" y="4876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[450]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9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Google Shape;1770;p49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1" name="Google Shape;1771;p49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A* Search: Tree Search</a:t>
            </a:r>
            <a:endParaRPr/>
          </a:p>
        </p:txBody>
      </p:sp>
      <p:grpSp>
        <p:nvGrpSpPr>
          <p:cNvPr id="1772" name="Google Shape;1772;p49"/>
          <p:cNvGrpSpPr/>
          <p:nvPr/>
        </p:nvGrpSpPr>
        <p:grpSpPr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1773" name="Google Shape;1773;p4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74" name="Google Shape;1774;p4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775" name="Google Shape;1775;p49"/>
          <p:cNvGrpSpPr/>
          <p:nvPr/>
        </p:nvGrpSpPr>
        <p:grpSpPr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1776" name="Google Shape;1776;p4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77" name="Google Shape;1777;p4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778" name="Google Shape;1778;p49"/>
          <p:cNvGrpSpPr/>
          <p:nvPr/>
        </p:nvGrpSpPr>
        <p:grpSpPr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1779" name="Google Shape;1779;p4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80" name="Google Shape;1780;p4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781" name="Google Shape;1781;p49"/>
          <p:cNvGrpSpPr/>
          <p:nvPr/>
        </p:nvGrpSpPr>
        <p:grpSpPr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1782" name="Google Shape;1782;p4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83" name="Google Shape;1783;p4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784" name="Google Shape;1784;p49"/>
          <p:cNvGrpSpPr/>
          <p:nvPr/>
        </p:nvGrpSpPr>
        <p:grpSpPr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1785" name="Google Shape;1785;p4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86" name="Google Shape;1786;p4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787" name="Google Shape;1787;p49"/>
          <p:cNvGrpSpPr/>
          <p:nvPr/>
        </p:nvGrpSpPr>
        <p:grpSpPr>
          <a:xfrm>
            <a:off x="1981200" y="5715000"/>
            <a:ext cx="457200" cy="457200"/>
            <a:chOff x="1344" y="1248"/>
            <a:chExt cx="288" cy="288"/>
          </a:xfrm>
        </p:grpSpPr>
        <p:sp>
          <p:nvSpPr>
            <p:cNvPr id="1788" name="Google Shape;1788;p4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89" name="Google Shape;1789;p4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790" name="Google Shape;1790;p49"/>
          <p:cNvCxnSpPr/>
          <p:nvPr/>
        </p:nvCxnSpPr>
        <p:spPr>
          <a:xfrm>
            <a:off x="4648200" y="3443288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91" name="Google Shape;1791;p49"/>
          <p:cNvSpPr txBox="1"/>
          <p:nvPr/>
        </p:nvSpPr>
        <p:spPr>
          <a:xfrm>
            <a:off x="48768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792" name="Google Shape;1792;p49"/>
          <p:cNvGrpSpPr/>
          <p:nvPr/>
        </p:nvGrpSpPr>
        <p:grpSpPr>
          <a:xfrm>
            <a:off x="3581400" y="3900488"/>
            <a:ext cx="457200" cy="457200"/>
            <a:chOff x="1344" y="1248"/>
            <a:chExt cx="288" cy="288"/>
          </a:xfrm>
        </p:grpSpPr>
        <p:sp>
          <p:nvSpPr>
            <p:cNvPr id="1793" name="Google Shape;1793;p4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94" name="Google Shape;1794;p4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795" name="Google Shape;1795;p49"/>
          <p:cNvGrpSpPr/>
          <p:nvPr/>
        </p:nvGrpSpPr>
        <p:grpSpPr>
          <a:xfrm>
            <a:off x="2743200" y="4814888"/>
            <a:ext cx="457200" cy="457200"/>
            <a:chOff x="1344" y="1248"/>
            <a:chExt cx="288" cy="288"/>
          </a:xfrm>
        </p:grpSpPr>
        <p:sp>
          <p:nvSpPr>
            <p:cNvPr id="1796" name="Google Shape;1796;p4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97" name="Google Shape;1797;p4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798" name="Google Shape;1798;p49"/>
          <p:cNvCxnSpPr/>
          <p:nvPr/>
        </p:nvCxnSpPr>
        <p:spPr>
          <a:xfrm flipH="1">
            <a:off x="3733800" y="3443288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99" name="Google Shape;1799;p49"/>
          <p:cNvCxnSpPr/>
          <p:nvPr/>
        </p:nvCxnSpPr>
        <p:spPr>
          <a:xfrm flipH="1">
            <a:off x="3048000" y="4357688"/>
            <a:ext cx="762000" cy="4429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00" name="Google Shape;1800;p49"/>
          <p:cNvCxnSpPr/>
          <p:nvPr/>
        </p:nvCxnSpPr>
        <p:spPr>
          <a:xfrm flipH="1">
            <a:off x="2209800" y="5272088"/>
            <a:ext cx="762000" cy="4429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01" name="Google Shape;1801;p49"/>
          <p:cNvSpPr txBox="1"/>
          <p:nvPr/>
        </p:nvSpPr>
        <p:spPr>
          <a:xfrm>
            <a:off x="38100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802" name="Google Shape;1802;p49"/>
          <p:cNvCxnSpPr/>
          <p:nvPr/>
        </p:nvCxnSpPr>
        <p:spPr>
          <a:xfrm>
            <a:off x="4572000" y="2300288"/>
            <a:ext cx="2362200" cy="6715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03" name="Google Shape;1803;p49"/>
          <p:cNvCxnSpPr/>
          <p:nvPr/>
        </p:nvCxnSpPr>
        <p:spPr>
          <a:xfrm>
            <a:off x="4572000" y="2300288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04" name="Google Shape;1804;p49"/>
          <p:cNvCxnSpPr/>
          <p:nvPr/>
        </p:nvCxnSpPr>
        <p:spPr>
          <a:xfrm flipH="1">
            <a:off x="2438400" y="2300288"/>
            <a:ext cx="2133600" cy="7477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05" name="Google Shape;1805;p49"/>
          <p:cNvSpPr txBox="1"/>
          <p:nvPr/>
        </p:nvSpPr>
        <p:spPr>
          <a:xfrm>
            <a:off x="4876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06" name="Google Shape;1806;p49"/>
          <p:cNvSpPr txBox="1"/>
          <p:nvPr/>
        </p:nvSpPr>
        <p:spPr>
          <a:xfrm>
            <a:off x="3429000" y="44958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07" name="Google Shape;1807;p49"/>
          <p:cNvSpPr txBox="1"/>
          <p:nvPr/>
        </p:nvSpPr>
        <p:spPr>
          <a:xfrm>
            <a:off x="2514600" y="54244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08" name="Google Shape;1808;p49"/>
          <p:cNvSpPr txBox="1"/>
          <p:nvPr/>
        </p:nvSpPr>
        <p:spPr>
          <a:xfrm>
            <a:off x="5791200" y="23002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09" name="Google Shape;1809;p49"/>
          <p:cNvSpPr txBox="1"/>
          <p:nvPr/>
        </p:nvSpPr>
        <p:spPr>
          <a:xfrm>
            <a:off x="2819400" y="2300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10" name="Google Shape;1810;p49"/>
          <p:cNvSpPr txBox="1"/>
          <p:nvPr/>
        </p:nvSpPr>
        <p:spPr>
          <a:xfrm>
            <a:off x="4572000" y="2543175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11" name="Google Shape;1811;p49"/>
          <p:cNvSpPr txBox="1"/>
          <p:nvPr/>
        </p:nvSpPr>
        <p:spPr>
          <a:xfrm>
            <a:off x="4876800" y="29860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[393]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12" name="Google Shape;1812;p49"/>
          <p:cNvSpPr txBox="1"/>
          <p:nvPr/>
        </p:nvSpPr>
        <p:spPr>
          <a:xfrm>
            <a:off x="7162800" y="2971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[449]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13" name="Google Shape;1813;p49"/>
          <p:cNvSpPr txBox="1"/>
          <p:nvPr/>
        </p:nvSpPr>
        <p:spPr>
          <a:xfrm>
            <a:off x="1447800" y="31242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[447]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14" name="Google Shape;1814;p49"/>
          <p:cNvSpPr txBox="1"/>
          <p:nvPr/>
        </p:nvSpPr>
        <p:spPr>
          <a:xfrm>
            <a:off x="5638800" y="39004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[417]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15" name="Google Shape;1815;p49"/>
          <p:cNvSpPr txBox="1"/>
          <p:nvPr/>
        </p:nvSpPr>
        <p:spPr>
          <a:xfrm>
            <a:off x="2819400" y="39766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[413]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16" name="Google Shape;1816;p49"/>
          <p:cNvSpPr txBox="1"/>
          <p:nvPr/>
        </p:nvSpPr>
        <p:spPr>
          <a:xfrm>
            <a:off x="2057400" y="4876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[415]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17" name="Google Shape;1817;p49"/>
          <p:cNvSpPr txBox="1"/>
          <p:nvPr/>
        </p:nvSpPr>
        <p:spPr>
          <a:xfrm>
            <a:off x="1295400" y="5805488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b="1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18" name="Google Shape;1818;p49"/>
          <p:cNvSpPr txBox="1"/>
          <p:nvPr/>
        </p:nvSpPr>
        <p:spPr>
          <a:xfrm>
            <a:off x="2438400" y="5791200"/>
            <a:ext cx="914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[418]</a:t>
            </a:r>
            <a:endParaRPr b="1" i="0" sz="18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819" name="Google Shape;1819;p49"/>
          <p:cNvGrpSpPr/>
          <p:nvPr/>
        </p:nvGrpSpPr>
        <p:grpSpPr>
          <a:xfrm>
            <a:off x="5791200" y="4800600"/>
            <a:ext cx="457200" cy="457200"/>
            <a:chOff x="1344" y="1248"/>
            <a:chExt cx="288" cy="288"/>
          </a:xfrm>
        </p:grpSpPr>
        <p:sp>
          <p:nvSpPr>
            <p:cNvPr id="1820" name="Google Shape;1820;p4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21" name="Google Shape;1821;p4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822" name="Google Shape;1822;p49"/>
          <p:cNvCxnSpPr/>
          <p:nvPr/>
        </p:nvCxnSpPr>
        <p:spPr>
          <a:xfrm>
            <a:off x="5410200" y="4343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23" name="Google Shape;1823;p49"/>
          <p:cNvSpPr txBox="1"/>
          <p:nvPr/>
        </p:nvSpPr>
        <p:spPr>
          <a:xfrm>
            <a:off x="6248400" y="4876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[450]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5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900"/>
              <a:t>More formally, why heuristic functions work?</a:t>
            </a:r>
            <a:endParaRPr sz="3900"/>
          </a:p>
        </p:txBody>
      </p:sp>
      <p:sp>
        <p:nvSpPr>
          <p:cNvPr id="205" name="Google Shape;205;p5"/>
          <p:cNvSpPr txBox="1"/>
          <p:nvPr>
            <p:ph idx="1" type="body"/>
          </p:nvPr>
        </p:nvSpPr>
        <p:spPr>
          <a:xfrm>
            <a:off x="0" y="1981200"/>
            <a:ext cx="9144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In any search problem where there are at most 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choices at each node and a depth of 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at the goal node, a naive search algorithm would have to, in the worst case, search around 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O(b</a:t>
            </a:r>
            <a:r>
              <a:rPr baseline="30000"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nodes before finding a solution (Exponential Time Complexity).</a:t>
            </a:r>
            <a:endParaRPr/>
          </a:p>
          <a:p>
            <a:pPr indent="-23622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Heuristics improve the efficiency of search algorithms by reducing the effective branching factor from 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to (ideally) a low constant b* such that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1 =&lt; b* &lt;&lt; b</a:t>
            </a:r>
            <a:endParaRPr/>
          </a:p>
        </p:txBody>
      </p:sp>
      <p:pic>
        <p:nvPicPr>
          <p:cNvPr id="206" name="Google Shape;206;p5"/>
          <p:cNvPicPr preferRelativeResize="0"/>
          <p:nvPr/>
        </p:nvPicPr>
        <p:blipFill rotWithShape="1">
          <a:blip r:embed="rId3">
            <a:alphaModFix/>
          </a:blip>
          <a:srcRect b="51042" l="14062" r="17967" t="22917"/>
          <a:stretch/>
        </p:blipFill>
        <p:spPr>
          <a:xfrm>
            <a:off x="4800600" y="5486400"/>
            <a:ext cx="397764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7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p50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29" name="Google Shape;1829;p50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A* Search: Tree Search</a:t>
            </a:r>
            <a:endParaRPr/>
          </a:p>
        </p:txBody>
      </p:sp>
      <p:grpSp>
        <p:nvGrpSpPr>
          <p:cNvPr id="1830" name="Google Shape;1830;p50"/>
          <p:cNvGrpSpPr/>
          <p:nvPr/>
        </p:nvGrpSpPr>
        <p:grpSpPr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1831" name="Google Shape;1831;p5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32" name="Google Shape;1832;p5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833" name="Google Shape;1833;p50"/>
          <p:cNvGrpSpPr/>
          <p:nvPr/>
        </p:nvGrpSpPr>
        <p:grpSpPr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1834" name="Google Shape;1834;p5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35" name="Google Shape;1835;p5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836" name="Google Shape;1836;p50"/>
          <p:cNvGrpSpPr/>
          <p:nvPr/>
        </p:nvGrpSpPr>
        <p:grpSpPr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1837" name="Google Shape;1837;p5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38" name="Google Shape;1838;p5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839" name="Google Shape;1839;p50"/>
          <p:cNvGrpSpPr/>
          <p:nvPr/>
        </p:nvGrpSpPr>
        <p:grpSpPr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1840" name="Google Shape;1840;p5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41" name="Google Shape;1841;p5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842" name="Google Shape;1842;p50"/>
          <p:cNvGrpSpPr/>
          <p:nvPr/>
        </p:nvGrpSpPr>
        <p:grpSpPr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1843" name="Google Shape;1843;p5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44" name="Google Shape;1844;p5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845" name="Google Shape;1845;p50"/>
          <p:cNvGrpSpPr/>
          <p:nvPr/>
        </p:nvGrpSpPr>
        <p:grpSpPr>
          <a:xfrm>
            <a:off x="1981200" y="5715000"/>
            <a:ext cx="457200" cy="457200"/>
            <a:chOff x="1344" y="1248"/>
            <a:chExt cx="288" cy="288"/>
          </a:xfrm>
        </p:grpSpPr>
        <p:sp>
          <p:nvSpPr>
            <p:cNvPr id="1846" name="Google Shape;1846;p5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47" name="Google Shape;1847;p5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848" name="Google Shape;1848;p50"/>
          <p:cNvCxnSpPr/>
          <p:nvPr/>
        </p:nvCxnSpPr>
        <p:spPr>
          <a:xfrm>
            <a:off x="4648200" y="3443288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49" name="Google Shape;1849;p50"/>
          <p:cNvSpPr txBox="1"/>
          <p:nvPr/>
        </p:nvSpPr>
        <p:spPr>
          <a:xfrm>
            <a:off x="48768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850" name="Google Shape;1850;p50"/>
          <p:cNvGrpSpPr/>
          <p:nvPr/>
        </p:nvGrpSpPr>
        <p:grpSpPr>
          <a:xfrm>
            <a:off x="3581400" y="3900488"/>
            <a:ext cx="457200" cy="457200"/>
            <a:chOff x="1344" y="1248"/>
            <a:chExt cx="288" cy="288"/>
          </a:xfrm>
        </p:grpSpPr>
        <p:sp>
          <p:nvSpPr>
            <p:cNvPr id="1851" name="Google Shape;1851;p5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52" name="Google Shape;1852;p5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853" name="Google Shape;1853;p50"/>
          <p:cNvGrpSpPr/>
          <p:nvPr/>
        </p:nvGrpSpPr>
        <p:grpSpPr>
          <a:xfrm>
            <a:off x="2743200" y="4814888"/>
            <a:ext cx="457200" cy="457200"/>
            <a:chOff x="1344" y="1248"/>
            <a:chExt cx="288" cy="288"/>
          </a:xfrm>
        </p:grpSpPr>
        <p:sp>
          <p:nvSpPr>
            <p:cNvPr id="1854" name="Google Shape;1854;p5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55" name="Google Shape;1855;p5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856" name="Google Shape;1856;p50"/>
          <p:cNvCxnSpPr/>
          <p:nvPr/>
        </p:nvCxnSpPr>
        <p:spPr>
          <a:xfrm flipH="1">
            <a:off x="3733800" y="3443288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57" name="Google Shape;1857;p50"/>
          <p:cNvCxnSpPr/>
          <p:nvPr/>
        </p:nvCxnSpPr>
        <p:spPr>
          <a:xfrm flipH="1">
            <a:off x="3048000" y="4357688"/>
            <a:ext cx="762000" cy="4429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58" name="Google Shape;1858;p50"/>
          <p:cNvCxnSpPr/>
          <p:nvPr/>
        </p:nvCxnSpPr>
        <p:spPr>
          <a:xfrm flipH="1">
            <a:off x="2209800" y="5272088"/>
            <a:ext cx="762000" cy="4429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59" name="Google Shape;1859;p50"/>
          <p:cNvSpPr txBox="1"/>
          <p:nvPr/>
        </p:nvSpPr>
        <p:spPr>
          <a:xfrm>
            <a:off x="38100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860" name="Google Shape;1860;p50"/>
          <p:cNvCxnSpPr/>
          <p:nvPr/>
        </p:nvCxnSpPr>
        <p:spPr>
          <a:xfrm>
            <a:off x="4572000" y="2300288"/>
            <a:ext cx="2362200" cy="6715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61" name="Google Shape;1861;p50"/>
          <p:cNvCxnSpPr/>
          <p:nvPr/>
        </p:nvCxnSpPr>
        <p:spPr>
          <a:xfrm>
            <a:off x="4572000" y="2300288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62" name="Google Shape;1862;p50"/>
          <p:cNvCxnSpPr/>
          <p:nvPr/>
        </p:nvCxnSpPr>
        <p:spPr>
          <a:xfrm flipH="1">
            <a:off x="2438400" y="2300288"/>
            <a:ext cx="2133600" cy="7477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63" name="Google Shape;1863;p50"/>
          <p:cNvSpPr txBox="1"/>
          <p:nvPr/>
        </p:nvSpPr>
        <p:spPr>
          <a:xfrm>
            <a:off x="4876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64" name="Google Shape;1864;p50"/>
          <p:cNvSpPr txBox="1"/>
          <p:nvPr/>
        </p:nvSpPr>
        <p:spPr>
          <a:xfrm>
            <a:off x="3429000" y="44958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65" name="Google Shape;1865;p50"/>
          <p:cNvSpPr txBox="1"/>
          <p:nvPr/>
        </p:nvSpPr>
        <p:spPr>
          <a:xfrm>
            <a:off x="2514600" y="54244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66" name="Google Shape;1866;p50"/>
          <p:cNvSpPr txBox="1"/>
          <p:nvPr/>
        </p:nvSpPr>
        <p:spPr>
          <a:xfrm>
            <a:off x="5791200" y="23002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67" name="Google Shape;1867;p50"/>
          <p:cNvSpPr txBox="1"/>
          <p:nvPr/>
        </p:nvSpPr>
        <p:spPr>
          <a:xfrm>
            <a:off x="2819400" y="2300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68" name="Google Shape;1868;p50"/>
          <p:cNvSpPr txBox="1"/>
          <p:nvPr/>
        </p:nvSpPr>
        <p:spPr>
          <a:xfrm>
            <a:off x="4572000" y="2543175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69" name="Google Shape;1869;p50"/>
          <p:cNvSpPr txBox="1"/>
          <p:nvPr/>
        </p:nvSpPr>
        <p:spPr>
          <a:xfrm>
            <a:off x="4876800" y="29860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[393]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70" name="Google Shape;1870;p50"/>
          <p:cNvSpPr txBox="1"/>
          <p:nvPr/>
        </p:nvSpPr>
        <p:spPr>
          <a:xfrm>
            <a:off x="7162800" y="2971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[449]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71" name="Google Shape;1871;p50"/>
          <p:cNvSpPr txBox="1"/>
          <p:nvPr/>
        </p:nvSpPr>
        <p:spPr>
          <a:xfrm>
            <a:off x="1447800" y="31242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[447]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72" name="Google Shape;1872;p50"/>
          <p:cNvSpPr txBox="1"/>
          <p:nvPr/>
        </p:nvSpPr>
        <p:spPr>
          <a:xfrm>
            <a:off x="5638800" y="39004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[417]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73" name="Google Shape;1873;p50"/>
          <p:cNvSpPr txBox="1"/>
          <p:nvPr/>
        </p:nvSpPr>
        <p:spPr>
          <a:xfrm>
            <a:off x="2819400" y="39766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[413]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74" name="Google Shape;1874;p50"/>
          <p:cNvSpPr txBox="1"/>
          <p:nvPr/>
        </p:nvSpPr>
        <p:spPr>
          <a:xfrm>
            <a:off x="2057400" y="4876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[415]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75" name="Google Shape;1875;p50"/>
          <p:cNvSpPr txBox="1"/>
          <p:nvPr/>
        </p:nvSpPr>
        <p:spPr>
          <a:xfrm>
            <a:off x="1295400" y="5805488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b="1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76" name="Google Shape;1876;p50"/>
          <p:cNvSpPr txBox="1"/>
          <p:nvPr/>
        </p:nvSpPr>
        <p:spPr>
          <a:xfrm>
            <a:off x="2438400" y="5791200"/>
            <a:ext cx="914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[418]</a:t>
            </a:r>
            <a:endParaRPr b="1" i="0" sz="18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877" name="Google Shape;1877;p50"/>
          <p:cNvGrpSpPr/>
          <p:nvPr/>
        </p:nvGrpSpPr>
        <p:grpSpPr>
          <a:xfrm>
            <a:off x="5791200" y="4800600"/>
            <a:ext cx="457200" cy="457200"/>
            <a:chOff x="1344" y="1248"/>
            <a:chExt cx="288" cy="288"/>
          </a:xfrm>
        </p:grpSpPr>
        <p:sp>
          <p:nvSpPr>
            <p:cNvPr id="1878" name="Google Shape;1878;p5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79" name="Google Shape;1879;p5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880" name="Google Shape;1880;p50"/>
          <p:cNvCxnSpPr/>
          <p:nvPr/>
        </p:nvCxnSpPr>
        <p:spPr>
          <a:xfrm>
            <a:off x="5410200" y="4343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81" name="Google Shape;1881;p50"/>
          <p:cNvSpPr txBox="1"/>
          <p:nvPr/>
        </p:nvSpPr>
        <p:spPr>
          <a:xfrm>
            <a:off x="6248400" y="4876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[450]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51"/>
          <p:cNvSpPr txBox="1"/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A* with f() not Admissible</a:t>
            </a:r>
            <a:endParaRPr/>
          </a:p>
        </p:txBody>
      </p:sp>
      <p:sp>
        <p:nvSpPr>
          <p:cNvPr id="1887" name="Google Shape;1887;p5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/>
              <a:t>h() overestimates the cost to reach the goal state 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p52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3" name="Google Shape;1893;p52"/>
          <p:cNvSpPr txBox="1"/>
          <p:nvPr>
            <p:ph type="title"/>
          </p:nvPr>
        </p:nvSpPr>
        <p:spPr>
          <a:xfrm>
            <a:off x="1150950" y="873375"/>
            <a:ext cx="7793100" cy="80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A* Search: </a:t>
            </a:r>
            <a:r>
              <a:rPr i="1" lang="en-US"/>
              <a:t>h</a:t>
            </a:r>
            <a:r>
              <a:rPr lang="en-US"/>
              <a:t> not admissible !</a:t>
            </a:r>
            <a:endParaRPr/>
          </a:p>
        </p:txBody>
      </p:sp>
      <p:grpSp>
        <p:nvGrpSpPr>
          <p:cNvPr id="1894" name="Google Shape;1894;p52"/>
          <p:cNvGrpSpPr/>
          <p:nvPr/>
        </p:nvGrpSpPr>
        <p:grpSpPr>
          <a:xfrm>
            <a:off x="2133600" y="1981200"/>
            <a:ext cx="457200" cy="457200"/>
            <a:chOff x="1344" y="1248"/>
            <a:chExt cx="288" cy="288"/>
          </a:xfrm>
        </p:grpSpPr>
        <p:sp>
          <p:nvSpPr>
            <p:cNvPr id="1895" name="Google Shape;1895;p5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96" name="Google Shape;1896;p5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897" name="Google Shape;1897;p52"/>
          <p:cNvGrpSpPr/>
          <p:nvPr/>
        </p:nvGrpSpPr>
        <p:grpSpPr>
          <a:xfrm>
            <a:off x="3200400" y="2514600"/>
            <a:ext cx="457200" cy="457200"/>
            <a:chOff x="1344" y="1248"/>
            <a:chExt cx="288" cy="288"/>
          </a:xfrm>
        </p:grpSpPr>
        <p:sp>
          <p:nvSpPr>
            <p:cNvPr id="1898" name="Google Shape;1898;p5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99" name="Google Shape;1899;p5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900" name="Google Shape;1900;p52"/>
          <p:cNvGrpSpPr/>
          <p:nvPr/>
        </p:nvGrpSpPr>
        <p:grpSpPr>
          <a:xfrm>
            <a:off x="533400" y="3429000"/>
            <a:ext cx="457200" cy="457200"/>
            <a:chOff x="1344" y="1248"/>
            <a:chExt cx="288" cy="288"/>
          </a:xfrm>
        </p:grpSpPr>
        <p:sp>
          <p:nvSpPr>
            <p:cNvPr id="1901" name="Google Shape;1901;p5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02" name="Google Shape;1902;p5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903" name="Google Shape;1903;p52"/>
          <p:cNvGrpSpPr/>
          <p:nvPr/>
        </p:nvGrpSpPr>
        <p:grpSpPr>
          <a:xfrm>
            <a:off x="1066800" y="2667000"/>
            <a:ext cx="457200" cy="457200"/>
            <a:chOff x="1344" y="1248"/>
            <a:chExt cx="288" cy="288"/>
          </a:xfrm>
        </p:grpSpPr>
        <p:sp>
          <p:nvSpPr>
            <p:cNvPr id="1904" name="Google Shape;1904;p5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05" name="Google Shape;1905;p5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906" name="Google Shape;1906;p52"/>
          <p:cNvGrpSpPr/>
          <p:nvPr/>
        </p:nvGrpSpPr>
        <p:grpSpPr>
          <a:xfrm>
            <a:off x="2209800" y="3124200"/>
            <a:ext cx="457200" cy="457200"/>
            <a:chOff x="1344" y="1248"/>
            <a:chExt cx="288" cy="288"/>
          </a:xfrm>
        </p:grpSpPr>
        <p:sp>
          <p:nvSpPr>
            <p:cNvPr id="1907" name="Google Shape;1907;p5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08" name="Google Shape;1908;p5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909" name="Google Shape;1909;p52"/>
          <p:cNvGrpSpPr/>
          <p:nvPr/>
        </p:nvGrpSpPr>
        <p:grpSpPr>
          <a:xfrm>
            <a:off x="2895600" y="4038600"/>
            <a:ext cx="457200" cy="457200"/>
            <a:chOff x="1344" y="1248"/>
            <a:chExt cx="288" cy="288"/>
          </a:xfrm>
        </p:grpSpPr>
        <p:sp>
          <p:nvSpPr>
            <p:cNvPr id="1910" name="Google Shape;1910;p5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11" name="Google Shape;1911;p5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912" name="Google Shape;1912;p52"/>
          <p:cNvGrpSpPr/>
          <p:nvPr/>
        </p:nvGrpSpPr>
        <p:grpSpPr>
          <a:xfrm>
            <a:off x="1905000" y="5715000"/>
            <a:ext cx="457200" cy="457200"/>
            <a:chOff x="1344" y="1248"/>
            <a:chExt cx="288" cy="288"/>
          </a:xfrm>
        </p:grpSpPr>
        <p:sp>
          <p:nvSpPr>
            <p:cNvPr id="1913" name="Google Shape;1913;p5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14" name="Google Shape;1914;p5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915" name="Google Shape;1915;p52"/>
          <p:cNvCxnSpPr/>
          <p:nvPr/>
        </p:nvCxnSpPr>
        <p:spPr>
          <a:xfrm>
            <a:off x="2438400" y="3581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16" name="Google Shape;1916;p52"/>
          <p:cNvCxnSpPr/>
          <p:nvPr/>
        </p:nvCxnSpPr>
        <p:spPr>
          <a:xfrm flipH="1">
            <a:off x="2133600" y="4495800"/>
            <a:ext cx="9906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17" name="Google Shape;1917;p52"/>
          <p:cNvSpPr txBox="1"/>
          <p:nvPr/>
        </p:nvSpPr>
        <p:spPr>
          <a:xfrm>
            <a:off x="26670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18" name="Google Shape;1918;p52"/>
          <p:cNvSpPr txBox="1"/>
          <p:nvPr/>
        </p:nvSpPr>
        <p:spPr>
          <a:xfrm>
            <a:off x="2667000" y="51054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211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919" name="Google Shape;1919;p52"/>
          <p:cNvGrpSpPr/>
          <p:nvPr/>
        </p:nvGrpSpPr>
        <p:grpSpPr>
          <a:xfrm>
            <a:off x="1371600" y="4038600"/>
            <a:ext cx="457200" cy="457200"/>
            <a:chOff x="1344" y="1248"/>
            <a:chExt cx="288" cy="288"/>
          </a:xfrm>
        </p:grpSpPr>
        <p:sp>
          <p:nvSpPr>
            <p:cNvPr id="1920" name="Google Shape;1920;p5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21" name="Google Shape;1921;p5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922" name="Google Shape;1922;p52"/>
          <p:cNvGrpSpPr/>
          <p:nvPr/>
        </p:nvGrpSpPr>
        <p:grpSpPr>
          <a:xfrm>
            <a:off x="1143000" y="4953000"/>
            <a:ext cx="457200" cy="457200"/>
            <a:chOff x="1344" y="1248"/>
            <a:chExt cx="288" cy="288"/>
          </a:xfrm>
        </p:grpSpPr>
        <p:sp>
          <p:nvSpPr>
            <p:cNvPr id="1923" name="Google Shape;1923;p5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24" name="Google Shape;1924;p5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925" name="Google Shape;1925;p52"/>
          <p:cNvCxnSpPr/>
          <p:nvPr/>
        </p:nvCxnSpPr>
        <p:spPr>
          <a:xfrm flipH="1">
            <a:off x="1524000" y="35814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26" name="Google Shape;1926;p52"/>
          <p:cNvCxnSpPr/>
          <p:nvPr/>
        </p:nvCxnSpPr>
        <p:spPr>
          <a:xfrm flipH="1">
            <a:off x="1371600" y="4495800"/>
            <a:ext cx="228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27" name="Google Shape;1927;p52"/>
          <p:cNvCxnSpPr/>
          <p:nvPr/>
        </p:nvCxnSpPr>
        <p:spPr>
          <a:xfrm>
            <a:off x="1371600" y="54102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28" name="Google Shape;1928;p52"/>
          <p:cNvSpPr txBox="1"/>
          <p:nvPr/>
        </p:nvSpPr>
        <p:spPr>
          <a:xfrm>
            <a:off x="16002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929" name="Google Shape;1929;p52"/>
          <p:cNvCxnSpPr/>
          <p:nvPr/>
        </p:nvCxnSpPr>
        <p:spPr>
          <a:xfrm>
            <a:off x="2362200" y="2438400"/>
            <a:ext cx="10668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30" name="Google Shape;1930;p52"/>
          <p:cNvCxnSpPr/>
          <p:nvPr/>
        </p:nvCxnSpPr>
        <p:spPr>
          <a:xfrm>
            <a:off x="23622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31" name="Google Shape;1931;p52"/>
          <p:cNvCxnSpPr/>
          <p:nvPr/>
        </p:nvCxnSpPr>
        <p:spPr>
          <a:xfrm flipH="1">
            <a:off x="1295400" y="2438400"/>
            <a:ext cx="1066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32" name="Google Shape;1932;p52"/>
          <p:cNvCxnSpPr/>
          <p:nvPr/>
        </p:nvCxnSpPr>
        <p:spPr>
          <a:xfrm flipH="1">
            <a:off x="762000" y="31242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33" name="Google Shape;1933;p52"/>
          <p:cNvSpPr txBox="1"/>
          <p:nvPr/>
        </p:nvSpPr>
        <p:spPr>
          <a:xfrm>
            <a:off x="2590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34" name="Google Shape;1934;p52"/>
          <p:cNvSpPr txBox="1"/>
          <p:nvPr/>
        </p:nvSpPr>
        <p:spPr>
          <a:xfrm>
            <a:off x="2438400" y="6019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35" name="Google Shape;1935;p52"/>
          <p:cNvSpPr txBox="1"/>
          <p:nvPr/>
        </p:nvSpPr>
        <p:spPr>
          <a:xfrm>
            <a:off x="990600" y="45720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36" name="Google Shape;1936;p52"/>
          <p:cNvSpPr txBox="1"/>
          <p:nvPr/>
        </p:nvSpPr>
        <p:spPr>
          <a:xfrm>
            <a:off x="1295400" y="54864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37" name="Google Shape;1937;p52"/>
          <p:cNvSpPr txBox="1"/>
          <p:nvPr/>
        </p:nvSpPr>
        <p:spPr>
          <a:xfrm>
            <a:off x="28194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38" name="Google Shape;1938;p52"/>
          <p:cNvSpPr txBox="1"/>
          <p:nvPr/>
        </p:nvSpPr>
        <p:spPr>
          <a:xfrm>
            <a:off x="1371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39" name="Google Shape;1939;p52"/>
          <p:cNvSpPr txBox="1"/>
          <p:nvPr/>
        </p:nvSpPr>
        <p:spPr>
          <a:xfrm>
            <a:off x="381000" y="30480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111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40" name="Google Shape;1940;p52"/>
          <p:cNvSpPr txBox="1"/>
          <p:nvPr/>
        </p:nvSpPr>
        <p:spPr>
          <a:xfrm>
            <a:off x="2286000" y="5970588"/>
            <a:ext cx="6629400" cy="1192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f(n) = g(n) + h </a:t>
            </a: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1" i="1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– </a:t>
            </a: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(H-I) Overestimated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g(n):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is the exact cost to reach node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from the initial state.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1941" name="Google Shape;1941;p52"/>
          <p:cNvGraphicFramePr/>
          <p:nvPr/>
        </p:nvGraphicFramePr>
        <p:xfrm>
          <a:off x="5145088" y="18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{348F556E-7DF4-43B7-B727-8D9AB880A138}</a:tableStyleId>
              </a:tblPr>
              <a:tblGrid>
                <a:gridCol w="1905000"/>
                <a:gridCol w="1905000"/>
              </a:tblGrid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State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Heuristic: h(n)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366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374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329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244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253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178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193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138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42" name="Google Shape;1942;p52"/>
          <p:cNvSpPr txBox="1"/>
          <p:nvPr/>
        </p:nvSpPr>
        <p:spPr>
          <a:xfrm>
            <a:off x="23622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6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Google Shape;1947;p53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48" name="Google Shape;1948;p53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A* Search: Tree Search</a:t>
            </a:r>
            <a:endParaRPr/>
          </a:p>
        </p:txBody>
      </p:sp>
      <p:grpSp>
        <p:nvGrpSpPr>
          <p:cNvPr id="1949" name="Google Shape;1949;p53"/>
          <p:cNvGrpSpPr/>
          <p:nvPr/>
        </p:nvGrpSpPr>
        <p:grpSpPr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1950" name="Google Shape;1950;p53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51" name="Google Shape;1951;p53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952" name="Google Shape;1952;p53"/>
          <p:cNvSpPr txBox="1"/>
          <p:nvPr/>
        </p:nvSpPr>
        <p:spPr>
          <a:xfrm>
            <a:off x="4876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6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p54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58" name="Google Shape;1958;p54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A* Search: Tree Search</a:t>
            </a:r>
            <a:endParaRPr/>
          </a:p>
        </p:txBody>
      </p:sp>
      <p:grpSp>
        <p:nvGrpSpPr>
          <p:cNvPr id="1959" name="Google Shape;1959;p54"/>
          <p:cNvGrpSpPr/>
          <p:nvPr/>
        </p:nvGrpSpPr>
        <p:grpSpPr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1960" name="Google Shape;1960;p5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61" name="Google Shape;1961;p5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962" name="Google Shape;1962;p54"/>
          <p:cNvGrpSpPr/>
          <p:nvPr/>
        </p:nvGrpSpPr>
        <p:grpSpPr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1963" name="Google Shape;1963;p5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64" name="Google Shape;1964;p5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965" name="Google Shape;1965;p54"/>
          <p:cNvGrpSpPr/>
          <p:nvPr/>
        </p:nvGrpSpPr>
        <p:grpSpPr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1966" name="Google Shape;1966;p5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67" name="Google Shape;1967;p5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968" name="Google Shape;1968;p54"/>
          <p:cNvGrpSpPr/>
          <p:nvPr/>
        </p:nvGrpSpPr>
        <p:grpSpPr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1969" name="Google Shape;1969;p5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70" name="Google Shape;1970;p5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971" name="Google Shape;1971;p54"/>
          <p:cNvCxnSpPr/>
          <p:nvPr/>
        </p:nvCxnSpPr>
        <p:spPr>
          <a:xfrm>
            <a:off x="4572000" y="2300288"/>
            <a:ext cx="2362200" cy="6715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72" name="Google Shape;1972;p54"/>
          <p:cNvCxnSpPr/>
          <p:nvPr/>
        </p:nvCxnSpPr>
        <p:spPr>
          <a:xfrm>
            <a:off x="4572000" y="2300288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73" name="Google Shape;1973;p54"/>
          <p:cNvCxnSpPr/>
          <p:nvPr/>
        </p:nvCxnSpPr>
        <p:spPr>
          <a:xfrm flipH="1">
            <a:off x="2438400" y="2300288"/>
            <a:ext cx="2133600" cy="7477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74" name="Google Shape;1974;p54"/>
          <p:cNvSpPr txBox="1"/>
          <p:nvPr/>
        </p:nvSpPr>
        <p:spPr>
          <a:xfrm>
            <a:off x="4876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75" name="Google Shape;1975;p54"/>
          <p:cNvSpPr txBox="1"/>
          <p:nvPr/>
        </p:nvSpPr>
        <p:spPr>
          <a:xfrm>
            <a:off x="5791200" y="23002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76" name="Google Shape;1976;p54"/>
          <p:cNvSpPr txBox="1"/>
          <p:nvPr/>
        </p:nvSpPr>
        <p:spPr>
          <a:xfrm>
            <a:off x="2819400" y="2300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77" name="Google Shape;1977;p54"/>
          <p:cNvSpPr txBox="1"/>
          <p:nvPr/>
        </p:nvSpPr>
        <p:spPr>
          <a:xfrm>
            <a:off x="4572000" y="2543175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78" name="Google Shape;1978;p54"/>
          <p:cNvSpPr txBox="1"/>
          <p:nvPr/>
        </p:nvSpPr>
        <p:spPr>
          <a:xfrm>
            <a:off x="4876800" y="29860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[393]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79" name="Google Shape;1979;p54"/>
          <p:cNvSpPr txBox="1"/>
          <p:nvPr/>
        </p:nvSpPr>
        <p:spPr>
          <a:xfrm>
            <a:off x="7162800" y="2971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[449]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80" name="Google Shape;1980;p54"/>
          <p:cNvSpPr txBox="1"/>
          <p:nvPr/>
        </p:nvSpPr>
        <p:spPr>
          <a:xfrm>
            <a:off x="1447800" y="31242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[447]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4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p55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6" name="Google Shape;1986;p55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A* Search: Tree Search</a:t>
            </a:r>
            <a:endParaRPr/>
          </a:p>
        </p:txBody>
      </p:sp>
      <p:grpSp>
        <p:nvGrpSpPr>
          <p:cNvPr id="1987" name="Google Shape;1987;p55"/>
          <p:cNvGrpSpPr/>
          <p:nvPr/>
        </p:nvGrpSpPr>
        <p:grpSpPr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1988" name="Google Shape;1988;p5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89" name="Google Shape;1989;p5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990" name="Google Shape;1990;p55"/>
          <p:cNvGrpSpPr/>
          <p:nvPr/>
        </p:nvGrpSpPr>
        <p:grpSpPr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1991" name="Google Shape;1991;p5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92" name="Google Shape;1992;p5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993" name="Google Shape;1993;p55"/>
          <p:cNvGrpSpPr/>
          <p:nvPr/>
        </p:nvGrpSpPr>
        <p:grpSpPr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1994" name="Google Shape;1994;p5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95" name="Google Shape;1995;p5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996" name="Google Shape;1996;p55"/>
          <p:cNvGrpSpPr/>
          <p:nvPr/>
        </p:nvGrpSpPr>
        <p:grpSpPr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1997" name="Google Shape;1997;p5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98" name="Google Shape;1998;p5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999" name="Google Shape;1999;p55"/>
          <p:cNvGrpSpPr/>
          <p:nvPr/>
        </p:nvGrpSpPr>
        <p:grpSpPr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2000" name="Google Shape;2000;p5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01" name="Google Shape;2001;p5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002" name="Google Shape;2002;p55"/>
          <p:cNvCxnSpPr/>
          <p:nvPr/>
        </p:nvCxnSpPr>
        <p:spPr>
          <a:xfrm>
            <a:off x="4648200" y="3443288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03" name="Google Shape;2003;p55"/>
          <p:cNvSpPr txBox="1"/>
          <p:nvPr/>
        </p:nvSpPr>
        <p:spPr>
          <a:xfrm>
            <a:off x="48768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004" name="Google Shape;2004;p55"/>
          <p:cNvGrpSpPr/>
          <p:nvPr/>
        </p:nvGrpSpPr>
        <p:grpSpPr>
          <a:xfrm>
            <a:off x="3581400" y="3900488"/>
            <a:ext cx="457200" cy="457200"/>
            <a:chOff x="1344" y="1248"/>
            <a:chExt cx="288" cy="288"/>
          </a:xfrm>
        </p:grpSpPr>
        <p:sp>
          <p:nvSpPr>
            <p:cNvPr id="2005" name="Google Shape;2005;p5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06" name="Google Shape;2006;p5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007" name="Google Shape;2007;p55"/>
          <p:cNvCxnSpPr/>
          <p:nvPr/>
        </p:nvCxnSpPr>
        <p:spPr>
          <a:xfrm flipH="1">
            <a:off x="3733800" y="3443288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08" name="Google Shape;2008;p55"/>
          <p:cNvSpPr txBox="1"/>
          <p:nvPr/>
        </p:nvSpPr>
        <p:spPr>
          <a:xfrm>
            <a:off x="38100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009" name="Google Shape;2009;p55"/>
          <p:cNvCxnSpPr/>
          <p:nvPr/>
        </p:nvCxnSpPr>
        <p:spPr>
          <a:xfrm>
            <a:off x="4572000" y="2300288"/>
            <a:ext cx="2362200" cy="6715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10" name="Google Shape;2010;p55"/>
          <p:cNvCxnSpPr/>
          <p:nvPr/>
        </p:nvCxnSpPr>
        <p:spPr>
          <a:xfrm>
            <a:off x="4572000" y="2300288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11" name="Google Shape;2011;p55"/>
          <p:cNvCxnSpPr/>
          <p:nvPr/>
        </p:nvCxnSpPr>
        <p:spPr>
          <a:xfrm flipH="1">
            <a:off x="2438400" y="2300288"/>
            <a:ext cx="2133600" cy="7477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12" name="Google Shape;2012;p55"/>
          <p:cNvSpPr txBox="1"/>
          <p:nvPr/>
        </p:nvSpPr>
        <p:spPr>
          <a:xfrm>
            <a:off x="4876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13" name="Google Shape;2013;p55"/>
          <p:cNvSpPr txBox="1"/>
          <p:nvPr/>
        </p:nvSpPr>
        <p:spPr>
          <a:xfrm>
            <a:off x="5791200" y="23002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14" name="Google Shape;2014;p55"/>
          <p:cNvSpPr txBox="1"/>
          <p:nvPr/>
        </p:nvSpPr>
        <p:spPr>
          <a:xfrm>
            <a:off x="2819400" y="2300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15" name="Google Shape;2015;p55"/>
          <p:cNvSpPr txBox="1"/>
          <p:nvPr/>
        </p:nvSpPr>
        <p:spPr>
          <a:xfrm>
            <a:off x="4572000" y="2543175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16" name="Google Shape;2016;p55"/>
          <p:cNvSpPr txBox="1"/>
          <p:nvPr/>
        </p:nvSpPr>
        <p:spPr>
          <a:xfrm>
            <a:off x="4876800" y="29860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[393]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17" name="Google Shape;2017;p55"/>
          <p:cNvSpPr txBox="1"/>
          <p:nvPr/>
        </p:nvSpPr>
        <p:spPr>
          <a:xfrm>
            <a:off x="7162800" y="2971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[449]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18" name="Google Shape;2018;p55"/>
          <p:cNvSpPr txBox="1"/>
          <p:nvPr/>
        </p:nvSpPr>
        <p:spPr>
          <a:xfrm>
            <a:off x="1447800" y="31242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[447]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19" name="Google Shape;2019;p55"/>
          <p:cNvSpPr txBox="1"/>
          <p:nvPr/>
        </p:nvSpPr>
        <p:spPr>
          <a:xfrm>
            <a:off x="5638800" y="39004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[417]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20" name="Google Shape;2020;p55"/>
          <p:cNvSpPr txBox="1"/>
          <p:nvPr/>
        </p:nvSpPr>
        <p:spPr>
          <a:xfrm>
            <a:off x="2819400" y="39766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[413]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4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p56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26" name="Google Shape;2026;p56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A* Search: Tree Search</a:t>
            </a:r>
            <a:endParaRPr/>
          </a:p>
        </p:txBody>
      </p:sp>
      <p:grpSp>
        <p:nvGrpSpPr>
          <p:cNvPr id="2027" name="Google Shape;2027;p56"/>
          <p:cNvGrpSpPr/>
          <p:nvPr/>
        </p:nvGrpSpPr>
        <p:grpSpPr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2028" name="Google Shape;2028;p5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29" name="Google Shape;2029;p5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030" name="Google Shape;2030;p56"/>
          <p:cNvGrpSpPr/>
          <p:nvPr/>
        </p:nvGrpSpPr>
        <p:grpSpPr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2031" name="Google Shape;2031;p5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32" name="Google Shape;2032;p5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033" name="Google Shape;2033;p56"/>
          <p:cNvGrpSpPr/>
          <p:nvPr/>
        </p:nvGrpSpPr>
        <p:grpSpPr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2034" name="Google Shape;2034;p5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35" name="Google Shape;2035;p5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036" name="Google Shape;2036;p56"/>
          <p:cNvGrpSpPr/>
          <p:nvPr/>
        </p:nvGrpSpPr>
        <p:grpSpPr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2037" name="Google Shape;2037;p5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38" name="Google Shape;2038;p5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039" name="Google Shape;2039;p56"/>
          <p:cNvGrpSpPr/>
          <p:nvPr/>
        </p:nvGrpSpPr>
        <p:grpSpPr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2040" name="Google Shape;2040;p5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41" name="Google Shape;2041;p5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042" name="Google Shape;2042;p56"/>
          <p:cNvCxnSpPr/>
          <p:nvPr/>
        </p:nvCxnSpPr>
        <p:spPr>
          <a:xfrm>
            <a:off x="4648200" y="3443288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43" name="Google Shape;2043;p56"/>
          <p:cNvSpPr txBox="1"/>
          <p:nvPr/>
        </p:nvSpPr>
        <p:spPr>
          <a:xfrm>
            <a:off x="48768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044" name="Google Shape;2044;p56"/>
          <p:cNvGrpSpPr/>
          <p:nvPr/>
        </p:nvGrpSpPr>
        <p:grpSpPr>
          <a:xfrm>
            <a:off x="3581400" y="3900488"/>
            <a:ext cx="457200" cy="457200"/>
            <a:chOff x="1344" y="1248"/>
            <a:chExt cx="288" cy="288"/>
          </a:xfrm>
        </p:grpSpPr>
        <p:sp>
          <p:nvSpPr>
            <p:cNvPr id="2045" name="Google Shape;2045;p5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46" name="Google Shape;2046;p5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047" name="Google Shape;2047;p56"/>
          <p:cNvCxnSpPr/>
          <p:nvPr/>
        </p:nvCxnSpPr>
        <p:spPr>
          <a:xfrm flipH="1">
            <a:off x="3733800" y="3443288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48" name="Google Shape;2048;p56"/>
          <p:cNvSpPr txBox="1"/>
          <p:nvPr/>
        </p:nvSpPr>
        <p:spPr>
          <a:xfrm>
            <a:off x="38100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049" name="Google Shape;2049;p56"/>
          <p:cNvCxnSpPr/>
          <p:nvPr/>
        </p:nvCxnSpPr>
        <p:spPr>
          <a:xfrm>
            <a:off x="4572000" y="2300288"/>
            <a:ext cx="2362200" cy="6715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50" name="Google Shape;2050;p56"/>
          <p:cNvCxnSpPr/>
          <p:nvPr/>
        </p:nvCxnSpPr>
        <p:spPr>
          <a:xfrm>
            <a:off x="4572000" y="2300288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51" name="Google Shape;2051;p56"/>
          <p:cNvCxnSpPr/>
          <p:nvPr/>
        </p:nvCxnSpPr>
        <p:spPr>
          <a:xfrm flipH="1">
            <a:off x="2438400" y="2300288"/>
            <a:ext cx="2133600" cy="7477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52" name="Google Shape;2052;p56"/>
          <p:cNvSpPr txBox="1"/>
          <p:nvPr/>
        </p:nvSpPr>
        <p:spPr>
          <a:xfrm>
            <a:off x="4876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53" name="Google Shape;2053;p56"/>
          <p:cNvSpPr txBox="1"/>
          <p:nvPr/>
        </p:nvSpPr>
        <p:spPr>
          <a:xfrm>
            <a:off x="5791200" y="23002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54" name="Google Shape;2054;p56"/>
          <p:cNvSpPr txBox="1"/>
          <p:nvPr/>
        </p:nvSpPr>
        <p:spPr>
          <a:xfrm>
            <a:off x="2819400" y="2300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55" name="Google Shape;2055;p56"/>
          <p:cNvSpPr txBox="1"/>
          <p:nvPr/>
        </p:nvSpPr>
        <p:spPr>
          <a:xfrm>
            <a:off x="4572000" y="2543175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56" name="Google Shape;2056;p56"/>
          <p:cNvSpPr txBox="1"/>
          <p:nvPr/>
        </p:nvSpPr>
        <p:spPr>
          <a:xfrm>
            <a:off x="4876800" y="29860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[393]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57" name="Google Shape;2057;p56"/>
          <p:cNvSpPr txBox="1"/>
          <p:nvPr/>
        </p:nvSpPr>
        <p:spPr>
          <a:xfrm>
            <a:off x="7162800" y="2971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[449]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58" name="Google Shape;2058;p56"/>
          <p:cNvSpPr txBox="1"/>
          <p:nvPr/>
        </p:nvSpPr>
        <p:spPr>
          <a:xfrm>
            <a:off x="1447800" y="31242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[447]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59" name="Google Shape;2059;p56"/>
          <p:cNvSpPr txBox="1"/>
          <p:nvPr/>
        </p:nvSpPr>
        <p:spPr>
          <a:xfrm>
            <a:off x="5638800" y="39004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[417]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60" name="Google Shape;2060;p56"/>
          <p:cNvSpPr txBox="1"/>
          <p:nvPr/>
        </p:nvSpPr>
        <p:spPr>
          <a:xfrm>
            <a:off x="2819400" y="39766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[413]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061" name="Google Shape;2061;p56"/>
          <p:cNvGrpSpPr/>
          <p:nvPr/>
        </p:nvGrpSpPr>
        <p:grpSpPr>
          <a:xfrm>
            <a:off x="2743200" y="4800600"/>
            <a:ext cx="457200" cy="457200"/>
            <a:chOff x="1344" y="1248"/>
            <a:chExt cx="288" cy="288"/>
          </a:xfrm>
        </p:grpSpPr>
        <p:sp>
          <p:nvSpPr>
            <p:cNvPr id="2062" name="Google Shape;2062;p5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63" name="Google Shape;2063;p5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064" name="Google Shape;2064;p56"/>
          <p:cNvCxnSpPr/>
          <p:nvPr/>
        </p:nvCxnSpPr>
        <p:spPr>
          <a:xfrm flipH="1">
            <a:off x="3048000" y="4343400"/>
            <a:ext cx="762000" cy="44291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65" name="Google Shape;2065;p56"/>
          <p:cNvSpPr txBox="1"/>
          <p:nvPr/>
        </p:nvSpPr>
        <p:spPr>
          <a:xfrm>
            <a:off x="3429000" y="4481513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66" name="Google Shape;2066;p56"/>
          <p:cNvSpPr txBox="1"/>
          <p:nvPr/>
        </p:nvSpPr>
        <p:spPr>
          <a:xfrm>
            <a:off x="2057400" y="4862513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[455]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0" name="Shape 2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Google Shape;2071;p57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72" name="Google Shape;2072;p57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A* Search: Tree Search</a:t>
            </a:r>
            <a:endParaRPr/>
          </a:p>
        </p:txBody>
      </p:sp>
      <p:grpSp>
        <p:nvGrpSpPr>
          <p:cNvPr id="2073" name="Google Shape;2073;p57"/>
          <p:cNvGrpSpPr/>
          <p:nvPr/>
        </p:nvGrpSpPr>
        <p:grpSpPr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2074" name="Google Shape;2074;p5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75" name="Google Shape;2075;p5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076" name="Google Shape;2076;p57"/>
          <p:cNvGrpSpPr/>
          <p:nvPr/>
        </p:nvGrpSpPr>
        <p:grpSpPr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2077" name="Google Shape;2077;p5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78" name="Google Shape;2078;p5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079" name="Google Shape;2079;p57"/>
          <p:cNvGrpSpPr/>
          <p:nvPr/>
        </p:nvGrpSpPr>
        <p:grpSpPr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2080" name="Google Shape;2080;p5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81" name="Google Shape;2081;p5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082" name="Google Shape;2082;p57"/>
          <p:cNvGrpSpPr/>
          <p:nvPr/>
        </p:nvGrpSpPr>
        <p:grpSpPr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2083" name="Google Shape;2083;p5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84" name="Google Shape;2084;p5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085" name="Google Shape;2085;p57"/>
          <p:cNvGrpSpPr/>
          <p:nvPr/>
        </p:nvGrpSpPr>
        <p:grpSpPr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2086" name="Google Shape;2086;p5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87" name="Google Shape;2087;p5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088" name="Google Shape;2088;p57"/>
          <p:cNvCxnSpPr/>
          <p:nvPr/>
        </p:nvCxnSpPr>
        <p:spPr>
          <a:xfrm>
            <a:off x="4648200" y="3443288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89" name="Google Shape;2089;p57"/>
          <p:cNvSpPr txBox="1"/>
          <p:nvPr/>
        </p:nvSpPr>
        <p:spPr>
          <a:xfrm>
            <a:off x="48768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090" name="Google Shape;2090;p57"/>
          <p:cNvGrpSpPr/>
          <p:nvPr/>
        </p:nvGrpSpPr>
        <p:grpSpPr>
          <a:xfrm>
            <a:off x="3581400" y="3900488"/>
            <a:ext cx="457200" cy="457200"/>
            <a:chOff x="1344" y="1248"/>
            <a:chExt cx="288" cy="288"/>
          </a:xfrm>
        </p:grpSpPr>
        <p:sp>
          <p:nvSpPr>
            <p:cNvPr id="2091" name="Google Shape;2091;p5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92" name="Google Shape;2092;p5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093" name="Google Shape;2093;p57"/>
          <p:cNvGrpSpPr/>
          <p:nvPr/>
        </p:nvGrpSpPr>
        <p:grpSpPr>
          <a:xfrm>
            <a:off x="2743200" y="4814888"/>
            <a:ext cx="457200" cy="457200"/>
            <a:chOff x="1344" y="1248"/>
            <a:chExt cx="288" cy="288"/>
          </a:xfrm>
        </p:grpSpPr>
        <p:sp>
          <p:nvSpPr>
            <p:cNvPr id="2094" name="Google Shape;2094;p5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95" name="Google Shape;2095;p5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096" name="Google Shape;2096;p57"/>
          <p:cNvCxnSpPr/>
          <p:nvPr/>
        </p:nvCxnSpPr>
        <p:spPr>
          <a:xfrm flipH="1">
            <a:off x="3733800" y="3443288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97" name="Google Shape;2097;p57"/>
          <p:cNvCxnSpPr/>
          <p:nvPr/>
        </p:nvCxnSpPr>
        <p:spPr>
          <a:xfrm flipH="1">
            <a:off x="3048000" y="4357688"/>
            <a:ext cx="762000" cy="4429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98" name="Google Shape;2098;p57"/>
          <p:cNvSpPr txBox="1"/>
          <p:nvPr/>
        </p:nvSpPr>
        <p:spPr>
          <a:xfrm>
            <a:off x="38100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099" name="Google Shape;2099;p57"/>
          <p:cNvCxnSpPr/>
          <p:nvPr/>
        </p:nvCxnSpPr>
        <p:spPr>
          <a:xfrm>
            <a:off x="4572000" y="2300288"/>
            <a:ext cx="2362200" cy="6715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00" name="Google Shape;2100;p57"/>
          <p:cNvCxnSpPr/>
          <p:nvPr/>
        </p:nvCxnSpPr>
        <p:spPr>
          <a:xfrm>
            <a:off x="4572000" y="2300288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01" name="Google Shape;2101;p57"/>
          <p:cNvCxnSpPr/>
          <p:nvPr/>
        </p:nvCxnSpPr>
        <p:spPr>
          <a:xfrm flipH="1">
            <a:off x="2438400" y="2300288"/>
            <a:ext cx="2133600" cy="7477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02" name="Google Shape;2102;p57"/>
          <p:cNvSpPr txBox="1"/>
          <p:nvPr/>
        </p:nvSpPr>
        <p:spPr>
          <a:xfrm>
            <a:off x="4876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03" name="Google Shape;2103;p57"/>
          <p:cNvSpPr txBox="1"/>
          <p:nvPr/>
        </p:nvSpPr>
        <p:spPr>
          <a:xfrm>
            <a:off x="3429000" y="44958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04" name="Google Shape;2104;p57"/>
          <p:cNvSpPr txBox="1"/>
          <p:nvPr/>
        </p:nvSpPr>
        <p:spPr>
          <a:xfrm>
            <a:off x="5791200" y="23002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05" name="Google Shape;2105;p57"/>
          <p:cNvSpPr txBox="1"/>
          <p:nvPr/>
        </p:nvSpPr>
        <p:spPr>
          <a:xfrm>
            <a:off x="2819400" y="2300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06" name="Google Shape;2106;p57"/>
          <p:cNvSpPr txBox="1"/>
          <p:nvPr/>
        </p:nvSpPr>
        <p:spPr>
          <a:xfrm>
            <a:off x="4572000" y="2543175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07" name="Google Shape;2107;p57"/>
          <p:cNvSpPr txBox="1"/>
          <p:nvPr/>
        </p:nvSpPr>
        <p:spPr>
          <a:xfrm>
            <a:off x="4876800" y="29860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[393]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08" name="Google Shape;2108;p57"/>
          <p:cNvSpPr txBox="1"/>
          <p:nvPr/>
        </p:nvSpPr>
        <p:spPr>
          <a:xfrm>
            <a:off x="7162800" y="2971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[449]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09" name="Google Shape;2109;p57"/>
          <p:cNvSpPr txBox="1"/>
          <p:nvPr/>
        </p:nvSpPr>
        <p:spPr>
          <a:xfrm>
            <a:off x="1447800" y="31242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[447]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10" name="Google Shape;2110;p57"/>
          <p:cNvSpPr txBox="1"/>
          <p:nvPr/>
        </p:nvSpPr>
        <p:spPr>
          <a:xfrm>
            <a:off x="5638800" y="39004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[417]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11" name="Google Shape;2111;p57"/>
          <p:cNvSpPr txBox="1"/>
          <p:nvPr/>
        </p:nvSpPr>
        <p:spPr>
          <a:xfrm>
            <a:off x="2819400" y="39766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[413]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12" name="Google Shape;2112;p57"/>
          <p:cNvSpPr txBox="1"/>
          <p:nvPr/>
        </p:nvSpPr>
        <p:spPr>
          <a:xfrm>
            <a:off x="2057400" y="4876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[455]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13" name="Google Shape;2113;p57"/>
          <p:cNvSpPr txBox="1"/>
          <p:nvPr/>
        </p:nvSpPr>
        <p:spPr>
          <a:xfrm>
            <a:off x="5105400" y="4876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b="1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114" name="Google Shape;2114;p57"/>
          <p:cNvGrpSpPr/>
          <p:nvPr/>
        </p:nvGrpSpPr>
        <p:grpSpPr>
          <a:xfrm>
            <a:off x="5791200" y="4800600"/>
            <a:ext cx="457200" cy="457200"/>
            <a:chOff x="1344" y="1248"/>
            <a:chExt cx="288" cy="288"/>
          </a:xfrm>
        </p:grpSpPr>
        <p:sp>
          <p:nvSpPr>
            <p:cNvPr id="2115" name="Google Shape;2115;p5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16" name="Google Shape;2116;p5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117" name="Google Shape;2117;p57"/>
          <p:cNvCxnSpPr/>
          <p:nvPr/>
        </p:nvCxnSpPr>
        <p:spPr>
          <a:xfrm>
            <a:off x="5410200" y="4343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18" name="Google Shape;2118;p57"/>
          <p:cNvSpPr txBox="1"/>
          <p:nvPr/>
        </p:nvSpPr>
        <p:spPr>
          <a:xfrm>
            <a:off x="6248400" y="4876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[450]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2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Google Shape;2123;p58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24" name="Google Shape;2124;p58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A* Search: Tree Search</a:t>
            </a:r>
            <a:endParaRPr/>
          </a:p>
        </p:txBody>
      </p:sp>
      <p:grpSp>
        <p:nvGrpSpPr>
          <p:cNvPr id="2125" name="Google Shape;2125;p58"/>
          <p:cNvGrpSpPr/>
          <p:nvPr/>
        </p:nvGrpSpPr>
        <p:grpSpPr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2126" name="Google Shape;2126;p5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27" name="Google Shape;2127;p5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128" name="Google Shape;2128;p58"/>
          <p:cNvGrpSpPr/>
          <p:nvPr/>
        </p:nvGrpSpPr>
        <p:grpSpPr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2129" name="Google Shape;2129;p5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30" name="Google Shape;2130;p5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131" name="Google Shape;2131;p58"/>
          <p:cNvGrpSpPr/>
          <p:nvPr/>
        </p:nvGrpSpPr>
        <p:grpSpPr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2132" name="Google Shape;2132;p5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33" name="Google Shape;2133;p5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134" name="Google Shape;2134;p58"/>
          <p:cNvGrpSpPr/>
          <p:nvPr/>
        </p:nvGrpSpPr>
        <p:grpSpPr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2135" name="Google Shape;2135;p5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36" name="Google Shape;2136;p5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137" name="Google Shape;2137;p58"/>
          <p:cNvGrpSpPr/>
          <p:nvPr/>
        </p:nvGrpSpPr>
        <p:grpSpPr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2138" name="Google Shape;2138;p5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39" name="Google Shape;2139;p5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140" name="Google Shape;2140;p58"/>
          <p:cNvCxnSpPr/>
          <p:nvPr/>
        </p:nvCxnSpPr>
        <p:spPr>
          <a:xfrm>
            <a:off x="4648200" y="3443288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41" name="Google Shape;2141;p58"/>
          <p:cNvSpPr txBox="1"/>
          <p:nvPr/>
        </p:nvSpPr>
        <p:spPr>
          <a:xfrm>
            <a:off x="48768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142" name="Google Shape;2142;p58"/>
          <p:cNvGrpSpPr/>
          <p:nvPr/>
        </p:nvGrpSpPr>
        <p:grpSpPr>
          <a:xfrm>
            <a:off x="3581400" y="3900488"/>
            <a:ext cx="457200" cy="457200"/>
            <a:chOff x="1344" y="1248"/>
            <a:chExt cx="288" cy="288"/>
          </a:xfrm>
        </p:grpSpPr>
        <p:sp>
          <p:nvSpPr>
            <p:cNvPr id="2143" name="Google Shape;2143;p5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44" name="Google Shape;2144;p5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145" name="Google Shape;2145;p58"/>
          <p:cNvGrpSpPr/>
          <p:nvPr/>
        </p:nvGrpSpPr>
        <p:grpSpPr>
          <a:xfrm>
            <a:off x="2743200" y="4814888"/>
            <a:ext cx="457200" cy="457200"/>
            <a:chOff x="1344" y="1248"/>
            <a:chExt cx="288" cy="288"/>
          </a:xfrm>
        </p:grpSpPr>
        <p:sp>
          <p:nvSpPr>
            <p:cNvPr id="2146" name="Google Shape;2146;p5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47" name="Google Shape;2147;p5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148" name="Google Shape;2148;p58"/>
          <p:cNvCxnSpPr/>
          <p:nvPr/>
        </p:nvCxnSpPr>
        <p:spPr>
          <a:xfrm flipH="1">
            <a:off x="3733800" y="3443288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49" name="Google Shape;2149;p58"/>
          <p:cNvCxnSpPr/>
          <p:nvPr/>
        </p:nvCxnSpPr>
        <p:spPr>
          <a:xfrm flipH="1">
            <a:off x="3048000" y="4357688"/>
            <a:ext cx="762000" cy="4429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50" name="Google Shape;2150;p58"/>
          <p:cNvSpPr txBox="1"/>
          <p:nvPr/>
        </p:nvSpPr>
        <p:spPr>
          <a:xfrm>
            <a:off x="38100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151" name="Google Shape;2151;p58"/>
          <p:cNvCxnSpPr/>
          <p:nvPr/>
        </p:nvCxnSpPr>
        <p:spPr>
          <a:xfrm>
            <a:off x="4572000" y="2300288"/>
            <a:ext cx="2362200" cy="6715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52" name="Google Shape;2152;p58"/>
          <p:cNvCxnSpPr/>
          <p:nvPr/>
        </p:nvCxnSpPr>
        <p:spPr>
          <a:xfrm>
            <a:off x="4572000" y="2300288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53" name="Google Shape;2153;p58"/>
          <p:cNvCxnSpPr/>
          <p:nvPr/>
        </p:nvCxnSpPr>
        <p:spPr>
          <a:xfrm flipH="1">
            <a:off x="2438400" y="2300288"/>
            <a:ext cx="2133600" cy="7477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54" name="Google Shape;2154;p58"/>
          <p:cNvSpPr txBox="1"/>
          <p:nvPr/>
        </p:nvSpPr>
        <p:spPr>
          <a:xfrm>
            <a:off x="4876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55" name="Google Shape;2155;p58"/>
          <p:cNvSpPr txBox="1"/>
          <p:nvPr/>
        </p:nvSpPr>
        <p:spPr>
          <a:xfrm>
            <a:off x="3429000" y="44958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56" name="Google Shape;2156;p58"/>
          <p:cNvSpPr txBox="1"/>
          <p:nvPr/>
        </p:nvSpPr>
        <p:spPr>
          <a:xfrm>
            <a:off x="5791200" y="23002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57" name="Google Shape;2157;p58"/>
          <p:cNvSpPr txBox="1"/>
          <p:nvPr/>
        </p:nvSpPr>
        <p:spPr>
          <a:xfrm>
            <a:off x="2819400" y="2300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58" name="Google Shape;2158;p58"/>
          <p:cNvSpPr txBox="1"/>
          <p:nvPr/>
        </p:nvSpPr>
        <p:spPr>
          <a:xfrm>
            <a:off x="4572000" y="2543175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59" name="Google Shape;2159;p58"/>
          <p:cNvSpPr txBox="1"/>
          <p:nvPr/>
        </p:nvSpPr>
        <p:spPr>
          <a:xfrm>
            <a:off x="4876800" y="29860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[393]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60" name="Google Shape;2160;p58"/>
          <p:cNvSpPr txBox="1"/>
          <p:nvPr/>
        </p:nvSpPr>
        <p:spPr>
          <a:xfrm>
            <a:off x="7162800" y="2971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[449]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61" name="Google Shape;2161;p58"/>
          <p:cNvSpPr txBox="1"/>
          <p:nvPr/>
        </p:nvSpPr>
        <p:spPr>
          <a:xfrm>
            <a:off x="1447800" y="31242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[447]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62" name="Google Shape;2162;p58"/>
          <p:cNvSpPr txBox="1"/>
          <p:nvPr/>
        </p:nvSpPr>
        <p:spPr>
          <a:xfrm>
            <a:off x="5638800" y="39004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[417]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63" name="Google Shape;2163;p58"/>
          <p:cNvSpPr txBox="1"/>
          <p:nvPr/>
        </p:nvSpPr>
        <p:spPr>
          <a:xfrm>
            <a:off x="2819400" y="39766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[413]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64" name="Google Shape;2164;p58"/>
          <p:cNvSpPr txBox="1"/>
          <p:nvPr/>
        </p:nvSpPr>
        <p:spPr>
          <a:xfrm>
            <a:off x="2057400" y="4876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[455]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65" name="Google Shape;2165;p58"/>
          <p:cNvSpPr txBox="1"/>
          <p:nvPr/>
        </p:nvSpPr>
        <p:spPr>
          <a:xfrm>
            <a:off x="5105400" y="4876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b="1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166" name="Google Shape;2166;p58"/>
          <p:cNvGrpSpPr/>
          <p:nvPr/>
        </p:nvGrpSpPr>
        <p:grpSpPr>
          <a:xfrm>
            <a:off x="5791200" y="4800600"/>
            <a:ext cx="457200" cy="457200"/>
            <a:chOff x="1344" y="1248"/>
            <a:chExt cx="288" cy="288"/>
          </a:xfrm>
        </p:grpSpPr>
        <p:sp>
          <p:nvSpPr>
            <p:cNvPr id="2167" name="Google Shape;2167;p5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68" name="Google Shape;2168;p5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169" name="Google Shape;2169;p58"/>
          <p:cNvCxnSpPr/>
          <p:nvPr/>
        </p:nvCxnSpPr>
        <p:spPr>
          <a:xfrm>
            <a:off x="5410200" y="4343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70" name="Google Shape;2170;p58"/>
          <p:cNvSpPr txBox="1"/>
          <p:nvPr/>
        </p:nvSpPr>
        <p:spPr>
          <a:xfrm>
            <a:off x="6248400" y="4876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[450]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171" name="Google Shape;2171;p58"/>
          <p:cNvGrpSpPr/>
          <p:nvPr/>
        </p:nvGrpSpPr>
        <p:grpSpPr>
          <a:xfrm>
            <a:off x="1371600" y="3962400"/>
            <a:ext cx="457200" cy="457200"/>
            <a:chOff x="1344" y="1248"/>
            <a:chExt cx="288" cy="288"/>
          </a:xfrm>
        </p:grpSpPr>
        <p:sp>
          <p:nvSpPr>
            <p:cNvPr id="2172" name="Google Shape;2172;p5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73" name="Google Shape;2173;p5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174" name="Google Shape;2174;p58"/>
          <p:cNvCxnSpPr/>
          <p:nvPr/>
        </p:nvCxnSpPr>
        <p:spPr>
          <a:xfrm flipH="1">
            <a:off x="1524000" y="35052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75" name="Google Shape;2175;p58"/>
          <p:cNvSpPr txBox="1"/>
          <p:nvPr/>
        </p:nvSpPr>
        <p:spPr>
          <a:xfrm>
            <a:off x="685800" y="39766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[473]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9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p59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81" name="Google Shape;2181;p59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A* Search: Tree Search</a:t>
            </a:r>
            <a:endParaRPr/>
          </a:p>
        </p:txBody>
      </p:sp>
      <p:grpSp>
        <p:nvGrpSpPr>
          <p:cNvPr id="2182" name="Google Shape;2182;p59"/>
          <p:cNvGrpSpPr/>
          <p:nvPr/>
        </p:nvGrpSpPr>
        <p:grpSpPr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2183" name="Google Shape;2183;p5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84" name="Google Shape;2184;p5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185" name="Google Shape;2185;p59"/>
          <p:cNvGrpSpPr/>
          <p:nvPr/>
        </p:nvGrpSpPr>
        <p:grpSpPr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2186" name="Google Shape;2186;p5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87" name="Google Shape;2187;p5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188" name="Google Shape;2188;p59"/>
          <p:cNvGrpSpPr/>
          <p:nvPr/>
        </p:nvGrpSpPr>
        <p:grpSpPr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2189" name="Google Shape;2189;p5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90" name="Google Shape;2190;p5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191" name="Google Shape;2191;p59"/>
          <p:cNvGrpSpPr/>
          <p:nvPr/>
        </p:nvGrpSpPr>
        <p:grpSpPr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2192" name="Google Shape;2192;p5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93" name="Google Shape;2193;p5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194" name="Google Shape;2194;p59"/>
          <p:cNvGrpSpPr/>
          <p:nvPr/>
        </p:nvGrpSpPr>
        <p:grpSpPr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2195" name="Google Shape;2195;p5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96" name="Google Shape;2196;p5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197" name="Google Shape;2197;p59"/>
          <p:cNvCxnSpPr/>
          <p:nvPr/>
        </p:nvCxnSpPr>
        <p:spPr>
          <a:xfrm>
            <a:off x="4648200" y="3443288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98" name="Google Shape;2198;p59"/>
          <p:cNvSpPr txBox="1"/>
          <p:nvPr/>
        </p:nvSpPr>
        <p:spPr>
          <a:xfrm>
            <a:off x="48768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199" name="Google Shape;2199;p59"/>
          <p:cNvGrpSpPr/>
          <p:nvPr/>
        </p:nvGrpSpPr>
        <p:grpSpPr>
          <a:xfrm>
            <a:off x="3581400" y="3900488"/>
            <a:ext cx="457200" cy="457200"/>
            <a:chOff x="1344" y="1248"/>
            <a:chExt cx="288" cy="288"/>
          </a:xfrm>
        </p:grpSpPr>
        <p:sp>
          <p:nvSpPr>
            <p:cNvPr id="2200" name="Google Shape;2200;p5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01" name="Google Shape;2201;p5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202" name="Google Shape;2202;p59"/>
          <p:cNvGrpSpPr/>
          <p:nvPr/>
        </p:nvGrpSpPr>
        <p:grpSpPr>
          <a:xfrm>
            <a:off x="2743200" y="4814888"/>
            <a:ext cx="457200" cy="457200"/>
            <a:chOff x="1344" y="1248"/>
            <a:chExt cx="288" cy="288"/>
          </a:xfrm>
        </p:grpSpPr>
        <p:sp>
          <p:nvSpPr>
            <p:cNvPr id="2203" name="Google Shape;2203;p5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04" name="Google Shape;2204;p5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205" name="Google Shape;2205;p59"/>
          <p:cNvCxnSpPr/>
          <p:nvPr/>
        </p:nvCxnSpPr>
        <p:spPr>
          <a:xfrm flipH="1">
            <a:off x="3733800" y="3443288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06" name="Google Shape;2206;p59"/>
          <p:cNvCxnSpPr/>
          <p:nvPr/>
        </p:nvCxnSpPr>
        <p:spPr>
          <a:xfrm flipH="1">
            <a:off x="3048000" y="4357688"/>
            <a:ext cx="762000" cy="4429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07" name="Google Shape;2207;p59"/>
          <p:cNvSpPr txBox="1"/>
          <p:nvPr/>
        </p:nvSpPr>
        <p:spPr>
          <a:xfrm>
            <a:off x="38100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208" name="Google Shape;2208;p59"/>
          <p:cNvCxnSpPr/>
          <p:nvPr/>
        </p:nvCxnSpPr>
        <p:spPr>
          <a:xfrm>
            <a:off x="4572000" y="2300288"/>
            <a:ext cx="2362200" cy="6715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09" name="Google Shape;2209;p59"/>
          <p:cNvCxnSpPr/>
          <p:nvPr/>
        </p:nvCxnSpPr>
        <p:spPr>
          <a:xfrm>
            <a:off x="4572000" y="2300288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10" name="Google Shape;2210;p59"/>
          <p:cNvCxnSpPr/>
          <p:nvPr/>
        </p:nvCxnSpPr>
        <p:spPr>
          <a:xfrm flipH="1">
            <a:off x="2438400" y="2300288"/>
            <a:ext cx="2133600" cy="7477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11" name="Google Shape;2211;p59"/>
          <p:cNvSpPr txBox="1"/>
          <p:nvPr/>
        </p:nvSpPr>
        <p:spPr>
          <a:xfrm>
            <a:off x="4876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12" name="Google Shape;2212;p59"/>
          <p:cNvSpPr txBox="1"/>
          <p:nvPr/>
        </p:nvSpPr>
        <p:spPr>
          <a:xfrm>
            <a:off x="3429000" y="44958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13" name="Google Shape;2213;p59"/>
          <p:cNvSpPr txBox="1"/>
          <p:nvPr/>
        </p:nvSpPr>
        <p:spPr>
          <a:xfrm>
            <a:off x="5791200" y="23002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14" name="Google Shape;2214;p59"/>
          <p:cNvSpPr txBox="1"/>
          <p:nvPr/>
        </p:nvSpPr>
        <p:spPr>
          <a:xfrm>
            <a:off x="2819400" y="2300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15" name="Google Shape;2215;p59"/>
          <p:cNvSpPr txBox="1"/>
          <p:nvPr/>
        </p:nvSpPr>
        <p:spPr>
          <a:xfrm>
            <a:off x="4572000" y="2543175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16" name="Google Shape;2216;p59"/>
          <p:cNvSpPr txBox="1"/>
          <p:nvPr/>
        </p:nvSpPr>
        <p:spPr>
          <a:xfrm>
            <a:off x="4876800" y="29860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[393]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17" name="Google Shape;2217;p59"/>
          <p:cNvSpPr txBox="1"/>
          <p:nvPr/>
        </p:nvSpPr>
        <p:spPr>
          <a:xfrm>
            <a:off x="7162800" y="2971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[449]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18" name="Google Shape;2218;p59"/>
          <p:cNvSpPr txBox="1"/>
          <p:nvPr/>
        </p:nvSpPr>
        <p:spPr>
          <a:xfrm>
            <a:off x="1447800" y="31242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[447]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19" name="Google Shape;2219;p59"/>
          <p:cNvSpPr txBox="1"/>
          <p:nvPr/>
        </p:nvSpPr>
        <p:spPr>
          <a:xfrm>
            <a:off x="5638800" y="39004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[417]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20" name="Google Shape;2220;p59"/>
          <p:cNvSpPr txBox="1"/>
          <p:nvPr/>
        </p:nvSpPr>
        <p:spPr>
          <a:xfrm>
            <a:off x="2819400" y="39766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[413]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21" name="Google Shape;2221;p59"/>
          <p:cNvSpPr txBox="1"/>
          <p:nvPr/>
        </p:nvSpPr>
        <p:spPr>
          <a:xfrm>
            <a:off x="2057400" y="4876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[455]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22" name="Google Shape;2222;p59"/>
          <p:cNvSpPr txBox="1"/>
          <p:nvPr/>
        </p:nvSpPr>
        <p:spPr>
          <a:xfrm>
            <a:off x="5105400" y="4876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b="1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223" name="Google Shape;2223;p59"/>
          <p:cNvGrpSpPr/>
          <p:nvPr/>
        </p:nvGrpSpPr>
        <p:grpSpPr>
          <a:xfrm>
            <a:off x="5791200" y="4800600"/>
            <a:ext cx="457200" cy="457200"/>
            <a:chOff x="1344" y="1248"/>
            <a:chExt cx="288" cy="288"/>
          </a:xfrm>
        </p:grpSpPr>
        <p:sp>
          <p:nvSpPr>
            <p:cNvPr id="2224" name="Google Shape;2224;p5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25" name="Google Shape;2225;p5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226" name="Google Shape;2226;p59"/>
          <p:cNvCxnSpPr/>
          <p:nvPr/>
        </p:nvCxnSpPr>
        <p:spPr>
          <a:xfrm>
            <a:off x="5410200" y="4343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27" name="Google Shape;2227;p59"/>
          <p:cNvSpPr txBox="1"/>
          <p:nvPr/>
        </p:nvSpPr>
        <p:spPr>
          <a:xfrm>
            <a:off x="6248400" y="4876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[450]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228" name="Google Shape;2228;p59"/>
          <p:cNvGrpSpPr/>
          <p:nvPr/>
        </p:nvGrpSpPr>
        <p:grpSpPr>
          <a:xfrm>
            <a:off x="1371600" y="3962400"/>
            <a:ext cx="457200" cy="457200"/>
            <a:chOff x="1344" y="1248"/>
            <a:chExt cx="288" cy="288"/>
          </a:xfrm>
        </p:grpSpPr>
        <p:sp>
          <p:nvSpPr>
            <p:cNvPr id="2229" name="Google Shape;2229;p5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30" name="Google Shape;2230;p5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231" name="Google Shape;2231;p59"/>
          <p:cNvCxnSpPr/>
          <p:nvPr/>
        </p:nvCxnSpPr>
        <p:spPr>
          <a:xfrm flipH="1">
            <a:off x="1524000" y="35052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32" name="Google Shape;2232;p59"/>
          <p:cNvSpPr txBox="1"/>
          <p:nvPr/>
        </p:nvSpPr>
        <p:spPr>
          <a:xfrm>
            <a:off x="685800" y="39766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[473]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2" name="Google Shape;212;p6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Heuristic Functions</a:t>
            </a:r>
            <a:endParaRPr/>
          </a:p>
        </p:txBody>
      </p:sp>
      <p:sp>
        <p:nvSpPr>
          <p:cNvPr id="213" name="Google Shape;213;p6"/>
          <p:cNvSpPr txBox="1"/>
          <p:nvPr>
            <p:ph idx="1" type="body"/>
          </p:nvPr>
        </p:nvSpPr>
        <p:spPr>
          <a:xfrm>
            <a:off x="381000" y="1981200"/>
            <a:ext cx="8763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-US" sz="2000"/>
              <a:t>A heuristic function is a function </a:t>
            </a:r>
            <a:r>
              <a:rPr i="1" lang="en-US" sz="2000"/>
              <a:t>h</a:t>
            </a:r>
            <a:r>
              <a:rPr i="1" lang="en-US" sz="2000"/>
              <a:t>(n)</a:t>
            </a:r>
            <a:r>
              <a:rPr lang="en-US" sz="2000"/>
              <a:t> that gives an </a:t>
            </a:r>
            <a:r>
              <a:rPr lang="en-US" sz="2000" u="sng"/>
              <a:t>estimation</a:t>
            </a:r>
            <a:r>
              <a:rPr lang="en-US" sz="2000"/>
              <a:t> on the “cost” of getting from node </a:t>
            </a:r>
            <a:r>
              <a:rPr i="1" lang="en-US" sz="2000"/>
              <a:t>n</a:t>
            </a:r>
            <a:r>
              <a:rPr lang="en-US" sz="2000"/>
              <a:t> to the goal state – so that the node with the least cost among all possible choices can be selected for expansion first. An evaluation function f(n) can use h(n) to </a:t>
            </a:r>
            <a:r>
              <a:rPr lang="en-US" sz="2000"/>
              <a:t>define the goodness of a state</a:t>
            </a:r>
            <a:endParaRPr/>
          </a:p>
          <a:p>
            <a:pPr indent="-2667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200"/>
              <a:buChar char="■"/>
            </a:pPr>
            <a:r>
              <a:rPr lang="en-US" sz="2000"/>
              <a:t>Three approaches to defining </a:t>
            </a:r>
            <a:r>
              <a:rPr i="1" lang="en-US" sz="2000"/>
              <a:t>f</a:t>
            </a:r>
            <a:r>
              <a:rPr lang="en-US" sz="2000"/>
              <a:t>:</a:t>
            </a:r>
            <a:endParaRPr/>
          </a:p>
          <a:p>
            <a:pPr indent="-2667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</a:pPr>
            <a:r>
              <a:rPr i="1" lang="en-US" sz="1800"/>
              <a:t>f </a:t>
            </a:r>
            <a:r>
              <a:rPr lang="en-US" sz="1800"/>
              <a:t>measures the value of the current state (its “goodness”)</a:t>
            </a:r>
            <a:endParaRPr/>
          </a:p>
          <a:p>
            <a:pPr indent="-222884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i="1" sz="1800"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</a:pPr>
            <a:r>
              <a:rPr i="1" lang="en-US" sz="1800"/>
              <a:t>f</a:t>
            </a:r>
            <a:r>
              <a:rPr lang="en-US" sz="1800"/>
              <a:t> measures the estimated cost of getting to the goal from the current state: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</a:pPr>
            <a:r>
              <a:rPr i="1" lang="en-US" sz="1600"/>
              <a:t>	f(n)</a:t>
            </a:r>
            <a:r>
              <a:rPr lang="en-US" sz="1600"/>
              <a:t> = </a:t>
            </a:r>
            <a:r>
              <a:rPr i="1" lang="en-US" sz="1600"/>
              <a:t>h(n) </a:t>
            </a:r>
            <a:r>
              <a:rPr lang="en-US" sz="1600"/>
              <a:t>where </a:t>
            </a:r>
            <a:r>
              <a:rPr i="1" lang="en-US" sz="1600"/>
              <a:t>h(n)</a:t>
            </a:r>
            <a:r>
              <a:rPr lang="en-US" sz="1600"/>
              <a:t> = an estimate of the cost to get from </a:t>
            </a:r>
            <a:r>
              <a:rPr i="1" lang="en-US" sz="1600"/>
              <a:t>n</a:t>
            </a:r>
            <a:r>
              <a:rPr lang="en-US" sz="1600"/>
              <a:t> to a goal</a:t>
            </a:r>
            <a:endParaRPr/>
          </a:p>
          <a:p>
            <a:pPr indent="-222884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i="1" sz="1800"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</a:pPr>
            <a:r>
              <a:rPr i="1" lang="en-US" sz="1800"/>
              <a:t>f</a:t>
            </a:r>
            <a:r>
              <a:rPr lang="en-US" sz="1800"/>
              <a:t> measures the estimated cost of getting to the goal state from the </a:t>
            </a:r>
            <a:r>
              <a:rPr i="1" lang="en-US" sz="1800"/>
              <a:t>current state</a:t>
            </a:r>
            <a:r>
              <a:rPr lang="en-US" sz="1800"/>
              <a:t> and the cost of the existing path to it.  Often, in this case, we decompose </a:t>
            </a:r>
            <a:r>
              <a:rPr i="1" lang="en-US" sz="1800"/>
              <a:t>f</a:t>
            </a:r>
            <a:r>
              <a:rPr lang="en-US" sz="1800"/>
              <a:t>: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</a:pPr>
            <a:r>
              <a:rPr i="1" lang="en-US" sz="1600"/>
              <a:t>	f(n)</a:t>
            </a:r>
            <a:r>
              <a:rPr lang="en-US" sz="1600"/>
              <a:t> = </a:t>
            </a:r>
            <a:r>
              <a:rPr i="1" lang="en-US" sz="1600"/>
              <a:t>g(n)</a:t>
            </a:r>
            <a:r>
              <a:rPr lang="en-US" sz="1600"/>
              <a:t> + </a:t>
            </a:r>
            <a:r>
              <a:rPr i="1" lang="en-US" sz="1600"/>
              <a:t>h(n)</a:t>
            </a:r>
            <a:r>
              <a:rPr lang="en-US" sz="1600"/>
              <a:t> where </a:t>
            </a:r>
            <a:r>
              <a:rPr i="1" lang="en-US" sz="1600"/>
              <a:t>g(n)</a:t>
            </a:r>
            <a:r>
              <a:rPr lang="en-US" sz="1600"/>
              <a:t> = the cost to get to </a:t>
            </a:r>
            <a:r>
              <a:rPr i="1" lang="en-US" sz="1600"/>
              <a:t>n </a:t>
            </a:r>
            <a:r>
              <a:rPr lang="en-US" sz="1600"/>
              <a:t>(from initial state)</a:t>
            </a:r>
            <a:r>
              <a:rPr i="1" lang="en-US" sz="1600"/>
              <a:t>	</a:t>
            </a:r>
            <a:endParaRPr sz="16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6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7" name="Google Shape;2237;p60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38" name="Google Shape;2238;p60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A* Search: Tree Search</a:t>
            </a:r>
            <a:endParaRPr/>
          </a:p>
        </p:txBody>
      </p:sp>
      <p:grpSp>
        <p:nvGrpSpPr>
          <p:cNvPr id="2239" name="Google Shape;2239;p60"/>
          <p:cNvGrpSpPr/>
          <p:nvPr/>
        </p:nvGrpSpPr>
        <p:grpSpPr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2240" name="Google Shape;2240;p6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41" name="Google Shape;2241;p6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242" name="Google Shape;2242;p60"/>
          <p:cNvGrpSpPr/>
          <p:nvPr/>
        </p:nvGrpSpPr>
        <p:grpSpPr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2243" name="Google Shape;2243;p6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44" name="Google Shape;2244;p6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245" name="Google Shape;2245;p60"/>
          <p:cNvGrpSpPr/>
          <p:nvPr/>
        </p:nvGrpSpPr>
        <p:grpSpPr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2246" name="Google Shape;2246;p6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47" name="Google Shape;2247;p6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248" name="Google Shape;2248;p60"/>
          <p:cNvGrpSpPr/>
          <p:nvPr/>
        </p:nvGrpSpPr>
        <p:grpSpPr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2249" name="Google Shape;2249;p6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50" name="Google Shape;2250;p6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251" name="Google Shape;2251;p60"/>
          <p:cNvGrpSpPr/>
          <p:nvPr/>
        </p:nvGrpSpPr>
        <p:grpSpPr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2252" name="Google Shape;2252;p6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53" name="Google Shape;2253;p6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254" name="Google Shape;2254;p60"/>
          <p:cNvCxnSpPr/>
          <p:nvPr/>
        </p:nvCxnSpPr>
        <p:spPr>
          <a:xfrm>
            <a:off x="4648200" y="3443288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55" name="Google Shape;2255;p60"/>
          <p:cNvSpPr txBox="1"/>
          <p:nvPr/>
        </p:nvSpPr>
        <p:spPr>
          <a:xfrm>
            <a:off x="48768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256" name="Google Shape;2256;p60"/>
          <p:cNvGrpSpPr/>
          <p:nvPr/>
        </p:nvGrpSpPr>
        <p:grpSpPr>
          <a:xfrm>
            <a:off x="3581400" y="3900488"/>
            <a:ext cx="457200" cy="457200"/>
            <a:chOff x="1344" y="1248"/>
            <a:chExt cx="288" cy="288"/>
          </a:xfrm>
        </p:grpSpPr>
        <p:sp>
          <p:nvSpPr>
            <p:cNvPr id="2257" name="Google Shape;2257;p6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58" name="Google Shape;2258;p6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259" name="Google Shape;2259;p60"/>
          <p:cNvGrpSpPr/>
          <p:nvPr/>
        </p:nvGrpSpPr>
        <p:grpSpPr>
          <a:xfrm>
            <a:off x="2743200" y="4814888"/>
            <a:ext cx="457200" cy="457200"/>
            <a:chOff x="1344" y="1248"/>
            <a:chExt cx="288" cy="288"/>
          </a:xfrm>
        </p:grpSpPr>
        <p:sp>
          <p:nvSpPr>
            <p:cNvPr id="2260" name="Google Shape;2260;p6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61" name="Google Shape;2261;p6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262" name="Google Shape;2262;p60"/>
          <p:cNvCxnSpPr/>
          <p:nvPr/>
        </p:nvCxnSpPr>
        <p:spPr>
          <a:xfrm flipH="1">
            <a:off x="3733800" y="3443288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63" name="Google Shape;2263;p60"/>
          <p:cNvCxnSpPr/>
          <p:nvPr/>
        </p:nvCxnSpPr>
        <p:spPr>
          <a:xfrm flipH="1">
            <a:off x="3048000" y="4357688"/>
            <a:ext cx="762000" cy="4429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64" name="Google Shape;2264;p60"/>
          <p:cNvSpPr txBox="1"/>
          <p:nvPr/>
        </p:nvSpPr>
        <p:spPr>
          <a:xfrm>
            <a:off x="38100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265" name="Google Shape;2265;p60"/>
          <p:cNvCxnSpPr/>
          <p:nvPr/>
        </p:nvCxnSpPr>
        <p:spPr>
          <a:xfrm>
            <a:off x="4572000" y="2300288"/>
            <a:ext cx="2362200" cy="6715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66" name="Google Shape;2266;p60"/>
          <p:cNvCxnSpPr/>
          <p:nvPr/>
        </p:nvCxnSpPr>
        <p:spPr>
          <a:xfrm>
            <a:off x="4572000" y="2300288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67" name="Google Shape;2267;p60"/>
          <p:cNvCxnSpPr/>
          <p:nvPr/>
        </p:nvCxnSpPr>
        <p:spPr>
          <a:xfrm flipH="1">
            <a:off x="2438400" y="2300288"/>
            <a:ext cx="2133600" cy="7477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68" name="Google Shape;2268;p60"/>
          <p:cNvSpPr txBox="1"/>
          <p:nvPr/>
        </p:nvSpPr>
        <p:spPr>
          <a:xfrm>
            <a:off x="4876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69" name="Google Shape;2269;p60"/>
          <p:cNvSpPr txBox="1"/>
          <p:nvPr/>
        </p:nvSpPr>
        <p:spPr>
          <a:xfrm>
            <a:off x="3429000" y="44958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70" name="Google Shape;2270;p60"/>
          <p:cNvSpPr txBox="1"/>
          <p:nvPr/>
        </p:nvSpPr>
        <p:spPr>
          <a:xfrm>
            <a:off x="5791200" y="23002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71" name="Google Shape;2271;p60"/>
          <p:cNvSpPr txBox="1"/>
          <p:nvPr/>
        </p:nvSpPr>
        <p:spPr>
          <a:xfrm>
            <a:off x="2819400" y="2300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72" name="Google Shape;2272;p60"/>
          <p:cNvSpPr txBox="1"/>
          <p:nvPr/>
        </p:nvSpPr>
        <p:spPr>
          <a:xfrm>
            <a:off x="4572000" y="2543175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73" name="Google Shape;2273;p60"/>
          <p:cNvSpPr txBox="1"/>
          <p:nvPr/>
        </p:nvSpPr>
        <p:spPr>
          <a:xfrm>
            <a:off x="4876800" y="29860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[393]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74" name="Google Shape;2274;p60"/>
          <p:cNvSpPr txBox="1"/>
          <p:nvPr/>
        </p:nvSpPr>
        <p:spPr>
          <a:xfrm>
            <a:off x="7162800" y="2971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[449]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75" name="Google Shape;2275;p60"/>
          <p:cNvSpPr txBox="1"/>
          <p:nvPr/>
        </p:nvSpPr>
        <p:spPr>
          <a:xfrm>
            <a:off x="1447800" y="31242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[447]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76" name="Google Shape;2276;p60"/>
          <p:cNvSpPr txBox="1"/>
          <p:nvPr/>
        </p:nvSpPr>
        <p:spPr>
          <a:xfrm>
            <a:off x="5638800" y="39004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[417]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77" name="Google Shape;2277;p60"/>
          <p:cNvSpPr txBox="1"/>
          <p:nvPr/>
        </p:nvSpPr>
        <p:spPr>
          <a:xfrm>
            <a:off x="2819400" y="39766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[413]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78" name="Google Shape;2278;p60"/>
          <p:cNvSpPr txBox="1"/>
          <p:nvPr/>
        </p:nvSpPr>
        <p:spPr>
          <a:xfrm>
            <a:off x="2057400" y="4876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[455]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79" name="Google Shape;2279;p60"/>
          <p:cNvSpPr txBox="1"/>
          <p:nvPr/>
        </p:nvSpPr>
        <p:spPr>
          <a:xfrm>
            <a:off x="5105400" y="4876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b="1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280" name="Google Shape;2280;p60"/>
          <p:cNvGrpSpPr/>
          <p:nvPr/>
        </p:nvGrpSpPr>
        <p:grpSpPr>
          <a:xfrm>
            <a:off x="5791200" y="4800600"/>
            <a:ext cx="457200" cy="457200"/>
            <a:chOff x="1344" y="1248"/>
            <a:chExt cx="288" cy="288"/>
          </a:xfrm>
        </p:grpSpPr>
        <p:sp>
          <p:nvSpPr>
            <p:cNvPr id="2281" name="Google Shape;2281;p6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82" name="Google Shape;2282;p6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283" name="Google Shape;2283;p60"/>
          <p:cNvCxnSpPr/>
          <p:nvPr/>
        </p:nvCxnSpPr>
        <p:spPr>
          <a:xfrm>
            <a:off x="5410200" y="4343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84" name="Google Shape;2284;p60"/>
          <p:cNvSpPr txBox="1"/>
          <p:nvPr/>
        </p:nvSpPr>
        <p:spPr>
          <a:xfrm>
            <a:off x="6248400" y="4876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[450]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285" name="Google Shape;2285;p60"/>
          <p:cNvGrpSpPr/>
          <p:nvPr/>
        </p:nvGrpSpPr>
        <p:grpSpPr>
          <a:xfrm>
            <a:off x="1371600" y="3962400"/>
            <a:ext cx="457200" cy="457200"/>
            <a:chOff x="1344" y="1248"/>
            <a:chExt cx="288" cy="288"/>
          </a:xfrm>
        </p:grpSpPr>
        <p:sp>
          <p:nvSpPr>
            <p:cNvPr id="2286" name="Google Shape;2286;p6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87" name="Google Shape;2287;p6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288" name="Google Shape;2288;p60"/>
          <p:cNvCxnSpPr/>
          <p:nvPr/>
        </p:nvCxnSpPr>
        <p:spPr>
          <a:xfrm flipH="1">
            <a:off x="1524000" y="35052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89" name="Google Shape;2289;p60"/>
          <p:cNvSpPr txBox="1"/>
          <p:nvPr/>
        </p:nvSpPr>
        <p:spPr>
          <a:xfrm>
            <a:off x="685800" y="39766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[473]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3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61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95" name="Google Shape;2295;p61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A* Search: Tree Search</a:t>
            </a:r>
            <a:endParaRPr/>
          </a:p>
        </p:txBody>
      </p:sp>
      <p:grpSp>
        <p:nvGrpSpPr>
          <p:cNvPr id="2296" name="Google Shape;2296;p61"/>
          <p:cNvGrpSpPr/>
          <p:nvPr/>
        </p:nvGrpSpPr>
        <p:grpSpPr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2297" name="Google Shape;2297;p61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98" name="Google Shape;2298;p61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299" name="Google Shape;2299;p61"/>
          <p:cNvGrpSpPr/>
          <p:nvPr/>
        </p:nvGrpSpPr>
        <p:grpSpPr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2300" name="Google Shape;2300;p61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01" name="Google Shape;2301;p61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302" name="Google Shape;2302;p61"/>
          <p:cNvGrpSpPr/>
          <p:nvPr/>
        </p:nvGrpSpPr>
        <p:grpSpPr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2303" name="Google Shape;2303;p61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04" name="Google Shape;2304;p61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305" name="Google Shape;2305;p61"/>
          <p:cNvGrpSpPr/>
          <p:nvPr/>
        </p:nvGrpSpPr>
        <p:grpSpPr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2306" name="Google Shape;2306;p61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07" name="Google Shape;2307;p61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308" name="Google Shape;2308;p61"/>
          <p:cNvGrpSpPr/>
          <p:nvPr/>
        </p:nvGrpSpPr>
        <p:grpSpPr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2309" name="Google Shape;2309;p61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10" name="Google Shape;2310;p61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311" name="Google Shape;2311;p61"/>
          <p:cNvCxnSpPr/>
          <p:nvPr/>
        </p:nvCxnSpPr>
        <p:spPr>
          <a:xfrm>
            <a:off x="4648200" y="3443288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12" name="Google Shape;2312;p61"/>
          <p:cNvSpPr txBox="1"/>
          <p:nvPr/>
        </p:nvSpPr>
        <p:spPr>
          <a:xfrm>
            <a:off x="48768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313" name="Google Shape;2313;p61"/>
          <p:cNvGrpSpPr/>
          <p:nvPr/>
        </p:nvGrpSpPr>
        <p:grpSpPr>
          <a:xfrm>
            <a:off x="3581400" y="3900488"/>
            <a:ext cx="457200" cy="457200"/>
            <a:chOff x="1344" y="1248"/>
            <a:chExt cx="288" cy="288"/>
          </a:xfrm>
        </p:grpSpPr>
        <p:sp>
          <p:nvSpPr>
            <p:cNvPr id="2314" name="Google Shape;2314;p61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15" name="Google Shape;2315;p61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316" name="Google Shape;2316;p61"/>
          <p:cNvGrpSpPr/>
          <p:nvPr/>
        </p:nvGrpSpPr>
        <p:grpSpPr>
          <a:xfrm>
            <a:off x="2743200" y="4814888"/>
            <a:ext cx="457200" cy="457200"/>
            <a:chOff x="1344" y="1248"/>
            <a:chExt cx="288" cy="288"/>
          </a:xfrm>
        </p:grpSpPr>
        <p:sp>
          <p:nvSpPr>
            <p:cNvPr id="2317" name="Google Shape;2317;p61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18" name="Google Shape;2318;p61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319" name="Google Shape;2319;p61"/>
          <p:cNvCxnSpPr/>
          <p:nvPr/>
        </p:nvCxnSpPr>
        <p:spPr>
          <a:xfrm flipH="1">
            <a:off x="3733800" y="3443288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20" name="Google Shape;2320;p61"/>
          <p:cNvCxnSpPr/>
          <p:nvPr/>
        </p:nvCxnSpPr>
        <p:spPr>
          <a:xfrm flipH="1">
            <a:off x="3048000" y="4357688"/>
            <a:ext cx="762000" cy="4429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21" name="Google Shape;2321;p61"/>
          <p:cNvSpPr txBox="1"/>
          <p:nvPr/>
        </p:nvSpPr>
        <p:spPr>
          <a:xfrm>
            <a:off x="38100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322" name="Google Shape;2322;p61"/>
          <p:cNvCxnSpPr/>
          <p:nvPr/>
        </p:nvCxnSpPr>
        <p:spPr>
          <a:xfrm>
            <a:off x="4572000" y="2300288"/>
            <a:ext cx="2362200" cy="6715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23" name="Google Shape;2323;p61"/>
          <p:cNvCxnSpPr/>
          <p:nvPr/>
        </p:nvCxnSpPr>
        <p:spPr>
          <a:xfrm>
            <a:off x="4572000" y="2300288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24" name="Google Shape;2324;p61"/>
          <p:cNvCxnSpPr/>
          <p:nvPr/>
        </p:nvCxnSpPr>
        <p:spPr>
          <a:xfrm flipH="1">
            <a:off x="2438400" y="2300288"/>
            <a:ext cx="2133600" cy="7477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25" name="Google Shape;2325;p61"/>
          <p:cNvSpPr txBox="1"/>
          <p:nvPr/>
        </p:nvSpPr>
        <p:spPr>
          <a:xfrm>
            <a:off x="4876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26" name="Google Shape;2326;p61"/>
          <p:cNvSpPr txBox="1"/>
          <p:nvPr/>
        </p:nvSpPr>
        <p:spPr>
          <a:xfrm>
            <a:off x="3429000" y="44958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27" name="Google Shape;2327;p61"/>
          <p:cNvSpPr txBox="1"/>
          <p:nvPr/>
        </p:nvSpPr>
        <p:spPr>
          <a:xfrm>
            <a:off x="5791200" y="23002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28" name="Google Shape;2328;p61"/>
          <p:cNvSpPr txBox="1"/>
          <p:nvPr/>
        </p:nvSpPr>
        <p:spPr>
          <a:xfrm>
            <a:off x="2819400" y="2300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29" name="Google Shape;2329;p61"/>
          <p:cNvSpPr txBox="1"/>
          <p:nvPr/>
        </p:nvSpPr>
        <p:spPr>
          <a:xfrm>
            <a:off x="4572000" y="2543175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30" name="Google Shape;2330;p61"/>
          <p:cNvSpPr txBox="1"/>
          <p:nvPr/>
        </p:nvSpPr>
        <p:spPr>
          <a:xfrm>
            <a:off x="4876800" y="29860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[393]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31" name="Google Shape;2331;p61"/>
          <p:cNvSpPr txBox="1"/>
          <p:nvPr/>
        </p:nvSpPr>
        <p:spPr>
          <a:xfrm>
            <a:off x="7162800" y="2971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[449]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32" name="Google Shape;2332;p61"/>
          <p:cNvSpPr txBox="1"/>
          <p:nvPr/>
        </p:nvSpPr>
        <p:spPr>
          <a:xfrm>
            <a:off x="1447800" y="31242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[447]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33" name="Google Shape;2333;p61"/>
          <p:cNvSpPr txBox="1"/>
          <p:nvPr/>
        </p:nvSpPr>
        <p:spPr>
          <a:xfrm>
            <a:off x="5638800" y="39004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[417]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34" name="Google Shape;2334;p61"/>
          <p:cNvSpPr txBox="1"/>
          <p:nvPr/>
        </p:nvSpPr>
        <p:spPr>
          <a:xfrm>
            <a:off x="2819400" y="39766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[413]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35" name="Google Shape;2335;p61"/>
          <p:cNvSpPr txBox="1"/>
          <p:nvPr/>
        </p:nvSpPr>
        <p:spPr>
          <a:xfrm>
            <a:off x="2057400" y="4876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[455]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36" name="Google Shape;2336;p61"/>
          <p:cNvSpPr txBox="1"/>
          <p:nvPr/>
        </p:nvSpPr>
        <p:spPr>
          <a:xfrm>
            <a:off x="5105400" y="4876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b="1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337" name="Google Shape;2337;p61"/>
          <p:cNvGrpSpPr/>
          <p:nvPr/>
        </p:nvGrpSpPr>
        <p:grpSpPr>
          <a:xfrm>
            <a:off x="5791200" y="4800600"/>
            <a:ext cx="457200" cy="457200"/>
            <a:chOff x="1344" y="1248"/>
            <a:chExt cx="288" cy="288"/>
          </a:xfrm>
        </p:grpSpPr>
        <p:sp>
          <p:nvSpPr>
            <p:cNvPr id="2338" name="Google Shape;2338;p61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39" name="Google Shape;2339;p61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340" name="Google Shape;2340;p61"/>
          <p:cNvCxnSpPr/>
          <p:nvPr/>
        </p:nvCxnSpPr>
        <p:spPr>
          <a:xfrm>
            <a:off x="5410200" y="4343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41" name="Google Shape;2341;p61"/>
          <p:cNvSpPr txBox="1"/>
          <p:nvPr/>
        </p:nvSpPr>
        <p:spPr>
          <a:xfrm>
            <a:off x="6248400" y="4876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[450]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342" name="Google Shape;2342;p61"/>
          <p:cNvGrpSpPr/>
          <p:nvPr/>
        </p:nvGrpSpPr>
        <p:grpSpPr>
          <a:xfrm>
            <a:off x="1371600" y="3962400"/>
            <a:ext cx="457200" cy="457200"/>
            <a:chOff x="1344" y="1248"/>
            <a:chExt cx="288" cy="288"/>
          </a:xfrm>
        </p:grpSpPr>
        <p:sp>
          <p:nvSpPr>
            <p:cNvPr id="2343" name="Google Shape;2343;p61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44" name="Google Shape;2344;p61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345" name="Google Shape;2345;p61"/>
          <p:cNvCxnSpPr/>
          <p:nvPr/>
        </p:nvCxnSpPr>
        <p:spPr>
          <a:xfrm flipH="1">
            <a:off x="1524000" y="35052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46" name="Google Shape;2346;p61"/>
          <p:cNvSpPr txBox="1"/>
          <p:nvPr/>
        </p:nvSpPr>
        <p:spPr>
          <a:xfrm>
            <a:off x="685800" y="39766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[473]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47" name="Google Shape;2347;p61"/>
          <p:cNvSpPr txBox="1"/>
          <p:nvPr/>
        </p:nvSpPr>
        <p:spPr>
          <a:xfrm>
            <a:off x="1905000" y="5715000"/>
            <a:ext cx="640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A* not optimal !!!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p62"/>
          <p:cNvSpPr txBox="1"/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A* Algorithm</a:t>
            </a:r>
            <a:endParaRPr/>
          </a:p>
        </p:txBody>
      </p:sp>
      <p:sp>
        <p:nvSpPr>
          <p:cNvPr id="2353" name="Google Shape;2353;p6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/>
              <a:t>A* with systematic checking for repeated states …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7" name="Shape 2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" name="Google Shape;2358;p63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59" name="Google Shape;2359;p63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A* Algorithm</a:t>
            </a:r>
            <a:endParaRPr/>
          </a:p>
        </p:txBody>
      </p:sp>
      <p:sp>
        <p:nvSpPr>
          <p:cNvPr id="2360" name="Google Shape;2360;p63"/>
          <p:cNvSpPr txBox="1"/>
          <p:nvPr>
            <p:ph idx="1" type="body"/>
          </p:nvPr>
        </p:nvSpPr>
        <p:spPr>
          <a:xfrm>
            <a:off x="1219200" y="18288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rPr lang="en-US" sz="2000"/>
              <a:t>1.   Search queue Q is empty.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rPr lang="en-US" sz="2000"/>
              <a:t>2.   Place the start state s in Q with f  value h(s).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rPr lang="en-US" sz="2000"/>
              <a:t>3.   If Q is empty, return failure.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rPr lang="en-US" sz="2000"/>
              <a:t>4.   Take node n from Q with lowest f value.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rPr lang="en-US" sz="2000"/>
              <a:t>      (Keep Q sorted by f  values and pick the first element).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rPr lang="en-US" sz="2000"/>
              <a:t>5.   If n is a goal node, stop and return solution.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rPr lang="en-US" sz="2000"/>
              <a:t>6.   Generate successors of node n.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rPr lang="en-US" sz="2000"/>
              <a:t>7.   For each successor n’ of n do:</a:t>
            </a:r>
            <a:endParaRPr/>
          </a:p>
          <a:p>
            <a:pPr indent="-4572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Font typeface="Noto Sans Symbols"/>
              <a:buNone/>
            </a:pPr>
            <a:r>
              <a:rPr lang="en-US" sz="2000"/>
              <a:t>a) Compute f(n’) = g(n) + cost(n,n’) + h(n’).</a:t>
            </a:r>
            <a:endParaRPr/>
          </a:p>
          <a:p>
            <a:pPr indent="-4572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Font typeface="Noto Sans Symbols"/>
              <a:buNone/>
            </a:pPr>
            <a:r>
              <a:rPr lang="en-US" sz="2000"/>
              <a:t>b) If n’ is new (never generated before), add n’ to Q. </a:t>
            </a:r>
            <a:endParaRPr/>
          </a:p>
          <a:p>
            <a:pPr indent="-4572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Font typeface="Noto Sans Symbols"/>
              <a:buNone/>
            </a:pPr>
            <a:r>
              <a:rPr lang="en-US" sz="2000"/>
              <a:t>c) If node n’ is already in Q with a higher f value, replace it with current f(n’) and place it in sorted order in Q. </a:t>
            </a:r>
            <a:endParaRPr/>
          </a:p>
          <a:p>
            <a:pPr indent="-4572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Font typeface="Noto Sans Symbols"/>
              <a:buNone/>
            </a:pPr>
            <a:r>
              <a:rPr lang="en-US" sz="2000"/>
              <a:t>End for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rPr lang="en-US" sz="2000"/>
              <a:t>8.   Go back to step 3.</a:t>
            </a:r>
            <a:endParaRPr sz="20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4" name="Shape 2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" name="Google Shape;2365;p64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66" name="Google Shape;2366;p64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A* Search: Analysis</a:t>
            </a:r>
            <a:endParaRPr/>
          </a:p>
        </p:txBody>
      </p:sp>
      <p:grpSp>
        <p:nvGrpSpPr>
          <p:cNvPr id="2367" name="Google Shape;2367;p64"/>
          <p:cNvGrpSpPr/>
          <p:nvPr/>
        </p:nvGrpSpPr>
        <p:grpSpPr>
          <a:xfrm>
            <a:off x="2133600" y="1981200"/>
            <a:ext cx="457200" cy="457200"/>
            <a:chOff x="1344" y="1248"/>
            <a:chExt cx="288" cy="288"/>
          </a:xfrm>
        </p:grpSpPr>
        <p:sp>
          <p:nvSpPr>
            <p:cNvPr id="2368" name="Google Shape;2368;p6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69" name="Google Shape;2369;p6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370" name="Google Shape;2370;p64"/>
          <p:cNvGrpSpPr/>
          <p:nvPr/>
        </p:nvGrpSpPr>
        <p:grpSpPr>
          <a:xfrm>
            <a:off x="3200400" y="2514600"/>
            <a:ext cx="457200" cy="457200"/>
            <a:chOff x="1344" y="1248"/>
            <a:chExt cx="288" cy="288"/>
          </a:xfrm>
        </p:grpSpPr>
        <p:sp>
          <p:nvSpPr>
            <p:cNvPr id="2371" name="Google Shape;2371;p6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72" name="Google Shape;2372;p6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373" name="Google Shape;2373;p64"/>
          <p:cNvGrpSpPr/>
          <p:nvPr/>
        </p:nvGrpSpPr>
        <p:grpSpPr>
          <a:xfrm>
            <a:off x="533400" y="3429000"/>
            <a:ext cx="457200" cy="457200"/>
            <a:chOff x="1344" y="1248"/>
            <a:chExt cx="288" cy="288"/>
          </a:xfrm>
        </p:grpSpPr>
        <p:sp>
          <p:nvSpPr>
            <p:cNvPr id="2374" name="Google Shape;2374;p6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75" name="Google Shape;2375;p6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376" name="Google Shape;2376;p64"/>
          <p:cNvGrpSpPr/>
          <p:nvPr/>
        </p:nvGrpSpPr>
        <p:grpSpPr>
          <a:xfrm>
            <a:off x="1066800" y="2667000"/>
            <a:ext cx="457200" cy="457200"/>
            <a:chOff x="1344" y="1248"/>
            <a:chExt cx="288" cy="288"/>
          </a:xfrm>
        </p:grpSpPr>
        <p:sp>
          <p:nvSpPr>
            <p:cNvPr id="2377" name="Google Shape;2377;p6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78" name="Google Shape;2378;p6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379" name="Google Shape;2379;p64"/>
          <p:cNvGrpSpPr/>
          <p:nvPr/>
        </p:nvGrpSpPr>
        <p:grpSpPr>
          <a:xfrm>
            <a:off x="2209800" y="3124200"/>
            <a:ext cx="457200" cy="457200"/>
            <a:chOff x="1344" y="1248"/>
            <a:chExt cx="288" cy="288"/>
          </a:xfrm>
        </p:grpSpPr>
        <p:sp>
          <p:nvSpPr>
            <p:cNvPr id="2380" name="Google Shape;2380;p6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81" name="Google Shape;2381;p6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382" name="Google Shape;2382;p64"/>
          <p:cNvGrpSpPr/>
          <p:nvPr/>
        </p:nvGrpSpPr>
        <p:grpSpPr>
          <a:xfrm>
            <a:off x="2895600" y="4038600"/>
            <a:ext cx="457200" cy="457200"/>
            <a:chOff x="1344" y="1248"/>
            <a:chExt cx="288" cy="288"/>
          </a:xfrm>
        </p:grpSpPr>
        <p:sp>
          <p:nvSpPr>
            <p:cNvPr id="2383" name="Google Shape;2383;p6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84" name="Google Shape;2384;p6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385" name="Google Shape;2385;p64"/>
          <p:cNvGrpSpPr/>
          <p:nvPr/>
        </p:nvGrpSpPr>
        <p:grpSpPr>
          <a:xfrm>
            <a:off x="1905000" y="5715000"/>
            <a:ext cx="457200" cy="457200"/>
            <a:chOff x="1344" y="1248"/>
            <a:chExt cx="288" cy="288"/>
          </a:xfrm>
        </p:grpSpPr>
        <p:sp>
          <p:nvSpPr>
            <p:cNvPr id="2386" name="Google Shape;2386;p6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87" name="Google Shape;2387;p6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388" name="Google Shape;2388;p64"/>
          <p:cNvCxnSpPr/>
          <p:nvPr/>
        </p:nvCxnSpPr>
        <p:spPr>
          <a:xfrm>
            <a:off x="2438400" y="3581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89" name="Google Shape;2389;p64"/>
          <p:cNvCxnSpPr/>
          <p:nvPr/>
        </p:nvCxnSpPr>
        <p:spPr>
          <a:xfrm flipH="1">
            <a:off x="2133600" y="4495800"/>
            <a:ext cx="9906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90" name="Google Shape;2390;p64"/>
          <p:cNvSpPr txBox="1"/>
          <p:nvPr/>
        </p:nvSpPr>
        <p:spPr>
          <a:xfrm>
            <a:off x="26670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91" name="Google Shape;2391;p64"/>
          <p:cNvSpPr txBox="1"/>
          <p:nvPr/>
        </p:nvSpPr>
        <p:spPr>
          <a:xfrm>
            <a:off x="2667000" y="51054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211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392" name="Google Shape;2392;p64"/>
          <p:cNvGrpSpPr/>
          <p:nvPr/>
        </p:nvGrpSpPr>
        <p:grpSpPr>
          <a:xfrm>
            <a:off x="1371600" y="4038600"/>
            <a:ext cx="457200" cy="457200"/>
            <a:chOff x="1344" y="1248"/>
            <a:chExt cx="288" cy="288"/>
          </a:xfrm>
        </p:grpSpPr>
        <p:sp>
          <p:nvSpPr>
            <p:cNvPr id="2393" name="Google Shape;2393;p6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94" name="Google Shape;2394;p6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395" name="Google Shape;2395;p64"/>
          <p:cNvGrpSpPr/>
          <p:nvPr/>
        </p:nvGrpSpPr>
        <p:grpSpPr>
          <a:xfrm>
            <a:off x="1143000" y="4953000"/>
            <a:ext cx="457200" cy="457200"/>
            <a:chOff x="1344" y="1248"/>
            <a:chExt cx="288" cy="288"/>
          </a:xfrm>
        </p:grpSpPr>
        <p:sp>
          <p:nvSpPr>
            <p:cNvPr id="2396" name="Google Shape;2396;p6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97" name="Google Shape;2397;p6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398" name="Google Shape;2398;p64"/>
          <p:cNvCxnSpPr/>
          <p:nvPr/>
        </p:nvCxnSpPr>
        <p:spPr>
          <a:xfrm flipH="1">
            <a:off x="1524000" y="35814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99" name="Google Shape;2399;p64"/>
          <p:cNvCxnSpPr/>
          <p:nvPr/>
        </p:nvCxnSpPr>
        <p:spPr>
          <a:xfrm flipH="1">
            <a:off x="1371600" y="4495800"/>
            <a:ext cx="228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00" name="Google Shape;2400;p64"/>
          <p:cNvCxnSpPr/>
          <p:nvPr/>
        </p:nvCxnSpPr>
        <p:spPr>
          <a:xfrm>
            <a:off x="1371600" y="54102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01" name="Google Shape;2401;p64"/>
          <p:cNvSpPr txBox="1"/>
          <p:nvPr/>
        </p:nvSpPr>
        <p:spPr>
          <a:xfrm>
            <a:off x="16002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402" name="Google Shape;2402;p64"/>
          <p:cNvCxnSpPr/>
          <p:nvPr/>
        </p:nvCxnSpPr>
        <p:spPr>
          <a:xfrm>
            <a:off x="2362200" y="2438400"/>
            <a:ext cx="10668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03" name="Google Shape;2403;p64"/>
          <p:cNvCxnSpPr/>
          <p:nvPr/>
        </p:nvCxnSpPr>
        <p:spPr>
          <a:xfrm>
            <a:off x="23622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04" name="Google Shape;2404;p64"/>
          <p:cNvCxnSpPr/>
          <p:nvPr/>
        </p:nvCxnSpPr>
        <p:spPr>
          <a:xfrm flipH="1">
            <a:off x="1295400" y="2438400"/>
            <a:ext cx="1066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05" name="Google Shape;2405;p64"/>
          <p:cNvCxnSpPr/>
          <p:nvPr/>
        </p:nvCxnSpPr>
        <p:spPr>
          <a:xfrm flipH="1">
            <a:off x="762000" y="31242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06" name="Google Shape;2406;p64"/>
          <p:cNvSpPr txBox="1"/>
          <p:nvPr/>
        </p:nvSpPr>
        <p:spPr>
          <a:xfrm>
            <a:off x="2590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07" name="Google Shape;2407;p64"/>
          <p:cNvSpPr txBox="1"/>
          <p:nvPr/>
        </p:nvSpPr>
        <p:spPr>
          <a:xfrm>
            <a:off x="2438400" y="6019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08" name="Google Shape;2408;p64"/>
          <p:cNvSpPr txBox="1"/>
          <p:nvPr/>
        </p:nvSpPr>
        <p:spPr>
          <a:xfrm>
            <a:off x="990600" y="45720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09" name="Google Shape;2409;p64"/>
          <p:cNvSpPr txBox="1"/>
          <p:nvPr/>
        </p:nvSpPr>
        <p:spPr>
          <a:xfrm>
            <a:off x="1295400" y="54864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10" name="Google Shape;2410;p64"/>
          <p:cNvSpPr txBox="1"/>
          <p:nvPr/>
        </p:nvSpPr>
        <p:spPr>
          <a:xfrm>
            <a:off x="28194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11" name="Google Shape;2411;p64"/>
          <p:cNvSpPr txBox="1"/>
          <p:nvPr/>
        </p:nvSpPr>
        <p:spPr>
          <a:xfrm>
            <a:off x="1371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12" name="Google Shape;2412;p64"/>
          <p:cNvSpPr txBox="1"/>
          <p:nvPr/>
        </p:nvSpPr>
        <p:spPr>
          <a:xfrm>
            <a:off x="381000" y="30480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111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13" name="Google Shape;2413;p64"/>
          <p:cNvSpPr txBox="1"/>
          <p:nvPr/>
        </p:nvSpPr>
        <p:spPr>
          <a:xfrm>
            <a:off x="23622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14" name="Google Shape;2414;p64"/>
          <p:cNvSpPr txBox="1"/>
          <p:nvPr/>
        </p:nvSpPr>
        <p:spPr>
          <a:xfrm>
            <a:off x="3810000" y="1684338"/>
            <a:ext cx="5105400" cy="502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A* is complete except if there is an infinity of nodes with f &lt; f(G).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A* is optimal if heuristic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admissible.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Time complexity depends on the quality of heuristic but is still exponential.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space complexity, A* keeps all nodes in memory. A* has worst case O(b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space complexity, but an iterative deepening version is possible (IDA*).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8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9" name="Google Shape;2419;p65"/>
          <p:cNvSpPr txBox="1"/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Informed Search Strategies</a:t>
            </a:r>
            <a:endParaRPr/>
          </a:p>
        </p:txBody>
      </p:sp>
      <p:sp>
        <p:nvSpPr>
          <p:cNvPr id="2420" name="Google Shape;2420;p6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/>
              <a:t>Iterative Deepening A*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4" name="Shape 2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5" name="Google Shape;2425;p66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26" name="Google Shape;2426;p66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Iterative Deepening A*:IDA*</a:t>
            </a:r>
            <a:endParaRPr/>
          </a:p>
        </p:txBody>
      </p:sp>
      <p:sp>
        <p:nvSpPr>
          <p:cNvPr id="2427" name="Google Shape;2427;p66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098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Use </a:t>
            </a:r>
            <a:r>
              <a:rPr lang="en-US" sz="3600"/>
              <a:t>f</a:t>
            </a:r>
            <a:r>
              <a:rPr lang="en-US"/>
              <a:t>(N) = g(N) + h(N) with admissible and consistent h</a:t>
            </a:r>
            <a:endParaRPr/>
          </a:p>
          <a:p>
            <a:pPr indent="-22098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Each iteration is depth-first with cutoff on the value of </a:t>
            </a:r>
            <a:r>
              <a:rPr lang="en-US" sz="3600"/>
              <a:t>f</a:t>
            </a:r>
            <a:r>
              <a:rPr lang="en-US"/>
              <a:t> of expanded nodes</a:t>
            </a:r>
            <a:endParaRPr/>
          </a:p>
          <a:p>
            <a:pPr indent="-22098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1" name="Shape 2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2" name="Google Shape;2432;p67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33" name="Google Shape;2433;p67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4000"/>
              <a:t>Consistent Heuristic</a:t>
            </a:r>
            <a:endParaRPr/>
          </a:p>
        </p:txBody>
      </p:sp>
      <p:sp>
        <p:nvSpPr>
          <p:cNvPr id="2434" name="Google Shape;2434;p67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 sz="2800"/>
              <a:t> The admissible heuristic h is </a:t>
            </a:r>
            <a:r>
              <a:rPr lang="en-US" sz="2800">
                <a:solidFill>
                  <a:srgbClr val="3366FF"/>
                </a:solidFill>
              </a:rPr>
              <a:t>consistent</a:t>
            </a:r>
            <a:r>
              <a:rPr lang="en-US" sz="2800"/>
              <a:t> (or satisfies the </a:t>
            </a:r>
            <a:r>
              <a:rPr lang="en-US" sz="2800">
                <a:solidFill>
                  <a:srgbClr val="3366FF"/>
                </a:solidFill>
              </a:rPr>
              <a:t>monotone restriction</a:t>
            </a:r>
            <a:r>
              <a:rPr lang="en-US" sz="2800"/>
              <a:t>) if for every node N and every successor N’ of N:</a:t>
            </a:r>
            <a:br>
              <a:rPr lang="en-US" sz="2800"/>
            </a:br>
            <a:br>
              <a:rPr lang="en-US" sz="2800"/>
            </a:br>
            <a:r>
              <a:rPr lang="en-US" sz="2800">
                <a:solidFill>
                  <a:srgbClr val="CC6600"/>
                </a:solidFill>
              </a:rPr>
              <a:t>h(N) </a:t>
            </a:r>
            <a:r>
              <a:rPr b="1" lang="en-US" sz="2400">
                <a:solidFill>
                  <a:srgbClr val="CC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≤</a:t>
            </a:r>
            <a:r>
              <a:rPr lang="en-US" sz="2800">
                <a:solidFill>
                  <a:srgbClr val="CC6600"/>
                </a:solidFill>
              </a:rPr>
              <a:t> c(N,N’) + h(N’)</a:t>
            </a:r>
            <a:br>
              <a:rPr lang="en-US" sz="2800"/>
            </a:br>
            <a:br>
              <a:rPr lang="en-US" sz="2800"/>
            </a:br>
            <a:r>
              <a:rPr lang="en-US" sz="2800"/>
              <a:t>(triangular inequality)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 sz="2800"/>
              <a:t>A consistent heuristic is admissible.</a:t>
            </a:r>
            <a:endParaRPr/>
          </a:p>
        </p:txBody>
      </p:sp>
      <p:grpSp>
        <p:nvGrpSpPr>
          <p:cNvPr id="2435" name="Google Shape;2435;p67"/>
          <p:cNvGrpSpPr/>
          <p:nvPr/>
        </p:nvGrpSpPr>
        <p:grpSpPr>
          <a:xfrm>
            <a:off x="6858000" y="3200400"/>
            <a:ext cx="1781175" cy="2133600"/>
            <a:chOff x="3888" y="2496"/>
            <a:chExt cx="1122" cy="1344"/>
          </a:xfrm>
        </p:grpSpPr>
        <p:grpSp>
          <p:nvGrpSpPr>
            <p:cNvPr id="2436" name="Google Shape;2436;p67"/>
            <p:cNvGrpSpPr/>
            <p:nvPr/>
          </p:nvGrpSpPr>
          <p:grpSpPr>
            <a:xfrm>
              <a:off x="4272" y="2592"/>
              <a:ext cx="480" cy="1248"/>
              <a:chOff x="3840" y="2304"/>
              <a:chExt cx="480" cy="1248"/>
            </a:xfrm>
          </p:grpSpPr>
          <p:sp>
            <p:nvSpPr>
              <p:cNvPr id="2437" name="Google Shape;2437;p67"/>
              <p:cNvSpPr/>
              <p:nvPr/>
            </p:nvSpPr>
            <p:spPr>
              <a:xfrm>
                <a:off x="4032" y="230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38" name="Google Shape;2438;p67"/>
              <p:cNvSpPr/>
              <p:nvPr/>
            </p:nvSpPr>
            <p:spPr>
              <a:xfrm>
                <a:off x="3840" y="288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39" name="Google Shape;2439;p67"/>
              <p:cNvSpPr/>
              <p:nvPr/>
            </p:nvSpPr>
            <p:spPr>
              <a:xfrm>
                <a:off x="4224" y="3456"/>
                <a:ext cx="96" cy="96"/>
              </a:xfrm>
              <a:prstGeom prst="ellipse">
                <a:avLst/>
              </a:prstGeom>
              <a:solidFill>
                <a:srgbClr val="0099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2440" name="Google Shape;2440;p67"/>
              <p:cNvCxnSpPr/>
              <p:nvPr/>
            </p:nvCxnSpPr>
            <p:spPr>
              <a:xfrm flipH="1">
                <a:off x="3888" y="2400"/>
                <a:ext cx="192" cy="48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441" name="Google Shape;2441;p67"/>
              <p:cNvCxnSpPr/>
              <p:nvPr/>
            </p:nvCxnSpPr>
            <p:spPr>
              <a:xfrm>
                <a:off x="3888" y="2976"/>
                <a:ext cx="384" cy="48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dash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442" name="Google Shape;2442;p67"/>
              <p:cNvCxnSpPr/>
              <p:nvPr/>
            </p:nvCxnSpPr>
            <p:spPr>
              <a:xfrm>
                <a:off x="4080" y="2400"/>
                <a:ext cx="192" cy="1056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dash"/>
                <a:round/>
                <a:headEnd len="sm" w="sm" type="none"/>
                <a:tailEnd len="med" w="med" type="triangle"/>
              </a:ln>
            </p:spPr>
          </p:cxnSp>
        </p:grpSp>
        <p:sp>
          <p:nvSpPr>
            <p:cNvPr id="2443" name="Google Shape;2443;p67"/>
            <p:cNvSpPr txBox="1"/>
            <p:nvPr/>
          </p:nvSpPr>
          <p:spPr>
            <a:xfrm>
              <a:off x="4272" y="2496"/>
              <a:ext cx="24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4" name="Google Shape;2444;p67"/>
            <p:cNvSpPr txBox="1"/>
            <p:nvPr/>
          </p:nvSpPr>
          <p:spPr>
            <a:xfrm>
              <a:off x="4032" y="3072"/>
              <a:ext cx="285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N’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5" name="Google Shape;2445;p67"/>
            <p:cNvSpPr txBox="1"/>
            <p:nvPr/>
          </p:nvSpPr>
          <p:spPr>
            <a:xfrm>
              <a:off x="4608" y="3072"/>
              <a:ext cx="40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CC6600"/>
                  </a:solidFill>
                  <a:latin typeface="Tahoma"/>
                  <a:ea typeface="Tahoma"/>
                  <a:cs typeface="Tahoma"/>
                  <a:sym typeface="Tahoma"/>
                </a:rPr>
                <a:t>h(N)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6" name="Google Shape;2446;p67"/>
            <p:cNvSpPr txBox="1"/>
            <p:nvPr/>
          </p:nvSpPr>
          <p:spPr>
            <a:xfrm>
              <a:off x="4080" y="3408"/>
              <a:ext cx="43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CC6600"/>
                  </a:solidFill>
                  <a:latin typeface="Tahoma"/>
                  <a:ea typeface="Tahoma"/>
                  <a:cs typeface="Tahoma"/>
                  <a:sym typeface="Tahoma"/>
                </a:rPr>
                <a:t>h(N’)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7" name="Google Shape;2447;p67"/>
            <p:cNvSpPr txBox="1"/>
            <p:nvPr/>
          </p:nvSpPr>
          <p:spPr>
            <a:xfrm>
              <a:off x="3888" y="2784"/>
              <a:ext cx="55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CC6600"/>
                  </a:solidFill>
                  <a:latin typeface="Tahoma"/>
                  <a:ea typeface="Tahoma"/>
                  <a:cs typeface="Tahoma"/>
                  <a:sym typeface="Tahoma"/>
                </a:rPr>
                <a:t>c(N,N’)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1" name="Shape 2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2" name="Google Shape;2452;p68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53" name="Google Shape;2453;p68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4000"/>
              <a:t>IDA* Algorithm</a:t>
            </a:r>
            <a:endParaRPr/>
          </a:p>
        </p:txBody>
      </p:sp>
      <p:sp>
        <p:nvSpPr>
          <p:cNvPr id="2454" name="Google Shape;2454;p68"/>
          <p:cNvSpPr txBox="1"/>
          <p:nvPr>
            <p:ph idx="1" type="body"/>
          </p:nvPr>
        </p:nvSpPr>
        <p:spPr>
          <a:xfrm>
            <a:off x="533400" y="2057400"/>
            <a:ext cx="8382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-US" sz="2000"/>
              <a:t> In the first iteration, we determine a </a:t>
            </a:r>
            <a:r>
              <a:rPr b="1" lang="en-US" sz="2000">
                <a:solidFill>
                  <a:schemeClr val="folHlink"/>
                </a:solidFill>
              </a:rPr>
              <a:t>“f-cost limit” – cut-off value</a:t>
            </a:r>
            <a:r>
              <a:rPr lang="en-US" sz="2000"/>
              <a:t> </a:t>
            </a:r>
            <a:br>
              <a:rPr lang="en-US" sz="2000"/>
            </a:br>
            <a:r>
              <a:rPr lang="en-US" sz="2000"/>
              <a:t>f(n</a:t>
            </a:r>
            <a:r>
              <a:rPr baseline="-25000" lang="en-US" sz="2000"/>
              <a:t>0</a:t>
            </a:r>
            <a:r>
              <a:rPr lang="en-US" sz="2000"/>
              <a:t>) = g(n</a:t>
            </a:r>
            <a:r>
              <a:rPr baseline="-25000" lang="en-US" sz="2000"/>
              <a:t>0</a:t>
            </a:r>
            <a:r>
              <a:rPr lang="en-US" sz="2000"/>
              <a:t>) + h(n</a:t>
            </a:r>
            <a:r>
              <a:rPr baseline="-25000" lang="en-US" sz="2000"/>
              <a:t>0</a:t>
            </a:r>
            <a:r>
              <a:rPr lang="en-US" sz="2000"/>
              <a:t>) = h(n</a:t>
            </a:r>
            <a:r>
              <a:rPr baseline="-25000" lang="en-US" sz="2000"/>
              <a:t>0</a:t>
            </a:r>
            <a:r>
              <a:rPr lang="en-US" sz="2000"/>
              <a:t>), where n</a:t>
            </a:r>
            <a:r>
              <a:rPr baseline="-25000" lang="en-US" sz="2000"/>
              <a:t>0</a:t>
            </a:r>
            <a:r>
              <a:rPr lang="en-US" sz="2000"/>
              <a:t> is the start node.</a:t>
            </a:r>
            <a:endParaRPr/>
          </a:p>
          <a:p>
            <a:pPr indent="-2667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200"/>
              <a:buChar char="■"/>
            </a:pPr>
            <a:r>
              <a:rPr lang="en-US" sz="2000"/>
              <a:t>We expand nodes using the </a:t>
            </a:r>
            <a:r>
              <a:rPr b="1" lang="en-US" sz="2000">
                <a:solidFill>
                  <a:schemeClr val="folHlink"/>
                </a:solidFill>
              </a:rPr>
              <a:t>depth-first algorithm</a:t>
            </a:r>
            <a:r>
              <a:rPr lang="en-US" sz="2000"/>
              <a:t> and backtrack whenever f(n) for an expanded node n exceeds the cut-off value.</a:t>
            </a:r>
            <a:endParaRPr/>
          </a:p>
          <a:p>
            <a:pPr indent="-266700" lvl="0" marL="3429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</a:pPr>
            <a:r>
              <a:rPr lang="en-US" sz="2000"/>
              <a:t>If this search does not succeed, determine the </a:t>
            </a:r>
            <a:r>
              <a:rPr b="1" lang="en-US" sz="2000">
                <a:solidFill>
                  <a:schemeClr val="folHlink"/>
                </a:solidFill>
              </a:rPr>
              <a:t>lowest f-value</a:t>
            </a:r>
            <a:r>
              <a:rPr lang="en-US" sz="2000"/>
              <a:t> among the nodes that were visited but not expanded.</a:t>
            </a:r>
            <a:endParaRPr/>
          </a:p>
          <a:p>
            <a:pPr indent="-266700" lvl="0" marL="3429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</a:pPr>
            <a:r>
              <a:rPr lang="en-US" sz="2000"/>
              <a:t>Use this f-value as the </a:t>
            </a:r>
            <a:r>
              <a:rPr b="1" lang="en-US" sz="2000">
                <a:solidFill>
                  <a:schemeClr val="folHlink"/>
                </a:solidFill>
              </a:rPr>
              <a:t>new limit value – cut-off value</a:t>
            </a:r>
            <a:r>
              <a:rPr lang="en-US" sz="2000"/>
              <a:t> and do another depth-first search.</a:t>
            </a:r>
            <a:endParaRPr/>
          </a:p>
          <a:p>
            <a:pPr indent="-266700" lvl="0" marL="3429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</a:pPr>
            <a:r>
              <a:rPr lang="en-US" sz="2000"/>
              <a:t>Repeat this procedure until a goal node is found.</a:t>
            </a:r>
            <a:endParaRPr/>
          </a:p>
          <a:p>
            <a:pPr indent="-266700" lvl="0" marL="3429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8" name="Shape 2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" name="Google Shape;2459;p69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60" name="Google Shape;2460;p69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600"/>
              <a:t>8-Puzzle</a:t>
            </a:r>
            <a:endParaRPr/>
          </a:p>
        </p:txBody>
      </p:sp>
      <p:grpSp>
        <p:nvGrpSpPr>
          <p:cNvPr id="2461" name="Google Shape;2461;p69"/>
          <p:cNvGrpSpPr/>
          <p:nvPr/>
        </p:nvGrpSpPr>
        <p:grpSpPr>
          <a:xfrm>
            <a:off x="1371600" y="3657600"/>
            <a:ext cx="457200" cy="777875"/>
            <a:chOff x="864" y="2304"/>
            <a:chExt cx="288" cy="490"/>
          </a:xfrm>
        </p:grpSpPr>
        <p:sp>
          <p:nvSpPr>
            <p:cNvPr id="2462" name="Google Shape;2462;p69"/>
            <p:cNvSpPr/>
            <p:nvPr/>
          </p:nvSpPr>
          <p:spPr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63" name="Google Shape;2463;p69"/>
            <p:cNvSpPr/>
            <p:nvPr/>
          </p:nvSpPr>
          <p:spPr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64" name="Google Shape;2464;p69"/>
            <p:cNvSpPr/>
            <p:nvPr/>
          </p:nvSpPr>
          <p:spPr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65" name="Google Shape;2465;p69"/>
            <p:cNvSpPr/>
            <p:nvPr/>
          </p:nvSpPr>
          <p:spPr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66" name="Google Shape;2466;p69"/>
            <p:cNvSpPr/>
            <p:nvPr/>
          </p:nvSpPr>
          <p:spPr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67" name="Google Shape;2467;p69"/>
            <p:cNvSpPr/>
            <p:nvPr/>
          </p:nvSpPr>
          <p:spPr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68" name="Google Shape;2468;p69"/>
            <p:cNvSpPr/>
            <p:nvPr/>
          </p:nvSpPr>
          <p:spPr>
            <a:xfrm>
              <a:off x="960" y="2496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69" name="Google Shape;2469;p69"/>
            <p:cNvSpPr/>
            <p:nvPr/>
          </p:nvSpPr>
          <p:spPr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70" name="Google Shape;2470;p69"/>
            <p:cNvSpPr/>
            <p:nvPr/>
          </p:nvSpPr>
          <p:spPr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71" name="Google Shape;2471;p69"/>
            <p:cNvSpPr txBox="1"/>
            <p:nvPr/>
          </p:nvSpPr>
          <p:spPr>
            <a:xfrm>
              <a:off x="912" y="2544"/>
              <a:ext cx="203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72" name="Google Shape;2472;p69"/>
          <p:cNvGrpSpPr/>
          <p:nvPr/>
        </p:nvGrpSpPr>
        <p:grpSpPr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2473" name="Google Shape;2473;p69"/>
            <p:cNvSpPr/>
            <p:nvPr/>
          </p:nvSpPr>
          <p:spPr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74" name="Google Shape;2474;p69"/>
            <p:cNvSpPr/>
            <p:nvPr/>
          </p:nvSpPr>
          <p:spPr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75" name="Google Shape;2475;p69"/>
            <p:cNvSpPr/>
            <p:nvPr/>
          </p:nvSpPr>
          <p:spPr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76" name="Google Shape;2476;p69"/>
            <p:cNvSpPr/>
            <p:nvPr/>
          </p:nvSpPr>
          <p:spPr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77" name="Google Shape;2477;p69"/>
            <p:cNvSpPr/>
            <p:nvPr/>
          </p:nvSpPr>
          <p:spPr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78" name="Google Shape;2478;p69"/>
            <p:cNvSpPr/>
            <p:nvPr/>
          </p:nvSpPr>
          <p:spPr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79" name="Google Shape;2479;p69"/>
            <p:cNvSpPr/>
            <p:nvPr/>
          </p:nvSpPr>
          <p:spPr>
            <a:xfrm>
              <a:off x="4800" y="2784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80" name="Google Shape;2480;p69"/>
            <p:cNvSpPr/>
            <p:nvPr/>
          </p:nvSpPr>
          <p:spPr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81" name="Google Shape;2481;p69"/>
            <p:cNvSpPr/>
            <p:nvPr/>
          </p:nvSpPr>
          <p:spPr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482" name="Google Shape;2482;p69"/>
          <p:cNvGrpSpPr/>
          <p:nvPr/>
        </p:nvGrpSpPr>
        <p:grpSpPr>
          <a:xfrm>
            <a:off x="1828800" y="3886200"/>
            <a:ext cx="1219200" cy="2225675"/>
            <a:chOff x="1152" y="2448"/>
            <a:chExt cx="768" cy="1402"/>
          </a:xfrm>
        </p:grpSpPr>
        <p:grpSp>
          <p:nvGrpSpPr>
            <p:cNvPr id="2483" name="Google Shape;2483;p69"/>
            <p:cNvGrpSpPr/>
            <p:nvPr/>
          </p:nvGrpSpPr>
          <p:grpSpPr>
            <a:xfrm>
              <a:off x="1632" y="3360"/>
              <a:ext cx="288" cy="490"/>
              <a:chOff x="1632" y="3360"/>
              <a:chExt cx="288" cy="490"/>
            </a:xfrm>
          </p:grpSpPr>
          <p:sp>
            <p:nvSpPr>
              <p:cNvPr id="2484" name="Google Shape;2484;p69"/>
              <p:cNvSpPr/>
              <p:nvPr/>
            </p:nvSpPr>
            <p:spPr>
              <a:xfrm>
                <a:off x="1632" y="3360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85" name="Google Shape;2485;p69"/>
              <p:cNvSpPr/>
              <p:nvPr/>
            </p:nvSpPr>
            <p:spPr>
              <a:xfrm>
                <a:off x="1728" y="3360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86" name="Google Shape;2486;p69"/>
              <p:cNvSpPr/>
              <p:nvPr/>
            </p:nvSpPr>
            <p:spPr>
              <a:xfrm>
                <a:off x="1632" y="3456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87" name="Google Shape;2487;p69"/>
              <p:cNvSpPr/>
              <p:nvPr/>
            </p:nvSpPr>
            <p:spPr>
              <a:xfrm>
                <a:off x="1728" y="3456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88" name="Google Shape;2488;p69"/>
              <p:cNvSpPr/>
              <p:nvPr/>
            </p:nvSpPr>
            <p:spPr>
              <a:xfrm>
                <a:off x="1824" y="3456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89" name="Google Shape;2489;p69"/>
              <p:cNvSpPr/>
              <p:nvPr/>
            </p:nvSpPr>
            <p:spPr>
              <a:xfrm>
                <a:off x="1632" y="3552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90" name="Google Shape;2490;p69"/>
              <p:cNvSpPr/>
              <p:nvPr/>
            </p:nvSpPr>
            <p:spPr>
              <a:xfrm>
                <a:off x="1824" y="3552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91" name="Google Shape;2491;p69"/>
              <p:cNvSpPr/>
              <p:nvPr/>
            </p:nvSpPr>
            <p:spPr>
              <a:xfrm>
                <a:off x="1728" y="3552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92" name="Google Shape;2492;p69"/>
              <p:cNvSpPr/>
              <p:nvPr/>
            </p:nvSpPr>
            <p:spPr>
              <a:xfrm>
                <a:off x="1824" y="3360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93" name="Google Shape;2493;p69"/>
              <p:cNvSpPr txBox="1"/>
              <p:nvPr/>
            </p:nvSpPr>
            <p:spPr>
              <a:xfrm>
                <a:off x="1680" y="3600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494" name="Google Shape;2494;p69"/>
            <p:cNvCxnSpPr/>
            <p:nvPr/>
          </p:nvCxnSpPr>
          <p:spPr>
            <a:xfrm>
              <a:off x="1152" y="2448"/>
              <a:ext cx="480" cy="10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2495" name="Google Shape;2495;p69"/>
          <p:cNvSpPr txBox="1"/>
          <p:nvPr/>
        </p:nvSpPr>
        <p:spPr>
          <a:xfrm>
            <a:off x="3749675" y="838200"/>
            <a:ext cx="5318125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f(N) = g(N) + h(N)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with h(N) = number of misplaced tiles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6" name="Google Shape;2496;p69"/>
          <p:cNvSpPr txBox="1"/>
          <p:nvPr/>
        </p:nvSpPr>
        <p:spPr>
          <a:xfrm>
            <a:off x="685800" y="4495800"/>
            <a:ext cx="13858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Cutoff=4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7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9" name="Google Shape;219;p7"/>
          <p:cNvSpPr txBox="1"/>
          <p:nvPr>
            <p:ph type="title"/>
          </p:nvPr>
        </p:nvSpPr>
        <p:spPr>
          <a:xfrm>
            <a:off x="1066800" y="0"/>
            <a:ext cx="7793038" cy="1462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/>
              <a:t>Approach 1: </a:t>
            </a:r>
            <a:r>
              <a:rPr i="1" lang="en-US" sz="3400"/>
              <a:t>f</a:t>
            </a:r>
            <a:r>
              <a:rPr lang="en-US" sz="3400"/>
              <a:t>  Measures the Value of the Current State</a:t>
            </a:r>
            <a:endParaRPr sz="3400"/>
          </a:p>
        </p:txBody>
      </p:sp>
      <p:sp>
        <p:nvSpPr>
          <p:cNvPr id="220" name="Google Shape;220;p7"/>
          <p:cNvSpPr txBox="1"/>
          <p:nvPr>
            <p:ph idx="1" type="body"/>
          </p:nvPr>
        </p:nvSpPr>
        <p:spPr>
          <a:xfrm>
            <a:off x="381000" y="1981200"/>
            <a:ext cx="8610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■"/>
            </a:pPr>
            <a:r>
              <a:rPr lang="en-US" sz="2400"/>
              <a:t>Usually the case when solving optimization problems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</a:pPr>
            <a:r>
              <a:rPr lang="en-US" sz="2000"/>
              <a:t> Finding a state such that the value of the metric </a:t>
            </a:r>
            <a:r>
              <a:rPr i="1" lang="en-US" sz="2000"/>
              <a:t>f</a:t>
            </a:r>
            <a:r>
              <a:rPr lang="en-US" sz="2000"/>
              <a:t> is optimized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</a:pPr>
            <a:r>
              <a:rPr lang="en-US" sz="2400"/>
              <a:t>Often, in these cases, </a:t>
            </a:r>
            <a:r>
              <a:rPr i="1" lang="en-US" sz="2400"/>
              <a:t>f</a:t>
            </a:r>
            <a:r>
              <a:rPr lang="en-US" sz="2400"/>
              <a:t> could be a weighted sum of a set of component values:</a:t>
            </a:r>
            <a:endParaRPr/>
          </a:p>
          <a:p>
            <a:pPr indent="-21590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</a:pPr>
            <a:r>
              <a:rPr lang="en-US" sz="2000"/>
              <a:t>N-Queens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</a:pPr>
            <a:r>
              <a:rPr lang="en-US" sz="1800"/>
              <a:t> Example: the number of queens under attack …</a:t>
            </a:r>
            <a:endParaRPr/>
          </a:p>
          <a:p>
            <a:pPr indent="-21590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</a:pPr>
            <a:r>
              <a:rPr lang="en-US" sz="2000"/>
              <a:t>Data mining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</a:pPr>
            <a:r>
              <a:rPr lang="en-US" sz="1800"/>
              <a:t>Example: the “predictive-ness” (a.k.a. accuracy) of a rule discovered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0" name="Shape 2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1" name="Google Shape;2501;p70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02" name="Google Shape;2502;p70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600"/>
              <a:t>8-Puzzle</a:t>
            </a:r>
            <a:endParaRPr/>
          </a:p>
        </p:txBody>
      </p:sp>
      <p:grpSp>
        <p:nvGrpSpPr>
          <p:cNvPr id="2503" name="Google Shape;2503;p70"/>
          <p:cNvGrpSpPr/>
          <p:nvPr/>
        </p:nvGrpSpPr>
        <p:grpSpPr>
          <a:xfrm>
            <a:off x="1371600" y="3657600"/>
            <a:ext cx="457200" cy="777875"/>
            <a:chOff x="864" y="2304"/>
            <a:chExt cx="288" cy="490"/>
          </a:xfrm>
        </p:grpSpPr>
        <p:sp>
          <p:nvSpPr>
            <p:cNvPr id="2504" name="Google Shape;2504;p70"/>
            <p:cNvSpPr/>
            <p:nvPr/>
          </p:nvSpPr>
          <p:spPr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05" name="Google Shape;2505;p70"/>
            <p:cNvSpPr/>
            <p:nvPr/>
          </p:nvSpPr>
          <p:spPr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06" name="Google Shape;2506;p70"/>
            <p:cNvSpPr/>
            <p:nvPr/>
          </p:nvSpPr>
          <p:spPr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07" name="Google Shape;2507;p70"/>
            <p:cNvSpPr/>
            <p:nvPr/>
          </p:nvSpPr>
          <p:spPr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08" name="Google Shape;2508;p70"/>
            <p:cNvSpPr/>
            <p:nvPr/>
          </p:nvSpPr>
          <p:spPr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09" name="Google Shape;2509;p70"/>
            <p:cNvSpPr/>
            <p:nvPr/>
          </p:nvSpPr>
          <p:spPr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10" name="Google Shape;2510;p70"/>
            <p:cNvSpPr/>
            <p:nvPr/>
          </p:nvSpPr>
          <p:spPr>
            <a:xfrm>
              <a:off x="960" y="2496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11" name="Google Shape;2511;p70"/>
            <p:cNvSpPr/>
            <p:nvPr/>
          </p:nvSpPr>
          <p:spPr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12" name="Google Shape;2512;p70"/>
            <p:cNvSpPr/>
            <p:nvPr/>
          </p:nvSpPr>
          <p:spPr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13" name="Google Shape;2513;p70"/>
            <p:cNvSpPr txBox="1"/>
            <p:nvPr/>
          </p:nvSpPr>
          <p:spPr>
            <a:xfrm>
              <a:off x="912" y="2544"/>
              <a:ext cx="203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14" name="Google Shape;2514;p70"/>
          <p:cNvGrpSpPr/>
          <p:nvPr/>
        </p:nvGrpSpPr>
        <p:grpSpPr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2515" name="Google Shape;2515;p70"/>
            <p:cNvSpPr/>
            <p:nvPr/>
          </p:nvSpPr>
          <p:spPr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16" name="Google Shape;2516;p70"/>
            <p:cNvSpPr/>
            <p:nvPr/>
          </p:nvSpPr>
          <p:spPr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17" name="Google Shape;2517;p70"/>
            <p:cNvSpPr/>
            <p:nvPr/>
          </p:nvSpPr>
          <p:spPr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18" name="Google Shape;2518;p70"/>
            <p:cNvSpPr/>
            <p:nvPr/>
          </p:nvSpPr>
          <p:spPr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19" name="Google Shape;2519;p70"/>
            <p:cNvSpPr/>
            <p:nvPr/>
          </p:nvSpPr>
          <p:spPr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20" name="Google Shape;2520;p70"/>
            <p:cNvSpPr/>
            <p:nvPr/>
          </p:nvSpPr>
          <p:spPr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21" name="Google Shape;2521;p70"/>
            <p:cNvSpPr/>
            <p:nvPr/>
          </p:nvSpPr>
          <p:spPr>
            <a:xfrm>
              <a:off x="4800" y="2784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22" name="Google Shape;2522;p70"/>
            <p:cNvSpPr/>
            <p:nvPr/>
          </p:nvSpPr>
          <p:spPr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23" name="Google Shape;2523;p70"/>
            <p:cNvSpPr/>
            <p:nvPr/>
          </p:nvSpPr>
          <p:spPr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524" name="Google Shape;2524;p70"/>
          <p:cNvGrpSpPr/>
          <p:nvPr/>
        </p:nvGrpSpPr>
        <p:grpSpPr>
          <a:xfrm>
            <a:off x="1828800" y="3886200"/>
            <a:ext cx="1219200" cy="1006475"/>
            <a:chOff x="1152" y="2448"/>
            <a:chExt cx="768" cy="634"/>
          </a:xfrm>
        </p:grpSpPr>
        <p:grpSp>
          <p:nvGrpSpPr>
            <p:cNvPr id="2525" name="Google Shape;2525;p70"/>
            <p:cNvGrpSpPr/>
            <p:nvPr/>
          </p:nvGrpSpPr>
          <p:grpSpPr>
            <a:xfrm>
              <a:off x="1632" y="2592"/>
              <a:ext cx="288" cy="490"/>
              <a:chOff x="1632" y="2592"/>
              <a:chExt cx="288" cy="490"/>
            </a:xfrm>
          </p:grpSpPr>
          <p:sp>
            <p:nvSpPr>
              <p:cNvPr id="2526" name="Google Shape;2526;p70"/>
              <p:cNvSpPr/>
              <p:nvPr/>
            </p:nvSpPr>
            <p:spPr>
              <a:xfrm>
                <a:off x="1632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27" name="Google Shape;2527;p70"/>
              <p:cNvSpPr/>
              <p:nvPr/>
            </p:nvSpPr>
            <p:spPr>
              <a:xfrm>
                <a:off x="1728" y="2592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28" name="Google Shape;2528;p70"/>
              <p:cNvSpPr/>
              <p:nvPr/>
            </p:nvSpPr>
            <p:spPr>
              <a:xfrm>
                <a:off x="1632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29" name="Google Shape;2529;p70"/>
              <p:cNvSpPr/>
              <p:nvPr/>
            </p:nvSpPr>
            <p:spPr>
              <a:xfrm>
                <a:off x="1728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30" name="Google Shape;2530;p70"/>
              <p:cNvSpPr/>
              <p:nvPr/>
            </p:nvSpPr>
            <p:spPr>
              <a:xfrm>
                <a:off x="1824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31" name="Google Shape;2531;p70"/>
              <p:cNvSpPr/>
              <p:nvPr/>
            </p:nvSpPr>
            <p:spPr>
              <a:xfrm>
                <a:off x="1632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32" name="Google Shape;2532;p70"/>
              <p:cNvSpPr/>
              <p:nvPr/>
            </p:nvSpPr>
            <p:spPr>
              <a:xfrm>
                <a:off x="1728" y="268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33" name="Google Shape;2533;p70"/>
              <p:cNvSpPr/>
              <p:nvPr/>
            </p:nvSpPr>
            <p:spPr>
              <a:xfrm>
                <a:off x="1824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34" name="Google Shape;2534;p70"/>
              <p:cNvSpPr/>
              <p:nvPr/>
            </p:nvSpPr>
            <p:spPr>
              <a:xfrm>
                <a:off x="1824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35" name="Google Shape;2535;p70"/>
              <p:cNvSpPr txBox="1"/>
              <p:nvPr/>
            </p:nvSpPr>
            <p:spPr>
              <a:xfrm>
                <a:off x="1680" y="2832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536" name="Google Shape;2536;p70"/>
            <p:cNvCxnSpPr/>
            <p:nvPr/>
          </p:nvCxnSpPr>
          <p:spPr>
            <a:xfrm>
              <a:off x="1152" y="2448"/>
              <a:ext cx="48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2537" name="Google Shape;2537;p70"/>
          <p:cNvGrpSpPr/>
          <p:nvPr/>
        </p:nvGrpSpPr>
        <p:grpSpPr>
          <a:xfrm>
            <a:off x="1828800" y="3886200"/>
            <a:ext cx="1219200" cy="2225675"/>
            <a:chOff x="1152" y="2448"/>
            <a:chExt cx="768" cy="1402"/>
          </a:xfrm>
        </p:grpSpPr>
        <p:grpSp>
          <p:nvGrpSpPr>
            <p:cNvPr id="2538" name="Google Shape;2538;p70"/>
            <p:cNvGrpSpPr/>
            <p:nvPr/>
          </p:nvGrpSpPr>
          <p:grpSpPr>
            <a:xfrm>
              <a:off x="1632" y="3360"/>
              <a:ext cx="288" cy="490"/>
              <a:chOff x="1632" y="3360"/>
              <a:chExt cx="288" cy="490"/>
            </a:xfrm>
          </p:grpSpPr>
          <p:sp>
            <p:nvSpPr>
              <p:cNvPr id="2539" name="Google Shape;2539;p70"/>
              <p:cNvSpPr txBox="1"/>
              <p:nvPr/>
            </p:nvSpPr>
            <p:spPr>
              <a:xfrm>
                <a:off x="1680" y="3600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540" name="Google Shape;2540;p70"/>
              <p:cNvGrpSpPr/>
              <p:nvPr/>
            </p:nvGrpSpPr>
            <p:grpSpPr>
              <a:xfrm>
                <a:off x="1632" y="3360"/>
                <a:ext cx="288" cy="288"/>
                <a:chOff x="1632" y="3360"/>
                <a:chExt cx="288" cy="288"/>
              </a:xfrm>
            </p:grpSpPr>
            <p:sp>
              <p:nvSpPr>
                <p:cNvPr id="2541" name="Google Shape;2541;p70"/>
                <p:cNvSpPr/>
                <p:nvPr/>
              </p:nvSpPr>
              <p:spPr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542" name="Google Shape;2542;p70"/>
                <p:cNvSpPr/>
                <p:nvPr/>
              </p:nvSpPr>
              <p:spPr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543" name="Google Shape;2543;p70"/>
                <p:cNvSpPr/>
                <p:nvPr/>
              </p:nvSpPr>
              <p:spPr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544" name="Google Shape;2544;p70"/>
                <p:cNvSpPr/>
                <p:nvPr/>
              </p:nvSpPr>
              <p:spPr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545" name="Google Shape;2545;p70"/>
                <p:cNvSpPr/>
                <p:nvPr/>
              </p:nvSpPr>
              <p:spPr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546" name="Google Shape;2546;p70"/>
                <p:cNvSpPr/>
                <p:nvPr/>
              </p:nvSpPr>
              <p:spPr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547" name="Google Shape;2547;p70"/>
                <p:cNvSpPr/>
                <p:nvPr/>
              </p:nvSpPr>
              <p:spPr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548" name="Google Shape;2548;p70"/>
                <p:cNvSpPr/>
                <p:nvPr/>
              </p:nvSpPr>
              <p:spPr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549" name="Google Shape;2549;p70"/>
                <p:cNvSpPr/>
                <p:nvPr/>
              </p:nvSpPr>
              <p:spPr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</p:grpSp>
        <p:cxnSp>
          <p:nvCxnSpPr>
            <p:cNvPr id="2550" name="Google Shape;2550;p70"/>
            <p:cNvCxnSpPr/>
            <p:nvPr/>
          </p:nvCxnSpPr>
          <p:spPr>
            <a:xfrm>
              <a:off x="1152" y="2448"/>
              <a:ext cx="480" cy="10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2551" name="Google Shape;2551;p70"/>
          <p:cNvSpPr txBox="1"/>
          <p:nvPr/>
        </p:nvSpPr>
        <p:spPr>
          <a:xfrm>
            <a:off x="685800" y="4495800"/>
            <a:ext cx="13858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Cutoff=4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52" name="Google Shape;2552;p70"/>
          <p:cNvGrpSpPr/>
          <p:nvPr/>
        </p:nvGrpSpPr>
        <p:grpSpPr>
          <a:xfrm>
            <a:off x="3048000" y="4343400"/>
            <a:ext cx="1219200" cy="1781175"/>
            <a:chOff x="1920" y="2736"/>
            <a:chExt cx="768" cy="1122"/>
          </a:xfrm>
        </p:grpSpPr>
        <p:grpSp>
          <p:nvGrpSpPr>
            <p:cNvPr id="2553" name="Google Shape;2553;p70"/>
            <p:cNvGrpSpPr/>
            <p:nvPr/>
          </p:nvGrpSpPr>
          <p:grpSpPr>
            <a:xfrm>
              <a:off x="2400" y="3360"/>
              <a:ext cx="288" cy="498"/>
              <a:chOff x="2400" y="3360"/>
              <a:chExt cx="288" cy="498"/>
            </a:xfrm>
          </p:grpSpPr>
          <p:sp>
            <p:nvSpPr>
              <p:cNvPr id="2554" name="Google Shape;2554;p70"/>
              <p:cNvSpPr/>
              <p:nvPr/>
            </p:nvSpPr>
            <p:spPr>
              <a:xfrm>
                <a:off x="2400" y="3360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55" name="Google Shape;2555;p70"/>
              <p:cNvSpPr/>
              <p:nvPr/>
            </p:nvSpPr>
            <p:spPr>
              <a:xfrm>
                <a:off x="2496" y="3360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56" name="Google Shape;2556;p70"/>
              <p:cNvSpPr/>
              <p:nvPr/>
            </p:nvSpPr>
            <p:spPr>
              <a:xfrm>
                <a:off x="2400" y="3456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57" name="Google Shape;2557;p70"/>
              <p:cNvSpPr/>
              <p:nvPr/>
            </p:nvSpPr>
            <p:spPr>
              <a:xfrm>
                <a:off x="2496" y="3552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58" name="Google Shape;2558;p70"/>
              <p:cNvSpPr/>
              <p:nvPr/>
            </p:nvSpPr>
            <p:spPr>
              <a:xfrm>
                <a:off x="2496" y="3456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59" name="Google Shape;2559;p70"/>
              <p:cNvSpPr/>
              <p:nvPr/>
            </p:nvSpPr>
            <p:spPr>
              <a:xfrm>
                <a:off x="2400" y="3552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60" name="Google Shape;2560;p70"/>
              <p:cNvSpPr/>
              <p:nvPr/>
            </p:nvSpPr>
            <p:spPr>
              <a:xfrm>
                <a:off x="2592" y="3456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61" name="Google Shape;2561;p70"/>
              <p:cNvSpPr/>
              <p:nvPr/>
            </p:nvSpPr>
            <p:spPr>
              <a:xfrm>
                <a:off x="2592" y="3552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62" name="Google Shape;2562;p70"/>
              <p:cNvSpPr/>
              <p:nvPr/>
            </p:nvSpPr>
            <p:spPr>
              <a:xfrm>
                <a:off x="2592" y="3360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63" name="Google Shape;2563;p70"/>
              <p:cNvSpPr txBox="1"/>
              <p:nvPr/>
            </p:nvSpPr>
            <p:spPr>
              <a:xfrm>
                <a:off x="2448" y="3608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564" name="Google Shape;2564;p70"/>
            <p:cNvCxnSpPr/>
            <p:nvPr/>
          </p:nvCxnSpPr>
          <p:spPr>
            <a:xfrm>
              <a:off x="1920" y="2736"/>
              <a:ext cx="480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2565" name="Google Shape;2565;p70"/>
          <p:cNvSpPr txBox="1"/>
          <p:nvPr/>
        </p:nvSpPr>
        <p:spPr>
          <a:xfrm>
            <a:off x="3749675" y="838200"/>
            <a:ext cx="5318125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f(N) = g(N) + h(N)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with h(N) = number of misplaced tiles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9" name="Shape 2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" name="Google Shape;2570;p71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71" name="Google Shape;2571;p71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600"/>
              <a:t>8-Puzzle</a:t>
            </a:r>
            <a:endParaRPr/>
          </a:p>
        </p:txBody>
      </p:sp>
      <p:grpSp>
        <p:nvGrpSpPr>
          <p:cNvPr id="2572" name="Google Shape;2572;p71"/>
          <p:cNvGrpSpPr/>
          <p:nvPr/>
        </p:nvGrpSpPr>
        <p:grpSpPr>
          <a:xfrm>
            <a:off x="1371600" y="3657600"/>
            <a:ext cx="457200" cy="777875"/>
            <a:chOff x="864" y="2304"/>
            <a:chExt cx="288" cy="490"/>
          </a:xfrm>
        </p:grpSpPr>
        <p:sp>
          <p:nvSpPr>
            <p:cNvPr id="2573" name="Google Shape;2573;p71"/>
            <p:cNvSpPr/>
            <p:nvPr/>
          </p:nvSpPr>
          <p:spPr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74" name="Google Shape;2574;p71"/>
            <p:cNvSpPr/>
            <p:nvPr/>
          </p:nvSpPr>
          <p:spPr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75" name="Google Shape;2575;p71"/>
            <p:cNvSpPr/>
            <p:nvPr/>
          </p:nvSpPr>
          <p:spPr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76" name="Google Shape;2576;p71"/>
            <p:cNvSpPr/>
            <p:nvPr/>
          </p:nvSpPr>
          <p:spPr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77" name="Google Shape;2577;p71"/>
            <p:cNvSpPr/>
            <p:nvPr/>
          </p:nvSpPr>
          <p:spPr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78" name="Google Shape;2578;p71"/>
            <p:cNvSpPr/>
            <p:nvPr/>
          </p:nvSpPr>
          <p:spPr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79" name="Google Shape;2579;p71"/>
            <p:cNvSpPr/>
            <p:nvPr/>
          </p:nvSpPr>
          <p:spPr>
            <a:xfrm>
              <a:off x="960" y="2496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80" name="Google Shape;2580;p71"/>
            <p:cNvSpPr/>
            <p:nvPr/>
          </p:nvSpPr>
          <p:spPr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81" name="Google Shape;2581;p71"/>
            <p:cNvSpPr/>
            <p:nvPr/>
          </p:nvSpPr>
          <p:spPr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82" name="Google Shape;2582;p71"/>
            <p:cNvSpPr txBox="1"/>
            <p:nvPr/>
          </p:nvSpPr>
          <p:spPr>
            <a:xfrm>
              <a:off x="912" y="2544"/>
              <a:ext cx="203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83" name="Google Shape;2583;p71"/>
          <p:cNvGrpSpPr/>
          <p:nvPr/>
        </p:nvGrpSpPr>
        <p:grpSpPr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2584" name="Google Shape;2584;p71"/>
            <p:cNvSpPr/>
            <p:nvPr/>
          </p:nvSpPr>
          <p:spPr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85" name="Google Shape;2585;p71"/>
            <p:cNvSpPr/>
            <p:nvPr/>
          </p:nvSpPr>
          <p:spPr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86" name="Google Shape;2586;p71"/>
            <p:cNvSpPr/>
            <p:nvPr/>
          </p:nvSpPr>
          <p:spPr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87" name="Google Shape;2587;p71"/>
            <p:cNvSpPr/>
            <p:nvPr/>
          </p:nvSpPr>
          <p:spPr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88" name="Google Shape;2588;p71"/>
            <p:cNvSpPr/>
            <p:nvPr/>
          </p:nvSpPr>
          <p:spPr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89" name="Google Shape;2589;p71"/>
            <p:cNvSpPr/>
            <p:nvPr/>
          </p:nvSpPr>
          <p:spPr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90" name="Google Shape;2590;p71"/>
            <p:cNvSpPr/>
            <p:nvPr/>
          </p:nvSpPr>
          <p:spPr>
            <a:xfrm>
              <a:off x="4800" y="2784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91" name="Google Shape;2591;p71"/>
            <p:cNvSpPr/>
            <p:nvPr/>
          </p:nvSpPr>
          <p:spPr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92" name="Google Shape;2592;p71"/>
            <p:cNvSpPr/>
            <p:nvPr/>
          </p:nvSpPr>
          <p:spPr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593" name="Google Shape;2593;p71"/>
          <p:cNvGrpSpPr/>
          <p:nvPr/>
        </p:nvGrpSpPr>
        <p:grpSpPr>
          <a:xfrm>
            <a:off x="1828800" y="3886200"/>
            <a:ext cx="1219200" cy="1006475"/>
            <a:chOff x="1152" y="2448"/>
            <a:chExt cx="768" cy="634"/>
          </a:xfrm>
        </p:grpSpPr>
        <p:grpSp>
          <p:nvGrpSpPr>
            <p:cNvPr id="2594" name="Google Shape;2594;p71"/>
            <p:cNvGrpSpPr/>
            <p:nvPr/>
          </p:nvGrpSpPr>
          <p:grpSpPr>
            <a:xfrm>
              <a:off x="1632" y="2592"/>
              <a:ext cx="288" cy="490"/>
              <a:chOff x="1632" y="2592"/>
              <a:chExt cx="288" cy="490"/>
            </a:xfrm>
          </p:grpSpPr>
          <p:sp>
            <p:nvSpPr>
              <p:cNvPr id="2595" name="Google Shape;2595;p71"/>
              <p:cNvSpPr/>
              <p:nvPr/>
            </p:nvSpPr>
            <p:spPr>
              <a:xfrm>
                <a:off x="1632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96" name="Google Shape;2596;p71"/>
              <p:cNvSpPr/>
              <p:nvPr/>
            </p:nvSpPr>
            <p:spPr>
              <a:xfrm>
                <a:off x="1728" y="2592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97" name="Google Shape;2597;p71"/>
              <p:cNvSpPr/>
              <p:nvPr/>
            </p:nvSpPr>
            <p:spPr>
              <a:xfrm>
                <a:off x="1632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98" name="Google Shape;2598;p71"/>
              <p:cNvSpPr/>
              <p:nvPr/>
            </p:nvSpPr>
            <p:spPr>
              <a:xfrm>
                <a:off x="1728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99" name="Google Shape;2599;p71"/>
              <p:cNvSpPr/>
              <p:nvPr/>
            </p:nvSpPr>
            <p:spPr>
              <a:xfrm>
                <a:off x="1824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00" name="Google Shape;2600;p71"/>
              <p:cNvSpPr/>
              <p:nvPr/>
            </p:nvSpPr>
            <p:spPr>
              <a:xfrm>
                <a:off x="1632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01" name="Google Shape;2601;p71"/>
              <p:cNvSpPr/>
              <p:nvPr/>
            </p:nvSpPr>
            <p:spPr>
              <a:xfrm>
                <a:off x="1728" y="268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02" name="Google Shape;2602;p71"/>
              <p:cNvSpPr/>
              <p:nvPr/>
            </p:nvSpPr>
            <p:spPr>
              <a:xfrm>
                <a:off x="1824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03" name="Google Shape;2603;p71"/>
              <p:cNvSpPr/>
              <p:nvPr/>
            </p:nvSpPr>
            <p:spPr>
              <a:xfrm>
                <a:off x="1824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04" name="Google Shape;2604;p71"/>
              <p:cNvSpPr txBox="1"/>
              <p:nvPr/>
            </p:nvSpPr>
            <p:spPr>
              <a:xfrm>
                <a:off x="1680" y="2832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605" name="Google Shape;2605;p71"/>
            <p:cNvCxnSpPr/>
            <p:nvPr/>
          </p:nvCxnSpPr>
          <p:spPr>
            <a:xfrm>
              <a:off x="1152" y="2448"/>
              <a:ext cx="48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2606" name="Google Shape;2606;p71"/>
          <p:cNvGrpSpPr/>
          <p:nvPr/>
        </p:nvGrpSpPr>
        <p:grpSpPr>
          <a:xfrm>
            <a:off x="1828800" y="3886200"/>
            <a:ext cx="1219200" cy="2225675"/>
            <a:chOff x="1152" y="2448"/>
            <a:chExt cx="768" cy="1402"/>
          </a:xfrm>
        </p:grpSpPr>
        <p:grpSp>
          <p:nvGrpSpPr>
            <p:cNvPr id="2607" name="Google Shape;2607;p71"/>
            <p:cNvGrpSpPr/>
            <p:nvPr/>
          </p:nvGrpSpPr>
          <p:grpSpPr>
            <a:xfrm>
              <a:off x="1632" y="3360"/>
              <a:ext cx="288" cy="490"/>
              <a:chOff x="1632" y="3360"/>
              <a:chExt cx="288" cy="490"/>
            </a:xfrm>
          </p:grpSpPr>
          <p:sp>
            <p:nvSpPr>
              <p:cNvPr id="2608" name="Google Shape;2608;p71"/>
              <p:cNvSpPr txBox="1"/>
              <p:nvPr/>
            </p:nvSpPr>
            <p:spPr>
              <a:xfrm>
                <a:off x="1680" y="3600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609" name="Google Shape;2609;p71"/>
              <p:cNvGrpSpPr/>
              <p:nvPr/>
            </p:nvGrpSpPr>
            <p:grpSpPr>
              <a:xfrm>
                <a:off x="1632" y="3360"/>
                <a:ext cx="288" cy="288"/>
                <a:chOff x="1632" y="3360"/>
                <a:chExt cx="288" cy="288"/>
              </a:xfrm>
            </p:grpSpPr>
            <p:sp>
              <p:nvSpPr>
                <p:cNvPr id="2610" name="Google Shape;2610;p71"/>
                <p:cNvSpPr/>
                <p:nvPr/>
              </p:nvSpPr>
              <p:spPr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11" name="Google Shape;2611;p71"/>
                <p:cNvSpPr/>
                <p:nvPr/>
              </p:nvSpPr>
              <p:spPr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12" name="Google Shape;2612;p71"/>
                <p:cNvSpPr/>
                <p:nvPr/>
              </p:nvSpPr>
              <p:spPr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13" name="Google Shape;2613;p71"/>
                <p:cNvSpPr/>
                <p:nvPr/>
              </p:nvSpPr>
              <p:spPr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14" name="Google Shape;2614;p71"/>
                <p:cNvSpPr/>
                <p:nvPr/>
              </p:nvSpPr>
              <p:spPr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15" name="Google Shape;2615;p71"/>
                <p:cNvSpPr/>
                <p:nvPr/>
              </p:nvSpPr>
              <p:spPr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16" name="Google Shape;2616;p71"/>
                <p:cNvSpPr/>
                <p:nvPr/>
              </p:nvSpPr>
              <p:spPr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17" name="Google Shape;2617;p71"/>
                <p:cNvSpPr/>
                <p:nvPr/>
              </p:nvSpPr>
              <p:spPr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18" name="Google Shape;2618;p71"/>
                <p:cNvSpPr/>
                <p:nvPr/>
              </p:nvSpPr>
              <p:spPr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</p:grpSp>
        <p:cxnSp>
          <p:nvCxnSpPr>
            <p:cNvPr id="2619" name="Google Shape;2619;p71"/>
            <p:cNvCxnSpPr/>
            <p:nvPr/>
          </p:nvCxnSpPr>
          <p:spPr>
            <a:xfrm>
              <a:off x="1152" y="2448"/>
              <a:ext cx="480" cy="10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2620" name="Google Shape;2620;p71"/>
          <p:cNvSpPr txBox="1"/>
          <p:nvPr/>
        </p:nvSpPr>
        <p:spPr>
          <a:xfrm>
            <a:off x="685800" y="4495800"/>
            <a:ext cx="13858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Cutoff=4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21" name="Google Shape;2621;p71"/>
          <p:cNvGrpSpPr/>
          <p:nvPr/>
        </p:nvGrpSpPr>
        <p:grpSpPr>
          <a:xfrm>
            <a:off x="3048000" y="4343400"/>
            <a:ext cx="1219200" cy="1781175"/>
            <a:chOff x="1920" y="2736"/>
            <a:chExt cx="768" cy="1122"/>
          </a:xfrm>
        </p:grpSpPr>
        <p:grpSp>
          <p:nvGrpSpPr>
            <p:cNvPr id="2622" name="Google Shape;2622;p71"/>
            <p:cNvGrpSpPr/>
            <p:nvPr/>
          </p:nvGrpSpPr>
          <p:grpSpPr>
            <a:xfrm>
              <a:off x="2400" y="3360"/>
              <a:ext cx="288" cy="498"/>
              <a:chOff x="2400" y="3360"/>
              <a:chExt cx="288" cy="498"/>
            </a:xfrm>
          </p:grpSpPr>
          <p:sp>
            <p:nvSpPr>
              <p:cNvPr id="2623" name="Google Shape;2623;p71"/>
              <p:cNvSpPr txBox="1"/>
              <p:nvPr/>
            </p:nvSpPr>
            <p:spPr>
              <a:xfrm>
                <a:off x="2448" y="3608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624" name="Google Shape;2624;p71"/>
              <p:cNvGrpSpPr/>
              <p:nvPr/>
            </p:nvGrpSpPr>
            <p:grpSpPr>
              <a:xfrm>
                <a:off x="2400" y="3360"/>
                <a:ext cx="288" cy="288"/>
                <a:chOff x="2400" y="3360"/>
                <a:chExt cx="288" cy="288"/>
              </a:xfrm>
            </p:grpSpPr>
            <p:sp>
              <p:nvSpPr>
                <p:cNvPr id="2625" name="Google Shape;2625;p71"/>
                <p:cNvSpPr/>
                <p:nvPr/>
              </p:nvSpPr>
              <p:spPr>
                <a:xfrm>
                  <a:off x="2400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26" name="Google Shape;2626;p71"/>
                <p:cNvSpPr/>
                <p:nvPr/>
              </p:nvSpPr>
              <p:spPr>
                <a:xfrm>
                  <a:off x="2496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27" name="Google Shape;2627;p71"/>
                <p:cNvSpPr/>
                <p:nvPr/>
              </p:nvSpPr>
              <p:spPr>
                <a:xfrm>
                  <a:off x="2400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28" name="Google Shape;2628;p71"/>
                <p:cNvSpPr/>
                <p:nvPr/>
              </p:nvSpPr>
              <p:spPr>
                <a:xfrm>
                  <a:off x="2496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29" name="Google Shape;2629;p71"/>
                <p:cNvSpPr/>
                <p:nvPr/>
              </p:nvSpPr>
              <p:spPr>
                <a:xfrm>
                  <a:off x="2496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30" name="Google Shape;2630;p71"/>
                <p:cNvSpPr/>
                <p:nvPr/>
              </p:nvSpPr>
              <p:spPr>
                <a:xfrm>
                  <a:off x="2400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31" name="Google Shape;2631;p71"/>
                <p:cNvSpPr/>
                <p:nvPr/>
              </p:nvSpPr>
              <p:spPr>
                <a:xfrm>
                  <a:off x="2592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32" name="Google Shape;2632;p71"/>
                <p:cNvSpPr/>
                <p:nvPr/>
              </p:nvSpPr>
              <p:spPr>
                <a:xfrm>
                  <a:off x="2592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33" name="Google Shape;2633;p71"/>
                <p:cNvSpPr/>
                <p:nvPr/>
              </p:nvSpPr>
              <p:spPr>
                <a:xfrm>
                  <a:off x="2592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</p:grpSp>
        <p:cxnSp>
          <p:nvCxnSpPr>
            <p:cNvPr id="2634" name="Google Shape;2634;p71"/>
            <p:cNvCxnSpPr/>
            <p:nvPr/>
          </p:nvCxnSpPr>
          <p:spPr>
            <a:xfrm>
              <a:off x="1920" y="2736"/>
              <a:ext cx="480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2635" name="Google Shape;2635;p71"/>
          <p:cNvGrpSpPr/>
          <p:nvPr/>
        </p:nvGrpSpPr>
        <p:grpSpPr>
          <a:xfrm>
            <a:off x="3048000" y="4114800"/>
            <a:ext cx="1219200" cy="776288"/>
            <a:chOff x="1920" y="2592"/>
            <a:chExt cx="768" cy="489"/>
          </a:xfrm>
        </p:grpSpPr>
        <p:grpSp>
          <p:nvGrpSpPr>
            <p:cNvPr id="2636" name="Google Shape;2636;p71"/>
            <p:cNvGrpSpPr/>
            <p:nvPr/>
          </p:nvGrpSpPr>
          <p:grpSpPr>
            <a:xfrm>
              <a:off x="2400" y="2592"/>
              <a:ext cx="288" cy="489"/>
              <a:chOff x="2400" y="2592"/>
              <a:chExt cx="288" cy="489"/>
            </a:xfrm>
          </p:grpSpPr>
          <p:sp>
            <p:nvSpPr>
              <p:cNvPr id="2637" name="Google Shape;2637;p71"/>
              <p:cNvSpPr/>
              <p:nvPr/>
            </p:nvSpPr>
            <p:spPr>
              <a:xfrm>
                <a:off x="2400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38" name="Google Shape;2638;p71"/>
              <p:cNvSpPr/>
              <p:nvPr/>
            </p:nvSpPr>
            <p:spPr>
              <a:xfrm>
                <a:off x="2496" y="268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39" name="Google Shape;2639;p71"/>
              <p:cNvSpPr/>
              <p:nvPr/>
            </p:nvSpPr>
            <p:spPr>
              <a:xfrm>
                <a:off x="2400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40" name="Google Shape;2640;p71"/>
              <p:cNvSpPr/>
              <p:nvPr/>
            </p:nvSpPr>
            <p:spPr>
              <a:xfrm>
                <a:off x="2496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41" name="Google Shape;2641;p71"/>
              <p:cNvSpPr/>
              <p:nvPr/>
            </p:nvSpPr>
            <p:spPr>
              <a:xfrm>
                <a:off x="2592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42" name="Google Shape;2642;p71"/>
              <p:cNvSpPr/>
              <p:nvPr/>
            </p:nvSpPr>
            <p:spPr>
              <a:xfrm>
                <a:off x="2400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43" name="Google Shape;2643;p71"/>
              <p:cNvSpPr/>
              <p:nvPr/>
            </p:nvSpPr>
            <p:spPr>
              <a:xfrm>
                <a:off x="2496" y="2592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44" name="Google Shape;2644;p71"/>
              <p:cNvSpPr/>
              <p:nvPr/>
            </p:nvSpPr>
            <p:spPr>
              <a:xfrm>
                <a:off x="2592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45" name="Google Shape;2645;p71"/>
              <p:cNvSpPr/>
              <p:nvPr/>
            </p:nvSpPr>
            <p:spPr>
              <a:xfrm>
                <a:off x="2592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46" name="Google Shape;2646;p71"/>
              <p:cNvSpPr txBox="1"/>
              <p:nvPr/>
            </p:nvSpPr>
            <p:spPr>
              <a:xfrm>
                <a:off x="2456" y="2831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647" name="Google Shape;2647;p71"/>
            <p:cNvCxnSpPr/>
            <p:nvPr/>
          </p:nvCxnSpPr>
          <p:spPr>
            <a:xfrm>
              <a:off x="1920" y="2736"/>
              <a:ext cx="48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2648" name="Google Shape;2648;p71"/>
          <p:cNvSpPr txBox="1"/>
          <p:nvPr/>
        </p:nvSpPr>
        <p:spPr>
          <a:xfrm>
            <a:off x="3749675" y="838200"/>
            <a:ext cx="5318125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f(N) = g(N) + h(N)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with h(N) = number of misplaced tiles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2" name="Shape 2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3" name="Google Shape;2653;p72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54" name="Google Shape;2654;p72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600"/>
              <a:t>8-Puzzle</a:t>
            </a:r>
            <a:endParaRPr/>
          </a:p>
        </p:txBody>
      </p:sp>
      <p:grpSp>
        <p:nvGrpSpPr>
          <p:cNvPr id="2655" name="Google Shape;2655;p72"/>
          <p:cNvGrpSpPr/>
          <p:nvPr/>
        </p:nvGrpSpPr>
        <p:grpSpPr>
          <a:xfrm>
            <a:off x="1371600" y="3657600"/>
            <a:ext cx="457200" cy="777875"/>
            <a:chOff x="864" y="2304"/>
            <a:chExt cx="288" cy="490"/>
          </a:xfrm>
        </p:grpSpPr>
        <p:sp>
          <p:nvSpPr>
            <p:cNvPr id="2656" name="Google Shape;2656;p72"/>
            <p:cNvSpPr/>
            <p:nvPr/>
          </p:nvSpPr>
          <p:spPr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57" name="Google Shape;2657;p72"/>
            <p:cNvSpPr/>
            <p:nvPr/>
          </p:nvSpPr>
          <p:spPr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58" name="Google Shape;2658;p72"/>
            <p:cNvSpPr/>
            <p:nvPr/>
          </p:nvSpPr>
          <p:spPr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59" name="Google Shape;2659;p72"/>
            <p:cNvSpPr/>
            <p:nvPr/>
          </p:nvSpPr>
          <p:spPr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60" name="Google Shape;2660;p72"/>
            <p:cNvSpPr/>
            <p:nvPr/>
          </p:nvSpPr>
          <p:spPr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61" name="Google Shape;2661;p72"/>
            <p:cNvSpPr/>
            <p:nvPr/>
          </p:nvSpPr>
          <p:spPr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62" name="Google Shape;2662;p72"/>
            <p:cNvSpPr/>
            <p:nvPr/>
          </p:nvSpPr>
          <p:spPr>
            <a:xfrm>
              <a:off x="960" y="2496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63" name="Google Shape;2663;p72"/>
            <p:cNvSpPr/>
            <p:nvPr/>
          </p:nvSpPr>
          <p:spPr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64" name="Google Shape;2664;p72"/>
            <p:cNvSpPr/>
            <p:nvPr/>
          </p:nvSpPr>
          <p:spPr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65" name="Google Shape;2665;p72"/>
            <p:cNvSpPr txBox="1"/>
            <p:nvPr/>
          </p:nvSpPr>
          <p:spPr>
            <a:xfrm>
              <a:off x="912" y="2544"/>
              <a:ext cx="203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66" name="Google Shape;2666;p72"/>
          <p:cNvGrpSpPr/>
          <p:nvPr/>
        </p:nvGrpSpPr>
        <p:grpSpPr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2667" name="Google Shape;2667;p72"/>
            <p:cNvSpPr/>
            <p:nvPr/>
          </p:nvSpPr>
          <p:spPr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68" name="Google Shape;2668;p72"/>
            <p:cNvSpPr/>
            <p:nvPr/>
          </p:nvSpPr>
          <p:spPr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69" name="Google Shape;2669;p72"/>
            <p:cNvSpPr/>
            <p:nvPr/>
          </p:nvSpPr>
          <p:spPr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70" name="Google Shape;2670;p72"/>
            <p:cNvSpPr/>
            <p:nvPr/>
          </p:nvSpPr>
          <p:spPr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71" name="Google Shape;2671;p72"/>
            <p:cNvSpPr/>
            <p:nvPr/>
          </p:nvSpPr>
          <p:spPr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72" name="Google Shape;2672;p72"/>
            <p:cNvSpPr/>
            <p:nvPr/>
          </p:nvSpPr>
          <p:spPr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73" name="Google Shape;2673;p72"/>
            <p:cNvSpPr/>
            <p:nvPr/>
          </p:nvSpPr>
          <p:spPr>
            <a:xfrm>
              <a:off x="4800" y="2784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74" name="Google Shape;2674;p72"/>
            <p:cNvSpPr/>
            <p:nvPr/>
          </p:nvSpPr>
          <p:spPr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75" name="Google Shape;2675;p72"/>
            <p:cNvSpPr/>
            <p:nvPr/>
          </p:nvSpPr>
          <p:spPr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676" name="Google Shape;2676;p72"/>
          <p:cNvGrpSpPr/>
          <p:nvPr/>
        </p:nvGrpSpPr>
        <p:grpSpPr>
          <a:xfrm>
            <a:off x="1828800" y="3886200"/>
            <a:ext cx="1219200" cy="1006475"/>
            <a:chOff x="1152" y="2448"/>
            <a:chExt cx="768" cy="634"/>
          </a:xfrm>
        </p:grpSpPr>
        <p:grpSp>
          <p:nvGrpSpPr>
            <p:cNvPr id="2677" name="Google Shape;2677;p72"/>
            <p:cNvGrpSpPr/>
            <p:nvPr/>
          </p:nvGrpSpPr>
          <p:grpSpPr>
            <a:xfrm>
              <a:off x="1632" y="2592"/>
              <a:ext cx="288" cy="490"/>
              <a:chOff x="1632" y="2592"/>
              <a:chExt cx="288" cy="490"/>
            </a:xfrm>
          </p:grpSpPr>
          <p:sp>
            <p:nvSpPr>
              <p:cNvPr id="2678" name="Google Shape;2678;p72"/>
              <p:cNvSpPr/>
              <p:nvPr/>
            </p:nvSpPr>
            <p:spPr>
              <a:xfrm>
                <a:off x="1632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79" name="Google Shape;2679;p72"/>
              <p:cNvSpPr/>
              <p:nvPr/>
            </p:nvSpPr>
            <p:spPr>
              <a:xfrm>
                <a:off x="1728" y="2592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80" name="Google Shape;2680;p72"/>
              <p:cNvSpPr/>
              <p:nvPr/>
            </p:nvSpPr>
            <p:spPr>
              <a:xfrm>
                <a:off x="1632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81" name="Google Shape;2681;p72"/>
              <p:cNvSpPr/>
              <p:nvPr/>
            </p:nvSpPr>
            <p:spPr>
              <a:xfrm>
                <a:off x="1728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82" name="Google Shape;2682;p72"/>
              <p:cNvSpPr/>
              <p:nvPr/>
            </p:nvSpPr>
            <p:spPr>
              <a:xfrm>
                <a:off x="1824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83" name="Google Shape;2683;p72"/>
              <p:cNvSpPr/>
              <p:nvPr/>
            </p:nvSpPr>
            <p:spPr>
              <a:xfrm>
                <a:off x="1632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84" name="Google Shape;2684;p72"/>
              <p:cNvSpPr/>
              <p:nvPr/>
            </p:nvSpPr>
            <p:spPr>
              <a:xfrm>
                <a:off x="1728" y="268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85" name="Google Shape;2685;p72"/>
              <p:cNvSpPr/>
              <p:nvPr/>
            </p:nvSpPr>
            <p:spPr>
              <a:xfrm>
                <a:off x="1824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86" name="Google Shape;2686;p72"/>
              <p:cNvSpPr/>
              <p:nvPr/>
            </p:nvSpPr>
            <p:spPr>
              <a:xfrm>
                <a:off x="1824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87" name="Google Shape;2687;p72"/>
              <p:cNvSpPr txBox="1"/>
              <p:nvPr/>
            </p:nvSpPr>
            <p:spPr>
              <a:xfrm>
                <a:off x="1680" y="2832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688" name="Google Shape;2688;p72"/>
            <p:cNvCxnSpPr/>
            <p:nvPr/>
          </p:nvCxnSpPr>
          <p:spPr>
            <a:xfrm>
              <a:off x="1152" y="2448"/>
              <a:ext cx="48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2689" name="Google Shape;2689;p72"/>
          <p:cNvGrpSpPr/>
          <p:nvPr/>
        </p:nvGrpSpPr>
        <p:grpSpPr>
          <a:xfrm>
            <a:off x="1828800" y="3886200"/>
            <a:ext cx="1219200" cy="2225675"/>
            <a:chOff x="1152" y="2448"/>
            <a:chExt cx="768" cy="1402"/>
          </a:xfrm>
        </p:grpSpPr>
        <p:grpSp>
          <p:nvGrpSpPr>
            <p:cNvPr id="2690" name="Google Shape;2690;p72"/>
            <p:cNvGrpSpPr/>
            <p:nvPr/>
          </p:nvGrpSpPr>
          <p:grpSpPr>
            <a:xfrm>
              <a:off x="1632" y="3360"/>
              <a:ext cx="288" cy="490"/>
              <a:chOff x="1632" y="3360"/>
              <a:chExt cx="288" cy="490"/>
            </a:xfrm>
          </p:grpSpPr>
          <p:sp>
            <p:nvSpPr>
              <p:cNvPr id="2691" name="Google Shape;2691;p72"/>
              <p:cNvSpPr txBox="1"/>
              <p:nvPr/>
            </p:nvSpPr>
            <p:spPr>
              <a:xfrm>
                <a:off x="1680" y="3600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692" name="Google Shape;2692;p72"/>
              <p:cNvGrpSpPr/>
              <p:nvPr/>
            </p:nvGrpSpPr>
            <p:grpSpPr>
              <a:xfrm>
                <a:off x="1632" y="3360"/>
                <a:ext cx="288" cy="288"/>
                <a:chOff x="1632" y="3360"/>
                <a:chExt cx="288" cy="288"/>
              </a:xfrm>
            </p:grpSpPr>
            <p:sp>
              <p:nvSpPr>
                <p:cNvPr id="2693" name="Google Shape;2693;p72"/>
                <p:cNvSpPr/>
                <p:nvPr/>
              </p:nvSpPr>
              <p:spPr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94" name="Google Shape;2694;p72"/>
                <p:cNvSpPr/>
                <p:nvPr/>
              </p:nvSpPr>
              <p:spPr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95" name="Google Shape;2695;p72"/>
                <p:cNvSpPr/>
                <p:nvPr/>
              </p:nvSpPr>
              <p:spPr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96" name="Google Shape;2696;p72"/>
                <p:cNvSpPr/>
                <p:nvPr/>
              </p:nvSpPr>
              <p:spPr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97" name="Google Shape;2697;p72"/>
                <p:cNvSpPr/>
                <p:nvPr/>
              </p:nvSpPr>
              <p:spPr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98" name="Google Shape;2698;p72"/>
                <p:cNvSpPr/>
                <p:nvPr/>
              </p:nvSpPr>
              <p:spPr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99" name="Google Shape;2699;p72"/>
                <p:cNvSpPr/>
                <p:nvPr/>
              </p:nvSpPr>
              <p:spPr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700" name="Google Shape;2700;p72"/>
                <p:cNvSpPr/>
                <p:nvPr/>
              </p:nvSpPr>
              <p:spPr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701" name="Google Shape;2701;p72"/>
                <p:cNvSpPr/>
                <p:nvPr/>
              </p:nvSpPr>
              <p:spPr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</p:grpSp>
        <p:cxnSp>
          <p:nvCxnSpPr>
            <p:cNvPr id="2702" name="Google Shape;2702;p72"/>
            <p:cNvCxnSpPr/>
            <p:nvPr/>
          </p:nvCxnSpPr>
          <p:spPr>
            <a:xfrm>
              <a:off x="1152" y="2448"/>
              <a:ext cx="480" cy="10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2703" name="Google Shape;2703;p72"/>
          <p:cNvSpPr txBox="1"/>
          <p:nvPr/>
        </p:nvSpPr>
        <p:spPr>
          <a:xfrm>
            <a:off x="685800" y="4495800"/>
            <a:ext cx="13858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Cutoff=4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04" name="Google Shape;2704;p72"/>
          <p:cNvGrpSpPr/>
          <p:nvPr/>
        </p:nvGrpSpPr>
        <p:grpSpPr>
          <a:xfrm>
            <a:off x="3048000" y="4343400"/>
            <a:ext cx="1219200" cy="1781175"/>
            <a:chOff x="1920" y="2736"/>
            <a:chExt cx="768" cy="1122"/>
          </a:xfrm>
        </p:grpSpPr>
        <p:grpSp>
          <p:nvGrpSpPr>
            <p:cNvPr id="2705" name="Google Shape;2705;p72"/>
            <p:cNvGrpSpPr/>
            <p:nvPr/>
          </p:nvGrpSpPr>
          <p:grpSpPr>
            <a:xfrm>
              <a:off x="2400" y="3360"/>
              <a:ext cx="288" cy="498"/>
              <a:chOff x="2400" y="3360"/>
              <a:chExt cx="288" cy="498"/>
            </a:xfrm>
          </p:grpSpPr>
          <p:sp>
            <p:nvSpPr>
              <p:cNvPr id="2706" name="Google Shape;2706;p72"/>
              <p:cNvSpPr txBox="1"/>
              <p:nvPr/>
            </p:nvSpPr>
            <p:spPr>
              <a:xfrm>
                <a:off x="2448" y="3608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707" name="Google Shape;2707;p72"/>
              <p:cNvGrpSpPr/>
              <p:nvPr/>
            </p:nvGrpSpPr>
            <p:grpSpPr>
              <a:xfrm>
                <a:off x="2400" y="3360"/>
                <a:ext cx="288" cy="288"/>
                <a:chOff x="2400" y="3360"/>
                <a:chExt cx="288" cy="288"/>
              </a:xfrm>
            </p:grpSpPr>
            <p:sp>
              <p:nvSpPr>
                <p:cNvPr id="2708" name="Google Shape;2708;p72"/>
                <p:cNvSpPr/>
                <p:nvPr/>
              </p:nvSpPr>
              <p:spPr>
                <a:xfrm>
                  <a:off x="2400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709" name="Google Shape;2709;p72"/>
                <p:cNvSpPr/>
                <p:nvPr/>
              </p:nvSpPr>
              <p:spPr>
                <a:xfrm>
                  <a:off x="2496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710" name="Google Shape;2710;p72"/>
                <p:cNvSpPr/>
                <p:nvPr/>
              </p:nvSpPr>
              <p:spPr>
                <a:xfrm>
                  <a:off x="2400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711" name="Google Shape;2711;p72"/>
                <p:cNvSpPr/>
                <p:nvPr/>
              </p:nvSpPr>
              <p:spPr>
                <a:xfrm>
                  <a:off x="2496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712" name="Google Shape;2712;p72"/>
                <p:cNvSpPr/>
                <p:nvPr/>
              </p:nvSpPr>
              <p:spPr>
                <a:xfrm>
                  <a:off x="2496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713" name="Google Shape;2713;p72"/>
                <p:cNvSpPr/>
                <p:nvPr/>
              </p:nvSpPr>
              <p:spPr>
                <a:xfrm>
                  <a:off x="2400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714" name="Google Shape;2714;p72"/>
                <p:cNvSpPr/>
                <p:nvPr/>
              </p:nvSpPr>
              <p:spPr>
                <a:xfrm>
                  <a:off x="2592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715" name="Google Shape;2715;p72"/>
                <p:cNvSpPr/>
                <p:nvPr/>
              </p:nvSpPr>
              <p:spPr>
                <a:xfrm>
                  <a:off x="2592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716" name="Google Shape;2716;p72"/>
                <p:cNvSpPr/>
                <p:nvPr/>
              </p:nvSpPr>
              <p:spPr>
                <a:xfrm>
                  <a:off x="2592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</p:grpSp>
        <p:cxnSp>
          <p:nvCxnSpPr>
            <p:cNvPr id="2717" name="Google Shape;2717;p72"/>
            <p:cNvCxnSpPr/>
            <p:nvPr/>
          </p:nvCxnSpPr>
          <p:spPr>
            <a:xfrm>
              <a:off x="1920" y="2736"/>
              <a:ext cx="480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2718" name="Google Shape;2718;p72"/>
          <p:cNvGrpSpPr/>
          <p:nvPr/>
        </p:nvGrpSpPr>
        <p:grpSpPr>
          <a:xfrm>
            <a:off x="3048000" y="4114800"/>
            <a:ext cx="1219200" cy="776288"/>
            <a:chOff x="1920" y="2592"/>
            <a:chExt cx="768" cy="489"/>
          </a:xfrm>
        </p:grpSpPr>
        <p:grpSp>
          <p:nvGrpSpPr>
            <p:cNvPr id="2719" name="Google Shape;2719;p72"/>
            <p:cNvGrpSpPr/>
            <p:nvPr/>
          </p:nvGrpSpPr>
          <p:grpSpPr>
            <a:xfrm>
              <a:off x="2400" y="2592"/>
              <a:ext cx="288" cy="489"/>
              <a:chOff x="2400" y="2592"/>
              <a:chExt cx="288" cy="489"/>
            </a:xfrm>
          </p:grpSpPr>
          <p:sp>
            <p:nvSpPr>
              <p:cNvPr id="2720" name="Google Shape;2720;p72"/>
              <p:cNvSpPr txBox="1"/>
              <p:nvPr/>
            </p:nvSpPr>
            <p:spPr>
              <a:xfrm>
                <a:off x="2456" y="2831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1" name="Google Shape;2721;p72"/>
              <p:cNvSpPr/>
              <p:nvPr/>
            </p:nvSpPr>
            <p:spPr>
              <a:xfrm>
                <a:off x="2400" y="2592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22" name="Google Shape;2722;p72"/>
              <p:cNvSpPr/>
              <p:nvPr/>
            </p:nvSpPr>
            <p:spPr>
              <a:xfrm>
                <a:off x="2496" y="268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23" name="Google Shape;2723;p72"/>
              <p:cNvSpPr/>
              <p:nvPr/>
            </p:nvSpPr>
            <p:spPr>
              <a:xfrm>
                <a:off x="2400" y="268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24" name="Google Shape;2724;p72"/>
              <p:cNvSpPr/>
              <p:nvPr/>
            </p:nvSpPr>
            <p:spPr>
              <a:xfrm>
                <a:off x="2496" y="278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25" name="Google Shape;2725;p72"/>
              <p:cNvSpPr/>
              <p:nvPr/>
            </p:nvSpPr>
            <p:spPr>
              <a:xfrm>
                <a:off x="2592" y="268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26" name="Google Shape;2726;p72"/>
              <p:cNvSpPr/>
              <p:nvPr/>
            </p:nvSpPr>
            <p:spPr>
              <a:xfrm>
                <a:off x="2400" y="278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27" name="Google Shape;2727;p72"/>
              <p:cNvSpPr/>
              <p:nvPr/>
            </p:nvSpPr>
            <p:spPr>
              <a:xfrm>
                <a:off x="2496" y="2592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28" name="Google Shape;2728;p72"/>
              <p:cNvSpPr/>
              <p:nvPr/>
            </p:nvSpPr>
            <p:spPr>
              <a:xfrm>
                <a:off x="2592" y="278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29" name="Google Shape;2729;p72"/>
              <p:cNvSpPr/>
              <p:nvPr/>
            </p:nvSpPr>
            <p:spPr>
              <a:xfrm>
                <a:off x="2592" y="2592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cxnSp>
          <p:nvCxnSpPr>
            <p:cNvPr id="2730" name="Google Shape;2730;p72"/>
            <p:cNvCxnSpPr/>
            <p:nvPr/>
          </p:nvCxnSpPr>
          <p:spPr>
            <a:xfrm>
              <a:off x="1920" y="2736"/>
              <a:ext cx="48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2731" name="Google Shape;2731;p72"/>
          <p:cNvGrpSpPr/>
          <p:nvPr/>
        </p:nvGrpSpPr>
        <p:grpSpPr>
          <a:xfrm>
            <a:off x="3048000" y="2133600"/>
            <a:ext cx="1219200" cy="2209800"/>
            <a:chOff x="1920" y="1344"/>
            <a:chExt cx="768" cy="1392"/>
          </a:xfrm>
        </p:grpSpPr>
        <p:grpSp>
          <p:nvGrpSpPr>
            <p:cNvPr id="2732" name="Google Shape;2732;p72"/>
            <p:cNvGrpSpPr/>
            <p:nvPr/>
          </p:nvGrpSpPr>
          <p:grpSpPr>
            <a:xfrm>
              <a:off x="2400" y="1344"/>
              <a:ext cx="288" cy="490"/>
              <a:chOff x="2400" y="1344"/>
              <a:chExt cx="288" cy="490"/>
            </a:xfrm>
          </p:grpSpPr>
          <p:sp>
            <p:nvSpPr>
              <p:cNvPr id="2733" name="Google Shape;2733;p72"/>
              <p:cNvSpPr/>
              <p:nvPr/>
            </p:nvSpPr>
            <p:spPr>
              <a:xfrm>
                <a:off x="2400" y="1344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34" name="Google Shape;2734;p72"/>
              <p:cNvSpPr/>
              <p:nvPr/>
            </p:nvSpPr>
            <p:spPr>
              <a:xfrm>
                <a:off x="2496" y="1344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35" name="Google Shape;2735;p72"/>
              <p:cNvSpPr/>
              <p:nvPr/>
            </p:nvSpPr>
            <p:spPr>
              <a:xfrm>
                <a:off x="2496" y="1440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36" name="Google Shape;2736;p72"/>
              <p:cNvSpPr/>
              <p:nvPr/>
            </p:nvSpPr>
            <p:spPr>
              <a:xfrm>
                <a:off x="2496" y="1536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37" name="Google Shape;2737;p72"/>
              <p:cNvSpPr/>
              <p:nvPr/>
            </p:nvSpPr>
            <p:spPr>
              <a:xfrm>
                <a:off x="2592" y="1440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38" name="Google Shape;2738;p72"/>
              <p:cNvSpPr/>
              <p:nvPr/>
            </p:nvSpPr>
            <p:spPr>
              <a:xfrm>
                <a:off x="2400" y="1536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39" name="Google Shape;2739;p72"/>
              <p:cNvSpPr/>
              <p:nvPr/>
            </p:nvSpPr>
            <p:spPr>
              <a:xfrm>
                <a:off x="2400" y="1440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40" name="Google Shape;2740;p72"/>
              <p:cNvSpPr/>
              <p:nvPr/>
            </p:nvSpPr>
            <p:spPr>
              <a:xfrm>
                <a:off x="2592" y="1536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41" name="Google Shape;2741;p72"/>
              <p:cNvSpPr/>
              <p:nvPr/>
            </p:nvSpPr>
            <p:spPr>
              <a:xfrm>
                <a:off x="2592" y="1344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42" name="Google Shape;2742;p72"/>
              <p:cNvSpPr txBox="1"/>
              <p:nvPr/>
            </p:nvSpPr>
            <p:spPr>
              <a:xfrm>
                <a:off x="2448" y="1584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743" name="Google Shape;2743;p72"/>
            <p:cNvCxnSpPr/>
            <p:nvPr/>
          </p:nvCxnSpPr>
          <p:spPr>
            <a:xfrm flipH="1" rot="10800000">
              <a:off x="1920" y="1488"/>
              <a:ext cx="480" cy="12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2744" name="Google Shape;2744;p72"/>
          <p:cNvSpPr txBox="1"/>
          <p:nvPr/>
        </p:nvSpPr>
        <p:spPr>
          <a:xfrm>
            <a:off x="3749675" y="838200"/>
            <a:ext cx="5318125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f(N) = g(N) + h(N)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with h(N) = number of misplaced tiles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8" name="Shape 2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9" name="Google Shape;2749;p73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750" name="Google Shape;2750;p73"/>
          <p:cNvGrpSpPr/>
          <p:nvPr/>
        </p:nvGrpSpPr>
        <p:grpSpPr>
          <a:xfrm>
            <a:off x="1828800" y="3886200"/>
            <a:ext cx="1219200" cy="1006475"/>
            <a:chOff x="1152" y="2448"/>
            <a:chExt cx="768" cy="634"/>
          </a:xfrm>
        </p:grpSpPr>
        <p:grpSp>
          <p:nvGrpSpPr>
            <p:cNvPr id="2751" name="Google Shape;2751;p73"/>
            <p:cNvGrpSpPr/>
            <p:nvPr/>
          </p:nvGrpSpPr>
          <p:grpSpPr>
            <a:xfrm>
              <a:off x="1632" y="2592"/>
              <a:ext cx="288" cy="490"/>
              <a:chOff x="1632" y="2592"/>
              <a:chExt cx="288" cy="490"/>
            </a:xfrm>
          </p:grpSpPr>
          <p:sp>
            <p:nvSpPr>
              <p:cNvPr id="2752" name="Google Shape;2752;p73"/>
              <p:cNvSpPr txBox="1"/>
              <p:nvPr/>
            </p:nvSpPr>
            <p:spPr>
              <a:xfrm>
                <a:off x="1680" y="2832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3" name="Google Shape;2753;p73"/>
              <p:cNvSpPr/>
              <p:nvPr/>
            </p:nvSpPr>
            <p:spPr>
              <a:xfrm>
                <a:off x="1632" y="2592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54" name="Google Shape;2754;p73"/>
              <p:cNvSpPr/>
              <p:nvPr/>
            </p:nvSpPr>
            <p:spPr>
              <a:xfrm>
                <a:off x="1728" y="2592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55" name="Google Shape;2755;p73"/>
              <p:cNvSpPr/>
              <p:nvPr/>
            </p:nvSpPr>
            <p:spPr>
              <a:xfrm>
                <a:off x="1632" y="268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56" name="Google Shape;2756;p73"/>
              <p:cNvSpPr/>
              <p:nvPr/>
            </p:nvSpPr>
            <p:spPr>
              <a:xfrm>
                <a:off x="1728" y="278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57" name="Google Shape;2757;p73"/>
              <p:cNvSpPr/>
              <p:nvPr/>
            </p:nvSpPr>
            <p:spPr>
              <a:xfrm>
                <a:off x="1824" y="268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58" name="Google Shape;2758;p73"/>
              <p:cNvSpPr/>
              <p:nvPr/>
            </p:nvSpPr>
            <p:spPr>
              <a:xfrm>
                <a:off x="1632" y="278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59" name="Google Shape;2759;p73"/>
              <p:cNvSpPr/>
              <p:nvPr/>
            </p:nvSpPr>
            <p:spPr>
              <a:xfrm>
                <a:off x="1728" y="268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60" name="Google Shape;2760;p73"/>
              <p:cNvSpPr/>
              <p:nvPr/>
            </p:nvSpPr>
            <p:spPr>
              <a:xfrm>
                <a:off x="1824" y="278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61" name="Google Shape;2761;p73"/>
              <p:cNvSpPr/>
              <p:nvPr/>
            </p:nvSpPr>
            <p:spPr>
              <a:xfrm>
                <a:off x="1824" y="2592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cxnSp>
          <p:nvCxnSpPr>
            <p:cNvPr id="2762" name="Google Shape;2762;p73"/>
            <p:cNvCxnSpPr/>
            <p:nvPr/>
          </p:nvCxnSpPr>
          <p:spPr>
            <a:xfrm>
              <a:off x="1152" y="2448"/>
              <a:ext cx="48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2763" name="Google Shape;2763;p73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600"/>
              <a:t>8-Puzzle</a:t>
            </a:r>
            <a:endParaRPr/>
          </a:p>
        </p:txBody>
      </p:sp>
      <p:grpSp>
        <p:nvGrpSpPr>
          <p:cNvPr id="2764" name="Google Shape;2764;p73"/>
          <p:cNvGrpSpPr/>
          <p:nvPr/>
        </p:nvGrpSpPr>
        <p:grpSpPr>
          <a:xfrm>
            <a:off x="1371600" y="3657600"/>
            <a:ext cx="457200" cy="777875"/>
            <a:chOff x="864" y="2304"/>
            <a:chExt cx="288" cy="490"/>
          </a:xfrm>
        </p:grpSpPr>
        <p:sp>
          <p:nvSpPr>
            <p:cNvPr id="2765" name="Google Shape;2765;p73"/>
            <p:cNvSpPr/>
            <p:nvPr/>
          </p:nvSpPr>
          <p:spPr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66" name="Google Shape;2766;p73"/>
            <p:cNvSpPr/>
            <p:nvPr/>
          </p:nvSpPr>
          <p:spPr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67" name="Google Shape;2767;p73"/>
            <p:cNvSpPr/>
            <p:nvPr/>
          </p:nvSpPr>
          <p:spPr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68" name="Google Shape;2768;p73"/>
            <p:cNvSpPr/>
            <p:nvPr/>
          </p:nvSpPr>
          <p:spPr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69" name="Google Shape;2769;p73"/>
            <p:cNvSpPr/>
            <p:nvPr/>
          </p:nvSpPr>
          <p:spPr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70" name="Google Shape;2770;p73"/>
            <p:cNvSpPr/>
            <p:nvPr/>
          </p:nvSpPr>
          <p:spPr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71" name="Google Shape;2771;p73"/>
            <p:cNvSpPr/>
            <p:nvPr/>
          </p:nvSpPr>
          <p:spPr>
            <a:xfrm>
              <a:off x="960" y="2496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72" name="Google Shape;2772;p73"/>
            <p:cNvSpPr/>
            <p:nvPr/>
          </p:nvSpPr>
          <p:spPr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73" name="Google Shape;2773;p73"/>
            <p:cNvSpPr/>
            <p:nvPr/>
          </p:nvSpPr>
          <p:spPr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74" name="Google Shape;2774;p73"/>
            <p:cNvSpPr txBox="1"/>
            <p:nvPr/>
          </p:nvSpPr>
          <p:spPr>
            <a:xfrm>
              <a:off x="912" y="2544"/>
              <a:ext cx="203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75" name="Google Shape;2775;p73"/>
          <p:cNvGrpSpPr/>
          <p:nvPr/>
        </p:nvGrpSpPr>
        <p:grpSpPr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2776" name="Google Shape;2776;p73"/>
            <p:cNvSpPr/>
            <p:nvPr/>
          </p:nvSpPr>
          <p:spPr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77" name="Google Shape;2777;p73"/>
            <p:cNvSpPr/>
            <p:nvPr/>
          </p:nvSpPr>
          <p:spPr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78" name="Google Shape;2778;p73"/>
            <p:cNvSpPr/>
            <p:nvPr/>
          </p:nvSpPr>
          <p:spPr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79" name="Google Shape;2779;p73"/>
            <p:cNvSpPr/>
            <p:nvPr/>
          </p:nvSpPr>
          <p:spPr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80" name="Google Shape;2780;p73"/>
            <p:cNvSpPr/>
            <p:nvPr/>
          </p:nvSpPr>
          <p:spPr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81" name="Google Shape;2781;p73"/>
            <p:cNvSpPr/>
            <p:nvPr/>
          </p:nvSpPr>
          <p:spPr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82" name="Google Shape;2782;p73"/>
            <p:cNvSpPr/>
            <p:nvPr/>
          </p:nvSpPr>
          <p:spPr>
            <a:xfrm>
              <a:off x="4800" y="2784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83" name="Google Shape;2783;p73"/>
            <p:cNvSpPr/>
            <p:nvPr/>
          </p:nvSpPr>
          <p:spPr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84" name="Google Shape;2784;p73"/>
            <p:cNvSpPr/>
            <p:nvPr/>
          </p:nvSpPr>
          <p:spPr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785" name="Google Shape;2785;p73"/>
          <p:cNvGrpSpPr/>
          <p:nvPr/>
        </p:nvGrpSpPr>
        <p:grpSpPr>
          <a:xfrm>
            <a:off x="1828800" y="3886200"/>
            <a:ext cx="1219200" cy="2225675"/>
            <a:chOff x="1152" y="2448"/>
            <a:chExt cx="768" cy="1402"/>
          </a:xfrm>
        </p:grpSpPr>
        <p:grpSp>
          <p:nvGrpSpPr>
            <p:cNvPr id="2786" name="Google Shape;2786;p73"/>
            <p:cNvGrpSpPr/>
            <p:nvPr/>
          </p:nvGrpSpPr>
          <p:grpSpPr>
            <a:xfrm>
              <a:off x="1632" y="3360"/>
              <a:ext cx="288" cy="490"/>
              <a:chOff x="1632" y="3360"/>
              <a:chExt cx="288" cy="490"/>
            </a:xfrm>
          </p:grpSpPr>
          <p:sp>
            <p:nvSpPr>
              <p:cNvPr id="2787" name="Google Shape;2787;p73"/>
              <p:cNvSpPr txBox="1"/>
              <p:nvPr/>
            </p:nvSpPr>
            <p:spPr>
              <a:xfrm>
                <a:off x="1680" y="3600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788" name="Google Shape;2788;p73"/>
              <p:cNvGrpSpPr/>
              <p:nvPr/>
            </p:nvGrpSpPr>
            <p:grpSpPr>
              <a:xfrm>
                <a:off x="1632" y="3360"/>
                <a:ext cx="288" cy="288"/>
                <a:chOff x="1632" y="3360"/>
                <a:chExt cx="288" cy="288"/>
              </a:xfrm>
            </p:grpSpPr>
            <p:sp>
              <p:nvSpPr>
                <p:cNvPr id="2789" name="Google Shape;2789;p73"/>
                <p:cNvSpPr/>
                <p:nvPr/>
              </p:nvSpPr>
              <p:spPr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790" name="Google Shape;2790;p73"/>
                <p:cNvSpPr/>
                <p:nvPr/>
              </p:nvSpPr>
              <p:spPr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791" name="Google Shape;2791;p73"/>
                <p:cNvSpPr/>
                <p:nvPr/>
              </p:nvSpPr>
              <p:spPr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792" name="Google Shape;2792;p73"/>
                <p:cNvSpPr/>
                <p:nvPr/>
              </p:nvSpPr>
              <p:spPr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793" name="Google Shape;2793;p73"/>
                <p:cNvSpPr/>
                <p:nvPr/>
              </p:nvSpPr>
              <p:spPr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794" name="Google Shape;2794;p73"/>
                <p:cNvSpPr/>
                <p:nvPr/>
              </p:nvSpPr>
              <p:spPr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795" name="Google Shape;2795;p73"/>
                <p:cNvSpPr/>
                <p:nvPr/>
              </p:nvSpPr>
              <p:spPr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796" name="Google Shape;2796;p73"/>
                <p:cNvSpPr/>
                <p:nvPr/>
              </p:nvSpPr>
              <p:spPr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797" name="Google Shape;2797;p73"/>
                <p:cNvSpPr/>
                <p:nvPr/>
              </p:nvSpPr>
              <p:spPr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</p:grpSp>
        <p:cxnSp>
          <p:nvCxnSpPr>
            <p:cNvPr id="2798" name="Google Shape;2798;p73"/>
            <p:cNvCxnSpPr/>
            <p:nvPr/>
          </p:nvCxnSpPr>
          <p:spPr>
            <a:xfrm>
              <a:off x="1152" y="2448"/>
              <a:ext cx="480" cy="10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2799" name="Google Shape;2799;p73"/>
          <p:cNvSpPr txBox="1"/>
          <p:nvPr/>
        </p:nvSpPr>
        <p:spPr>
          <a:xfrm>
            <a:off x="685800" y="4495800"/>
            <a:ext cx="13858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Cutoff=4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00" name="Google Shape;2800;p73"/>
          <p:cNvGrpSpPr/>
          <p:nvPr/>
        </p:nvGrpSpPr>
        <p:grpSpPr>
          <a:xfrm>
            <a:off x="3048000" y="4343400"/>
            <a:ext cx="1219200" cy="1781175"/>
            <a:chOff x="1920" y="2736"/>
            <a:chExt cx="768" cy="1122"/>
          </a:xfrm>
        </p:grpSpPr>
        <p:grpSp>
          <p:nvGrpSpPr>
            <p:cNvPr id="2801" name="Google Shape;2801;p73"/>
            <p:cNvGrpSpPr/>
            <p:nvPr/>
          </p:nvGrpSpPr>
          <p:grpSpPr>
            <a:xfrm>
              <a:off x="2400" y="3360"/>
              <a:ext cx="288" cy="498"/>
              <a:chOff x="2400" y="3360"/>
              <a:chExt cx="288" cy="498"/>
            </a:xfrm>
          </p:grpSpPr>
          <p:sp>
            <p:nvSpPr>
              <p:cNvPr id="2802" name="Google Shape;2802;p73"/>
              <p:cNvSpPr txBox="1"/>
              <p:nvPr/>
            </p:nvSpPr>
            <p:spPr>
              <a:xfrm>
                <a:off x="2448" y="3608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803" name="Google Shape;2803;p73"/>
              <p:cNvGrpSpPr/>
              <p:nvPr/>
            </p:nvGrpSpPr>
            <p:grpSpPr>
              <a:xfrm>
                <a:off x="2400" y="3360"/>
                <a:ext cx="288" cy="288"/>
                <a:chOff x="2400" y="3360"/>
                <a:chExt cx="288" cy="288"/>
              </a:xfrm>
            </p:grpSpPr>
            <p:sp>
              <p:nvSpPr>
                <p:cNvPr id="2804" name="Google Shape;2804;p73"/>
                <p:cNvSpPr/>
                <p:nvPr/>
              </p:nvSpPr>
              <p:spPr>
                <a:xfrm>
                  <a:off x="2400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805" name="Google Shape;2805;p73"/>
                <p:cNvSpPr/>
                <p:nvPr/>
              </p:nvSpPr>
              <p:spPr>
                <a:xfrm>
                  <a:off x="2496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806" name="Google Shape;2806;p73"/>
                <p:cNvSpPr/>
                <p:nvPr/>
              </p:nvSpPr>
              <p:spPr>
                <a:xfrm>
                  <a:off x="2400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807" name="Google Shape;2807;p73"/>
                <p:cNvSpPr/>
                <p:nvPr/>
              </p:nvSpPr>
              <p:spPr>
                <a:xfrm>
                  <a:off x="2496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808" name="Google Shape;2808;p73"/>
                <p:cNvSpPr/>
                <p:nvPr/>
              </p:nvSpPr>
              <p:spPr>
                <a:xfrm>
                  <a:off x="2496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809" name="Google Shape;2809;p73"/>
                <p:cNvSpPr/>
                <p:nvPr/>
              </p:nvSpPr>
              <p:spPr>
                <a:xfrm>
                  <a:off x="2400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810" name="Google Shape;2810;p73"/>
                <p:cNvSpPr/>
                <p:nvPr/>
              </p:nvSpPr>
              <p:spPr>
                <a:xfrm>
                  <a:off x="2592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811" name="Google Shape;2811;p73"/>
                <p:cNvSpPr/>
                <p:nvPr/>
              </p:nvSpPr>
              <p:spPr>
                <a:xfrm>
                  <a:off x="2592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812" name="Google Shape;2812;p73"/>
                <p:cNvSpPr/>
                <p:nvPr/>
              </p:nvSpPr>
              <p:spPr>
                <a:xfrm>
                  <a:off x="2592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</p:grpSp>
        <p:cxnSp>
          <p:nvCxnSpPr>
            <p:cNvPr id="2813" name="Google Shape;2813;p73"/>
            <p:cNvCxnSpPr/>
            <p:nvPr/>
          </p:nvCxnSpPr>
          <p:spPr>
            <a:xfrm>
              <a:off x="1920" y="2736"/>
              <a:ext cx="480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2814" name="Google Shape;2814;p73"/>
          <p:cNvGrpSpPr/>
          <p:nvPr/>
        </p:nvGrpSpPr>
        <p:grpSpPr>
          <a:xfrm>
            <a:off x="3048000" y="4114800"/>
            <a:ext cx="1219200" cy="776288"/>
            <a:chOff x="1920" y="2592"/>
            <a:chExt cx="768" cy="489"/>
          </a:xfrm>
        </p:grpSpPr>
        <p:grpSp>
          <p:nvGrpSpPr>
            <p:cNvPr id="2815" name="Google Shape;2815;p73"/>
            <p:cNvGrpSpPr/>
            <p:nvPr/>
          </p:nvGrpSpPr>
          <p:grpSpPr>
            <a:xfrm>
              <a:off x="2400" y="2592"/>
              <a:ext cx="288" cy="489"/>
              <a:chOff x="2400" y="2592"/>
              <a:chExt cx="288" cy="489"/>
            </a:xfrm>
          </p:grpSpPr>
          <p:sp>
            <p:nvSpPr>
              <p:cNvPr id="2816" name="Google Shape;2816;p73"/>
              <p:cNvSpPr txBox="1"/>
              <p:nvPr/>
            </p:nvSpPr>
            <p:spPr>
              <a:xfrm>
                <a:off x="2456" y="2831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7" name="Google Shape;2817;p73"/>
              <p:cNvSpPr/>
              <p:nvPr/>
            </p:nvSpPr>
            <p:spPr>
              <a:xfrm>
                <a:off x="2400" y="2592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18" name="Google Shape;2818;p73"/>
              <p:cNvSpPr/>
              <p:nvPr/>
            </p:nvSpPr>
            <p:spPr>
              <a:xfrm>
                <a:off x="2496" y="268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19" name="Google Shape;2819;p73"/>
              <p:cNvSpPr/>
              <p:nvPr/>
            </p:nvSpPr>
            <p:spPr>
              <a:xfrm>
                <a:off x="2400" y="268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20" name="Google Shape;2820;p73"/>
              <p:cNvSpPr/>
              <p:nvPr/>
            </p:nvSpPr>
            <p:spPr>
              <a:xfrm>
                <a:off x="2496" y="278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21" name="Google Shape;2821;p73"/>
              <p:cNvSpPr/>
              <p:nvPr/>
            </p:nvSpPr>
            <p:spPr>
              <a:xfrm>
                <a:off x="2592" y="268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22" name="Google Shape;2822;p73"/>
              <p:cNvSpPr/>
              <p:nvPr/>
            </p:nvSpPr>
            <p:spPr>
              <a:xfrm>
                <a:off x="2400" y="278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23" name="Google Shape;2823;p73"/>
              <p:cNvSpPr/>
              <p:nvPr/>
            </p:nvSpPr>
            <p:spPr>
              <a:xfrm>
                <a:off x="2496" y="2592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24" name="Google Shape;2824;p73"/>
              <p:cNvSpPr/>
              <p:nvPr/>
            </p:nvSpPr>
            <p:spPr>
              <a:xfrm>
                <a:off x="2592" y="278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25" name="Google Shape;2825;p73"/>
              <p:cNvSpPr/>
              <p:nvPr/>
            </p:nvSpPr>
            <p:spPr>
              <a:xfrm>
                <a:off x="2592" y="2592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cxnSp>
          <p:nvCxnSpPr>
            <p:cNvPr id="2826" name="Google Shape;2826;p73"/>
            <p:cNvCxnSpPr/>
            <p:nvPr/>
          </p:nvCxnSpPr>
          <p:spPr>
            <a:xfrm>
              <a:off x="1920" y="2736"/>
              <a:ext cx="48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2827" name="Google Shape;2827;p73"/>
          <p:cNvGrpSpPr/>
          <p:nvPr/>
        </p:nvGrpSpPr>
        <p:grpSpPr>
          <a:xfrm>
            <a:off x="3048000" y="2133600"/>
            <a:ext cx="1219200" cy="2209800"/>
            <a:chOff x="1920" y="1344"/>
            <a:chExt cx="768" cy="1392"/>
          </a:xfrm>
        </p:grpSpPr>
        <p:grpSp>
          <p:nvGrpSpPr>
            <p:cNvPr id="2828" name="Google Shape;2828;p73"/>
            <p:cNvGrpSpPr/>
            <p:nvPr/>
          </p:nvGrpSpPr>
          <p:grpSpPr>
            <a:xfrm>
              <a:off x="2400" y="1344"/>
              <a:ext cx="288" cy="490"/>
              <a:chOff x="2400" y="1344"/>
              <a:chExt cx="288" cy="490"/>
            </a:xfrm>
          </p:grpSpPr>
          <p:sp>
            <p:nvSpPr>
              <p:cNvPr id="2829" name="Google Shape;2829;p73"/>
              <p:cNvSpPr txBox="1"/>
              <p:nvPr/>
            </p:nvSpPr>
            <p:spPr>
              <a:xfrm>
                <a:off x="2448" y="1584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0" name="Google Shape;2830;p73"/>
              <p:cNvSpPr/>
              <p:nvPr/>
            </p:nvSpPr>
            <p:spPr>
              <a:xfrm>
                <a:off x="2400" y="134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31" name="Google Shape;2831;p73"/>
              <p:cNvSpPr/>
              <p:nvPr/>
            </p:nvSpPr>
            <p:spPr>
              <a:xfrm>
                <a:off x="2496" y="134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32" name="Google Shape;2832;p73"/>
              <p:cNvSpPr/>
              <p:nvPr/>
            </p:nvSpPr>
            <p:spPr>
              <a:xfrm>
                <a:off x="2496" y="1440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33" name="Google Shape;2833;p73"/>
              <p:cNvSpPr/>
              <p:nvPr/>
            </p:nvSpPr>
            <p:spPr>
              <a:xfrm>
                <a:off x="2496" y="1536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34" name="Google Shape;2834;p73"/>
              <p:cNvSpPr/>
              <p:nvPr/>
            </p:nvSpPr>
            <p:spPr>
              <a:xfrm>
                <a:off x="2592" y="1440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35" name="Google Shape;2835;p73"/>
              <p:cNvSpPr/>
              <p:nvPr/>
            </p:nvSpPr>
            <p:spPr>
              <a:xfrm>
                <a:off x="2400" y="1536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36" name="Google Shape;2836;p73"/>
              <p:cNvSpPr/>
              <p:nvPr/>
            </p:nvSpPr>
            <p:spPr>
              <a:xfrm>
                <a:off x="2400" y="1440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37" name="Google Shape;2837;p73"/>
              <p:cNvSpPr/>
              <p:nvPr/>
            </p:nvSpPr>
            <p:spPr>
              <a:xfrm>
                <a:off x="2592" y="1536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38" name="Google Shape;2838;p73"/>
              <p:cNvSpPr/>
              <p:nvPr/>
            </p:nvSpPr>
            <p:spPr>
              <a:xfrm>
                <a:off x="2592" y="134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cxnSp>
          <p:nvCxnSpPr>
            <p:cNvPr id="2839" name="Google Shape;2839;p73"/>
            <p:cNvCxnSpPr/>
            <p:nvPr/>
          </p:nvCxnSpPr>
          <p:spPr>
            <a:xfrm flipH="1" rot="10800000">
              <a:off x="1920" y="1488"/>
              <a:ext cx="480" cy="12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2840" name="Google Shape;2840;p73"/>
          <p:cNvGrpSpPr/>
          <p:nvPr/>
        </p:nvGrpSpPr>
        <p:grpSpPr>
          <a:xfrm>
            <a:off x="1828800" y="2133600"/>
            <a:ext cx="1219200" cy="1752600"/>
            <a:chOff x="1152" y="1344"/>
            <a:chExt cx="768" cy="1104"/>
          </a:xfrm>
        </p:grpSpPr>
        <p:grpSp>
          <p:nvGrpSpPr>
            <p:cNvPr id="2841" name="Google Shape;2841;p73"/>
            <p:cNvGrpSpPr/>
            <p:nvPr/>
          </p:nvGrpSpPr>
          <p:grpSpPr>
            <a:xfrm>
              <a:off x="1632" y="1344"/>
              <a:ext cx="288" cy="490"/>
              <a:chOff x="1632" y="1344"/>
              <a:chExt cx="288" cy="490"/>
            </a:xfrm>
          </p:grpSpPr>
          <p:sp>
            <p:nvSpPr>
              <p:cNvPr id="2842" name="Google Shape;2842;p73"/>
              <p:cNvSpPr/>
              <p:nvPr/>
            </p:nvSpPr>
            <p:spPr>
              <a:xfrm>
                <a:off x="1632" y="1344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43" name="Google Shape;2843;p73"/>
              <p:cNvSpPr/>
              <p:nvPr/>
            </p:nvSpPr>
            <p:spPr>
              <a:xfrm>
                <a:off x="1728" y="1344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44" name="Google Shape;2844;p73"/>
              <p:cNvSpPr/>
              <p:nvPr/>
            </p:nvSpPr>
            <p:spPr>
              <a:xfrm>
                <a:off x="1632" y="1440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45" name="Google Shape;2845;p73"/>
              <p:cNvSpPr/>
              <p:nvPr/>
            </p:nvSpPr>
            <p:spPr>
              <a:xfrm>
                <a:off x="1728" y="1440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46" name="Google Shape;2846;p73"/>
              <p:cNvSpPr/>
              <p:nvPr/>
            </p:nvSpPr>
            <p:spPr>
              <a:xfrm>
                <a:off x="1824" y="1440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47" name="Google Shape;2847;p73"/>
              <p:cNvSpPr/>
              <p:nvPr/>
            </p:nvSpPr>
            <p:spPr>
              <a:xfrm>
                <a:off x="1728" y="1536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48" name="Google Shape;2848;p73"/>
              <p:cNvSpPr/>
              <p:nvPr/>
            </p:nvSpPr>
            <p:spPr>
              <a:xfrm>
                <a:off x="1632" y="1536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49" name="Google Shape;2849;p73"/>
              <p:cNvSpPr/>
              <p:nvPr/>
            </p:nvSpPr>
            <p:spPr>
              <a:xfrm>
                <a:off x="1824" y="1536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50" name="Google Shape;2850;p73"/>
              <p:cNvSpPr/>
              <p:nvPr/>
            </p:nvSpPr>
            <p:spPr>
              <a:xfrm>
                <a:off x="1824" y="1344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51" name="Google Shape;2851;p73"/>
              <p:cNvSpPr txBox="1"/>
              <p:nvPr/>
            </p:nvSpPr>
            <p:spPr>
              <a:xfrm>
                <a:off x="1680" y="1584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852" name="Google Shape;2852;p73"/>
            <p:cNvCxnSpPr/>
            <p:nvPr/>
          </p:nvCxnSpPr>
          <p:spPr>
            <a:xfrm flipH="1" rot="10800000">
              <a:off x="1152" y="1488"/>
              <a:ext cx="480" cy="9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2853" name="Google Shape;2853;p73"/>
          <p:cNvSpPr txBox="1"/>
          <p:nvPr/>
        </p:nvSpPr>
        <p:spPr>
          <a:xfrm>
            <a:off x="3749675" y="838200"/>
            <a:ext cx="5318125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f(N) = g(N) + h(N)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with h(N) = number of misplaced tiles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7" name="Shape 2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8" name="Google Shape;2858;p74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59" name="Google Shape;2859;p74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600"/>
              <a:t>8-Puzzle</a:t>
            </a:r>
            <a:endParaRPr/>
          </a:p>
        </p:txBody>
      </p:sp>
      <p:grpSp>
        <p:nvGrpSpPr>
          <p:cNvPr id="2860" name="Google Shape;2860;p74"/>
          <p:cNvGrpSpPr/>
          <p:nvPr/>
        </p:nvGrpSpPr>
        <p:grpSpPr>
          <a:xfrm>
            <a:off x="1371600" y="3657600"/>
            <a:ext cx="457200" cy="777875"/>
            <a:chOff x="864" y="2304"/>
            <a:chExt cx="288" cy="490"/>
          </a:xfrm>
        </p:grpSpPr>
        <p:sp>
          <p:nvSpPr>
            <p:cNvPr id="2861" name="Google Shape;2861;p74"/>
            <p:cNvSpPr/>
            <p:nvPr/>
          </p:nvSpPr>
          <p:spPr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62" name="Google Shape;2862;p74"/>
            <p:cNvSpPr/>
            <p:nvPr/>
          </p:nvSpPr>
          <p:spPr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63" name="Google Shape;2863;p74"/>
            <p:cNvSpPr/>
            <p:nvPr/>
          </p:nvSpPr>
          <p:spPr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64" name="Google Shape;2864;p74"/>
            <p:cNvSpPr/>
            <p:nvPr/>
          </p:nvSpPr>
          <p:spPr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65" name="Google Shape;2865;p74"/>
            <p:cNvSpPr/>
            <p:nvPr/>
          </p:nvSpPr>
          <p:spPr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66" name="Google Shape;2866;p74"/>
            <p:cNvSpPr/>
            <p:nvPr/>
          </p:nvSpPr>
          <p:spPr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67" name="Google Shape;2867;p74"/>
            <p:cNvSpPr/>
            <p:nvPr/>
          </p:nvSpPr>
          <p:spPr>
            <a:xfrm>
              <a:off x="960" y="2496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68" name="Google Shape;2868;p74"/>
            <p:cNvSpPr/>
            <p:nvPr/>
          </p:nvSpPr>
          <p:spPr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69" name="Google Shape;2869;p74"/>
            <p:cNvSpPr/>
            <p:nvPr/>
          </p:nvSpPr>
          <p:spPr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70" name="Google Shape;2870;p74"/>
            <p:cNvSpPr txBox="1"/>
            <p:nvPr/>
          </p:nvSpPr>
          <p:spPr>
            <a:xfrm>
              <a:off x="912" y="2544"/>
              <a:ext cx="203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71" name="Google Shape;2871;p74"/>
          <p:cNvGrpSpPr/>
          <p:nvPr/>
        </p:nvGrpSpPr>
        <p:grpSpPr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2872" name="Google Shape;2872;p74"/>
            <p:cNvSpPr/>
            <p:nvPr/>
          </p:nvSpPr>
          <p:spPr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73" name="Google Shape;2873;p74"/>
            <p:cNvSpPr/>
            <p:nvPr/>
          </p:nvSpPr>
          <p:spPr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74" name="Google Shape;2874;p74"/>
            <p:cNvSpPr/>
            <p:nvPr/>
          </p:nvSpPr>
          <p:spPr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75" name="Google Shape;2875;p74"/>
            <p:cNvSpPr/>
            <p:nvPr/>
          </p:nvSpPr>
          <p:spPr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76" name="Google Shape;2876;p74"/>
            <p:cNvSpPr/>
            <p:nvPr/>
          </p:nvSpPr>
          <p:spPr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77" name="Google Shape;2877;p74"/>
            <p:cNvSpPr/>
            <p:nvPr/>
          </p:nvSpPr>
          <p:spPr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78" name="Google Shape;2878;p74"/>
            <p:cNvSpPr/>
            <p:nvPr/>
          </p:nvSpPr>
          <p:spPr>
            <a:xfrm>
              <a:off x="4800" y="2784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79" name="Google Shape;2879;p74"/>
            <p:cNvSpPr/>
            <p:nvPr/>
          </p:nvSpPr>
          <p:spPr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80" name="Google Shape;2880;p74"/>
            <p:cNvSpPr/>
            <p:nvPr/>
          </p:nvSpPr>
          <p:spPr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881" name="Google Shape;2881;p74"/>
          <p:cNvGrpSpPr/>
          <p:nvPr/>
        </p:nvGrpSpPr>
        <p:grpSpPr>
          <a:xfrm>
            <a:off x="1828800" y="3886200"/>
            <a:ext cx="1219200" cy="2225675"/>
            <a:chOff x="1152" y="2448"/>
            <a:chExt cx="768" cy="1402"/>
          </a:xfrm>
        </p:grpSpPr>
        <p:grpSp>
          <p:nvGrpSpPr>
            <p:cNvPr id="2882" name="Google Shape;2882;p74"/>
            <p:cNvGrpSpPr/>
            <p:nvPr/>
          </p:nvGrpSpPr>
          <p:grpSpPr>
            <a:xfrm>
              <a:off x="1632" y="3360"/>
              <a:ext cx="288" cy="490"/>
              <a:chOff x="1632" y="3360"/>
              <a:chExt cx="288" cy="490"/>
            </a:xfrm>
          </p:grpSpPr>
          <p:sp>
            <p:nvSpPr>
              <p:cNvPr id="2883" name="Google Shape;2883;p74"/>
              <p:cNvSpPr/>
              <p:nvPr/>
            </p:nvSpPr>
            <p:spPr>
              <a:xfrm>
                <a:off x="1632" y="3360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84" name="Google Shape;2884;p74"/>
              <p:cNvSpPr/>
              <p:nvPr/>
            </p:nvSpPr>
            <p:spPr>
              <a:xfrm>
                <a:off x="1728" y="3360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85" name="Google Shape;2885;p74"/>
              <p:cNvSpPr/>
              <p:nvPr/>
            </p:nvSpPr>
            <p:spPr>
              <a:xfrm>
                <a:off x="1632" y="3456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86" name="Google Shape;2886;p74"/>
              <p:cNvSpPr/>
              <p:nvPr/>
            </p:nvSpPr>
            <p:spPr>
              <a:xfrm>
                <a:off x="1728" y="3456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87" name="Google Shape;2887;p74"/>
              <p:cNvSpPr/>
              <p:nvPr/>
            </p:nvSpPr>
            <p:spPr>
              <a:xfrm>
                <a:off x="1824" y="3456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88" name="Google Shape;2888;p74"/>
              <p:cNvSpPr/>
              <p:nvPr/>
            </p:nvSpPr>
            <p:spPr>
              <a:xfrm>
                <a:off x="1632" y="3552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89" name="Google Shape;2889;p74"/>
              <p:cNvSpPr/>
              <p:nvPr/>
            </p:nvSpPr>
            <p:spPr>
              <a:xfrm>
                <a:off x="1824" y="3552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90" name="Google Shape;2890;p74"/>
              <p:cNvSpPr/>
              <p:nvPr/>
            </p:nvSpPr>
            <p:spPr>
              <a:xfrm>
                <a:off x="1728" y="3552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91" name="Google Shape;2891;p74"/>
              <p:cNvSpPr/>
              <p:nvPr/>
            </p:nvSpPr>
            <p:spPr>
              <a:xfrm>
                <a:off x="1824" y="3360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92" name="Google Shape;2892;p74"/>
              <p:cNvSpPr txBox="1"/>
              <p:nvPr/>
            </p:nvSpPr>
            <p:spPr>
              <a:xfrm>
                <a:off x="1680" y="3600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893" name="Google Shape;2893;p74"/>
            <p:cNvCxnSpPr/>
            <p:nvPr/>
          </p:nvCxnSpPr>
          <p:spPr>
            <a:xfrm>
              <a:off x="1152" y="2448"/>
              <a:ext cx="480" cy="10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2894" name="Google Shape;2894;p74"/>
          <p:cNvSpPr txBox="1"/>
          <p:nvPr/>
        </p:nvSpPr>
        <p:spPr>
          <a:xfrm>
            <a:off x="685800" y="4495800"/>
            <a:ext cx="13858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Cutoff=5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5" name="Google Shape;2895;p74"/>
          <p:cNvSpPr txBox="1"/>
          <p:nvPr/>
        </p:nvSpPr>
        <p:spPr>
          <a:xfrm>
            <a:off x="3749675" y="838200"/>
            <a:ext cx="5318125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f(N) = g(N) + h(N)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with h(N) = number of misplaced tiles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9" name="Shape 2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0" name="Google Shape;2900;p75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01" name="Google Shape;2901;p75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600"/>
              <a:t>8-Puzzle</a:t>
            </a:r>
            <a:endParaRPr/>
          </a:p>
        </p:txBody>
      </p:sp>
      <p:grpSp>
        <p:nvGrpSpPr>
          <p:cNvPr id="2902" name="Google Shape;2902;p75"/>
          <p:cNvGrpSpPr/>
          <p:nvPr/>
        </p:nvGrpSpPr>
        <p:grpSpPr>
          <a:xfrm>
            <a:off x="1371600" y="3657600"/>
            <a:ext cx="457200" cy="777875"/>
            <a:chOff x="864" y="2304"/>
            <a:chExt cx="288" cy="490"/>
          </a:xfrm>
        </p:grpSpPr>
        <p:sp>
          <p:nvSpPr>
            <p:cNvPr id="2903" name="Google Shape;2903;p75"/>
            <p:cNvSpPr/>
            <p:nvPr/>
          </p:nvSpPr>
          <p:spPr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04" name="Google Shape;2904;p75"/>
            <p:cNvSpPr/>
            <p:nvPr/>
          </p:nvSpPr>
          <p:spPr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05" name="Google Shape;2905;p75"/>
            <p:cNvSpPr/>
            <p:nvPr/>
          </p:nvSpPr>
          <p:spPr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06" name="Google Shape;2906;p75"/>
            <p:cNvSpPr/>
            <p:nvPr/>
          </p:nvSpPr>
          <p:spPr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07" name="Google Shape;2907;p75"/>
            <p:cNvSpPr/>
            <p:nvPr/>
          </p:nvSpPr>
          <p:spPr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08" name="Google Shape;2908;p75"/>
            <p:cNvSpPr/>
            <p:nvPr/>
          </p:nvSpPr>
          <p:spPr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09" name="Google Shape;2909;p75"/>
            <p:cNvSpPr/>
            <p:nvPr/>
          </p:nvSpPr>
          <p:spPr>
            <a:xfrm>
              <a:off x="960" y="2496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10" name="Google Shape;2910;p75"/>
            <p:cNvSpPr/>
            <p:nvPr/>
          </p:nvSpPr>
          <p:spPr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11" name="Google Shape;2911;p75"/>
            <p:cNvSpPr/>
            <p:nvPr/>
          </p:nvSpPr>
          <p:spPr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12" name="Google Shape;2912;p75"/>
            <p:cNvSpPr txBox="1"/>
            <p:nvPr/>
          </p:nvSpPr>
          <p:spPr>
            <a:xfrm>
              <a:off x="912" y="2544"/>
              <a:ext cx="203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13" name="Google Shape;2913;p75"/>
          <p:cNvGrpSpPr/>
          <p:nvPr/>
        </p:nvGrpSpPr>
        <p:grpSpPr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2914" name="Google Shape;2914;p75"/>
            <p:cNvSpPr/>
            <p:nvPr/>
          </p:nvSpPr>
          <p:spPr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15" name="Google Shape;2915;p75"/>
            <p:cNvSpPr/>
            <p:nvPr/>
          </p:nvSpPr>
          <p:spPr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16" name="Google Shape;2916;p75"/>
            <p:cNvSpPr/>
            <p:nvPr/>
          </p:nvSpPr>
          <p:spPr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17" name="Google Shape;2917;p75"/>
            <p:cNvSpPr/>
            <p:nvPr/>
          </p:nvSpPr>
          <p:spPr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18" name="Google Shape;2918;p75"/>
            <p:cNvSpPr/>
            <p:nvPr/>
          </p:nvSpPr>
          <p:spPr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19" name="Google Shape;2919;p75"/>
            <p:cNvSpPr/>
            <p:nvPr/>
          </p:nvSpPr>
          <p:spPr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20" name="Google Shape;2920;p75"/>
            <p:cNvSpPr/>
            <p:nvPr/>
          </p:nvSpPr>
          <p:spPr>
            <a:xfrm>
              <a:off x="4800" y="2784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21" name="Google Shape;2921;p75"/>
            <p:cNvSpPr/>
            <p:nvPr/>
          </p:nvSpPr>
          <p:spPr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22" name="Google Shape;2922;p75"/>
            <p:cNvSpPr/>
            <p:nvPr/>
          </p:nvSpPr>
          <p:spPr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923" name="Google Shape;2923;p75"/>
          <p:cNvGrpSpPr/>
          <p:nvPr/>
        </p:nvGrpSpPr>
        <p:grpSpPr>
          <a:xfrm>
            <a:off x="1828800" y="3886200"/>
            <a:ext cx="1219200" cy="1006475"/>
            <a:chOff x="1152" y="2448"/>
            <a:chExt cx="768" cy="634"/>
          </a:xfrm>
        </p:grpSpPr>
        <p:grpSp>
          <p:nvGrpSpPr>
            <p:cNvPr id="2924" name="Google Shape;2924;p75"/>
            <p:cNvGrpSpPr/>
            <p:nvPr/>
          </p:nvGrpSpPr>
          <p:grpSpPr>
            <a:xfrm>
              <a:off x="1632" y="2592"/>
              <a:ext cx="288" cy="490"/>
              <a:chOff x="1632" y="2592"/>
              <a:chExt cx="288" cy="490"/>
            </a:xfrm>
          </p:grpSpPr>
          <p:sp>
            <p:nvSpPr>
              <p:cNvPr id="2925" name="Google Shape;2925;p75"/>
              <p:cNvSpPr/>
              <p:nvPr/>
            </p:nvSpPr>
            <p:spPr>
              <a:xfrm>
                <a:off x="1632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26" name="Google Shape;2926;p75"/>
              <p:cNvSpPr/>
              <p:nvPr/>
            </p:nvSpPr>
            <p:spPr>
              <a:xfrm>
                <a:off x="1728" y="2592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27" name="Google Shape;2927;p75"/>
              <p:cNvSpPr/>
              <p:nvPr/>
            </p:nvSpPr>
            <p:spPr>
              <a:xfrm>
                <a:off x="1632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28" name="Google Shape;2928;p75"/>
              <p:cNvSpPr/>
              <p:nvPr/>
            </p:nvSpPr>
            <p:spPr>
              <a:xfrm>
                <a:off x="1728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29" name="Google Shape;2929;p75"/>
              <p:cNvSpPr/>
              <p:nvPr/>
            </p:nvSpPr>
            <p:spPr>
              <a:xfrm>
                <a:off x="1824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30" name="Google Shape;2930;p75"/>
              <p:cNvSpPr/>
              <p:nvPr/>
            </p:nvSpPr>
            <p:spPr>
              <a:xfrm>
                <a:off x="1632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31" name="Google Shape;2931;p75"/>
              <p:cNvSpPr/>
              <p:nvPr/>
            </p:nvSpPr>
            <p:spPr>
              <a:xfrm>
                <a:off x="1728" y="268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32" name="Google Shape;2932;p75"/>
              <p:cNvSpPr/>
              <p:nvPr/>
            </p:nvSpPr>
            <p:spPr>
              <a:xfrm>
                <a:off x="1824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33" name="Google Shape;2933;p75"/>
              <p:cNvSpPr/>
              <p:nvPr/>
            </p:nvSpPr>
            <p:spPr>
              <a:xfrm>
                <a:off x="1824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34" name="Google Shape;2934;p75"/>
              <p:cNvSpPr txBox="1"/>
              <p:nvPr/>
            </p:nvSpPr>
            <p:spPr>
              <a:xfrm>
                <a:off x="1680" y="2832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935" name="Google Shape;2935;p75"/>
            <p:cNvCxnSpPr/>
            <p:nvPr/>
          </p:nvCxnSpPr>
          <p:spPr>
            <a:xfrm>
              <a:off x="1152" y="2448"/>
              <a:ext cx="48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2936" name="Google Shape;2936;p75"/>
          <p:cNvGrpSpPr/>
          <p:nvPr/>
        </p:nvGrpSpPr>
        <p:grpSpPr>
          <a:xfrm>
            <a:off x="1828800" y="3886200"/>
            <a:ext cx="1219200" cy="2225675"/>
            <a:chOff x="1152" y="2448"/>
            <a:chExt cx="768" cy="1402"/>
          </a:xfrm>
        </p:grpSpPr>
        <p:grpSp>
          <p:nvGrpSpPr>
            <p:cNvPr id="2937" name="Google Shape;2937;p75"/>
            <p:cNvGrpSpPr/>
            <p:nvPr/>
          </p:nvGrpSpPr>
          <p:grpSpPr>
            <a:xfrm>
              <a:off x="1632" y="3360"/>
              <a:ext cx="288" cy="490"/>
              <a:chOff x="1632" y="3360"/>
              <a:chExt cx="288" cy="490"/>
            </a:xfrm>
          </p:grpSpPr>
          <p:sp>
            <p:nvSpPr>
              <p:cNvPr id="2938" name="Google Shape;2938;p75"/>
              <p:cNvSpPr txBox="1"/>
              <p:nvPr/>
            </p:nvSpPr>
            <p:spPr>
              <a:xfrm>
                <a:off x="1680" y="3600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939" name="Google Shape;2939;p75"/>
              <p:cNvGrpSpPr/>
              <p:nvPr/>
            </p:nvGrpSpPr>
            <p:grpSpPr>
              <a:xfrm>
                <a:off x="1632" y="3360"/>
                <a:ext cx="288" cy="288"/>
                <a:chOff x="1632" y="3360"/>
                <a:chExt cx="288" cy="288"/>
              </a:xfrm>
            </p:grpSpPr>
            <p:sp>
              <p:nvSpPr>
                <p:cNvPr id="2940" name="Google Shape;2940;p75"/>
                <p:cNvSpPr/>
                <p:nvPr/>
              </p:nvSpPr>
              <p:spPr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941" name="Google Shape;2941;p75"/>
                <p:cNvSpPr/>
                <p:nvPr/>
              </p:nvSpPr>
              <p:spPr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942" name="Google Shape;2942;p75"/>
                <p:cNvSpPr/>
                <p:nvPr/>
              </p:nvSpPr>
              <p:spPr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943" name="Google Shape;2943;p75"/>
                <p:cNvSpPr/>
                <p:nvPr/>
              </p:nvSpPr>
              <p:spPr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944" name="Google Shape;2944;p75"/>
                <p:cNvSpPr/>
                <p:nvPr/>
              </p:nvSpPr>
              <p:spPr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945" name="Google Shape;2945;p75"/>
                <p:cNvSpPr/>
                <p:nvPr/>
              </p:nvSpPr>
              <p:spPr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946" name="Google Shape;2946;p75"/>
                <p:cNvSpPr/>
                <p:nvPr/>
              </p:nvSpPr>
              <p:spPr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947" name="Google Shape;2947;p75"/>
                <p:cNvSpPr/>
                <p:nvPr/>
              </p:nvSpPr>
              <p:spPr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948" name="Google Shape;2948;p75"/>
                <p:cNvSpPr/>
                <p:nvPr/>
              </p:nvSpPr>
              <p:spPr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</p:grpSp>
        <p:cxnSp>
          <p:nvCxnSpPr>
            <p:cNvPr id="2949" name="Google Shape;2949;p75"/>
            <p:cNvCxnSpPr/>
            <p:nvPr/>
          </p:nvCxnSpPr>
          <p:spPr>
            <a:xfrm>
              <a:off x="1152" y="2448"/>
              <a:ext cx="480" cy="10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2950" name="Google Shape;2950;p75"/>
          <p:cNvSpPr txBox="1"/>
          <p:nvPr/>
        </p:nvSpPr>
        <p:spPr>
          <a:xfrm>
            <a:off x="685800" y="4495800"/>
            <a:ext cx="13858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Cutoff=5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51" name="Google Shape;2951;p75"/>
          <p:cNvGrpSpPr/>
          <p:nvPr/>
        </p:nvGrpSpPr>
        <p:grpSpPr>
          <a:xfrm>
            <a:off x="3048000" y="4343400"/>
            <a:ext cx="1219200" cy="1781175"/>
            <a:chOff x="1920" y="2736"/>
            <a:chExt cx="768" cy="1122"/>
          </a:xfrm>
        </p:grpSpPr>
        <p:grpSp>
          <p:nvGrpSpPr>
            <p:cNvPr id="2952" name="Google Shape;2952;p75"/>
            <p:cNvGrpSpPr/>
            <p:nvPr/>
          </p:nvGrpSpPr>
          <p:grpSpPr>
            <a:xfrm>
              <a:off x="2400" y="3360"/>
              <a:ext cx="288" cy="498"/>
              <a:chOff x="2400" y="3360"/>
              <a:chExt cx="288" cy="498"/>
            </a:xfrm>
          </p:grpSpPr>
          <p:sp>
            <p:nvSpPr>
              <p:cNvPr id="2953" name="Google Shape;2953;p75"/>
              <p:cNvSpPr/>
              <p:nvPr/>
            </p:nvSpPr>
            <p:spPr>
              <a:xfrm>
                <a:off x="2400" y="3360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54" name="Google Shape;2954;p75"/>
              <p:cNvSpPr/>
              <p:nvPr/>
            </p:nvSpPr>
            <p:spPr>
              <a:xfrm>
                <a:off x="2496" y="3360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55" name="Google Shape;2955;p75"/>
              <p:cNvSpPr/>
              <p:nvPr/>
            </p:nvSpPr>
            <p:spPr>
              <a:xfrm>
                <a:off x="2400" y="3456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56" name="Google Shape;2956;p75"/>
              <p:cNvSpPr/>
              <p:nvPr/>
            </p:nvSpPr>
            <p:spPr>
              <a:xfrm>
                <a:off x="2496" y="3552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57" name="Google Shape;2957;p75"/>
              <p:cNvSpPr/>
              <p:nvPr/>
            </p:nvSpPr>
            <p:spPr>
              <a:xfrm>
                <a:off x="2496" y="3456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58" name="Google Shape;2958;p75"/>
              <p:cNvSpPr/>
              <p:nvPr/>
            </p:nvSpPr>
            <p:spPr>
              <a:xfrm>
                <a:off x="2400" y="3552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59" name="Google Shape;2959;p75"/>
              <p:cNvSpPr/>
              <p:nvPr/>
            </p:nvSpPr>
            <p:spPr>
              <a:xfrm>
                <a:off x="2592" y="3456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60" name="Google Shape;2960;p75"/>
              <p:cNvSpPr/>
              <p:nvPr/>
            </p:nvSpPr>
            <p:spPr>
              <a:xfrm>
                <a:off x="2592" y="3552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61" name="Google Shape;2961;p75"/>
              <p:cNvSpPr/>
              <p:nvPr/>
            </p:nvSpPr>
            <p:spPr>
              <a:xfrm>
                <a:off x="2592" y="3360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62" name="Google Shape;2962;p75"/>
              <p:cNvSpPr txBox="1"/>
              <p:nvPr/>
            </p:nvSpPr>
            <p:spPr>
              <a:xfrm>
                <a:off x="2448" y="3608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963" name="Google Shape;2963;p75"/>
            <p:cNvCxnSpPr/>
            <p:nvPr/>
          </p:nvCxnSpPr>
          <p:spPr>
            <a:xfrm>
              <a:off x="1920" y="2736"/>
              <a:ext cx="480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2964" name="Google Shape;2964;p75"/>
          <p:cNvSpPr txBox="1"/>
          <p:nvPr/>
        </p:nvSpPr>
        <p:spPr>
          <a:xfrm>
            <a:off x="3749675" y="838200"/>
            <a:ext cx="5318125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f(N) = g(N) + h(N)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with h(N) = number of misplaced tiles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8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" name="Google Shape;2969;p76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70" name="Google Shape;2970;p76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600"/>
              <a:t>8-Puzzle</a:t>
            </a:r>
            <a:endParaRPr/>
          </a:p>
        </p:txBody>
      </p:sp>
      <p:grpSp>
        <p:nvGrpSpPr>
          <p:cNvPr id="2971" name="Google Shape;2971;p76"/>
          <p:cNvGrpSpPr/>
          <p:nvPr/>
        </p:nvGrpSpPr>
        <p:grpSpPr>
          <a:xfrm>
            <a:off x="1371600" y="3657600"/>
            <a:ext cx="457200" cy="777875"/>
            <a:chOff x="864" y="2304"/>
            <a:chExt cx="288" cy="490"/>
          </a:xfrm>
        </p:grpSpPr>
        <p:sp>
          <p:nvSpPr>
            <p:cNvPr id="2972" name="Google Shape;2972;p76"/>
            <p:cNvSpPr/>
            <p:nvPr/>
          </p:nvSpPr>
          <p:spPr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73" name="Google Shape;2973;p76"/>
            <p:cNvSpPr/>
            <p:nvPr/>
          </p:nvSpPr>
          <p:spPr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74" name="Google Shape;2974;p76"/>
            <p:cNvSpPr/>
            <p:nvPr/>
          </p:nvSpPr>
          <p:spPr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75" name="Google Shape;2975;p76"/>
            <p:cNvSpPr/>
            <p:nvPr/>
          </p:nvSpPr>
          <p:spPr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76" name="Google Shape;2976;p76"/>
            <p:cNvSpPr/>
            <p:nvPr/>
          </p:nvSpPr>
          <p:spPr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77" name="Google Shape;2977;p76"/>
            <p:cNvSpPr/>
            <p:nvPr/>
          </p:nvSpPr>
          <p:spPr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78" name="Google Shape;2978;p76"/>
            <p:cNvSpPr/>
            <p:nvPr/>
          </p:nvSpPr>
          <p:spPr>
            <a:xfrm>
              <a:off x="960" y="2496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79" name="Google Shape;2979;p76"/>
            <p:cNvSpPr/>
            <p:nvPr/>
          </p:nvSpPr>
          <p:spPr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80" name="Google Shape;2980;p76"/>
            <p:cNvSpPr/>
            <p:nvPr/>
          </p:nvSpPr>
          <p:spPr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81" name="Google Shape;2981;p76"/>
            <p:cNvSpPr txBox="1"/>
            <p:nvPr/>
          </p:nvSpPr>
          <p:spPr>
            <a:xfrm>
              <a:off x="912" y="2544"/>
              <a:ext cx="203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82" name="Google Shape;2982;p76"/>
          <p:cNvGrpSpPr/>
          <p:nvPr/>
        </p:nvGrpSpPr>
        <p:grpSpPr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2983" name="Google Shape;2983;p76"/>
            <p:cNvSpPr/>
            <p:nvPr/>
          </p:nvSpPr>
          <p:spPr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84" name="Google Shape;2984;p76"/>
            <p:cNvSpPr/>
            <p:nvPr/>
          </p:nvSpPr>
          <p:spPr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85" name="Google Shape;2985;p76"/>
            <p:cNvSpPr/>
            <p:nvPr/>
          </p:nvSpPr>
          <p:spPr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86" name="Google Shape;2986;p76"/>
            <p:cNvSpPr/>
            <p:nvPr/>
          </p:nvSpPr>
          <p:spPr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87" name="Google Shape;2987;p76"/>
            <p:cNvSpPr/>
            <p:nvPr/>
          </p:nvSpPr>
          <p:spPr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88" name="Google Shape;2988;p76"/>
            <p:cNvSpPr/>
            <p:nvPr/>
          </p:nvSpPr>
          <p:spPr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89" name="Google Shape;2989;p76"/>
            <p:cNvSpPr/>
            <p:nvPr/>
          </p:nvSpPr>
          <p:spPr>
            <a:xfrm>
              <a:off x="4800" y="2784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90" name="Google Shape;2990;p76"/>
            <p:cNvSpPr/>
            <p:nvPr/>
          </p:nvSpPr>
          <p:spPr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91" name="Google Shape;2991;p76"/>
            <p:cNvSpPr/>
            <p:nvPr/>
          </p:nvSpPr>
          <p:spPr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992" name="Google Shape;2992;p76"/>
          <p:cNvGrpSpPr/>
          <p:nvPr/>
        </p:nvGrpSpPr>
        <p:grpSpPr>
          <a:xfrm>
            <a:off x="1828800" y="3886200"/>
            <a:ext cx="1219200" cy="1006475"/>
            <a:chOff x="1152" y="2448"/>
            <a:chExt cx="768" cy="634"/>
          </a:xfrm>
        </p:grpSpPr>
        <p:grpSp>
          <p:nvGrpSpPr>
            <p:cNvPr id="2993" name="Google Shape;2993;p76"/>
            <p:cNvGrpSpPr/>
            <p:nvPr/>
          </p:nvGrpSpPr>
          <p:grpSpPr>
            <a:xfrm>
              <a:off x="1632" y="2592"/>
              <a:ext cx="288" cy="490"/>
              <a:chOff x="1632" y="2592"/>
              <a:chExt cx="288" cy="490"/>
            </a:xfrm>
          </p:grpSpPr>
          <p:sp>
            <p:nvSpPr>
              <p:cNvPr id="2994" name="Google Shape;2994;p76"/>
              <p:cNvSpPr/>
              <p:nvPr/>
            </p:nvSpPr>
            <p:spPr>
              <a:xfrm>
                <a:off x="1632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95" name="Google Shape;2995;p76"/>
              <p:cNvSpPr/>
              <p:nvPr/>
            </p:nvSpPr>
            <p:spPr>
              <a:xfrm>
                <a:off x="1728" y="2592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96" name="Google Shape;2996;p76"/>
              <p:cNvSpPr/>
              <p:nvPr/>
            </p:nvSpPr>
            <p:spPr>
              <a:xfrm>
                <a:off x="1632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97" name="Google Shape;2997;p76"/>
              <p:cNvSpPr/>
              <p:nvPr/>
            </p:nvSpPr>
            <p:spPr>
              <a:xfrm>
                <a:off x="1728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98" name="Google Shape;2998;p76"/>
              <p:cNvSpPr/>
              <p:nvPr/>
            </p:nvSpPr>
            <p:spPr>
              <a:xfrm>
                <a:off x="1824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99" name="Google Shape;2999;p76"/>
              <p:cNvSpPr/>
              <p:nvPr/>
            </p:nvSpPr>
            <p:spPr>
              <a:xfrm>
                <a:off x="1632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00" name="Google Shape;3000;p76"/>
              <p:cNvSpPr/>
              <p:nvPr/>
            </p:nvSpPr>
            <p:spPr>
              <a:xfrm>
                <a:off x="1728" y="268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01" name="Google Shape;3001;p76"/>
              <p:cNvSpPr/>
              <p:nvPr/>
            </p:nvSpPr>
            <p:spPr>
              <a:xfrm>
                <a:off x="1824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02" name="Google Shape;3002;p76"/>
              <p:cNvSpPr/>
              <p:nvPr/>
            </p:nvSpPr>
            <p:spPr>
              <a:xfrm>
                <a:off x="1824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03" name="Google Shape;3003;p76"/>
              <p:cNvSpPr txBox="1"/>
              <p:nvPr/>
            </p:nvSpPr>
            <p:spPr>
              <a:xfrm>
                <a:off x="1680" y="2832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004" name="Google Shape;3004;p76"/>
            <p:cNvCxnSpPr/>
            <p:nvPr/>
          </p:nvCxnSpPr>
          <p:spPr>
            <a:xfrm>
              <a:off x="1152" y="2448"/>
              <a:ext cx="48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3005" name="Google Shape;3005;p76"/>
          <p:cNvGrpSpPr/>
          <p:nvPr/>
        </p:nvGrpSpPr>
        <p:grpSpPr>
          <a:xfrm>
            <a:off x="1828800" y="3886200"/>
            <a:ext cx="1219200" cy="2225675"/>
            <a:chOff x="1152" y="2448"/>
            <a:chExt cx="768" cy="1402"/>
          </a:xfrm>
        </p:grpSpPr>
        <p:grpSp>
          <p:nvGrpSpPr>
            <p:cNvPr id="3006" name="Google Shape;3006;p76"/>
            <p:cNvGrpSpPr/>
            <p:nvPr/>
          </p:nvGrpSpPr>
          <p:grpSpPr>
            <a:xfrm>
              <a:off x="1632" y="3360"/>
              <a:ext cx="288" cy="490"/>
              <a:chOff x="1632" y="3360"/>
              <a:chExt cx="288" cy="490"/>
            </a:xfrm>
          </p:grpSpPr>
          <p:sp>
            <p:nvSpPr>
              <p:cNvPr id="3007" name="Google Shape;3007;p76"/>
              <p:cNvSpPr txBox="1"/>
              <p:nvPr/>
            </p:nvSpPr>
            <p:spPr>
              <a:xfrm>
                <a:off x="1680" y="3600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008" name="Google Shape;3008;p76"/>
              <p:cNvGrpSpPr/>
              <p:nvPr/>
            </p:nvGrpSpPr>
            <p:grpSpPr>
              <a:xfrm>
                <a:off x="1632" y="3360"/>
                <a:ext cx="288" cy="288"/>
                <a:chOff x="1632" y="3360"/>
                <a:chExt cx="288" cy="288"/>
              </a:xfrm>
            </p:grpSpPr>
            <p:sp>
              <p:nvSpPr>
                <p:cNvPr id="3009" name="Google Shape;3009;p76"/>
                <p:cNvSpPr/>
                <p:nvPr/>
              </p:nvSpPr>
              <p:spPr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10" name="Google Shape;3010;p76"/>
                <p:cNvSpPr/>
                <p:nvPr/>
              </p:nvSpPr>
              <p:spPr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11" name="Google Shape;3011;p76"/>
                <p:cNvSpPr/>
                <p:nvPr/>
              </p:nvSpPr>
              <p:spPr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12" name="Google Shape;3012;p76"/>
                <p:cNvSpPr/>
                <p:nvPr/>
              </p:nvSpPr>
              <p:spPr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13" name="Google Shape;3013;p76"/>
                <p:cNvSpPr/>
                <p:nvPr/>
              </p:nvSpPr>
              <p:spPr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14" name="Google Shape;3014;p76"/>
                <p:cNvSpPr/>
                <p:nvPr/>
              </p:nvSpPr>
              <p:spPr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15" name="Google Shape;3015;p76"/>
                <p:cNvSpPr/>
                <p:nvPr/>
              </p:nvSpPr>
              <p:spPr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16" name="Google Shape;3016;p76"/>
                <p:cNvSpPr/>
                <p:nvPr/>
              </p:nvSpPr>
              <p:spPr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17" name="Google Shape;3017;p76"/>
                <p:cNvSpPr/>
                <p:nvPr/>
              </p:nvSpPr>
              <p:spPr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</p:grpSp>
        <p:cxnSp>
          <p:nvCxnSpPr>
            <p:cNvPr id="3018" name="Google Shape;3018;p76"/>
            <p:cNvCxnSpPr/>
            <p:nvPr/>
          </p:nvCxnSpPr>
          <p:spPr>
            <a:xfrm>
              <a:off x="1152" y="2448"/>
              <a:ext cx="480" cy="10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3019" name="Google Shape;3019;p76"/>
          <p:cNvSpPr txBox="1"/>
          <p:nvPr/>
        </p:nvSpPr>
        <p:spPr>
          <a:xfrm>
            <a:off x="685800" y="4495800"/>
            <a:ext cx="13858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Cutoff=5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20" name="Google Shape;3020;p76"/>
          <p:cNvGrpSpPr/>
          <p:nvPr/>
        </p:nvGrpSpPr>
        <p:grpSpPr>
          <a:xfrm>
            <a:off x="3048000" y="4343400"/>
            <a:ext cx="1219200" cy="1781175"/>
            <a:chOff x="1920" y="2736"/>
            <a:chExt cx="768" cy="1122"/>
          </a:xfrm>
        </p:grpSpPr>
        <p:grpSp>
          <p:nvGrpSpPr>
            <p:cNvPr id="3021" name="Google Shape;3021;p76"/>
            <p:cNvGrpSpPr/>
            <p:nvPr/>
          </p:nvGrpSpPr>
          <p:grpSpPr>
            <a:xfrm>
              <a:off x="2400" y="3360"/>
              <a:ext cx="288" cy="498"/>
              <a:chOff x="2400" y="3360"/>
              <a:chExt cx="288" cy="498"/>
            </a:xfrm>
          </p:grpSpPr>
          <p:sp>
            <p:nvSpPr>
              <p:cNvPr id="3022" name="Google Shape;3022;p76"/>
              <p:cNvSpPr txBox="1"/>
              <p:nvPr/>
            </p:nvSpPr>
            <p:spPr>
              <a:xfrm>
                <a:off x="2448" y="3608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023" name="Google Shape;3023;p76"/>
              <p:cNvGrpSpPr/>
              <p:nvPr/>
            </p:nvGrpSpPr>
            <p:grpSpPr>
              <a:xfrm>
                <a:off x="2400" y="3360"/>
                <a:ext cx="288" cy="288"/>
                <a:chOff x="2400" y="3360"/>
                <a:chExt cx="288" cy="288"/>
              </a:xfrm>
            </p:grpSpPr>
            <p:sp>
              <p:nvSpPr>
                <p:cNvPr id="3024" name="Google Shape;3024;p76"/>
                <p:cNvSpPr/>
                <p:nvPr/>
              </p:nvSpPr>
              <p:spPr>
                <a:xfrm>
                  <a:off x="2400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25" name="Google Shape;3025;p76"/>
                <p:cNvSpPr/>
                <p:nvPr/>
              </p:nvSpPr>
              <p:spPr>
                <a:xfrm>
                  <a:off x="2496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26" name="Google Shape;3026;p76"/>
                <p:cNvSpPr/>
                <p:nvPr/>
              </p:nvSpPr>
              <p:spPr>
                <a:xfrm>
                  <a:off x="2400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27" name="Google Shape;3027;p76"/>
                <p:cNvSpPr/>
                <p:nvPr/>
              </p:nvSpPr>
              <p:spPr>
                <a:xfrm>
                  <a:off x="2496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28" name="Google Shape;3028;p76"/>
                <p:cNvSpPr/>
                <p:nvPr/>
              </p:nvSpPr>
              <p:spPr>
                <a:xfrm>
                  <a:off x="2496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29" name="Google Shape;3029;p76"/>
                <p:cNvSpPr/>
                <p:nvPr/>
              </p:nvSpPr>
              <p:spPr>
                <a:xfrm>
                  <a:off x="2400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30" name="Google Shape;3030;p76"/>
                <p:cNvSpPr/>
                <p:nvPr/>
              </p:nvSpPr>
              <p:spPr>
                <a:xfrm>
                  <a:off x="2592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31" name="Google Shape;3031;p76"/>
                <p:cNvSpPr/>
                <p:nvPr/>
              </p:nvSpPr>
              <p:spPr>
                <a:xfrm>
                  <a:off x="2592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32" name="Google Shape;3032;p76"/>
                <p:cNvSpPr/>
                <p:nvPr/>
              </p:nvSpPr>
              <p:spPr>
                <a:xfrm>
                  <a:off x="2592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</p:grpSp>
        <p:cxnSp>
          <p:nvCxnSpPr>
            <p:cNvPr id="3033" name="Google Shape;3033;p76"/>
            <p:cNvCxnSpPr/>
            <p:nvPr/>
          </p:nvCxnSpPr>
          <p:spPr>
            <a:xfrm>
              <a:off x="1920" y="2736"/>
              <a:ext cx="480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3034" name="Google Shape;3034;p76"/>
          <p:cNvGrpSpPr/>
          <p:nvPr/>
        </p:nvGrpSpPr>
        <p:grpSpPr>
          <a:xfrm>
            <a:off x="3048000" y="4114800"/>
            <a:ext cx="1219200" cy="776288"/>
            <a:chOff x="1920" y="2592"/>
            <a:chExt cx="768" cy="489"/>
          </a:xfrm>
        </p:grpSpPr>
        <p:grpSp>
          <p:nvGrpSpPr>
            <p:cNvPr id="3035" name="Google Shape;3035;p76"/>
            <p:cNvGrpSpPr/>
            <p:nvPr/>
          </p:nvGrpSpPr>
          <p:grpSpPr>
            <a:xfrm>
              <a:off x="2400" y="2592"/>
              <a:ext cx="288" cy="489"/>
              <a:chOff x="2400" y="2592"/>
              <a:chExt cx="288" cy="489"/>
            </a:xfrm>
          </p:grpSpPr>
          <p:sp>
            <p:nvSpPr>
              <p:cNvPr id="3036" name="Google Shape;3036;p76"/>
              <p:cNvSpPr/>
              <p:nvPr/>
            </p:nvSpPr>
            <p:spPr>
              <a:xfrm>
                <a:off x="2400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37" name="Google Shape;3037;p76"/>
              <p:cNvSpPr/>
              <p:nvPr/>
            </p:nvSpPr>
            <p:spPr>
              <a:xfrm>
                <a:off x="2496" y="268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38" name="Google Shape;3038;p76"/>
              <p:cNvSpPr/>
              <p:nvPr/>
            </p:nvSpPr>
            <p:spPr>
              <a:xfrm>
                <a:off x="2400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39" name="Google Shape;3039;p76"/>
              <p:cNvSpPr/>
              <p:nvPr/>
            </p:nvSpPr>
            <p:spPr>
              <a:xfrm>
                <a:off x="2496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40" name="Google Shape;3040;p76"/>
              <p:cNvSpPr/>
              <p:nvPr/>
            </p:nvSpPr>
            <p:spPr>
              <a:xfrm>
                <a:off x="2592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41" name="Google Shape;3041;p76"/>
              <p:cNvSpPr/>
              <p:nvPr/>
            </p:nvSpPr>
            <p:spPr>
              <a:xfrm>
                <a:off x="2400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42" name="Google Shape;3042;p76"/>
              <p:cNvSpPr/>
              <p:nvPr/>
            </p:nvSpPr>
            <p:spPr>
              <a:xfrm>
                <a:off x="2496" y="2592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43" name="Google Shape;3043;p76"/>
              <p:cNvSpPr/>
              <p:nvPr/>
            </p:nvSpPr>
            <p:spPr>
              <a:xfrm>
                <a:off x="2592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44" name="Google Shape;3044;p76"/>
              <p:cNvSpPr/>
              <p:nvPr/>
            </p:nvSpPr>
            <p:spPr>
              <a:xfrm>
                <a:off x="2592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45" name="Google Shape;3045;p76"/>
              <p:cNvSpPr txBox="1"/>
              <p:nvPr/>
            </p:nvSpPr>
            <p:spPr>
              <a:xfrm>
                <a:off x="2456" y="2831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046" name="Google Shape;3046;p76"/>
            <p:cNvCxnSpPr/>
            <p:nvPr/>
          </p:nvCxnSpPr>
          <p:spPr>
            <a:xfrm>
              <a:off x="1920" y="2736"/>
              <a:ext cx="48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3047" name="Google Shape;3047;p76"/>
          <p:cNvSpPr txBox="1"/>
          <p:nvPr/>
        </p:nvSpPr>
        <p:spPr>
          <a:xfrm>
            <a:off x="3749675" y="838200"/>
            <a:ext cx="5318125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f(N) = g(N) + h(N)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with h(N) = number of misplaced tiles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1" name="Shape 3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2" name="Google Shape;3052;p77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53" name="Google Shape;3053;p77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600"/>
              <a:t>8-Puzzle</a:t>
            </a:r>
            <a:endParaRPr/>
          </a:p>
        </p:txBody>
      </p:sp>
      <p:grpSp>
        <p:nvGrpSpPr>
          <p:cNvPr id="3054" name="Google Shape;3054;p77"/>
          <p:cNvGrpSpPr/>
          <p:nvPr/>
        </p:nvGrpSpPr>
        <p:grpSpPr>
          <a:xfrm>
            <a:off x="1371600" y="3657600"/>
            <a:ext cx="457200" cy="777875"/>
            <a:chOff x="864" y="2304"/>
            <a:chExt cx="288" cy="490"/>
          </a:xfrm>
        </p:grpSpPr>
        <p:sp>
          <p:nvSpPr>
            <p:cNvPr id="3055" name="Google Shape;3055;p77"/>
            <p:cNvSpPr/>
            <p:nvPr/>
          </p:nvSpPr>
          <p:spPr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56" name="Google Shape;3056;p77"/>
            <p:cNvSpPr/>
            <p:nvPr/>
          </p:nvSpPr>
          <p:spPr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57" name="Google Shape;3057;p77"/>
            <p:cNvSpPr/>
            <p:nvPr/>
          </p:nvSpPr>
          <p:spPr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58" name="Google Shape;3058;p77"/>
            <p:cNvSpPr/>
            <p:nvPr/>
          </p:nvSpPr>
          <p:spPr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59" name="Google Shape;3059;p77"/>
            <p:cNvSpPr/>
            <p:nvPr/>
          </p:nvSpPr>
          <p:spPr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60" name="Google Shape;3060;p77"/>
            <p:cNvSpPr/>
            <p:nvPr/>
          </p:nvSpPr>
          <p:spPr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61" name="Google Shape;3061;p77"/>
            <p:cNvSpPr/>
            <p:nvPr/>
          </p:nvSpPr>
          <p:spPr>
            <a:xfrm>
              <a:off x="960" y="2496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62" name="Google Shape;3062;p77"/>
            <p:cNvSpPr/>
            <p:nvPr/>
          </p:nvSpPr>
          <p:spPr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63" name="Google Shape;3063;p77"/>
            <p:cNvSpPr/>
            <p:nvPr/>
          </p:nvSpPr>
          <p:spPr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64" name="Google Shape;3064;p77"/>
            <p:cNvSpPr txBox="1"/>
            <p:nvPr/>
          </p:nvSpPr>
          <p:spPr>
            <a:xfrm>
              <a:off x="912" y="2544"/>
              <a:ext cx="203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65" name="Google Shape;3065;p77"/>
          <p:cNvGrpSpPr/>
          <p:nvPr/>
        </p:nvGrpSpPr>
        <p:grpSpPr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3066" name="Google Shape;3066;p77"/>
            <p:cNvSpPr/>
            <p:nvPr/>
          </p:nvSpPr>
          <p:spPr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67" name="Google Shape;3067;p77"/>
            <p:cNvSpPr/>
            <p:nvPr/>
          </p:nvSpPr>
          <p:spPr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68" name="Google Shape;3068;p77"/>
            <p:cNvSpPr/>
            <p:nvPr/>
          </p:nvSpPr>
          <p:spPr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69" name="Google Shape;3069;p77"/>
            <p:cNvSpPr/>
            <p:nvPr/>
          </p:nvSpPr>
          <p:spPr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70" name="Google Shape;3070;p77"/>
            <p:cNvSpPr/>
            <p:nvPr/>
          </p:nvSpPr>
          <p:spPr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71" name="Google Shape;3071;p77"/>
            <p:cNvSpPr/>
            <p:nvPr/>
          </p:nvSpPr>
          <p:spPr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72" name="Google Shape;3072;p77"/>
            <p:cNvSpPr/>
            <p:nvPr/>
          </p:nvSpPr>
          <p:spPr>
            <a:xfrm>
              <a:off x="4800" y="2784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73" name="Google Shape;3073;p77"/>
            <p:cNvSpPr/>
            <p:nvPr/>
          </p:nvSpPr>
          <p:spPr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74" name="Google Shape;3074;p77"/>
            <p:cNvSpPr/>
            <p:nvPr/>
          </p:nvSpPr>
          <p:spPr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075" name="Google Shape;3075;p77"/>
          <p:cNvGrpSpPr/>
          <p:nvPr/>
        </p:nvGrpSpPr>
        <p:grpSpPr>
          <a:xfrm>
            <a:off x="1828800" y="3886200"/>
            <a:ext cx="1219200" cy="1006475"/>
            <a:chOff x="1152" y="2448"/>
            <a:chExt cx="768" cy="634"/>
          </a:xfrm>
        </p:grpSpPr>
        <p:grpSp>
          <p:nvGrpSpPr>
            <p:cNvPr id="3076" name="Google Shape;3076;p77"/>
            <p:cNvGrpSpPr/>
            <p:nvPr/>
          </p:nvGrpSpPr>
          <p:grpSpPr>
            <a:xfrm>
              <a:off x="1632" y="2592"/>
              <a:ext cx="288" cy="490"/>
              <a:chOff x="1632" y="2592"/>
              <a:chExt cx="288" cy="490"/>
            </a:xfrm>
          </p:grpSpPr>
          <p:sp>
            <p:nvSpPr>
              <p:cNvPr id="3077" name="Google Shape;3077;p77"/>
              <p:cNvSpPr/>
              <p:nvPr/>
            </p:nvSpPr>
            <p:spPr>
              <a:xfrm>
                <a:off x="1632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78" name="Google Shape;3078;p77"/>
              <p:cNvSpPr/>
              <p:nvPr/>
            </p:nvSpPr>
            <p:spPr>
              <a:xfrm>
                <a:off x="1728" y="2592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79" name="Google Shape;3079;p77"/>
              <p:cNvSpPr/>
              <p:nvPr/>
            </p:nvSpPr>
            <p:spPr>
              <a:xfrm>
                <a:off x="1632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80" name="Google Shape;3080;p77"/>
              <p:cNvSpPr/>
              <p:nvPr/>
            </p:nvSpPr>
            <p:spPr>
              <a:xfrm>
                <a:off x="1728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81" name="Google Shape;3081;p77"/>
              <p:cNvSpPr/>
              <p:nvPr/>
            </p:nvSpPr>
            <p:spPr>
              <a:xfrm>
                <a:off x="1824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82" name="Google Shape;3082;p77"/>
              <p:cNvSpPr/>
              <p:nvPr/>
            </p:nvSpPr>
            <p:spPr>
              <a:xfrm>
                <a:off x="1632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83" name="Google Shape;3083;p77"/>
              <p:cNvSpPr/>
              <p:nvPr/>
            </p:nvSpPr>
            <p:spPr>
              <a:xfrm>
                <a:off x="1728" y="268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84" name="Google Shape;3084;p77"/>
              <p:cNvSpPr/>
              <p:nvPr/>
            </p:nvSpPr>
            <p:spPr>
              <a:xfrm>
                <a:off x="1824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85" name="Google Shape;3085;p77"/>
              <p:cNvSpPr/>
              <p:nvPr/>
            </p:nvSpPr>
            <p:spPr>
              <a:xfrm>
                <a:off x="1824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86" name="Google Shape;3086;p77"/>
              <p:cNvSpPr txBox="1"/>
              <p:nvPr/>
            </p:nvSpPr>
            <p:spPr>
              <a:xfrm>
                <a:off x="1680" y="2832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087" name="Google Shape;3087;p77"/>
            <p:cNvCxnSpPr/>
            <p:nvPr/>
          </p:nvCxnSpPr>
          <p:spPr>
            <a:xfrm>
              <a:off x="1152" y="2448"/>
              <a:ext cx="48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3088" name="Google Shape;3088;p77"/>
          <p:cNvGrpSpPr/>
          <p:nvPr/>
        </p:nvGrpSpPr>
        <p:grpSpPr>
          <a:xfrm>
            <a:off x="1828800" y="3886200"/>
            <a:ext cx="1219200" cy="2225675"/>
            <a:chOff x="1152" y="2448"/>
            <a:chExt cx="768" cy="1402"/>
          </a:xfrm>
        </p:grpSpPr>
        <p:grpSp>
          <p:nvGrpSpPr>
            <p:cNvPr id="3089" name="Google Shape;3089;p77"/>
            <p:cNvGrpSpPr/>
            <p:nvPr/>
          </p:nvGrpSpPr>
          <p:grpSpPr>
            <a:xfrm>
              <a:off x="1632" y="3360"/>
              <a:ext cx="288" cy="490"/>
              <a:chOff x="1632" y="3360"/>
              <a:chExt cx="288" cy="490"/>
            </a:xfrm>
          </p:grpSpPr>
          <p:sp>
            <p:nvSpPr>
              <p:cNvPr id="3090" name="Google Shape;3090;p77"/>
              <p:cNvSpPr txBox="1"/>
              <p:nvPr/>
            </p:nvSpPr>
            <p:spPr>
              <a:xfrm>
                <a:off x="1680" y="3600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091" name="Google Shape;3091;p77"/>
              <p:cNvGrpSpPr/>
              <p:nvPr/>
            </p:nvGrpSpPr>
            <p:grpSpPr>
              <a:xfrm>
                <a:off x="1632" y="3360"/>
                <a:ext cx="288" cy="288"/>
                <a:chOff x="1632" y="3360"/>
                <a:chExt cx="288" cy="288"/>
              </a:xfrm>
            </p:grpSpPr>
            <p:sp>
              <p:nvSpPr>
                <p:cNvPr id="3092" name="Google Shape;3092;p77"/>
                <p:cNvSpPr/>
                <p:nvPr/>
              </p:nvSpPr>
              <p:spPr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93" name="Google Shape;3093;p77"/>
                <p:cNvSpPr/>
                <p:nvPr/>
              </p:nvSpPr>
              <p:spPr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94" name="Google Shape;3094;p77"/>
                <p:cNvSpPr/>
                <p:nvPr/>
              </p:nvSpPr>
              <p:spPr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95" name="Google Shape;3095;p77"/>
                <p:cNvSpPr/>
                <p:nvPr/>
              </p:nvSpPr>
              <p:spPr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96" name="Google Shape;3096;p77"/>
                <p:cNvSpPr/>
                <p:nvPr/>
              </p:nvSpPr>
              <p:spPr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97" name="Google Shape;3097;p77"/>
                <p:cNvSpPr/>
                <p:nvPr/>
              </p:nvSpPr>
              <p:spPr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98" name="Google Shape;3098;p77"/>
                <p:cNvSpPr/>
                <p:nvPr/>
              </p:nvSpPr>
              <p:spPr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99" name="Google Shape;3099;p77"/>
                <p:cNvSpPr/>
                <p:nvPr/>
              </p:nvSpPr>
              <p:spPr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100" name="Google Shape;3100;p77"/>
                <p:cNvSpPr/>
                <p:nvPr/>
              </p:nvSpPr>
              <p:spPr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</p:grpSp>
        <p:cxnSp>
          <p:nvCxnSpPr>
            <p:cNvPr id="3101" name="Google Shape;3101;p77"/>
            <p:cNvCxnSpPr/>
            <p:nvPr/>
          </p:nvCxnSpPr>
          <p:spPr>
            <a:xfrm>
              <a:off x="1152" y="2448"/>
              <a:ext cx="480" cy="10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3102" name="Google Shape;3102;p77"/>
          <p:cNvSpPr txBox="1"/>
          <p:nvPr/>
        </p:nvSpPr>
        <p:spPr>
          <a:xfrm>
            <a:off x="685800" y="4495800"/>
            <a:ext cx="13858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Cutoff=5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03" name="Google Shape;3103;p77"/>
          <p:cNvGrpSpPr/>
          <p:nvPr/>
        </p:nvGrpSpPr>
        <p:grpSpPr>
          <a:xfrm>
            <a:off x="3048000" y="4343400"/>
            <a:ext cx="1219200" cy="1781175"/>
            <a:chOff x="1920" y="2736"/>
            <a:chExt cx="768" cy="1122"/>
          </a:xfrm>
        </p:grpSpPr>
        <p:grpSp>
          <p:nvGrpSpPr>
            <p:cNvPr id="3104" name="Google Shape;3104;p77"/>
            <p:cNvGrpSpPr/>
            <p:nvPr/>
          </p:nvGrpSpPr>
          <p:grpSpPr>
            <a:xfrm>
              <a:off x="2400" y="3360"/>
              <a:ext cx="288" cy="498"/>
              <a:chOff x="2400" y="3360"/>
              <a:chExt cx="288" cy="498"/>
            </a:xfrm>
          </p:grpSpPr>
          <p:sp>
            <p:nvSpPr>
              <p:cNvPr id="3105" name="Google Shape;3105;p77"/>
              <p:cNvSpPr txBox="1"/>
              <p:nvPr/>
            </p:nvSpPr>
            <p:spPr>
              <a:xfrm>
                <a:off x="2448" y="3608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106" name="Google Shape;3106;p77"/>
              <p:cNvGrpSpPr/>
              <p:nvPr/>
            </p:nvGrpSpPr>
            <p:grpSpPr>
              <a:xfrm>
                <a:off x="2400" y="3360"/>
                <a:ext cx="288" cy="288"/>
                <a:chOff x="2400" y="3360"/>
                <a:chExt cx="288" cy="288"/>
              </a:xfrm>
            </p:grpSpPr>
            <p:sp>
              <p:nvSpPr>
                <p:cNvPr id="3107" name="Google Shape;3107;p77"/>
                <p:cNvSpPr/>
                <p:nvPr/>
              </p:nvSpPr>
              <p:spPr>
                <a:xfrm>
                  <a:off x="2400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108" name="Google Shape;3108;p77"/>
                <p:cNvSpPr/>
                <p:nvPr/>
              </p:nvSpPr>
              <p:spPr>
                <a:xfrm>
                  <a:off x="2496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109" name="Google Shape;3109;p77"/>
                <p:cNvSpPr/>
                <p:nvPr/>
              </p:nvSpPr>
              <p:spPr>
                <a:xfrm>
                  <a:off x="2400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110" name="Google Shape;3110;p77"/>
                <p:cNvSpPr/>
                <p:nvPr/>
              </p:nvSpPr>
              <p:spPr>
                <a:xfrm>
                  <a:off x="2496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111" name="Google Shape;3111;p77"/>
                <p:cNvSpPr/>
                <p:nvPr/>
              </p:nvSpPr>
              <p:spPr>
                <a:xfrm>
                  <a:off x="2496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112" name="Google Shape;3112;p77"/>
                <p:cNvSpPr/>
                <p:nvPr/>
              </p:nvSpPr>
              <p:spPr>
                <a:xfrm>
                  <a:off x="2400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113" name="Google Shape;3113;p77"/>
                <p:cNvSpPr/>
                <p:nvPr/>
              </p:nvSpPr>
              <p:spPr>
                <a:xfrm>
                  <a:off x="2592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114" name="Google Shape;3114;p77"/>
                <p:cNvSpPr/>
                <p:nvPr/>
              </p:nvSpPr>
              <p:spPr>
                <a:xfrm>
                  <a:off x="2592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115" name="Google Shape;3115;p77"/>
                <p:cNvSpPr/>
                <p:nvPr/>
              </p:nvSpPr>
              <p:spPr>
                <a:xfrm>
                  <a:off x="2592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</p:grpSp>
        <p:cxnSp>
          <p:nvCxnSpPr>
            <p:cNvPr id="3116" name="Google Shape;3116;p77"/>
            <p:cNvCxnSpPr/>
            <p:nvPr/>
          </p:nvCxnSpPr>
          <p:spPr>
            <a:xfrm>
              <a:off x="1920" y="2736"/>
              <a:ext cx="480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3117" name="Google Shape;3117;p77"/>
          <p:cNvGrpSpPr/>
          <p:nvPr/>
        </p:nvGrpSpPr>
        <p:grpSpPr>
          <a:xfrm>
            <a:off x="3048000" y="4114800"/>
            <a:ext cx="1219200" cy="776288"/>
            <a:chOff x="1920" y="2592"/>
            <a:chExt cx="768" cy="489"/>
          </a:xfrm>
        </p:grpSpPr>
        <p:grpSp>
          <p:nvGrpSpPr>
            <p:cNvPr id="3118" name="Google Shape;3118;p77"/>
            <p:cNvGrpSpPr/>
            <p:nvPr/>
          </p:nvGrpSpPr>
          <p:grpSpPr>
            <a:xfrm>
              <a:off x="2400" y="2592"/>
              <a:ext cx="288" cy="489"/>
              <a:chOff x="2400" y="2592"/>
              <a:chExt cx="288" cy="489"/>
            </a:xfrm>
          </p:grpSpPr>
          <p:sp>
            <p:nvSpPr>
              <p:cNvPr id="3119" name="Google Shape;3119;p77"/>
              <p:cNvSpPr/>
              <p:nvPr/>
            </p:nvSpPr>
            <p:spPr>
              <a:xfrm>
                <a:off x="2400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20" name="Google Shape;3120;p77"/>
              <p:cNvSpPr/>
              <p:nvPr/>
            </p:nvSpPr>
            <p:spPr>
              <a:xfrm>
                <a:off x="2496" y="268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21" name="Google Shape;3121;p77"/>
              <p:cNvSpPr/>
              <p:nvPr/>
            </p:nvSpPr>
            <p:spPr>
              <a:xfrm>
                <a:off x="2400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22" name="Google Shape;3122;p77"/>
              <p:cNvSpPr/>
              <p:nvPr/>
            </p:nvSpPr>
            <p:spPr>
              <a:xfrm>
                <a:off x="2496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23" name="Google Shape;3123;p77"/>
              <p:cNvSpPr/>
              <p:nvPr/>
            </p:nvSpPr>
            <p:spPr>
              <a:xfrm>
                <a:off x="2592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24" name="Google Shape;3124;p77"/>
              <p:cNvSpPr/>
              <p:nvPr/>
            </p:nvSpPr>
            <p:spPr>
              <a:xfrm>
                <a:off x="2400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25" name="Google Shape;3125;p77"/>
              <p:cNvSpPr/>
              <p:nvPr/>
            </p:nvSpPr>
            <p:spPr>
              <a:xfrm>
                <a:off x="2496" y="2592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26" name="Google Shape;3126;p77"/>
              <p:cNvSpPr/>
              <p:nvPr/>
            </p:nvSpPr>
            <p:spPr>
              <a:xfrm>
                <a:off x="2592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27" name="Google Shape;3127;p77"/>
              <p:cNvSpPr/>
              <p:nvPr/>
            </p:nvSpPr>
            <p:spPr>
              <a:xfrm>
                <a:off x="2592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28" name="Google Shape;3128;p77"/>
              <p:cNvSpPr txBox="1"/>
              <p:nvPr/>
            </p:nvSpPr>
            <p:spPr>
              <a:xfrm>
                <a:off x="2456" y="2831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129" name="Google Shape;3129;p77"/>
            <p:cNvCxnSpPr/>
            <p:nvPr/>
          </p:nvCxnSpPr>
          <p:spPr>
            <a:xfrm>
              <a:off x="1920" y="2736"/>
              <a:ext cx="48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3130" name="Google Shape;3130;p77"/>
          <p:cNvGrpSpPr/>
          <p:nvPr/>
        </p:nvGrpSpPr>
        <p:grpSpPr>
          <a:xfrm>
            <a:off x="5029200" y="4648200"/>
            <a:ext cx="457200" cy="776288"/>
            <a:chOff x="3168" y="2928"/>
            <a:chExt cx="288" cy="489"/>
          </a:xfrm>
        </p:grpSpPr>
        <p:sp>
          <p:nvSpPr>
            <p:cNvPr id="3131" name="Google Shape;3131;p77"/>
            <p:cNvSpPr/>
            <p:nvPr/>
          </p:nvSpPr>
          <p:spPr>
            <a:xfrm>
              <a:off x="3168" y="2928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32" name="Google Shape;3132;p77"/>
            <p:cNvSpPr/>
            <p:nvPr/>
          </p:nvSpPr>
          <p:spPr>
            <a:xfrm>
              <a:off x="3264" y="302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33" name="Google Shape;3133;p77"/>
            <p:cNvSpPr/>
            <p:nvPr/>
          </p:nvSpPr>
          <p:spPr>
            <a:xfrm>
              <a:off x="3168" y="3024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34" name="Google Shape;3134;p77"/>
            <p:cNvSpPr/>
            <p:nvPr/>
          </p:nvSpPr>
          <p:spPr>
            <a:xfrm>
              <a:off x="3360" y="3024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35" name="Google Shape;3135;p77"/>
            <p:cNvSpPr/>
            <p:nvPr/>
          </p:nvSpPr>
          <p:spPr>
            <a:xfrm>
              <a:off x="3168" y="3120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36" name="Google Shape;3136;p77"/>
            <p:cNvSpPr/>
            <p:nvPr/>
          </p:nvSpPr>
          <p:spPr>
            <a:xfrm>
              <a:off x="3360" y="2928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37" name="Google Shape;3137;p77"/>
            <p:cNvSpPr/>
            <p:nvPr/>
          </p:nvSpPr>
          <p:spPr>
            <a:xfrm>
              <a:off x="3360" y="3120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38" name="Google Shape;3138;p77"/>
            <p:cNvSpPr/>
            <p:nvPr/>
          </p:nvSpPr>
          <p:spPr>
            <a:xfrm>
              <a:off x="3264" y="2928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39" name="Google Shape;3139;p77"/>
            <p:cNvSpPr txBox="1"/>
            <p:nvPr/>
          </p:nvSpPr>
          <p:spPr>
            <a:xfrm>
              <a:off x="3224" y="3167"/>
              <a:ext cx="203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40" name="Google Shape;3140;p77"/>
          <p:cNvSpPr/>
          <p:nvPr/>
        </p:nvSpPr>
        <p:spPr>
          <a:xfrm>
            <a:off x="5181600" y="4953000"/>
            <a:ext cx="152400" cy="1524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141" name="Google Shape;3141;p77"/>
          <p:cNvCxnSpPr/>
          <p:nvPr/>
        </p:nvCxnSpPr>
        <p:spPr>
          <a:xfrm>
            <a:off x="4267200" y="4343400"/>
            <a:ext cx="7620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42" name="Google Shape;3142;p77"/>
          <p:cNvSpPr txBox="1"/>
          <p:nvPr/>
        </p:nvSpPr>
        <p:spPr>
          <a:xfrm>
            <a:off x="3749675" y="838200"/>
            <a:ext cx="5318125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f(N) = g(N) + h(N)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with h(N) = number of misplaced tiles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6" name="Shape 3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7" name="Google Shape;3147;p78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48" name="Google Shape;3148;p78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600"/>
              <a:t>8-Puzzle</a:t>
            </a:r>
            <a:endParaRPr/>
          </a:p>
        </p:txBody>
      </p:sp>
      <p:grpSp>
        <p:nvGrpSpPr>
          <p:cNvPr id="3149" name="Google Shape;3149;p78"/>
          <p:cNvGrpSpPr/>
          <p:nvPr/>
        </p:nvGrpSpPr>
        <p:grpSpPr>
          <a:xfrm>
            <a:off x="1371600" y="3657600"/>
            <a:ext cx="457200" cy="777875"/>
            <a:chOff x="864" y="2304"/>
            <a:chExt cx="288" cy="490"/>
          </a:xfrm>
        </p:grpSpPr>
        <p:sp>
          <p:nvSpPr>
            <p:cNvPr id="3150" name="Google Shape;3150;p78"/>
            <p:cNvSpPr/>
            <p:nvPr/>
          </p:nvSpPr>
          <p:spPr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51" name="Google Shape;3151;p78"/>
            <p:cNvSpPr/>
            <p:nvPr/>
          </p:nvSpPr>
          <p:spPr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52" name="Google Shape;3152;p78"/>
            <p:cNvSpPr/>
            <p:nvPr/>
          </p:nvSpPr>
          <p:spPr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53" name="Google Shape;3153;p78"/>
            <p:cNvSpPr/>
            <p:nvPr/>
          </p:nvSpPr>
          <p:spPr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54" name="Google Shape;3154;p78"/>
            <p:cNvSpPr/>
            <p:nvPr/>
          </p:nvSpPr>
          <p:spPr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55" name="Google Shape;3155;p78"/>
            <p:cNvSpPr/>
            <p:nvPr/>
          </p:nvSpPr>
          <p:spPr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56" name="Google Shape;3156;p78"/>
            <p:cNvSpPr/>
            <p:nvPr/>
          </p:nvSpPr>
          <p:spPr>
            <a:xfrm>
              <a:off x="960" y="2496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57" name="Google Shape;3157;p78"/>
            <p:cNvSpPr/>
            <p:nvPr/>
          </p:nvSpPr>
          <p:spPr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58" name="Google Shape;3158;p78"/>
            <p:cNvSpPr/>
            <p:nvPr/>
          </p:nvSpPr>
          <p:spPr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59" name="Google Shape;3159;p78"/>
            <p:cNvSpPr txBox="1"/>
            <p:nvPr/>
          </p:nvSpPr>
          <p:spPr>
            <a:xfrm>
              <a:off x="912" y="2544"/>
              <a:ext cx="203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60" name="Google Shape;3160;p78"/>
          <p:cNvGrpSpPr/>
          <p:nvPr/>
        </p:nvGrpSpPr>
        <p:grpSpPr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3161" name="Google Shape;3161;p78"/>
            <p:cNvSpPr/>
            <p:nvPr/>
          </p:nvSpPr>
          <p:spPr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62" name="Google Shape;3162;p78"/>
            <p:cNvSpPr/>
            <p:nvPr/>
          </p:nvSpPr>
          <p:spPr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63" name="Google Shape;3163;p78"/>
            <p:cNvSpPr/>
            <p:nvPr/>
          </p:nvSpPr>
          <p:spPr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64" name="Google Shape;3164;p78"/>
            <p:cNvSpPr/>
            <p:nvPr/>
          </p:nvSpPr>
          <p:spPr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65" name="Google Shape;3165;p78"/>
            <p:cNvSpPr/>
            <p:nvPr/>
          </p:nvSpPr>
          <p:spPr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66" name="Google Shape;3166;p78"/>
            <p:cNvSpPr/>
            <p:nvPr/>
          </p:nvSpPr>
          <p:spPr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67" name="Google Shape;3167;p78"/>
            <p:cNvSpPr/>
            <p:nvPr/>
          </p:nvSpPr>
          <p:spPr>
            <a:xfrm>
              <a:off x="4800" y="2784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68" name="Google Shape;3168;p78"/>
            <p:cNvSpPr/>
            <p:nvPr/>
          </p:nvSpPr>
          <p:spPr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69" name="Google Shape;3169;p78"/>
            <p:cNvSpPr/>
            <p:nvPr/>
          </p:nvSpPr>
          <p:spPr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170" name="Google Shape;3170;p78"/>
          <p:cNvGrpSpPr/>
          <p:nvPr/>
        </p:nvGrpSpPr>
        <p:grpSpPr>
          <a:xfrm>
            <a:off x="1828800" y="3886200"/>
            <a:ext cx="1219200" cy="1006475"/>
            <a:chOff x="1152" y="2448"/>
            <a:chExt cx="768" cy="634"/>
          </a:xfrm>
        </p:grpSpPr>
        <p:grpSp>
          <p:nvGrpSpPr>
            <p:cNvPr id="3171" name="Google Shape;3171;p78"/>
            <p:cNvGrpSpPr/>
            <p:nvPr/>
          </p:nvGrpSpPr>
          <p:grpSpPr>
            <a:xfrm>
              <a:off x="1632" y="2592"/>
              <a:ext cx="288" cy="490"/>
              <a:chOff x="1632" y="2592"/>
              <a:chExt cx="288" cy="490"/>
            </a:xfrm>
          </p:grpSpPr>
          <p:sp>
            <p:nvSpPr>
              <p:cNvPr id="3172" name="Google Shape;3172;p78"/>
              <p:cNvSpPr/>
              <p:nvPr/>
            </p:nvSpPr>
            <p:spPr>
              <a:xfrm>
                <a:off x="1632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73" name="Google Shape;3173;p78"/>
              <p:cNvSpPr/>
              <p:nvPr/>
            </p:nvSpPr>
            <p:spPr>
              <a:xfrm>
                <a:off x="1728" y="2592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74" name="Google Shape;3174;p78"/>
              <p:cNvSpPr/>
              <p:nvPr/>
            </p:nvSpPr>
            <p:spPr>
              <a:xfrm>
                <a:off x="1632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75" name="Google Shape;3175;p78"/>
              <p:cNvSpPr/>
              <p:nvPr/>
            </p:nvSpPr>
            <p:spPr>
              <a:xfrm>
                <a:off x="1728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76" name="Google Shape;3176;p78"/>
              <p:cNvSpPr/>
              <p:nvPr/>
            </p:nvSpPr>
            <p:spPr>
              <a:xfrm>
                <a:off x="1824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77" name="Google Shape;3177;p78"/>
              <p:cNvSpPr/>
              <p:nvPr/>
            </p:nvSpPr>
            <p:spPr>
              <a:xfrm>
                <a:off x="1632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78" name="Google Shape;3178;p78"/>
              <p:cNvSpPr/>
              <p:nvPr/>
            </p:nvSpPr>
            <p:spPr>
              <a:xfrm>
                <a:off x="1728" y="268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79" name="Google Shape;3179;p78"/>
              <p:cNvSpPr/>
              <p:nvPr/>
            </p:nvSpPr>
            <p:spPr>
              <a:xfrm>
                <a:off x="1824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80" name="Google Shape;3180;p78"/>
              <p:cNvSpPr/>
              <p:nvPr/>
            </p:nvSpPr>
            <p:spPr>
              <a:xfrm>
                <a:off x="1824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81" name="Google Shape;3181;p78"/>
              <p:cNvSpPr txBox="1"/>
              <p:nvPr/>
            </p:nvSpPr>
            <p:spPr>
              <a:xfrm>
                <a:off x="1680" y="2832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182" name="Google Shape;3182;p78"/>
            <p:cNvCxnSpPr/>
            <p:nvPr/>
          </p:nvCxnSpPr>
          <p:spPr>
            <a:xfrm>
              <a:off x="1152" y="2448"/>
              <a:ext cx="48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3183" name="Google Shape;3183;p78"/>
          <p:cNvGrpSpPr/>
          <p:nvPr/>
        </p:nvGrpSpPr>
        <p:grpSpPr>
          <a:xfrm>
            <a:off x="1828800" y="3886200"/>
            <a:ext cx="1219200" cy="2225675"/>
            <a:chOff x="1152" y="2448"/>
            <a:chExt cx="768" cy="1402"/>
          </a:xfrm>
        </p:grpSpPr>
        <p:grpSp>
          <p:nvGrpSpPr>
            <p:cNvPr id="3184" name="Google Shape;3184;p78"/>
            <p:cNvGrpSpPr/>
            <p:nvPr/>
          </p:nvGrpSpPr>
          <p:grpSpPr>
            <a:xfrm>
              <a:off x="1632" y="3360"/>
              <a:ext cx="288" cy="490"/>
              <a:chOff x="1632" y="3360"/>
              <a:chExt cx="288" cy="490"/>
            </a:xfrm>
          </p:grpSpPr>
          <p:sp>
            <p:nvSpPr>
              <p:cNvPr id="3185" name="Google Shape;3185;p78"/>
              <p:cNvSpPr txBox="1"/>
              <p:nvPr/>
            </p:nvSpPr>
            <p:spPr>
              <a:xfrm>
                <a:off x="1680" y="3600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186" name="Google Shape;3186;p78"/>
              <p:cNvGrpSpPr/>
              <p:nvPr/>
            </p:nvGrpSpPr>
            <p:grpSpPr>
              <a:xfrm>
                <a:off x="1632" y="3360"/>
                <a:ext cx="288" cy="288"/>
                <a:chOff x="1632" y="3360"/>
                <a:chExt cx="288" cy="288"/>
              </a:xfrm>
            </p:grpSpPr>
            <p:sp>
              <p:nvSpPr>
                <p:cNvPr id="3187" name="Google Shape;3187;p78"/>
                <p:cNvSpPr/>
                <p:nvPr/>
              </p:nvSpPr>
              <p:spPr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188" name="Google Shape;3188;p78"/>
                <p:cNvSpPr/>
                <p:nvPr/>
              </p:nvSpPr>
              <p:spPr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189" name="Google Shape;3189;p78"/>
                <p:cNvSpPr/>
                <p:nvPr/>
              </p:nvSpPr>
              <p:spPr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190" name="Google Shape;3190;p78"/>
                <p:cNvSpPr/>
                <p:nvPr/>
              </p:nvSpPr>
              <p:spPr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191" name="Google Shape;3191;p78"/>
                <p:cNvSpPr/>
                <p:nvPr/>
              </p:nvSpPr>
              <p:spPr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192" name="Google Shape;3192;p78"/>
                <p:cNvSpPr/>
                <p:nvPr/>
              </p:nvSpPr>
              <p:spPr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193" name="Google Shape;3193;p78"/>
                <p:cNvSpPr/>
                <p:nvPr/>
              </p:nvSpPr>
              <p:spPr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194" name="Google Shape;3194;p78"/>
                <p:cNvSpPr/>
                <p:nvPr/>
              </p:nvSpPr>
              <p:spPr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195" name="Google Shape;3195;p78"/>
                <p:cNvSpPr/>
                <p:nvPr/>
              </p:nvSpPr>
              <p:spPr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</p:grpSp>
        <p:cxnSp>
          <p:nvCxnSpPr>
            <p:cNvPr id="3196" name="Google Shape;3196;p78"/>
            <p:cNvCxnSpPr/>
            <p:nvPr/>
          </p:nvCxnSpPr>
          <p:spPr>
            <a:xfrm>
              <a:off x="1152" y="2448"/>
              <a:ext cx="480" cy="10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3197" name="Google Shape;3197;p78"/>
          <p:cNvSpPr txBox="1"/>
          <p:nvPr/>
        </p:nvSpPr>
        <p:spPr>
          <a:xfrm>
            <a:off x="685800" y="4495800"/>
            <a:ext cx="13858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Cutoff=5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98" name="Google Shape;3198;p78"/>
          <p:cNvGrpSpPr/>
          <p:nvPr/>
        </p:nvGrpSpPr>
        <p:grpSpPr>
          <a:xfrm>
            <a:off x="3048000" y="4343400"/>
            <a:ext cx="1219200" cy="1781175"/>
            <a:chOff x="1920" y="2736"/>
            <a:chExt cx="768" cy="1122"/>
          </a:xfrm>
        </p:grpSpPr>
        <p:grpSp>
          <p:nvGrpSpPr>
            <p:cNvPr id="3199" name="Google Shape;3199;p78"/>
            <p:cNvGrpSpPr/>
            <p:nvPr/>
          </p:nvGrpSpPr>
          <p:grpSpPr>
            <a:xfrm>
              <a:off x="2400" y="3360"/>
              <a:ext cx="288" cy="498"/>
              <a:chOff x="2400" y="3360"/>
              <a:chExt cx="288" cy="498"/>
            </a:xfrm>
          </p:grpSpPr>
          <p:sp>
            <p:nvSpPr>
              <p:cNvPr id="3200" name="Google Shape;3200;p78"/>
              <p:cNvSpPr txBox="1"/>
              <p:nvPr/>
            </p:nvSpPr>
            <p:spPr>
              <a:xfrm>
                <a:off x="2448" y="3608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201" name="Google Shape;3201;p78"/>
              <p:cNvGrpSpPr/>
              <p:nvPr/>
            </p:nvGrpSpPr>
            <p:grpSpPr>
              <a:xfrm>
                <a:off x="2400" y="3360"/>
                <a:ext cx="288" cy="288"/>
                <a:chOff x="2400" y="3360"/>
                <a:chExt cx="288" cy="288"/>
              </a:xfrm>
            </p:grpSpPr>
            <p:sp>
              <p:nvSpPr>
                <p:cNvPr id="3202" name="Google Shape;3202;p78"/>
                <p:cNvSpPr/>
                <p:nvPr/>
              </p:nvSpPr>
              <p:spPr>
                <a:xfrm>
                  <a:off x="2400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203" name="Google Shape;3203;p78"/>
                <p:cNvSpPr/>
                <p:nvPr/>
              </p:nvSpPr>
              <p:spPr>
                <a:xfrm>
                  <a:off x="2496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204" name="Google Shape;3204;p78"/>
                <p:cNvSpPr/>
                <p:nvPr/>
              </p:nvSpPr>
              <p:spPr>
                <a:xfrm>
                  <a:off x="2400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205" name="Google Shape;3205;p78"/>
                <p:cNvSpPr/>
                <p:nvPr/>
              </p:nvSpPr>
              <p:spPr>
                <a:xfrm>
                  <a:off x="2496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206" name="Google Shape;3206;p78"/>
                <p:cNvSpPr/>
                <p:nvPr/>
              </p:nvSpPr>
              <p:spPr>
                <a:xfrm>
                  <a:off x="2496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207" name="Google Shape;3207;p78"/>
                <p:cNvSpPr/>
                <p:nvPr/>
              </p:nvSpPr>
              <p:spPr>
                <a:xfrm>
                  <a:off x="2400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208" name="Google Shape;3208;p78"/>
                <p:cNvSpPr/>
                <p:nvPr/>
              </p:nvSpPr>
              <p:spPr>
                <a:xfrm>
                  <a:off x="2592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209" name="Google Shape;3209;p78"/>
                <p:cNvSpPr/>
                <p:nvPr/>
              </p:nvSpPr>
              <p:spPr>
                <a:xfrm>
                  <a:off x="2592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210" name="Google Shape;3210;p78"/>
                <p:cNvSpPr/>
                <p:nvPr/>
              </p:nvSpPr>
              <p:spPr>
                <a:xfrm>
                  <a:off x="2592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</p:grpSp>
        <p:cxnSp>
          <p:nvCxnSpPr>
            <p:cNvPr id="3211" name="Google Shape;3211;p78"/>
            <p:cNvCxnSpPr/>
            <p:nvPr/>
          </p:nvCxnSpPr>
          <p:spPr>
            <a:xfrm>
              <a:off x="1920" y="2736"/>
              <a:ext cx="480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3212" name="Google Shape;3212;p78"/>
          <p:cNvGrpSpPr/>
          <p:nvPr/>
        </p:nvGrpSpPr>
        <p:grpSpPr>
          <a:xfrm>
            <a:off x="3048000" y="4114800"/>
            <a:ext cx="1219200" cy="776288"/>
            <a:chOff x="1920" y="2592"/>
            <a:chExt cx="768" cy="489"/>
          </a:xfrm>
        </p:grpSpPr>
        <p:grpSp>
          <p:nvGrpSpPr>
            <p:cNvPr id="3213" name="Google Shape;3213;p78"/>
            <p:cNvGrpSpPr/>
            <p:nvPr/>
          </p:nvGrpSpPr>
          <p:grpSpPr>
            <a:xfrm>
              <a:off x="2400" y="2592"/>
              <a:ext cx="288" cy="489"/>
              <a:chOff x="2400" y="2592"/>
              <a:chExt cx="288" cy="489"/>
            </a:xfrm>
          </p:grpSpPr>
          <p:sp>
            <p:nvSpPr>
              <p:cNvPr id="3214" name="Google Shape;3214;p78"/>
              <p:cNvSpPr/>
              <p:nvPr/>
            </p:nvSpPr>
            <p:spPr>
              <a:xfrm>
                <a:off x="2400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15" name="Google Shape;3215;p78"/>
              <p:cNvSpPr/>
              <p:nvPr/>
            </p:nvSpPr>
            <p:spPr>
              <a:xfrm>
                <a:off x="2496" y="268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16" name="Google Shape;3216;p78"/>
              <p:cNvSpPr/>
              <p:nvPr/>
            </p:nvSpPr>
            <p:spPr>
              <a:xfrm>
                <a:off x="2400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17" name="Google Shape;3217;p78"/>
              <p:cNvSpPr/>
              <p:nvPr/>
            </p:nvSpPr>
            <p:spPr>
              <a:xfrm>
                <a:off x="2496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18" name="Google Shape;3218;p78"/>
              <p:cNvSpPr/>
              <p:nvPr/>
            </p:nvSpPr>
            <p:spPr>
              <a:xfrm>
                <a:off x="2592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19" name="Google Shape;3219;p78"/>
              <p:cNvSpPr/>
              <p:nvPr/>
            </p:nvSpPr>
            <p:spPr>
              <a:xfrm>
                <a:off x="2400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20" name="Google Shape;3220;p78"/>
              <p:cNvSpPr/>
              <p:nvPr/>
            </p:nvSpPr>
            <p:spPr>
              <a:xfrm>
                <a:off x="2496" y="2592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21" name="Google Shape;3221;p78"/>
              <p:cNvSpPr/>
              <p:nvPr/>
            </p:nvSpPr>
            <p:spPr>
              <a:xfrm>
                <a:off x="2592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22" name="Google Shape;3222;p78"/>
              <p:cNvSpPr/>
              <p:nvPr/>
            </p:nvSpPr>
            <p:spPr>
              <a:xfrm>
                <a:off x="2592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23" name="Google Shape;3223;p78"/>
              <p:cNvSpPr txBox="1"/>
              <p:nvPr/>
            </p:nvSpPr>
            <p:spPr>
              <a:xfrm>
                <a:off x="2456" y="2831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224" name="Google Shape;3224;p78"/>
            <p:cNvCxnSpPr/>
            <p:nvPr/>
          </p:nvCxnSpPr>
          <p:spPr>
            <a:xfrm>
              <a:off x="1920" y="2736"/>
              <a:ext cx="48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3225" name="Google Shape;3225;p78"/>
          <p:cNvGrpSpPr/>
          <p:nvPr/>
        </p:nvGrpSpPr>
        <p:grpSpPr>
          <a:xfrm>
            <a:off x="4267200" y="4343400"/>
            <a:ext cx="1219200" cy="1081088"/>
            <a:chOff x="2688" y="2736"/>
            <a:chExt cx="768" cy="681"/>
          </a:xfrm>
        </p:grpSpPr>
        <p:grpSp>
          <p:nvGrpSpPr>
            <p:cNvPr id="3226" name="Google Shape;3226;p78"/>
            <p:cNvGrpSpPr/>
            <p:nvPr/>
          </p:nvGrpSpPr>
          <p:grpSpPr>
            <a:xfrm>
              <a:off x="3168" y="2928"/>
              <a:ext cx="288" cy="489"/>
              <a:chOff x="3168" y="2928"/>
              <a:chExt cx="288" cy="489"/>
            </a:xfrm>
          </p:grpSpPr>
          <p:sp>
            <p:nvSpPr>
              <p:cNvPr id="3227" name="Google Shape;3227;p78"/>
              <p:cNvSpPr txBox="1"/>
              <p:nvPr/>
            </p:nvSpPr>
            <p:spPr>
              <a:xfrm>
                <a:off x="3224" y="3167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7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8" name="Google Shape;3228;p78"/>
              <p:cNvSpPr/>
              <p:nvPr/>
            </p:nvSpPr>
            <p:spPr>
              <a:xfrm>
                <a:off x="3168" y="292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29" name="Google Shape;3229;p78"/>
              <p:cNvSpPr/>
              <p:nvPr/>
            </p:nvSpPr>
            <p:spPr>
              <a:xfrm>
                <a:off x="3264" y="302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30" name="Google Shape;3230;p78"/>
              <p:cNvSpPr/>
              <p:nvPr/>
            </p:nvSpPr>
            <p:spPr>
              <a:xfrm>
                <a:off x="3168" y="302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31" name="Google Shape;3231;p78"/>
              <p:cNvSpPr/>
              <p:nvPr/>
            </p:nvSpPr>
            <p:spPr>
              <a:xfrm>
                <a:off x="3360" y="302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32" name="Google Shape;3232;p78"/>
              <p:cNvSpPr/>
              <p:nvPr/>
            </p:nvSpPr>
            <p:spPr>
              <a:xfrm>
                <a:off x="3168" y="3120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33" name="Google Shape;3233;p78"/>
              <p:cNvSpPr/>
              <p:nvPr/>
            </p:nvSpPr>
            <p:spPr>
              <a:xfrm>
                <a:off x="3360" y="292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34" name="Google Shape;3234;p78"/>
              <p:cNvSpPr/>
              <p:nvPr/>
            </p:nvSpPr>
            <p:spPr>
              <a:xfrm>
                <a:off x="3360" y="3120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35" name="Google Shape;3235;p78"/>
              <p:cNvSpPr/>
              <p:nvPr/>
            </p:nvSpPr>
            <p:spPr>
              <a:xfrm>
                <a:off x="3264" y="292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36" name="Google Shape;3236;p78"/>
              <p:cNvSpPr/>
              <p:nvPr/>
            </p:nvSpPr>
            <p:spPr>
              <a:xfrm>
                <a:off x="3264" y="3120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cxnSp>
          <p:nvCxnSpPr>
            <p:cNvPr id="3237" name="Google Shape;3237;p78"/>
            <p:cNvCxnSpPr/>
            <p:nvPr/>
          </p:nvCxnSpPr>
          <p:spPr>
            <a:xfrm>
              <a:off x="2688" y="2736"/>
              <a:ext cx="480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3238" name="Google Shape;3238;p78"/>
          <p:cNvGrpSpPr/>
          <p:nvPr/>
        </p:nvGrpSpPr>
        <p:grpSpPr>
          <a:xfrm>
            <a:off x="4267200" y="3733800"/>
            <a:ext cx="1219200" cy="776288"/>
            <a:chOff x="2688" y="2352"/>
            <a:chExt cx="768" cy="489"/>
          </a:xfrm>
        </p:grpSpPr>
        <p:grpSp>
          <p:nvGrpSpPr>
            <p:cNvPr id="3239" name="Google Shape;3239;p78"/>
            <p:cNvGrpSpPr/>
            <p:nvPr/>
          </p:nvGrpSpPr>
          <p:grpSpPr>
            <a:xfrm>
              <a:off x="3168" y="2352"/>
              <a:ext cx="288" cy="489"/>
              <a:chOff x="3168" y="2352"/>
              <a:chExt cx="288" cy="489"/>
            </a:xfrm>
          </p:grpSpPr>
          <p:sp>
            <p:nvSpPr>
              <p:cNvPr id="3240" name="Google Shape;3240;p78"/>
              <p:cNvSpPr/>
              <p:nvPr/>
            </p:nvSpPr>
            <p:spPr>
              <a:xfrm>
                <a:off x="3264" y="235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41" name="Google Shape;3241;p78"/>
              <p:cNvSpPr/>
              <p:nvPr/>
            </p:nvSpPr>
            <p:spPr>
              <a:xfrm>
                <a:off x="3264" y="244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42" name="Google Shape;3242;p78"/>
              <p:cNvSpPr/>
              <p:nvPr/>
            </p:nvSpPr>
            <p:spPr>
              <a:xfrm>
                <a:off x="3168" y="244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43" name="Google Shape;3243;p78"/>
              <p:cNvSpPr/>
              <p:nvPr/>
            </p:nvSpPr>
            <p:spPr>
              <a:xfrm>
                <a:off x="3264" y="254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44" name="Google Shape;3244;p78"/>
              <p:cNvSpPr/>
              <p:nvPr/>
            </p:nvSpPr>
            <p:spPr>
              <a:xfrm>
                <a:off x="3360" y="244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45" name="Google Shape;3245;p78"/>
              <p:cNvSpPr/>
              <p:nvPr/>
            </p:nvSpPr>
            <p:spPr>
              <a:xfrm>
                <a:off x="3168" y="254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46" name="Google Shape;3246;p78"/>
              <p:cNvSpPr/>
              <p:nvPr/>
            </p:nvSpPr>
            <p:spPr>
              <a:xfrm>
                <a:off x="3168" y="2352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47" name="Google Shape;3247;p78"/>
              <p:cNvSpPr/>
              <p:nvPr/>
            </p:nvSpPr>
            <p:spPr>
              <a:xfrm>
                <a:off x="3360" y="254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48" name="Google Shape;3248;p78"/>
              <p:cNvSpPr/>
              <p:nvPr/>
            </p:nvSpPr>
            <p:spPr>
              <a:xfrm>
                <a:off x="3360" y="235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49" name="Google Shape;3249;p78"/>
              <p:cNvSpPr txBox="1"/>
              <p:nvPr/>
            </p:nvSpPr>
            <p:spPr>
              <a:xfrm>
                <a:off x="3224" y="2591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250" name="Google Shape;3250;p78"/>
            <p:cNvCxnSpPr/>
            <p:nvPr/>
          </p:nvCxnSpPr>
          <p:spPr>
            <a:xfrm flipH="1" rot="10800000">
              <a:off x="2688" y="2496"/>
              <a:ext cx="480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3251" name="Google Shape;3251;p78"/>
          <p:cNvSpPr txBox="1"/>
          <p:nvPr/>
        </p:nvSpPr>
        <p:spPr>
          <a:xfrm>
            <a:off x="3749675" y="838200"/>
            <a:ext cx="5318125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f(N) = g(N) + h(N)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with h(N) = number of misplaced tiles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5" name="Shape 3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" name="Google Shape;3256;p79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57" name="Google Shape;3257;p79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600"/>
              <a:t>8-Puzzle</a:t>
            </a:r>
            <a:endParaRPr/>
          </a:p>
        </p:txBody>
      </p:sp>
      <p:grpSp>
        <p:nvGrpSpPr>
          <p:cNvPr id="3258" name="Google Shape;3258;p79"/>
          <p:cNvGrpSpPr/>
          <p:nvPr/>
        </p:nvGrpSpPr>
        <p:grpSpPr>
          <a:xfrm>
            <a:off x="1371600" y="3657600"/>
            <a:ext cx="457200" cy="777875"/>
            <a:chOff x="864" y="2304"/>
            <a:chExt cx="288" cy="490"/>
          </a:xfrm>
        </p:grpSpPr>
        <p:sp>
          <p:nvSpPr>
            <p:cNvPr id="3259" name="Google Shape;3259;p79"/>
            <p:cNvSpPr/>
            <p:nvPr/>
          </p:nvSpPr>
          <p:spPr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60" name="Google Shape;3260;p79"/>
            <p:cNvSpPr/>
            <p:nvPr/>
          </p:nvSpPr>
          <p:spPr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61" name="Google Shape;3261;p79"/>
            <p:cNvSpPr/>
            <p:nvPr/>
          </p:nvSpPr>
          <p:spPr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62" name="Google Shape;3262;p79"/>
            <p:cNvSpPr/>
            <p:nvPr/>
          </p:nvSpPr>
          <p:spPr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63" name="Google Shape;3263;p79"/>
            <p:cNvSpPr/>
            <p:nvPr/>
          </p:nvSpPr>
          <p:spPr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64" name="Google Shape;3264;p79"/>
            <p:cNvSpPr/>
            <p:nvPr/>
          </p:nvSpPr>
          <p:spPr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65" name="Google Shape;3265;p79"/>
            <p:cNvSpPr/>
            <p:nvPr/>
          </p:nvSpPr>
          <p:spPr>
            <a:xfrm>
              <a:off x="960" y="2496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66" name="Google Shape;3266;p79"/>
            <p:cNvSpPr/>
            <p:nvPr/>
          </p:nvSpPr>
          <p:spPr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67" name="Google Shape;3267;p79"/>
            <p:cNvSpPr/>
            <p:nvPr/>
          </p:nvSpPr>
          <p:spPr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68" name="Google Shape;3268;p79"/>
            <p:cNvSpPr txBox="1"/>
            <p:nvPr/>
          </p:nvSpPr>
          <p:spPr>
            <a:xfrm>
              <a:off x="912" y="2544"/>
              <a:ext cx="203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69" name="Google Shape;3269;p79"/>
          <p:cNvGrpSpPr/>
          <p:nvPr/>
        </p:nvGrpSpPr>
        <p:grpSpPr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3270" name="Google Shape;3270;p79"/>
            <p:cNvSpPr/>
            <p:nvPr/>
          </p:nvSpPr>
          <p:spPr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71" name="Google Shape;3271;p79"/>
            <p:cNvSpPr/>
            <p:nvPr/>
          </p:nvSpPr>
          <p:spPr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72" name="Google Shape;3272;p79"/>
            <p:cNvSpPr/>
            <p:nvPr/>
          </p:nvSpPr>
          <p:spPr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73" name="Google Shape;3273;p79"/>
            <p:cNvSpPr/>
            <p:nvPr/>
          </p:nvSpPr>
          <p:spPr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74" name="Google Shape;3274;p79"/>
            <p:cNvSpPr/>
            <p:nvPr/>
          </p:nvSpPr>
          <p:spPr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75" name="Google Shape;3275;p79"/>
            <p:cNvSpPr/>
            <p:nvPr/>
          </p:nvSpPr>
          <p:spPr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76" name="Google Shape;3276;p79"/>
            <p:cNvSpPr/>
            <p:nvPr/>
          </p:nvSpPr>
          <p:spPr>
            <a:xfrm>
              <a:off x="4800" y="2784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77" name="Google Shape;3277;p79"/>
            <p:cNvSpPr/>
            <p:nvPr/>
          </p:nvSpPr>
          <p:spPr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78" name="Google Shape;3278;p79"/>
            <p:cNvSpPr/>
            <p:nvPr/>
          </p:nvSpPr>
          <p:spPr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279" name="Google Shape;3279;p79"/>
          <p:cNvGrpSpPr/>
          <p:nvPr/>
        </p:nvGrpSpPr>
        <p:grpSpPr>
          <a:xfrm>
            <a:off x="1828800" y="3886200"/>
            <a:ext cx="1219200" cy="1006475"/>
            <a:chOff x="1152" y="2448"/>
            <a:chExt cx="768" cy="634"/>
          </a:xfrm>
        </p:grpSpPr>
        <p:grpSp>
          <p:nvGrpSpPr>
            <p:cNvPr id="3280" name="Google Shape;3280;p79"/>
            <p:cNvGrpSpPr/>
            <p:nvPr/>
          </p:nvGrpSpPr>
          <p:grpSpPr>
            <a:xfrm>
              <a:off x="1632" y="2592"/>
              <a:ext cx="288" cy="490"/>
              <a:chOff x="1632" y="2592"/>
              <a:chExt cx="288" cy="490"/>
            </a:xfrm>
          </p:grpSpPr>
          <p:sp>
            <p:nvSpPr>
              <p:cNvPr id="3281" name="Google Shape;3281;p79"/>
              <p:cNvSpPr/>
              <p:nvPr/>
            </p:nvSpPr>
            <p:spPr>
              <a:xfrm>
                <a:off x="1632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82" name="Google Shape;3282;p79"/>
              <p:cNvSpPr/>
              <p:nvPr/>
            </p:nvSpPr>
            <p:spPr>
              <a:xfrm>
                <a:off x="1728" y="2592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83" name="Google Shape;3283;p79"/>
              <p:cNvSpPr/>
              <p:nvPr/>
            </p:nvSpPr>
            <p:spPr>
              <a:xfrm>
                <a:off x="1632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84" name="Google Shape;3284;p79"/>
              <p:cNvSpPr/>
              <p:nvPr/>
            </p:nvSpPr>
            <p:spPr>
              <a:xfrm>
                <a:off x="1728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85" name="Google Shape;3285;p79"/>
              <p:cNvSpPr/>
              <p:nvPr/>
            </p:nvSpPr>
            <p:spPr>
              <a:xfrm>
                <a:off x="1824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86" name="Google Shape;3286;p79"/>
              <p:cNvSpPr/>
              <p:nvPr/>
            </p:nvSpPr>
            <p:spPr>
              <a:xfrm>
                <a:off x="1632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87" name="Google Shape;3287;p79"/>
              <p:cNvSpPr/>
              <p:nvPr/>
            </p:nvSpPr>
            <p:spPr>
              <a:xfrm>
                <a:off x="1728" y="268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88" name="Google Shape;3288;p79"/>
              <p:cNvSpPr/>
              <p:nvPr/>
            </p:nvSpPr>
            <p:spPr>
              <a:xfrm>
                <a:off x="1824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89" name="Google Shape;3289;p79"/>
              <p:cNvSpPr/>
              <p:nvPr/>
            </p:nvSpPr>
            <p:spPr>
              <a:xfrm>
                <a:off x="1824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90" name="Google Shape;3290;p79"/>
              <p:cNvSpPr txBox="1"/>
              <p:nvPr/>
            </p:nvSpPr>
            <p:spPr>
              <a:xfrm>
                <a:off x="1680" y="2832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291" name="Google Shape;3291;p79"/>
            <p:cNvCxnSpPr/>
            <p:nvPr/>
          </p:nvCxnSpPr>
          <p:spPr>
            <a:xfrm>
              <a:off x="1152" y="2448"/>
              <a:ext cx="48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3292" name="Google Shape;3292;p79"/>
          <p:cNvGrpSpPr/>
          <p:nvPr/>
        </p:nvGrpSpPr>
        <p:grpSpPr>
          <a:xfrm>
            <a:off x="1828800" y="3886200"/>
            <a:ext cx="1219200" cy="2225675"/>
            <a:chOff x="1152" y="2448"/>
            <a:chExt cx="768" cy="1402"/>
          </a:xfrm>
        </p:grpSpPr>
        <p:grpSp>
          <p:nvGrpSpPr>
            <p:cNvPr id="3293" name="Google Shape;3293;p79"/>
            <p:cNvGrpSpPr/>
            <p:nvPr/>
          </p:nvGrpSpPr>
          <p:grpSpPr>
            <a:xfrm>
              <a:off x="1632" y="3360"/>
              <a:ext cx="288" cy="490"/>
              <a:chOff x="1632" y="3360"/>
              <a:chExt cx="288" cy="490"/>
            </a:xfrm>
          </p:grpSpPr>
          <p:sp>
            <p:nvSpPr>
              <p:cNvPr id="3294" name="Google Shape;3294;p79"/>
              <p:cNvSpPr txBox="1"/>
              <p:nvPr/>
            </p:nvSpPr>
            <p:spPr>
              <a:xfrm>
                <a:off x="1680" y="3600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295" name="Google Shape;3295;p79"/>
              <p:cNvGrpSpPr/>
              <p:nvPr/>
            </p:nvGrpSpPr>
            <p:grpSpPr>
              <a:xfrm>
                <a:off x="1632" y="3360"/>
                <a:ext cx="288" cy="288"/>
                <a:chOff x="1632" y="3360"/>
                <a:chExt cx="288" cy="288"/>
              </a:xfrm>
            </p:grpSpPr>
            <p:sp>
              <p:nvSpPr>
                <p:cNvPr id="3296" name="Google Shape;3296;p79"/>
                <p:cNvSpPr/>
                <p:nvPr/>
              </p:nvSpPr>
              <p:spPr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297" name="Google Shape;3297;p79"/>
                <p:cNvSpPr/>
                <p:nvPr/>
              </p:nvSpPr>
              <p:spPr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298" name="Google Shape;3298;p79"/>
                <p:cNvSpPr/>
                <p:nvPr/>
              </p:nvSpPr>
              <p:spPr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299" name="Google Shape;3299;p79"/>
                <p:cNvSpPr/>
                <p:nvPr/>
              </p:nvSpPr>
              <p:spPr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300" name="Google Shape;3300;p79"/>
                <p:cNvSpPr/>
                <p:nvPr/>
              </p:nvSpPr>
              <p:spPr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301" name="Google Shape;3301;p79"/>
                <p:cNvSpPr/>
                <p:nvPr/>
              </p:nvSpPr>
              <p:spPr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302" name="Google Shape;3302;p79"/>
                <p:cNvSpPr/>
                <p:nvPr/>
              </p:nvSpPr>
              <p:spPr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303" name="Google Shape;3303;p79"/>
                <p:cNvSpPr/>
                <p:nvPr/>
              </p:nvSpPr>
              <p:spPr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304" name="Google Shape;3304;p79"/>
                <p:cNvSpPr/>
                <p:nvPr/>
              </p:nvSpPr>
              <p:spPr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</p:grpSp>
        <p:cxnSp>
          <p:nvCxnSpPr>
            <p:cNvPr id="3305" name="Google Shape;3305;p79"/>
            <p:cNvCxnSpPr/>
            <p:nvPr/>
          </p:nvCxnSpPr>
          <p:spPr>
            <a:xfrm>
              <a:off x="1152" y="2448"/>
              <a:ext cx="480" cy="10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3306" name="Google Shape;3306;p79"/>
          <p:cNvSpPr txBox="1"/>
          <p:nvPr/>
        </p:nvSpPr>
        <p:spPr>
          <a:xfrm>
            <a:off x="685800" y="4495800"/>
            <a:ext cx="13858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Cutoff=5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07" name="Google Shape;3307;p79"/>
          <p:cNvGrpSpPr/>
          <p:nvPr/>
        </p:nvGrpSpPr>
        <p:grpSpPr>
          <a:xfrm>
            <a:off x="3048000" y="4343400"/>
            <a:ext cx="1219200" cy="1781175"/>
            <a:chOff x="1920" y="2736"/>
            <a:chExt cx="768" cy="1122"/>
          </a:xfrm>
        </p:grpSpPr>
        <p:grpSp>
          <p:nvGrpSpPr>
            <p:cNvPr id="3308" name="Google Shape;3308;p79"/>
            <p:cNvGrpSpPr/>
            <p:nvPr/>
          </p:nvGrpSpPr>
          <p:grpSpPr>
            <a:xfrm>
              <a:off x="2400" y="3360"/>
              <a:ext cx="288" cy="498"/>
              <a:chOff x="2400" y="3360"/>
              <a:chExt cx="288" cy="498"/>
            </a:xfrm>
          </p:grpSpPr>
          <p:sp>
            <p:nvSpPr>
              <p:cNvPr id="3309" name="Google Shape;3309;p79"/>
              <p:cNvSpPr txBox="1"/>
              <p:nvPr/>
            </p:nvSpPr>
            <p:spPr>
              <a:xfrm>
                <a:off x="2448" y="3608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310" name="Google Shape;3310;p79"/>
              <p:cNvGrpSpPr/>
              <p:nvPr/>
            </p:nvGrpSpPr>
            <p:grpSpPr>
              <a:xfrm>
                <a:off x="2400" y="3360"/>
                <a:ext cx="288" cy="288"/>
                <a:chOff x="2400" y="3360"/>
                <a:chExt cx="288" cy="288"/>
              </a:xfrm>
            </p:grpSpPr>
            <p:sp>
              <p:nvSpPr>
                <p:cNvPr id="3311" name="Google Shape;3311;p79"/>
                <p:cNvSpPr/>
                <p:nvPr/>
              </p:nvSpPr>
              <p:spPr>
                <a:xfrm>
                  <a:off x="2400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312" name="Google Shape;3312;p79"/>
                <p:cNvSpPr/>
                <p:nvPr/>
              </p:nvSpPr>
              <p:spPr>
                <a:xfrm>
                  <a:off x="2496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313" name="Google Shape;3313;p79"/>
                <p:cNvSpPr/>
                <p:nvPr/>
              </p:nvSpPr>
              <p:spPr>
                <a:xfrm>
                  <a:off x="2400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314" name="Google Shape;3314;p79"/>
                <p:cNvSpPr/>
                <p:nvPr/>
              </p:nvSpPr>
              <p:spPr>
                <a:xfrm>
                  <a:off x="2496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315" name="Google Shape;3315;p79"/>
                <p:cNvSpPr/>
                <p:nvPr/>
              </p:nvSpPr>
              <p:spPr>
                <a:xfrm>
                  <a:off x="2496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316" name="Google Shape;3316;p79"/>
                <p:cNvSpPr/>
                <p:nvPr/>
              </p:nvSpPr>
              <p:spPr>
                <a:xfrm>
                  <a:off x="2400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317" name="Google Shape;3317;p79"/>
                <p:cNvSpPr/>
                <p:nvPr/>
              </p:nvSpPr>
              <p:spPr>
                <a:xfrm>
                  <a:off x="2592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318" name="Google Shape;3318;p79"/>
                <p:cNvSpPr/>
                <p:nvPr/>
              </p:nvSpPr>
              <p:spPr>
                <a:xfrm>
                  <a:off x="2592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319" name="Google Shape;3319;p79"/>
                <p:cNvSpPr/>
                <p:nvPr/>
              </p:nvSpPr>
              <p:spPr>
                <a:xfrm>
                  <a:off x="2592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</p:grpSp>
        <p:cxnSp>
          <p:nvCxnSpPr>
            <p:cNvPr id="3320" name="Google Shape;3320;p79"/>
            <p:cNvCxnSpPr/>
            <p:nvPr/>
          </p:nvCxnSpPr>
          <p:spPr>
            <a:xfrm>
              <a:off x="1920" y="2736"/>
              <a:ext cx="480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3321" name="Google Shape;3321;p79"/>
          <p:cNvGrpSpPr/>
          <p:nvPr/>
        </p:nvGrpSpPr>
        <p:grpSpPr>
          <a:xfrm>
            <a:off x="3048000" y="4114800"/>
            <a:ext cx="1219200" cy="776288"/>
            <a:chOff x="1920" y="2592"/>
            <a:chExt cx="768" cy="489"/>
          </a:xfrm>
        </p:grpSpPr>
        <p:grpSp>
          <p:nvGrpSpPr>
            <p:cNvPr id="3322" name="Google Shape;3322;p79"/>
            <p:cNvGrpSpPr/>
            <p:nvPr/>
          </p:nvGrpSpPr>
          <p:grpSpPr>
            <a:xfrm>
              <a:off x="2400" y="2592"/>
              <a:ext cx="288" cy="489"/>
              <a:chOff x="2400" y="2592"/>
              <a:chExt cx="288" cy="489"/>
            </a:xfrm>
          </p:grpSpPr>
          <p:sp>
            <p:nvSpPr>
              <p:cNvPr id="3323" name="Google Shape;3323;p79"/>
              <p:cNvSpPr/>
              <p:nvPr/>
            </p:nvSpPr>
            <p:spPr>
              <a:xfrm>
                <a:off x="2400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24" name="Google Shape;3324;p79"/>
              <p:cNvSpPr/>
              <p:nvPr/>
            </p:nvSpPr>
            <p:spPr>
              <a:xfrm>
                <a:off x="2496" y="268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25" name="Google Shape;3325;p79"/>
              <p:cNvSpPr/>
              <p:nvPr/>
            </p:nvSpPr>
            <p:spPr>
              <a:xfrm>
                <a:off x="2400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26" name="Google Shape;3326;p79"/>
              <p:cNvSpPr/>
              <p:nvPr/>
            </p:nvSpPr>
            <p:spPr>
              <a:xfrm>
                <a:off x="2496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27" name="Google Shape;3327;p79"/>
              <p:cNvSpPr/>
              <p:nvPr/>
            </p:nvSpPr>
            <p:spPr>
              <a:xfrm>
                <a:off x="2592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28" name="Google Shape;3328;p79"/>
              <p:cNvSpPr/>
              <p:nvPr/>
            </p:nvSpPr>
            <p:spPr>
              <a:xfrm>
                <a:off x="2400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29" name="Google Shape;3329;p79"/>
              <p:cNvSpPr/>
              <p:nvPr/>
            </p:nvSpPr>
            <p:spPr>
              <a:xfrm>
                <a:off x="2496" y="2592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30" name="Google Shape;3330;p79"/>
              <p:cNvSpPr/>
              <p:nvPr/>
            </p:nvSpPr>
            <p:spPr>
              <a:xfrm>
                <a:off x="2592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31" name="Google Shape;3331;p79"/>
              <p:cNvSpPr/>
              <p:nvPr/>
            </p:nvSpPr>
            <p:spPr>
              <a:xfrm>
                <a:off x="2592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32" name="Google Shape;3332;p79"/>
              <p:cNvSpPr txBox="1"/>
              <p:nvPr/>
            </p:nvSpPr>
            <p:spPr>
              <a:xfrm>
                <a:off x="2456" y="2831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333" name="Google Shape;3333;p79"/>
            <p:cNvCxnSpPr/>
            <p:nvPr/>
          </p:nvCxnSpPr>
          <p:spPr>
            <a:xfrm>
              <a:off x="1920" y="2736"/>
              <a:ext cx="48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3334" name="Google Shape;3334;p79"/>
          <p:cNvGrpSpPr/>
          <p:nvPr/>
        </p:nvGrpSpPr>
        <p:grpSpPr>
          <a:xfrm>
            <a:off x="4267200" y="4343400"/>
            <a:ext cx="1219200" cy="1081088"/>
            <a:chOff x="2688" y="2736"/>
            <a:chExt cx="768" cy="681"/>
          </a:xfrm>
        </p:grpSpPr>
        <p:grpSp>
          <p:nvGrpSpPr>
            <p:cNvPr id="3335" name="Google Shape;3335;p79"/>
            <p:cNvGrpSpPr/>
            <p:nvPr/>
          </p:nvGrpSpPr>
          <p:grpSpPr>
            <a:xfrm>
              <a:off x="3168" y="2928"/>
              <a:ext cx="288" cy="489"/>
              <a:chOff x="3168" y="2928"/>
              <a:chExt cx="288" cy="489"/>
            </a:xfrm>
          </p:grpSpPr>
          <p:sp>
            <p:nvSpPr>
              <p:cNvPr id="3336" name="Google Shape;3336;p79"/>
              <p:cNvSpPr txBox="1"/>
              <p:nvPr/>
            </p:nvSpPr>
            <p:spPr>
              <a:xfrm>
                <a:off x="3224" y="3167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7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7" name="Google Shape;3337;p79"/>
              <p:cNvSpPr/>
              <p:nvPr/>
            </p:nvSpPr>
            <p:spPr>
              <a:xfrm>
                <a:off x="3168" y="292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38" name="Google Shape;3338;p79"/>
              <p:cNvSpPr/>
              <p:nvPr/>
            </p:nvSpPr>
            <p:spPr>
              <a:xfrm>
                <a:off x="3264" y="302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39" name="Google Shape;3339;p79"/>
              <p:cNvSpPr/>
              <p:nvPr/>
            </p:nvSpPr>
            <p:spPr>
              <a:xfrm>
                <a:off x="3168" y="302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40" name="Google Shape;3340;p79"/>
              <p:cNvSpPr/>
              <p:nvPr/>
            </p:nvSpPr>
            <p:spPr>
              <a:xfrm>
                <a:off x="3360" y="302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41" name="Google Shape;3341;p79"/>
              <p:cNvSpPr/>
              <p:nvPr/>
            </p:nvSpPr>
            <p:spPr>
              <a:xfrm>
                <a:off x="3168" y="3120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42" name="Google Shape;3342;p79"/>
              <p:cNvSpPr/>
              <p:nvPr/>
            </p:nvSpPr>
            <p:spPr>
              <a:xfrm>
                <a:off x="3360" y="292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43" name="Google Shape;3343;p79"/>
              <p:cNvSpPr/>
              <p:nvPr/>
            </p:nvSpPr>
            <p:spPr>
              <a:xfrm>
                <a:off x="3360" y="3120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44" name="Google Shape;3344;p79"/>
              <p:cNvSpPr/>
              <p:nvPr/>
            </p:nvSpPr>
            <p:spPr>
              <a:xfrm>
                <a:off x="3264" y="292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45" name="Google Shape;3345;p79"/>
              <p:cNvSpPr/>
              <p:nvPr/>
            </p:nvSpPr>
            <p:spPr>
              <a:xfrm>
                <a:off x="3264" y="3120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cxnSp>
          <p:nvCxnSpPr>
            <p:cNvPr id="3346" name="Google Shape;3346;p79"/>
            <p:cNvCxnSpPr/>
            <p:nvPr/>
          </p:nvCxnSpPr>
          <p:spPr>
            <a:xfrm>
              <a:off x="2688" y="2736"/>
              <a:ext cx="480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3347" name="Google Shape;3347;p79"/>
          <p:cNvGrpSpPr/>
          <p:nvPr/>
        </p:nvGrpSpPr>
        <p:grpSpPr>
          <a:xfrm>
            <a:off x="4267200" y="3733800"/>
            <a:ext cx="1219200" cy="776288"/>
            <a:chOff x="2688" y="2352"/>
            <a:chExt cx="768" cy="489"/>
          </a:xfrm>
        </p:grpSpPr>
        <p:grpSp>
          <p:nvGrpSpPr>
            <p:cNvPr id="3348" name="Google Shape;3348;p79"/>
            <p:cNvGrpSpPr/>
            <p:nvPr/>
          </p:nvGrpSpPr>
          <p:grpSpPr>
            <a:xfrm>
              <a:off x="3168" y="2352"/>
              <a:ext cx="288" cy="489"/>
              <a:chOff x="3168" y="2352"/>
              <a:chExt cx="288" cy="489"/>
            </a:xfrm>
          </p:grpSpPr>
          <p:sp>
            <p:nvSpPr>
              <p:cNvPr id="3349" name="Google Shape;3349;p79"/>
              <p:cNvSpPr/>
              <p:nvPr/>
            </p:nvSpPr>
            <p:spPr>
              <a:xfrm>
                <a:off x="3264" y="235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50" name="Google Shape;3350;p79"/>
              <p:cNvSpPr/>
              <p:nvPr/>
            </p:nvSpPr>
            <p:spPr>
              <a:xfrm>
                <a:off x="3264" y="244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51" name="Google Shape;3351;p79"/>
              <p:cNvSpPr/>
              <p:nvPr/>
            </p:nvSpPr>
            <p:spPr>
              <a:xfrm>
                <a:off x="3168" y="244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52" name="Google Shape;3352;p79"/>
              <p:cNvSpPr/>
              <p:nvPr/>
            </p:nvSpPr>
            <p:spPr>
              <a:xfrm>
                <a:off x="3264" y="254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53" name="Google Shape;3353;p79"/>
              <p:cNvSpPr/>
              <p:nvPr/>
            </p:nvSpPr>
            <p:spPr>
              <a:xfrm>
                <a:off x="3360" y="244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54" name="Google Shape;3354;p79"/>
              <p:cNvSpPr/>
              <p:nvPr/>
            </p:nvSpPr>
            <p:spPr>
              <a:xfrm>
                <a:off x="3168" y="254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55" name="Google Shape;3355;p79"/>
              <p:cNvSpPr/>
              <p:nvPr/>
            </p:nvSpPr>
            <p:spPr>
              <a:xfrm>
                <a:off x="3168" y="2352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56" name="Google Shape;3356;p79"/>
              <p:cNvSpPr/>
              <p:nvPr/>
            </p:nvSpPr>
            <p:spPr>
              <a:xfrm>
                <a:off x="3360" y="254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57" name="Google Shape;3357;p79"/>
              <p:cNvSpPr/>
              <p:nvPr/>
            </p:nvSpPr>
            <p:spPr>
              <a:xfrm>
                <a:off x="3360" y="235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58" name="Google Shape;3358;p79"/>
              <p:cNvSpPr txBox="1"/>
              <p:nvPr/>
            </p:nvSpPr>
            <p:spPr>
              <a:xfrm>
                <a:off x="3224" y="2591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359" name="Google Shape;3359;p79"/>
            <p:cNvCxnSpPr/>
            <p:nvPr/>
          </p:nvCxnSpPr>
          <p:spPr>
            <a:xfrm flipH="1" rot="10800000">
              <a:off x="2688" y="2496"/>
              <a:ext cx="480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3360" name="Google Shape;3360;p79"/>
          <p:cNvGrpSpPr/>
          <p:nvPr/>
        </p:nvGrpSpPr>
        <p:grpSpPr>
          <a:xfrm>
            <a:off x="5486400" y="3733800"/>
            <a:ext cx="1219200" cy="776288"/>
            <a:chOff x="3456" y="2352"/>
            <a:chExt cx="768" cy="489"/>
          </a:xfrm>
        </p:grpSpPr>
        <p:grpSp>
          <p:nvGrpSpPr>
            <p:cNvPr id="3361" name="Google Shape;3361;p79"/>
            <p:cNvGrpSpPr/>
            <p:nvPr/>
          </p:nvGrpSpPr>
          <p:grpSpPr>
            <a:xfrm>
              <a:off x="3936" y="2352"/>
              <a:ext cx="288" cy="489"/>
              <a:chOff x="3936" y="2352"/>
              <a:chExt cx="288" cy="489"/>
            </a:xfrm>
          </p:grpSpPr>
          <p:sp>
            <p:nvSpPr>
              <p:cNvPr id="3362" name="Google Shape;3362;p79"/>
              <p:cNvSpPr/>
              <p:nvPr/>
            </p:nvSpPr>
            <p:spPr>
              <a:xfrm>
                <a:off x="4032" y="235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63" name="Google Shape;3363;p79"/>
              <p:cNvSpPr/>
              <p:nvPr/>
            </p:nvSpPr>
            <p:spPr>
              <a:xfrm>
                <a:off x="4032" y="244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64" name="Google Shape;3364;p79"/>
              <p:cNvSpPr/>
              <p:nvPr/>
            </p:nvSpPr>
            <p:spPr>
              <a:xfrm>
                <a:off x="3936" y="2352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65" name="Google Shape;3365;p79"/>
              <p:cNvSpPr/>
              <p:nvPr/>
            </p:nvSpPr>
            <p:spPr>
              <a:xfrm>
                <a:off x="4032" y="254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66" name="Google Shape;3366;p79"/>
              <p:cNvSpPr/>
              <p:nvPr/>
            </p:nvSpPr>
            <p:spPr>
              <a:xfrm>
                <a:off x="4128" y="244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67" name="Google Shape;3367;p79"/>
              <p:cNvSpPr/>
              <p:nvPr/>
            </p:nvSpPr>
            <p:spPr>
              <a:xfrm>
                <a:off x="3936" y="254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68" name="Google Shape;3368;p79"/>
              <p:cNvSpPr/>
              <p:nvPr/>
            </p:nvSpPr>
            <p:spPr>
              <a:xfrm>
                <a:off x="3936" y="244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69" name="Google Shape;3369;p79"/>
              <p:cNvSpPr/>
              <p:nvPr/>
            </p:nvSpPr>
            <p:spPr>
              <a:xfrm>
                <a:off x="4128" y="254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70" name="Google Shape;3370;p79"/>
              <p:cNvSpPr/>
              <p:nvPr/>
            </p:nvSpPr>
            <p:spPr>
              <a:xfrm>
                <a:off x="4128" y="235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71" name="Google Shape;3371;p79"/>
              <p:cNvSpPr txBox="1"/>
              <p:nvPr/>
            </p:nvSpPr>
            <p:spPr>
              <a:xfrm>
                <a:off x="3992" y="2591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372" name="Google Shape;3372;p79"/>
            <p:cNvCxnSpPr/>
            <p:nvPr/>
          </p:nvCxnSpPr>
          <p:spPr>
            <a:xfrm>
              <a:off x="3456" y="2496"/>
              <a:ext cx="48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3373" name="Google Shape;3373;p79"/>
          <p:cNvSpPr txBox="1"/>
          <p:nvPr/>
        </p:nvSpPr>
        <p:spPr>
          <a:xfrm>
            <a:off x="3749675" y="838200"/>
            <a:ext cx="5318125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f(N) = g(N) + h(N)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with h(N) = number of misplaced tiles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8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6" name="Google Shape;226;p8"/>
          <p:cNvSpPr txBox="1"/>
          <p:nvPr>
            <p:ph type="title"/>
          </p:nvPr>
        </p:nvSpPr>
        <p:spPr>
          <a:xfrm>
            <a:off x="1066800" y="0"/>
            <a:ext cx="7793038" cy="1462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/>
              <a:t>Approach 2: </a:t>
            </a:r>
            <a:r>
              <a:rPr i="1" lang="en-US" sz="3400"/>
              <a:t>f</a:t>
            </a:r>
            <a:r>
              <a:rPr lang="en-US" sz="3400"/>
              <a:t>  Measures the Cost to the Goal</a:t>
            </a:r>
            <a:endParaRPr sz="3400"/>
          </a:p>
        </p:txBody>
      </p:sp>
      <p:sp>
        <p:nvSpPr>
          <p:cNvPr id="227" name="Google Shape;227;p8"/>
          <p:cNvSpPr txBox="1"/>
          <p:nvPr>
            <p:ph idx="1" type="body"/>
          </p:nvPr>
        </p:nvSpPr>
        <p:spPr>
          <a:xfrm>
            <a:off x="381000" y="1981200"/>
            <a:ext cx="86106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/>
              <a:t>A state </a:t>
            </a:r>
            <a:r>
              <a:rPr i="1" lang="en-US" sz="2800"/>
              <a:t>X</a:t>
            </a:r>
            <a:r>
              <a:rPr lang="en-US" sz="2800"/>
              <a:t> would be better than a state </a:t>
            </a:r>
            <a:r>
              <a:rPr i="1" lang="en-US" sz="2800"/>
              <a:t>Y</a:t>
            </a:r>
            <a:r>
              <a:rPr lang="en-US" sz="2800"/>
              <a:t> if the estimated cost of getting from </a:t>
            </a:r>
            <a:r>
              <a:rPr i="1" lang="en-US" sz="2800"/>
              <a:t>X</a:t>
            </a:r>
            <a:r>
              <a:rPr lang="en-US" sz="2800"/>
              <a:t> to the goal is lower than that of </a:t>
            </a:r>
            <a:r>
              <a:rPr i="1" lang="en-US" sz="2800"/>
              <a:t>Y</a:t>
            </a:r>
            <a:r>
              <a:rPr lang="en-US" sz="2800"/>
              <a:t> – because </a:t>
            </a:r>
            <a:r>
              <a:rPr i="1" lang="en-US" sz="2800"/>
              <a:t>X</a:t>
            </a:r>
            <a:r>
              <a:rPr lang="en-US" sz="2800"/>
              <a:t> would be closer to the goal than </a:t>
            </a:r>
            <a:r>
              <a:rPr i="1" lang="en-US" sz="2800"/>
              <a:t>Y</a:t>
            </a:r>
            <a:endParaRPr/>
          </a:p>
          <a:p>
            <a:pPr indent="-23622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sz="2800"/>
          </a:p>
        </p:txBody>
      </p:sp>
      <p:pic>
        <p:nvPicPr>
          <p:cNvPr descr="8puzzle" id="228" name="Google Shape;228;p8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5088" y="4089400"/>
            <a:ext cx="3810000" cy="19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8"/>
          <p:cNvSpPr txBox="1"/>
          <p:nvPr/>
        </p:nvSpPr>
        <p:spPr>
          <a:xfrm>
            <a:off x="304800" y="4191000"/>
            <a:ext cx="44958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8–Puzzle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number of misplaced tiles (squares with number).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</a:t>
            </a:r>
            <a:r>
              <a:rPr b="1" baseline="-2500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sum of the distances of the tiles from their goal positions.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7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8" name="Google Shape;3378;p80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79" name="Google Shape;3379;p80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600"/>
              <a:t>8-Puzzle</a:t>
            </a:r>
            <a:endParaRPr/>
          </a:p>
        </p:txBody>
      </p:sp>
      <p:grpSp>
        <p:nvGrpSpPr>
          <p:cNvPr id="3380" name="Google Shape;3380;p80"/>
          <p:cNvGrpSpPr/>
          <p:nvPr/>
        </p:nvGrpSpPr>
        <p:grpSpPr>
          <a:xfrm>
            <a:off x="1371600" y="3657600"/>
            <a:ext cx="457200" cy="777875"/>
            <a:chOff x="864" y="2304"/>
            <a:chExt cx="288" cy="490"/>
          </a:xfrm>
        </p:grpSpPr>
        <p:sp>
          <p:nvSpPr>
            <p:cNvPr id="3381" name="Google Shape;3381;p80"/>
            <p:cNvSpPr/>
            <p:nvPr/>
          </p:nvSpPr>
          <p:spPr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82" name="Google Shape;3382;p80"/>
            <p:cNvSpPr/>
            <p:nvPr/>
          </p:nvSpPr>
          <p:spPr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83" name="Google Shape;3383;p80"/>
            <p:cNvSpPr/>
            <p:nvPr/>
          </p:nvSpPr>
          <p:spPr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84" name="Google Shape;3384;p80"/>
            <p:cNvSpPr/>
            <p:nvPr/>
          </p:nvSpPr>
          <p:spPr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85" name="Google Shape;3385;p80"/>
            <p:cNvSpPr/>
            <p:nvPr/>
          </p:nvSpPr>
          <p:spPr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86" name="Google Shape;3386;p80"/>
            <p:cNvSpPr/>
            <p:nvPr/>
          </p:nvSpPr>
          <p:spPr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87" name="Google Shape;3387;p80"/>
            <p:cNvSpPr/>
            <p:nvPr/>
          </p:nvSpPr>
          <p:spPr>
            <a:xfrm>
              <a:off x="960" y="2496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88" name="Google Shape;3388;p80"/>
            <p:cNvSpPr/>
            <p:nvPr/>
          </p:nvSpPr>
          <p:spPr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89" name="Google Shape;3389;p80"/>
            <p:cNvSpPr/>
            <p:nvPr/>
          </p:nvSpPr>
          <p:spPr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90" name="Google Shape;3390;p80"/>
            <p:cNvSpPr txBox="1"/>
            <p:nvPr/>
          </p:nvSpPr>
          <p:spPr>
            <a:xfrm>
              <a:off x="912" y="2544"/>
              <a:ext cx="203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91" name="Google Shape;3391;p80"/>
          <p:cNvGrpSpPr/>
          <p:nvPr/>
        </p:nvGrpSpPr>
        <p:grpSpPr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3392" name="Google Shape;3392;p80"/>
            <p:cNvSpPr/>
            <p:nvPr/>
          </p:nvSpPr>
          <p:spPr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93" name="Google Shape;3393;p80"/>
            <p:cNvSpPr/>
            <p:nvPr/>
          </p:nvSpPr>
          <p:spPr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94" name="Google Shape;3394;p80"/>
            <p:cNvSpPr/>
            <p:nvPr/>
          </p:nvSpPr>
          <p:spPr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95" name="Google Shape;3395;p80"/>
            <p:cNvSpPr/>
            <p:nvPr/>
          </p:nvSpPr>
          <p:spPr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96" name="Google Shape;3396;p80"/>
            <p:cNvSpPr/>
            <p:nvPr/>
          </p:nvSpPr>
          <p:spPr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97" name="Google Shape;3397;p80"/>
            <p:cNvSpPr/>
            <p:nvPr/>
          </p:nvSpPr>
          <p:spPr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98" name="Google Shape;3398;p80"/>
            <p:cNvSpPr/>
            <p:nvPr/>
          </p:nvSpPr>
          <p:spPr>
            <a:xfrm>
              <a:off x="4800" y="2784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99" name="Google Shape;3399;p80"/>
            <p:cNvSpPr/>
            <p:nvPr/>
          </p:nvSpPr>
          <p:spPr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00" name="Google Shape;3400;p80"/>
            <p:cNvSpPr/>
            <p:nvPr/>
          </p:nvSpPr>
          <p:spPr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401" name="Google Shape;3401;p80"/>
          <p:cNvGrpSpPr/>
          <p:nvPr/>
        </p:nvGrpSpPr>
        <p:grpSpPr>
          <a:xfrm>
            <a:off x="1828800" y="3886200"/>
            <a:ext cx="1219200" cy="1006475"/>
            <a:chOff x="1152" y="2448"/>
            <a:chExt cx="768" cy="634"/>
          </a:xfrm>
        </p:grpSpPr>
        <p:grpSp>
          <p:nvGrpSpPr>
            <p:cNvPr id="3402" name="Google Shape;3402;p80"/>
            <p:cNvGrpSpPr/>
            <p:nvPr/>
          </p:nvGrpSpPr>
          <p:grpSpPr>
            <a:xfrm>
              <a:off x="1632" y="2592"/>
              <a:ext cx="288" cy="490"/>
              <a:chOff x="1632" y="2592"/>
              <a:chExt cx="288" cy="490"/>
            </a:xfrm>
          </p:grpSpPr>
          <p:sp>
            <p:nvSpPr>
              <p:cNvPr id="3403" name="Google Shape;3403;p80"/>
              <p:cNvSpPr/>
              <p:nvPr/>
            </p:nvSpPr>
            <p:spPr>
              <a:xfrm>
                <a:off x="1632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04" name="Google Shape;3404;p80"/>
              <p:cNvSpPr/>
              <p:nvPr/>
            </p:nvSpPr>
            <p:spPr>
              <a:xfrm>
                <a:off x="1728" y="2592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05" name="Google Shape;3405;p80"/>
              <p:cNvSpPr/>
              <p:nvPr/>
            </p:nvSpPr>
            <p:spPr>
              <a:xfrm>
                <a:off x="1632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06" name="Google Shape;3406;p80"/>
              <p:cNvSpPr/>
              <p:nvPr/>
            </p:nvSpPr>
            <p:spPr>
              <a:xfrm>
                <a:off x="1728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07" name="Google Shape;3407;p80"/>
              <p:cNvSpPr/>
              <p:nvPr/>
            </p:nvSpPr>
            <p:spPr>
              <a:xfrm>
                <a:off x="1824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08" name="Google Shape;3408;p80"/>
              <p:cNvSpPr/>
              <p:nvPr/>
            </p:nvSpPr>
            <p:spPr>
              <a:xfrm>
                <a:off x="1632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09" name="Google Shape;3409;p80"/>
              <p:cNvSpPr/>
              <p:nvPr/>
            </p:nvSpPr>
            <p:spPr>
              <a:xfrm>
                <a:off x="1728" y="268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10" name="Google Shape;3410;p80"/>
              <p:cNvSpPr/>
              <p:nvPr/>
            </p:nvSpPr>
            <p:spPr>
              <a:xfrm>
                <a:off x="1824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11" name="Google Shape;3411;p80"/>
              <p:cNvSpPr/>
              <p:nvPr/>
            </p:nvSpPr>
            <p:spPr>
              <a:xfrm>
                <a:off x="1824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12" name="Google Shape;3412;p80"/>
              <p:cNvSpPr txBox="1"/>
              <p:nvPr/>
            </p:nvSpPr>
            <p:spPr>
              <a:xfrm>
                <a:off x="1680" y="2832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413" name="Google Shape;3413;p80"/>
            <p:cNvCxnSpPr/>
            <p:nvPr/>
          </p:nvCxnSpPr>
          <p:spPr>
            <a:xfrm>
              <a:off x="1152" y="2448"/>
              <a:ext cx="48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3414" name="Google Shape;3414;p80"/>
          <p:cNvGrpSpPr/>
          <p:nvPr/>
        </p:nvGrpSpPr>
        <p:grpSpPr>
          <a:xfrm>
            <a:off x="1828800" y="3886200"/>
            <a:ext cx="1219200" cy="2225675"/>
            <a:chOff x="1152" y="2448"/>
            <a:chExt cx="768" cy="1402"/>
          </a:xfrm>
        </p:grpSpPr>
        <p:grpSp>
          <p:nvGrpSpPr>
            <p:cNvPr id="3415" name="Google Shape;3415;p80"/>
            <p:cNvGrpSpPr/>
            <p:nvPr/>
          </p:nvGrpSpPr>
          <p:grpSpPr>
            <a:xfrm>
              <a:off x="1632" y="3360"/>
              <a:ext cx="288" cy="490"/>
              <a:chOff x="1632" y="3360"/>
              <a:chExt cx="288" cy="490"/>
            </a:xfrm>
          </p:grpSpPr>
          <p:sp>
            <p:nvSpPr>
              <p:cNvPr id="3416" name="Google Shape;3416;p80"/>
              <p:cNvSpPr txBox="1"/>
              <p:nvPr/>
            </p:nvSpPr>
            <p:spPr>
              <a:xfrm>
                <a:off x="1680" y="3600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417" name="Google Shape;3417;p80"/>
              <p:cNvGrpSpPr/>
              <p:nvPr/>
            </p:nvGrpSpPr>
            <p:grpSpPr>
              <a:xfrm>
                <a:off x="1632" y="3360"/>
                <a:ext cx="288" cy="288"/>
                <a:chOff x="1632" y="3360"/>
                <a:chExt cx="288" cy="288"/>
              </a:xfrm>
            </p:grpSpPr>
            <p:sp>
              <p:nvSpPr>
                <p:cNvPr id="3418" name="Google Shape;3418;p80"/>
                <p:cNvSpPr/>
                <p:nvPr/>
              </p:nvSpPr>
              <p:spPr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419" name="Google Shape;3419;p80"/>
                <p:cNvSpPr/>
                <p:nvPr/>
              </p:nvSpPr>
              <p:spPr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420" name="Google Shape;3420;p80"/>
                <p:cNvSpPr/>
                <p:nvPr/>
              </p:nvSpPr>
              <p:spPr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421" name="Google Shape;3421;p80"/>
                <p:cNvSpPr/>
                <p:nvPr/>
              </p:nvSpPr>
              <p:spPr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422" name="Google Shape;3422;p80"/>
                <p:cNvSpPr/>
                <p:nvPr/>
              </p:nvSpPr>
              <p:spPr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423" name="Google Shape;3423;p80"/>
                <p:cNvSpPr/>
                <p:nvPr/>
              </p:nvSpPr>
              <p:spPr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424" name="Google Shape;3424;p80"/>
                <p:cNvSpPr/>
                <p:nvPr/>
              </p:nvSpPr>
              <p:spPr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425" name="Google Shape;3425;p80"/>
                <p:cNvSpPr/>
                <p:nvPr/>
              </p:nvSpPr>
              <p:spPr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426" name="Google Shape;3426;p80"/>
                <p:cNvSpPr/>
                <p:nvPr/>
              </p:nvSpPr>
              <p:spPr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</p:grpSp>
        <p:cxnSp>
          <p:nvCxnSpPr>
            <p:cNvPr id="3427" name="Google Shape;3427;p80"/>
            <p:cNvCxnSpPr/>
            <p:nvPr/>
          </p:nvCxnSpPr>
          <p:spPr>
            <a:xfrm>
              <a:off x="1152" y="2448"/>
              <a:ext cx="480" cy="10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3428" name="Google Shape;3428;p80"/>
          <p:cNvSpPr txBox="1"/>
          <p:nvPr/>
        </p:nvSpPr>
        <p:spPr>
          <a:xfrm>
            <a:off x="685800" y="4495800"/>
            <a:ext cx="13858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Cutoff=5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29" name="Google Shape;3429;p80"/>
          <p:cNvGrpSpPr/>
          <p:nvPr/>
        </p:nvGrpSpPr>
        <p:grpSpPr>
          <a:xfrm>
            <a:off x="3048000" y="4343400"/>
            <a:ext cx="1219200" cy="1781175"/>
            <a:chOff x="1920" y="2736"/>
            <a:chExt cx="768" cy="1122"/>
          </a:xfrm>
        </p:grpSpPr>
        <p:grpSp>
          <p:nvGrpSpPr>
            <p:cNvPr id="3430" name="Google Shape;3430;p80"/>
            <p:cNvGrpSpPr/>
            <p:nvPr/>
          </p:nvGrpSpPr>
          <p:grpSpPr>
            <a:xfrm>
              <a:off x="2400" y="3360"/>
              <a:ext cx="288" cy="498"/>
              <a:chOff x="2400" y="3360"/>
              <a:chExt cx="288" cy="498"/>
            </a:xfrm>
          </p:grpSpPr>
          <p:sp>
            <p:nvSpPr>
              <p:cNvPr id="3431" name="Google Shape;3431;p80"/>
              <p:cNvSpPr txBox="1"/>
              <p:nvPr/>
            </p:nvSpPr>
            <p:spPr>
              <a:xfrm>
                <a:off x="2448" y="3608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432" name="Google Shape;3432;p80"/>
              <p:cNvGrpSpPr/>
              <p:nvPr/>
            </p:nvGrpSpPr>
            <p:grpSpPr>
              <a:xfrm>
                <a:off x="2400" y="3360"/>
                <a:ext cx="288" cy="288"/>
                <a:chOff x="2400" y="3360"/>
                <a:chExt cx="288" cy="288"/>
              </a:xfrm>
            </p:grpSpPr>
            <p:sp>
              <p:nvSpPr>
                <p:cNvPr id="3433" name="Google Shape;3433;p80"/>
                <p:cNvSpPr/>
                <p:nvPr/>
              </p:nvSpPr>
              <p:spPr>
                <a:xfrm>
                  <a:off x="2400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434" name="Google Shape;3434;p80"/>
                <p:cNvSpPr/>
                <p:nvPr/>
              </p:nvSpPr>
              <p:spPr>
                <a:xfrm>
                  <a:off x="2496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435" name="Google Shape;3435;p80"/>
                <p:cNvSpPr/>
                <p:nvPr/>
              </p:nvSpPr>
              <p:spPr>
                <a:xfrm>
                  <a:off x="2400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436" name="Google Shape;3436;p80"/>
                <p:cNvSpPr/>
                <p:nvPr/>
              </p:nvSpPr>
              <p:spPr>
                <a:xfrm>
                  <a:off x="2496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437" name="Google Shape;3437;p80"/>
                <p:cNvSpPr/>
                <p:nvPr/>
              </p:nvSpPr>
              <p:spPr>
                <a:xfrm>
                  <a:off x="2496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438" name="Google Shape;3438;p80"/>
                <p:cNvSpPr/>
                <p:nvPr/>
              </p:nvSpPr>
              <p:spPr>
                <a:xfrm>
                  <a:off x="2400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439" name="Google Shape;3439;p80"/>
                <p:cNvSpPr/>
                <p:nvPr/>
              </p:nvSpPr>
              <p:spPr>
                <a:xfrm>
                  <a:off x="2592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440" name="Google Shape;3440;p80"/>
                <p:cNvSpPr/>
                <p:nvPr/>
              </p:nvSpPr>
              <p:spPr>
                <a:xfrm>
                  <a:off x="2592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441" name="Google Shape;3441;p80"/>
                <p:cNvSpPr/>
                <p:nvPr/>
              </p:nvSpPr>
              <p:spPr>
                <a:xfrm>
                  <a:off x="2592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</p:grpSp>
        <p:cxnSp>
          <p:nvCxnSpPr>
            <p:cNvPr id="3442" name="Google Shape;3442;p80"/>
            <p:cNvCxnSpPr/>
            <p:nvPr/>
          </p:nvCxnSpPr>
          <p:spPr>
            <a:xfrm>
              <a:off x="1920" y="2736"/>
              <a:ext cx="480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3443" name="Google Shape;3443;p80"/>
          <p:cNvGrpSpPr/>
          <p:nvPr/>
        </p:nvGrpSpPr>
        <p:grpSpPr>
          <a:xfrm>
            <a:off x="3048000" y="4114800"/>
            <a:ext cx="1219200" cy="776288"/>
            <a:chOff x="1920" y="2592"/>
            <a:chExt cx="768" cy="489"/>
          </a:xfrm>
        </p:grpSpPr>
        <p:grpSp>
          <p:nvGrpSpPr>
            <p:cNvPr id="3444" name="Google Shape;3444;p80"/>
            <p:cNvGrpSpPr/>
            <p:nvPr/>
          </p:nvGrpSpPr>
          <p:grpSpPr>
            <a:xfrm>
              <a:off x="2400" y="2592"/>
              <a:ext cx="288" cy="489"/>
              <a:chOff x="2400" y="2592"/>
              <a:chExt cx="288" cy="489"/>
            </a:xfrm>
          </p:grpSpPr>
          <p:sp>
            <p:nvSpPr>
              <p:cNvPr id="3445" name="Google Shape;3445;p80"/>
              <p:cNvSpPr/>
              <p:nvPr/>
            </p:nvSpPr>
            <p:spPr>
              <a:xfrm>
                <a:off x="2400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46" name="Google Shape;3446;p80"/>
              <p:cNvSpPr/>
              <p:nvPr/>
            </p:nvSpPr>
            <p:spPr>
              <a:xfrm>
                <a:off x="2496" y="268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47" name="Google Shape;3447;p80"/>
              <p:cNvSpPr/>
              <p:nvPr/>
            </p:nvSpPr>
            <p:spPr>
              <a:xfrm>
                <a:off x="2400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48" name="Google Shape;3448;p80"/>
              <p:cNvSpPr/>
              <p:nvPr/>
            </p:nvSpPr>
            <p:spPr>
              <a:xfrm>
                <a:off x="2496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49" name="Google Shape;3449;p80"/>
              <p:cNvSpPr/>
              <p:nvPr/>
            </p:nvSpPr>
            <p:spPr>
              <a:xfrm>
                <a:off x="2592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50" name="Google Shape;3450;p80"/>
              <p:cNvSpPr/>
              <p:nvPr/>
            </p:nvSpPr>
            <p:spPr>
              <a:xfrm>
                <a:off x="2400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51" name="Google Shape;3451;p80"/>
              <p:cNvSpPr/>
              <p:nvPr/>
            </p:nvSpPr>
            <p:spPr>
              <a:xfrm>
                <a:off x="2496" y="2592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52" name="Google Shape;3452;p80"/>
              <p:cNvSpPr/>
              <p:nvPr/>
            </p:nvSpPr>
            <p:spPr>
              <a:xfrm>
                <a:off x="2592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53" name="Google Shape;3453;p80"/>
              <p:cNvSpPr/>
              <p:nvPr/>
            </p:nvSpPr>
            <p:spPr>
              <a:xfrm>
                <a:off x="2592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54" name="Google Shape;3454;p80"/>
              <p:cNvSpPr txBox="1"/>
              <p:nvPr/>
            </p:nvSpPr>
            <p:spPr>
              <a:xfrm>
                <a:off x="2456" y="2831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455" name="Google Shape;3455;p80"/>
            <p:cNvCxnSpPr/>
            <p:nvPr/>
          </p:nvCxnSpPr>
          <p:spPr>
            <a:xfrm>
              <a:off x="1920" y="2736"/>
              <a:ext cx="48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3456" name="Google Shape;3456;p80"/>
          <p:cNvGrpSpPr/>
          <p:nvPr/>
        </p:nvGrpSpPr>
        <p:grpSpPr>
          <a:xfrm>
            <a:off x="4267200" y="4343400"/>
            <a:ext cx="1219200" cy="1081088"/>
            <a:chOff x="2688" y="2736"/>
            <a:chExt cx="768" cy="681"/>
          </a:xfrm>
        </p:grpSpPr>
        <p:grpSp>
          <p:nvGrpSpPr>
            <p:cNvPr id="3457" name="Google Shape;3457;p80"/>
            <p:cNvGrpSpPr/>
            <p:nvPr/>
          </p:nvGrpSpPr>
          <p:grpSpPr>
            <a:xfrm>
              <a:off x="3168" y="2928"/>
              <a:ext cx="288" cy="489"/>
              <a:chOff x="3168" y="2928"/>
              <a:chExt cx="288" cy="489"/>
            </a:xfrm>
          </p:grpSpPr>
          <p:sp>
            <p:nvSpPr>
              <p:cNvPr id="3458" name="Google Shape;3458;p80"/>
              <p:cNvSpPr txBox="1"/>
              <p:nvPr/>
            </p:nvSpPr>
            <p:spPr>
              <a:xfrm>
                <a:off x="3224" y="3167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7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9" name="Google Shape;3459;p80"/>
              <p:cNvSpPr/>
              <p:nvPr/>
            </p:nvSpPr>
            <p:spPr>
              <a:xfrm>
                <a:off x="3168" y="292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60" name="Google Shape;3460;p80"/>
              <p:cNvSpPr/>
              <p:nvPr/>
            </p:nvSpPr>
            <p:spPr>
              <a:xfrm>
                <a:off x="3264" y="302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61" name="Google Shape;3461;p80"/>
              <p:cNvSpPr/>
              <p:nvPr/>
            </p:nvSpPr>
            <p:spPr>
              <a:xfrm>
                <a:off x="3168" y="302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62" name="Google Shape;3462;p80"/>
              <p:cNvSpPr/>
              <p:nvPr/>
            </p:nvSpPr>
            <p:spPr>
              <a:xfrm>
                <a:off x="3360" y="302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63" name="Google Shape;3463;p80"/>
              <p:cNvSpPr/>
              <p:nvPr/>
            </p:nvSpPr>
            <p:spPr>
              <a:xfrm>
                <a:off x="3168" y="3120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64" name="Google Shape;3464;p80"/>
              <p:cNvSpPr/>
              <p:nvPr/>
            </p:nvSpPr>
            <p:spPr>
              <a:xfrm>
                <a:off x="3360" y="292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65" name="Google Shape;3465;p80"/>
              <p:cNvSpPr/>
              <p:nvPr/>
            </p:nvSpPr>
            <p:spPr>
              <a:xfrm>
                <a:off x="3360" y="3120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66" name="Google Shape;3466;p80"/>
              <p:cNvSpPr/>
              <p:nvPr/>
            </p:nvSpPr>
            <p:spPr>
              <a:xfrm>
                <a:off x="3264" y="292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67" name="Google Shape;3467;p80"/>
              <p:cNvSpPr/>
              <p:nvPr/>
            </p:nvSpPr>
            <p:spPr>
              <a:xfrm>
                <a:off x="3264" y="3120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cxnSp>
          <p:nvCxnSpPr>
            <p:cNvPr id="3468" name="Google Shape;3468;p80"/>
            <p:cNvCxnSpPr/>
            <p:nvPr/>
          </p:nvCxnSpPr>
          <p:spPr>
            <a:xfrm>
              <a:off x="2688" y="2736"/>
              <a:ext cx="480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3469" name="Google Shape;3469;p80"/>
          <p:cNvGrpSpPr/>
          <p:nvPr/>
        </p:nvGrpSpPr>
        <p:grpSpPr>
          <a:xfrm>
            <a:off x="4267200" y="3733800"/>
            <a:ext cx="1219200" cy="776288"/>
            <a:chOff x="2688" y="2352"/>
            <a:chExt cx="768" cy="489"/>
          </a:xfrm>
        </p:grpSpPr>
        <p:grpSp>
          <p:nvGrpSpPr>
            <p:cNvPr id="3470" name="Google Shape;3470;p80"/>
            <p:cNvGrpSpPr/>
            <p:nvPr/>
          </p:nvGrpSpPr>
          <p:grpSpPr>
            <a:xfrm>
              <a:off x="3168" y="2352"/>
              <a:ext cx="288" cy="489"/>
              <a:chOff x="3168" y="2352"/>
              <a:chExt cx="288" cy="489"/>
            </a:xfrm>
          </p:grpSpPr>
          <p:sp>
            <p:nvSpPr>
              <p:cNvPr id="3471" name="Google Shape;3471;p80"/>
              <p:cNvSpPr/>
              <p:nvPr/>
            </p:nvSpPr>
            <p:spPr>
              <a:xfrm>
                <a:off x="3264" y="235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72" name="Google Shape;3472;p80"/>
              <p:cNvSpPr/>
              <p:nvPr/>
            </p:nvSpPr>
            <p:spPr>
              <a:xfrm>
                <a:off x="3264" y="244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73" name="Google Shape;3473;p80"/>
              <p:cNvSpPr/>
              <p:nvPr/>
            </p:nvSpPr>
            <p:spPr>
              <a:xfrm>
                <a:off x="3168" y="244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74" name="Google Shape;3474;p80"/>
              <p:cNvSpPr/>
              <p:nvPr/>
            </p:nvSpPr>
            <p:spPr>
              <a:xfrm>
                <a:off x="3264" y="254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75" name="Google Shape;3475;p80"/>
              <p:cNvSpPr/>
              <p:nvPr/>
            </p:nvSpPr>
            <p:spPr>
              <a:xfrm>
                <a:off x="3360" y="244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76" name="Google Shape;3476;p80"/>
              <p:cNvSpPr/>
              <p:nvPr/>
            </p:nvSpPr>
            <p:spPr>
              <a:xfrm>
                <a:off x="3168" y="254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77" name="Google Shape;3477;p80"/>
              <p:cNvSpPr/>
              <p:nvPr/>
            </p:nvSpPr>
            <p:spPr>
              <a:xfrm>
                <a:off x="3168" y="2352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78" name="Google Shape;3478;p80"/>
              <p:cNvSpPr/>
              <p:nvPr/>
            </p:nvSpPr>
            <p:spPr>
              <a:xfrm>
                <a:off x="3360" y="254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79" name="Google Shape;3479;p80"/>
              <p:cNvSpPr/>
              <p:nvPr/>
            </p:nvSpPr>
            <p:spPr>
              <a:xfrm>
                <a:off x="3360" y="235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80" name="Google Shape;3480;p80"/>
              <p:cNvSpPr txBox="1"/>
              <p:nvPr/>
            </p:nvSpPr>
            <p:spPr>
              <a:xfrm>
                <a:off x="3224" y="2591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481" name="Google Shape;3481;p80"/>
            <p:cNvCxnSpPr/>
            <p:nvPr/>
          </p:nvCxnSpPr>
          <p:spPr>
            <a:xfrm flipH="1" rot="10800000">
              <a:off x="2688" y="2496"/>
              <a:ext cx="480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3482" name="Google Shape;3482;p80"/>
          <p:cNvGrpSpPr/>
          <p:nvPr/>
        </p:nvGrpSpPr>
        <p:grpSpPr>
          <a:xfrm>
            <a:off x="5486400" y="3733800"/>
            <a:ext cx="1219200" cy="776288"/>
            <a:chOff x="3456" y="2352"/>
            <a:chExt cx="768" cy="489"/>
          </a:xfrm>
        </p:grpSpPr>
        <p:grpSp>
          <p:nvGrpSpPr>
            <p:cNvPr id="3483" name="Google Shape;3483;p80"/>
            <p:cNvGrpSpPr/>
            <p:nvPr/>
          </p:nvGrpSpPr>
          <p:grpSpPr>
            <a:xfrm>
              <a:off x="3936" y="2352"/>
              <a:ext cx="288" cy="489"/>
              <a:chOff x="3936" y="2352"/>
              <a:chExt cx="288" cy="489"/>
            </a:xfrm>
          </p:grpSpPr>
          <p:sp>
            <p:nvSpPr>
              <p:cNvPr id="3484" name="Google Shape;3484;p80"/>
              <p:cNvSpPr/>
              <p:nvPr/>
            </p:nvSpPr>
            <p:spPr>
              <a:xfrm>
                <a:off x="4032" y="235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85" name="Google Shape;3485;p80"/>
              <p:cNvSpPr/>
              <p:nvPr/>
            </p:nvSpPr>
            <p:spPr>
              <a:xfrm>
                <a:off x="4032" y="244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86" name="Google Shape;3486;p80"/>
              <p:cNvSpPr/>
              <p:nvPr/>
            </p:nvSpPr>
            <p:spPr>
              <a:xfrm>
                <a:off x="3936" y="2352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87" name="Google Shape;3487;p80"/>
              <p:cNvSpPr/>
              <p:nvPr/>
            </p:nvSpPr>
            <p:spPr>
              <a:xfrm>
                <a:off x="4032" y="254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88" name="Google Shape;3488;p80"/>
              <p:cNvSpPr/>
              <p:nvPr/>
            </p:nvSpPr>
            <p:spPr>
              <a:xfrm>
                <a:off x="4128" y="244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89" name="Google Shape;3489;p80"/>
              <p:cNvSpPr/>
              <p:nvPr/>
            </p:nvSpPr>
            <p:spPr>
              <a:xfrm>
                <a:off x="3936" y="254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90" name="Google Shape;3490;p80"/>
              <p:cNvSpPr/>
              <p:nvPr/>
            </p:nvSpPr>
            <p:spPr>
              <a:xfrm>
                <a:off x="3936" y="244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91" name="Google Shape;3491;p80"/>
              <p:cNvSpPr/>
              <p:nvPr/>
            </p:nvSpPr>
            <p:spPr>
              <a:xfrm>
                <a:off x="4128" y="254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92" name="Google Shape;3492;p80"/>
              <p:cNvSpPr/>
              <p:nvPr/>
            </p:nvSpPr>
            <p:spPr>
              <a:xfrm>
                <a:off x="4128" y="235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93" name="Google Shape;3493;p80"/>
              <p:cNvSpPr txBox="1"/>
              <p:nvPr/>
            </p:nvSpPr>
            <p:spPr>
              <a:xfrm>
                <a:off x="3992" y="2591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494" name="Google Shape;3494;p80"/>
            <p:cNvCxnSpPr/>
            <p:nvPr/>
          </p:nvCxnSpPr>
          <p:spPr>
            <a:xfrm>
              <a:off x="3456" y="2496"/>
              <a:ext cx="48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3495" name="Google Shape;3495;p80"/>
          <p:cNvCxnSpPr/>
          <p:nvPr/>
        </p:nvCxnSpPr>
        <p:spPr>
          <a:xfrm>
            <a:off x="6705600" y="3962400"/>
            <a:ext cx="7620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96" name="Google Shape;3496;p80"/>
          <p:cNvSpPr txBox="1"/>
          <p:nvPr/>
        </p:nvSpPr>
        <p:spPr>
          <a:xfrm>
            <a:off x="3749675" y="838200"/>
            <a:ext cx="5318125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f(N) = g(N) + h(N)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with h(N) = number of misplaced tiles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0" name="Shape 3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1" name="Google Shape;3501;p81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02" name="Google Shape;3502;p81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When to Use Search Techniques</a:t>
            </a:r>
            <a:endParaRPr/>
          </a:p>
        </p:txBody>
      </p:sp>
      <p:sp>
        <p:nvSpPr>
          <p:cNvPr id="3503" name="Google Shape;3503;p81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The search space is small, and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There are no other available techniques, or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It is not worth the effort to develop a more efficient technique</a:t>
            </a:r>
            <a:endParaRPr/>
          </a:p>
          <a:p>
            <a:pPr indent="-187959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5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 The search space is large, and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There is no other available techniques, and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There exist “</a:t>
            </a:r>
            <a:r>
              <a:rPr lang="en-US">
                <a:solidFill>
                  <a:schemeClr val="hlink"/>
                </a:solidFill>
              </a:rPr>
              <a:t>good</a:t>
            </a:r>
            <a:r>
              <a:rPr lang="en-US"/>
              <a:t>” heuristics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7" name="Shape 3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8" name="Google Shape;3508;p82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09" name="Google Shape;3509;p82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Popular AI Search Problems</a:t>
            </a:r>
            <a:endParaRPr/>
          </a:p>
        </p:txBody>
      </p:sp>
      <p:sp>
        <p:nvSpPr>
          <p:cNvPr id="3510" name="Google Shape;3510;p82"/>
          <p:cNvSpPr txBox="1"/>
          <p:nvPr>
            <p:ph idx="1" type="body"/>
          </p:nvPr>
        </p:nvSpPr>
        <p:spPr>
          <a:xfrm>
            <a:off x="1219200" y="1905000"/>
            <a:ext cx="7504112" cy="1030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3810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n-US" sz="2800"/>
              <a:t>Classic AI search problems, Map searching (navigation)</a:t>
            </a:r>
            <a:endParaRPr/>
          </a:p>
        </p:txBody>
      </p:sp>
      <p:sp>
        <p:nvSpPr>
          <p:cNvPr id="3511" name="Google Shape;3511;p82"/>
          <p:cNvSpPr/>
          <p:nvPr/>
        </p:nvSpPr>
        <p:spPr>
          <a:xfrm>
            <a:off x="1905000" y="3886200"/>
            <a:ext cx="3048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12" name="Google Shape;3512;p82"/>
          <p:cNvSpPr/>
          <p:nvPr/>
        </p:nvSpPr>
        <p:spPr>
          <a:xfrm>
            <a:off x="5562600" y="5562600"/>
            <a:ext cx="304800" cy="4572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romania-distances" id="3513" name="Google Shape;3513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2645121"/>
            <a:ext cx="7010400" cy="4212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7" name="Shape 3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8" name="Google Shape;3518;p83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Romania with step costs in km</a:t>
            </a:r>
            <a:endParaRPr/>
          </a:p>
        </p:txBody>
      </p:sp>
      <p:pic>
        <p:nvPicPr>
          <p:cNvPr descr="romania2" id="3519" name="Google Shape;3519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828800"/>
            <a:ext cx="8229600" cy="4033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3" name="Shape 3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4" name="Google Shape;3524;p84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</a:t>
            </a:r>
            <a:r>
              <a:rPr baseline="30000" lang="en-US"/>
              <a:t>*</a:t>
            </a:r>
            <a:r>
              <a:rPr lang="en-US"/>
              <a:t> search</a:t>
            </a:r>
            <a:endParaRPr/>
          </a:p>
        </p:txBody>
      </p:sp>
      <p:sp>
        <p:nvSpPr>
          <p:cNvPr id="3525" name="Google Shape;3525;p84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Idea: avoid expanding paths that are already expensive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Evaluation function </a:t>
            </a:r>
            <a:r>
              <a:rPr i="1" lang="en-US"/>
              <a:t>f(n) = g(n) + h(n)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i="1" lang="en-US"/>
              <a:t>g(n) </a:t>
            </a:r>
            <a:r>
              <a:rPr lang="en-US"/>
              <a:t>= cost so far to reach </a:t>
            </a:r>
            <a:r>
              <a:rPr i="1" lang="en-US"/>
              <a:t>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i="1" lang="en-US"/>
              <a:t>h(n)</a:t>
            </a:r>
            <a:r>
              <a:rPr lang="en-US"/>
              <a:t> = estimated cost from </a:t>
            </a:r>
            <a:r>
              <a:rPr i="1" lang="en-US"/>
              <a:t>n</a:t>
            </a:r>
            <a:r>
              <a:rPr lang="en-US"/>
              <a:t> to goal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i="1" lang="en-US"/>
              <a:t>f(n) </a:t>
            </a:r>
            <a:r>
              <a:rPr lang="en-US"/>
              <a:t>= estimated total cost of path through </a:t>
            </a:r>
            <a:r>
              <a:rPr i="1" lang="en-US"/>
              <a:t>n</a:t>
            </a:r>
            <a:r>
              <a:rPr lang="en-US"/>
              <a:t> to goal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9" name="Shape 3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0" name="Google Shape;3530;p85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</a:t>
            </a:r>
            <a:r>
              <a:rPr baseline="30000" lang="en-US"/>
              <a:t>*</a:t>
            </a:r>
            <a:r>
              <a:rPr lang="en-US"/>
              <a:t> search example</a:t>
            </a:r>
            <a:endParaRPr/>
          </a:p>
        </p:txBody>
      </p:sp>
      <p:pic>
        <p:nvPicPr>
          <p:cNvPr descr="astar-progress01c" id="3531" name="Google Shape;3531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524000"/>
            <a:ext cx="541020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5" name="Shape 3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star-progress02c" id="3536" name="Google Shape;3536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524000"/>
            <a:ext cx="5410200" cy="2219325"/>
          </a:xfrm>
          <a:prstGeom prst="rect">
            <a:avLst/>
          </a:prstGeom>
          <a:noFill/>
          <a:ln>
            <a:noFill/>
          </a:ln>
        </p:spPr>
      </p:pic>
      <p:sp>
        <p:nvSpPr>
          <p:cNvPr id="3537" name="Google Shape;3537;p86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</a:t>
            </a:r>
            <a:r>
              <a:rPr baseline="30000" lang="en-US"/>
              <a:t>*</a:t>
            </a:r>
            <a:r>
              <a:rPr lang="en-US"/>
              <a:t> search example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1" name="Shape 3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2" name="Google Shape;3542;p87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</a:t>
            </a:r>
            <a:r>
              <a:rPr baseline="30000" lang="en-US"/>
              <a:t>*</a:t>
            </a:r>
            <a:r>
              <a:rPr lang="en-US"/>
              <a:t> search example</a:t>
            </a:r>
            <a:endParaRPr/>
          </a:p>
        </p:txBody>
      </p:sp>
      <p:pic>
        <p:nvPicPr>
          <p:cNvPr descr="astar-progress03c" id="3543" name="Google Shape;3543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524000"/>
            <a:ext cx="541020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7" name="Shape 3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8" name="Google Shape;3548;p88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</a:t>
            </a:r>
            <a:r>
              <a:rPr baseline="30000" lang="en-US"/>
              <a:t>*</a:t>
            </a:r>
            <a:r>
              <a:rPr lang="en-US"/>
              <a:t> search example</a:t>
            </a:r>
            <a:endParaRPr/>
          </a:p>
        </p:txBody>
      </p:sp>
      <p:pic>
        <p:nvPicPr>
          <p:cNvPr descr="astar-progress04c" id="3549" name="Google Shape;3549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524000"/>
            <a:ext cx="541020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3" name="Shape 3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4" name="Google Shape;3554;p89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</a:t>
            </a:r>
            <a:r>
              <a:rPr baseline="30000" lang="en-US"/>
              <a:t>*</a:t>
            </a:r>
            <a:r>
              <a:rPr lang="en-US"/>
              <a:t> search example</a:t>
            </a:r>
            <a:endParaRPr/>
          </a:p>
        </p:txBody>
      </p:sp>
      <p:pic>
        <p:nvPicPr>
          <p:cNvPr descr="astar-progress05c" id="3555" name="Google Shape;3555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524000"/>
            <a:ext cx="541020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9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5" name="Google Shape;235;p9"/>
          <p:cNvSpPr txBox="1"/>
          <p:nvPr>
            <p:ph type="title"/>
          </p:nvPr>
        </p:nvSpPr>
        <p:spPr>
          <a:xfrm>
            <a:off x="1066800" y="214313"/>
            <a:ext cx="7793038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00"/>
              <a:t>Approach 3: </a:t>
            </a:r>
            <a:r>
              <a:rPr i="1" lang="en-US" sz="3000"/>
              <a:t>f </a:t>
            </a:r>
            <a:r>
              <a:rPr lang="en-US" sz="3000"/>
              <a:t>measures the total cost of the solution path (With Admissible Heuristic Functions)</a:t>
            </a:r>
            <a:endParaRPr sz="3000"/>
          </a:p>
        </p:txBody>
      </p:sp>
      <p:sp>
        <p:nvSpPr>
          <p:cNvPr id="236" name="Google Shape;236;p9"/>
          <p:cNvSpPr txBox="1"/>
          <p:nvPr>
            <p:ph idx="1" type="body"/>
          </p:nvPr>
        </p:nvSpPr>
        <p:spPr>
          <a:xfrm>
            <a:off x="381000" y="1981200"/>
            <a:ext cx="8610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80"/>
              <a:buChar char="■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 heuristic</a:t>
            </a: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 function is admissible if </a:t>
            </a:r>
            <a:r>
              <a:rPr i="1" lang="en-US" sz="2300">
                <a:latin typeface="Times New Roman"/>
                <a:ea typeface="Times New Roman"/>
                <a:cs typeface="Times New Roman"/>
                <a:sym typeface="Times New Roman"/>
              </a:rPr>
              <a:t>h(n)</a:t>
            </a: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300">
                <a:latin typeface="Times New Roman"/>
                <a:ea typeface="Times New Roman"/>
                <a:cs typeface="Times New Roman"/>
                <a:sym typeface="Times New Roman"/>
              </a:rPr>
              <a:t>never</a:t>
            </a: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 overestimates the cost to reach the goal.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Admissible heuristics are “optimistic”: “the cost is not that much …”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SzPts val="1380"/>
              <a:buChar char="■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However, </a:t>
            </a:r>
            <a:r>
              <a:rPr i="1" lang="en-US" sz="2300">
                <a:latin typeface="Times New Roman"/>
                <a:ea typeface="Times New Roman"/>
                <a:cs typeface="Times New Roman"/>
                <a:sym typeface="Times New Roman"/>
              </a:rPr>
              <a:t>g(n)</a:t>
            </a: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 is the exact cost to reach node </a:t>
            </a:r>
            <a:r>
              <a:rPr i="1" lang="en-US" sz="23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 from the initial state.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SzPts val="1380"/>
              <a:buChar char="■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Therefore, </a:t>
            </a:r>
            <a:r>
              <a:rPr i="1" lang="en-US" sz="2300">
                <a:latin typeface="Times New Roman"/>
                <a:ea typeface="Times New Roman"/>
                <a:cs typeface="Times New Roman"/>
                <a:sym typeface="Times New Roman"/>
              </a:rPr>
              <a:t>f(n)</a:t>
            </a: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 never over-estimate the true cost to reach the goal state through node </a:t>
            </a:r>
            <a:r>
              <a:rPr i="1" lang="en-US" sz="23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SzPts val="1380"/>
              <a:buChar char="■"/>
            </a:pPr>
            <a:r>
              <a:rPr lang="en-US" sz="23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Theorem: A search is optimal if </a:t>
            </a:r>
            <a:r>
              <a:rPr i="1" lang="en-US" sz="23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h(n)</a:t>
            </a:r>
            <a:r>
              <a:rPr lang="en-US" sz="23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admissible.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</a:pPr>
            <a:r>
              <a:rPr lang="en-US" sz="20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I.e. The search using </a:t>
            </a:r>
            <a:r>
              <a:rPr i="1" lang="en-US" sz="20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h(n)</a:t>
            </a:r>
            <a:r>
              <a:rPr lang="en-US" sz="20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returns an optimal solution.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SzPts val="1380"/>
              <a:buChar char="■"/>
            </a:pPr>
            <a:r>
              <a:rPr lang="en-US" sz="23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 </a:t>
            </a:r>
            <a:r>
              <a:rPr i="1" lang="en-US" sz="23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i="1" lang="en-US" sz="23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en-US" sz="23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(n) &gt; h</a:t>
            </a:r>
            <a:r>
              <a:rPr baseline="-25000" i="1" lang="en-US" sz="23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en-US" sz="23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(n) </a:t>
            </a:r>
            <a:r>
              <a:rPr lang="en-US" sz="23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all </a:t>
            </a:r>
            <a:r>
              <a:rPr i="1" lang="en-US" sz="23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n, </a:t>
            </a:r>
            <a:r>
              <a:rPr lang="en-US" sz="23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it’s always more </a:t>
            </a:r>
            <a:r>
              <a:rPr lang="en-US" sz="2300" u="sng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efficient</a:t>
            </a:r>
            <a:r>
              <a:rPr lang="en-US" sz="23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use </a:t>
            </a:r>
            <a:r>
              <a:rPr i="1" lang="en-US" sz="23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i="1" lang="en-US" sz="23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en-US" sz="23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(n).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</a:pPr>
            <a:r>
              <a:rPr i="1" lang="en-US" sz="20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i="1" lang="en-US" sz="20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en-US" sz="20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more realistic than </a:t>
            </a:r>
            <a:r>
              <a:rPr i="1" lang="en-US" sz="20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i="1" lang="en-US" sz="20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i="1" lang="en-US" sz="20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(more informed)</a:t>
            </a:r>
            <a:r>
              <a:rPr lang="en-US" sz="20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though both are optimistic.</a:t>
            </a:r>
            <a:endParaRPr sz="200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9" name="Shape 3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0" name="Google Shape;3560;p90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</a:t>
            </a:r>
            <a:r>
              <a:rPr baseline="30000" lang="en-US"/>
              <a:t>*</a:t>
            </a:r>
            <a:r>
              <a:rPr lang="en-US"/>
              <a:t> search example</a:t>
            </a:r>
            <a:endParaRPr/>
          </a:p>
        </p:txBody>
      </p:sp>
      <p:pic>
        <p:nvPicPr>
          <p:cNvPr descr="astar-progress06c" id="3561" name="Google Shape;3561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524000"/>
            <a:ext cx="541020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5" name="Shape 3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6" name="Google Shape;3566;p91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Admissible heuristics</a:t>
            </a:r>
            <a:endParaRPr/>
          </a:p>
        </p:txBody>
      </p:sp>
      <p:sp>
        <p:nvSpPr>
          <p:cNvPr id="3567" name="Google Shape;3567;p91"/>
          <p:cNvSpPr txBox="1"/>
          <p:nvPr>
            <p:ph idx="1" type="body"/>
          </p:nvPr>
        </p:nvSpPr>
        <p:spPr>
          <a:xfrm>
            <a:off x="457200" y="2017713"/>
            <a:ext cx="8497888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 sz="2800"/>
              <a:t>A heuristic </a:t>
            </a:r>
            <a:r>
              <a:rPr i="1" lang="en-US" sz="2800"/>
              <a:t>h(n)</a:t>
            </a:r>
            <a:r>
              <a:rPr lang="en-US" sz="2800"/>
              <a:t> is </a:t>
            </a:r>
            <a:r>
              <a:rPr lang="en-US" sz="2800">
                <a:solidFill>
                  <a:srgbClr val="FF0000"/>
                </a:solidFill>
              </a:rPr>
              <a:t>admissible</a:t>
            </a:r>
            <a:r>
              <a:rPr lang="en-US" sz="2800"/>
              <a:t> if for every node </a:t>
            </a:r>
            <a:r>
              <a:rPr i="1" lang="en-US" sz="2800"/>
              <a:t>n</a:t>
            </a:r>
            <a:r>
              <a:rPr lang="en-US" sz="2800"/>
              <a:t>,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i="1" lang="en-US" sz="2800"/>
              <a:t>	h(n) ≤ h</a:t>
            </a:r>
            <a:r>
              <a:rPr baseline="30000" i="1" lang="en-US" sz="2800"/>
              <a:t>*</a:t>
            </a:r>
            <a:r>
              <a:rPr i="1" lang="en-US" sz="2800"/>
              <a:t>(n), </a:t>
            </a:r>
            <a:r>
              <a:rPr lang="en-US" sz="2800"/>
              <a:t>where </a:t>
            </a:r>
            <a:r>
              <a:rPr i="1" lang="en-US" sz="2800"/>
              <a:t>h</a:t>
            </a:r>
            <a:r>
              <a:rPr baseline="30000" i="1" lang="en-US" sz="2800"/>
              <a:t>*</a:t>
            </a:r>
            <a:r>
              <a:rPr i="1" lang="en-US" sz="2800"/>
              <a:t>(n)</a:t>
            </a:r>
            <a:r>
              <a:rPr lang="en-US" sz="2800"/>
              <a:t> is the </a:t>
            </a:r>
            <a:r>
              <a:rPr lang="en-US" sz="2800">
                <a:solidFill>
                  <a:srgbClr val="FF0000"/>
                </a:solidFill>
              </a:rPr>
              <a:t>true </a:t>
            </a:r>
            <a:r>
              <a:rPr lang="en-US" sz="2800"/>
              <a:t>cost to reach the goal state from </a:t>
            </a:r>
            <a:r>
              <a:rPr i="1" lang="en-US" sz="2800"/>
              <a:t>n</a:t>
            </a:r>
            <a:r>
              <a:rPr lang="en-US" sz="2800"/>
              <a:t>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 sz="2800"/>
              <a:t>An admissible heuristic </a:t>
            </a:r>
            <a:r>
              <a:rPr lang="en-US" sz="2800">
                <a:solidFill>
                  <a:srgbClr val="FF0000"/>
                </a:solidFill>
              </a:rPr>
              <a:t>never overestimates</a:t>
            </a:r>
            <a:r>
              <a:rPr lang="en-US" sz="2800"/>
              <a:t> the cost to reach the goal, i.e., it is </a:t>
            </a:r>
            <a:r>
              <a:rPr lang="en-US" sz="2800">
                <a:solidFill>
                  <a:srgbClr val="FF0000"/>
                </a:solidFill>
              </a:rPr>
              <a:t>optimistic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 sz="2800"/>
              <a:t>Example: </a:t>
            </a:r>
            <a:r>
              <a:rPr i="1" lang="en-US" sz="2800"/>
              <a:t>h</a:t>
            </a:r>
            <a:r>
              <a:rPr baseline="-25000" i="1" lang="en-US" sz="2800"/>
              <a:t>SLD</a:t>
            </a:r>
            <a:r>
              <a:rPr i="1" lang="en-US" sz="2800"/>
              <a:t>(n) </a:t>
            </a:r>
            <a:r>
              <a:rPr lang="en-US" sz="2800"/>
              <a:t>(never overestimates the actual road distance)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 sz="2800">
                <a:solidFill>
                  <a:schemeClr val="accent2"/>
                </a:solidFill>
              </a:rPr>
              <a:t>Theorem</a:t>
            </a:r>
            <a:r>
              <a:rPr lang="en-US" sz="2800"/>
              <a:t>: If </a:t>
            </a:r>
            <a:r>
              <a:rPr i="1" lang="en-US" sz="2800"/>
              <a:t>h(n) </a:t>
            </a:r>
            <a:r>
              <a:rPr lang="en-US" sz="2800"/>
              <a:t>is admissible, A</a:t>
            </a:r>
            <a:r>
              <a:rPr baseline="30000" lang="en-US" sz="2800"/>
              <a:t>*</a:t>
            </a:r>
            <a:r>
              <a:rPr lang="en-US" sz="2800"/>
              <a:t> using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TREE-SEARCH</a:t>
            </a:r>
            <a:r>
              <a:rPr lang="en-US" sz="2800"/>
              <a:t> is optimal</a:t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57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2" name="Google Shape;3572;p92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Optimality of A</a:t>
            </a:r>
            <a:r>
              <a:rPr baseline="30000" lang="en-US"/>
              <a:t>*</a:t>
            </a:r>
            <a:r>
              <a:rPr lang="en-US"/>
              <a:t> (proof)</a:t>
            </a:r>
            <a:endParaRPr/>
          </a:p>
        </p:txBody>
      </p:sp>
      <p:sp>
        <p:nvSpPr>
          <p:cNvPr id="3573" name="Google Shape;3573;p92"/>
          <p:cNvSpPr txBox="1"/>
          <p:nvPr>
            <p:ph idx="1" type="body"/>
          </p:nvPr>
        </p:nvSpPr>
        <p:spPr>
          <a:xfrm>
            <a:off x="228600" y="1981200"/>
            <a:ext cx="8458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-US" sz="2000"/>
              <a:t>Suppose some suboptimal goal </a:t>
            </a:r>
            <a:r>
              <a:rPr i="1" lang="en-US" sz="2000"/>
              <a:t>G</a:t>
            </a:r>
            <a:r>
              <a:rPr baseline="-25000" i="1" lang="en-US" sz="2000"/>
              <a:t>2</a:t>
            </a:r>
            <a:r>
              <a:rPr i="1" lang="en-US" sz="2000"/>
              <a:t> </a:t>
            </a:r>
            <a:r>
              <a:rPr lang="en-US" sz="2000"/>
              <a:t>has been generated and is in the fringe. Let </a:t>
            </a:r>
            <a:r>
              <a:rPr i="1" lang="en-US" sz="2000"/>
              <a:t>n</a:t>
            </a:r>
            <a:r>
              <a:rPr lang="en-US" sz="2000"/>
              <a:t> be an unexpanded node in the fringe such that </a:t>
            </a:r>
            <a:r>
              <a:rPr i="1" lang="en-US" sz="2000"/>
              <a:t>n </a:t>
            </a:r>
            <a:r>
              <a:rPr lang="en-US" sz="2000"/>
              <a:t>is on a shortest path to an optimal goal </a:t>
            </a:r>
            <a:r>
              <a:rPr i="1" lang="en-US" sz="2000"/>
              <a:t>G</a:t>
            </a:r>
            <a:r>
              <a:rPr lang="en-US" sz="2000"/>
              <a:t>.</a:t>
            </a:r>
            <a:endParaRPr sz="2000"/>
          </a:p>
          <a:p>
            <a:pPr indent="-2667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  <a:p>
            <a:pPr indent="-2667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  <a:p>
            <a:pPr indent="-2667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■"/>
            </a:pPr>
            <a:r>
              <a:rPr lang="en-US" sz="2000"/>
              <a:t>f(G</a:t>
            </a:r>
            <a:r>
              <a:rPr baseline="-25000" lang="en-US" sz="2000"/>
              <a:t>2</a:t>
            </a:r>
            <a:r>
              <a:rPr lang="en-US" sz="2000"/>
              <a:t>)  = g(G</a:t>
            </a:r>
            <a:r>
              <a:rPr baseline="-25000" lang="en-US" sz="2000"/>
              <a:t>2</a:t>
            </a:r>
            <a:r>
              <a:rPr lang="en-US" sz="2000"/>
              <a:t>) + </a:t>
            </a:r>
            <a:r>
              <a:rPr i="1" lang="en-US" sz="2000"/>
              <a:t>h</a:t>
            </a:r>
            <a:r>
              <a:rPr lang="en-US" sz="2000"/>
              <a:t>(G</a:t>
            </a:r>
            <a:r>
              <a:rPr baseline="-25000" lang="en-US" sz="2000"/>
              <a:t>2</a:t>
            </a:r>
            <a:r>
              <a:rPr lang="en-US" sz="2000"/>
              <a:t>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■"/>
            </a:pPr>
            <a:r>
              <a:rPr lang="en-US" sz="2000"/>
              <a:t>f(G</a:t>
            </a:r>
            <a:r>
              <a:rPr baseline="-25000" lang="en-US" sz="2000"/>
              <a:t>2</a:t>
            </a:r>
            <a:r>
              <a:rPr lang="en-US" sz="2000"/>
              <a:t>)  = g(G</a:t>
            </a:r>
            <a:r>
              <a:rPr baseline="-25000" lang="en-US" sz="2000"/>
              <a:t>2</a:t>
            </a:r>
            <a:r>
              <a:rPr lang="en-US" sz="2000"/>
              <a:t>)	[since </a:t>
            </a:r>
            <a:r>
              <a:rPr i="1" lang="en-US" sz="2000"/>
              <a:t>h</a:t>
            </a:r>
            <a:r>
              <a:rPr lang="en-US" sz="2000"/>
              <a:t>(G</a:t>
            </a:r>
            <a:r>
              <a:rPr baseline="-25000" lang="en-US" sz="2000"/>
              <a:t>2</a:t>
            </a:r>
            <a:r>
              <a:rPr lang="en-US" sz="2000"/>
              <a:t>) = 0] ……….(1)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■"/>
            </a:pPr>
            <a:r>
              <a:rPr lang="en-US" sz="2000"/>
              <a:t>Again, f(G)   = g(G) + </a:t>
            </a:r>
            <a:r>
              <a:rPr i="1" lang="en-US" sz="2000"/>
              <a:t>h</a:t>
            </a:r>
            <a:r>
              <a:rPr lang="en-US" sz="2000"/>
              <a:t>(G)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■"/>
            </a:pPr>
            <a:r>
              <a:rPr lang="en-US" sz="2000"/>
              <a:t>f(G)   = g(G)		[since </a:t>
            </a:r>
            <a:r>
              <a:rPr i="1" lang="en-US" sz="2000"/>
              <a:t>h</a:t>
            </a:r>
            <a:r>
              <a:rPr lang="en-US" sz="2000"/>
              <a:t>(G) = 0] …………(2)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■"/>
            </a:pPr>
            <a:r>
              <a:rPr lang="en-US" sz="2000"/>
              <a:t>But, g(G</a:t>
            </a:r>
            <a:r>
              <a:rPr baseline="-25000" lang="en-US" sz="2000"/>
              <a:t>2</a:t>
            </a:r>
            <a:r>
              <a:rPr lang="en-US" sz="2000"/>
              <a:t>) &gt; g(G) 	[since G</a:t>
            </a:r>
            <a:r>
              <a:rPr baseline="-25000" lang="en-US" sz="2000"/>
              <a:t>2</a:t>
            </a:r>
            <a:r>
              <a:rPr lang="en-US" sz="2000"/>
              <a:t> is suboptimal]…….(3)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■"/>
            </a:pPr>
            <a:r>
              <a:rPr lang="en-US" sz="2000"/>
              <a:t>Therefore, f(G</a:t>
            </a:r>
            <a:r>
              <a:rPr baseline="-25000" lang="en-US" sz="2000"/>
              <a:t>2</a:t>
            </a:r>
            <a:r>
              <a:rPr lang="en-US" sz="2000"/>
              <a:t>)  &gt; f(G) [ from equation (1), (2) and (3)] ……. (4)</a:t>
            </a:r>
            <a:endParaRPr/>
          </a:p>
        </p:txBody>
      </p:sp>
      <p:pic>
        <p:nvPicPr>
          <p:cNvPr descr="astar-proof" id="3574" name="Google Shape;3574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6400" y="2895600"/>
            <a:ext cx="3048000" cy="1457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578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9" name="Google Shape;3579;p93"/>
          <p:cNvSpPr txBox="1"/>
          <p:nvPr>
            <p:ph type="title"/>
          </p:nvPr>
        </p:nvSpPr>
        <p:spPr>
          <a:xfrm>
            <a:off x="457200" y="762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Optimality of A</a:t>
            </a:r>
            <a:r>
              <a:rPr baseline="30000" lang="en-US"/>
              <a:t>*</a:t>
            </a:r>
            <a:r>
              <a:rPr lang="en-US"/>
              <a:t> (proof)</a:t>
            </a:r>
            <a:endParaRPr/>
          </a:p>
        </p:txBody>
      </p:sp>
      <p:sp>
        <p:nvSpPr>
          <p:cNvPr id="3580" name="Google Shape;3580;p93"/>
          <p:cNvSpPr txBox="1"/>
          <p:nvPr>
            <p:ph idx="1" type="body"/>
          </p:nvPr>
        </p:nvSpPr>
        <p:spPr>
          <a:xfrm>
            <a:off x="457200" y="2057400"/>
            <a:ext cx="8686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"/>
              <a:buChar char="■"/>
            </a:pPr>
            <a:r>
              <a:rPr lang="en-US" sz="1600"/>
              <a:t>Suppose some suboptimal goal </a:t>
            </a:r>
            <a:r>
              <a:rPr i="1" lang="en-US" sz="1600"/>
              <a:t>G</a:t>
            </a:r>
            <a:r>
              <a:rPr baseline="-25000" i="1" lang="en-US" sz="1600"/>
              <a:t>2</a:t>
            </a:r>
            <a:r>
              <a:rPr i="1" lang="en-US" sz="1600"/>
              <a:t> </a:t>
            </a:r>
            <a:r>
              <a:rPr lang="en-US" sz="1600"/>
              <a:t>has been generated and is in the fringe. Let </a:t>
            </a:r>
            <a:r>
              <a:rPr i="1" lang="en-US" sz="1600"/>
              <a:t>n</a:t>
            </a:r>
            <a:r>
              <a:rPr lang="en-US" sz="1600"/>
              <a:t> be an unexpanded node in the fringe such that </a:t>
            </a:r>
            <a:r>
              <a:rPr i="1" lang="en-US" sz="1600"/>
              <a:t>n </a:t>
            </a:r>
            <a:r>
              <a:rPr lang="en-US" sz="1600"/>
              <a:t>is on a shortest path to an optimal goal </a:t>
            </a:r>
            <a:r>
              <a:rPr i="1" lang="en-US" sz="1600"/>
              <a:t>G</a:t>
            </a:r>
            <a:r>
              <a:rPr lang="en-US" sz="1600"/>
              <a:t>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■"/>
            </a:pPr>
            <a:r>
              <a:rPr lang="en-US" sz="1600"/>
              <a:t>Therefore, f(G</a:t>
            </a:r>
            <a:r>
              <a:rPr baseline="-25000" lang="en-US" sz="1600"/>
              <a:t>2</a:t>
            </a:r>
            <a:r>
              <a:rPr lang="en-US" sz="1600"/>
              <a:t>)  &gt; f(G) ……. (4) [ from equation (1), (2) and (3)]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■"/>
            </a:pPr>
            <a:r>
              <a:rPr lang="en-US" sz="1600"/>
              <a:t>Again, h(n)≤ h*(n) …………….(5) [since h is admissible; Here, </a:t>
            </a:r>
            <a:r>
              <a:rPr i="1" lang="en-US" sz="1600"/>
              <a:t>h</a:t>
            </a:r>
            <a:r>
              <a:rPr baseline="30000" i="1" lang="en-US" sz="1600"/>
              <a:t>*</a:t>
            </a:r>
            <a:r>
              <a:rPr i="1" lang="en-US" sz="1600"/>
              <a:t>(n)</a:t>
            </a:r>
            <a:r>
              <a:rPr lang="en-US" sz="1600"/>
              <a:t> is the </a:t>
            </a:r>
            <a:r>
              <a:rPr lang="en-US" sz="1600">
                <a:solidFill>
                  <a:srgbClr val="FF0000"/>
                </a:solidFill>
              </a:rPr>
              <a:t>true </a:t>
            </a:r>
            <a:r>
              <a:rPr lang="en-US" sz="1600"/>
              <a:t>cost to reach the goal state from </a:t>
            </a:r>
            <a:r>
              <a:rPr i="1" lang="en-US" sz="1600"/>
              <a:t>n</a:t>
            </a:r>
            <a:r>
              <a:rPr lang="en-US" sz="1600"/>
              <a:t>]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■"/>
            </a:pPr>
            <a:r>
              <a:rPr lang="en-US" sz="1600"/>
              <a:t>g(n) + h(n)≤ g(n) + h</a:t>
            </a:r>
            <a:r>
              <a:rPr baseline="30000" lang="en-US" sz="1600"/>
              <a:t>*</a:t>
            </a:r>
            <a:r>
              <a:rPr lang="en-US" sz="1600"/>
              <a:t>(n) ……. (6) [ Adding g(n) in both sides of equation (5)]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1600"/>
              <a:t>f(n) ≤ f(G) …… (7) [Because, f(n)= g(n) + h(n) ; and f(G) = g(n) + h</a:t>
            </a:r>
            <a:r>
              <a:rPr baseline="30000" lang="en-US" sz="1600"/>
              <a:t>*</a:t>
            </a:r>
            <a:r>
              <a:rPr lang="en-US" sz="1600"/>
              <a:t>(n); Here, </a:t>
            </a:r>
            <a:r>
              <a:rPr i="1" lang="en-US" sz="1600"/>
              <a:t>h</a:t>
            </a:r>
            <a:r>
              <a:rPr baseline="30000" i="1" lang="en-US" sz="1600"/>
              <a:t>*</a:t>
            </a:r>
            <a:r>
              <a:rPr i="1" lang="en-US" sz="1600"/>
              <a:t>(n)</a:t>
            </a:r>
            <a:r>
              <a:rPr lang="en-US" sz="1600"/>
              <a:t> is the </a:t>
            </a:r>
            <a:r>
              <a:rPr lang="en-US" sz="1600">
                <a:solidFill>
                  <a:srgbClr val="FF0000"/>
                </a:solidFill>
              </a:rPr>
              <a:t>true </a:t>
            </a:r>
            <a:r>
              <a:rPr lang="en-US" sz="1600"/>
              <a:t>cost to reach the goal state from </a:t>
            </a:r>
            <a:r>
              <a:rPr i="1" lang="en-US" sz="1600"/>
              <a:t>n</a:t>
            </a:r>
            <a:r>
              <a:rPr lang="en-US" sz="1600"/>
              <a:t>]</a:t>
            </a:r>
            <a:br>
              <a:rPr lang="en-US" sz="1600"/>
            </a:br>
            <a:r>
              <a:rPr lang="en-US" sz="1600"/>
              <a:t> f(n) ≤ f(G) &lt; f(G</a:t>
            </a:r>
            <a:r>
              <a:rPr baseline="-25000" lang="en-US" sz="1600"/>
              <a:t>2</a:t>
            </a:r>
            <a:r>
              <a:rPr lang="en-US" sz="1600"/>
              <a:t>) [From equation (4) and (7)]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US" sz="1600"/>
              <a:t>Therefore,  </a:t>
            </a:r>
            <a:r>
              <a:rPr i="1" lang="en-US" sz="1600"/>
              <a:t>f(G</a:t>
            </a:r>
            <a:r>
              <a:rPr baseline="-25000" i="1" lang="en-US" sz="1600"/>
              <a:t>2</a:t>
            </a:r>
            <a:r>
              <a:rPr i="1" lang="en-US" sz="1600"/>
              <a:t>) &gt; f(n)</a:t>
            </a:r>
            <a:r>
              <a:rPr lang="en-US" sz="1600"/>
              <a:t>, and A</a:t>
            </a:r>
            <a:r>
              <a:rPr baseline="30000" lang="en-US" sz="1600"/>
              <a:t>*</a:t>
            </a:r>
            <a:r>
              <a:rPr lang="en-US" sz="1600"/>
              <a:t> will never select G</a:t>
            </a:r>
            <a:r>
              <a:rPr baseline="-25000" lang="en-US" sz="1600"/>
              <a:t>2</a:t>
            </a:r>
            <a:r>
              <a:rPr lang="en-US" sz="1600"/>
              <a:t> for expansion before expanding </a:t>
            </a:r>
            <a:r>
              <a:rPr i="1" lang="en-US" sz="1600"/>
              <a:t>n</a:t>
            </a:r>
            <a:r>
              <a:rPr lang="en-US" sz="1600"/>
              <a:t> to reach at optimal goal G.</a:t>
            </a:r>
            <a:br>
              <a:rPr lang="en-US" sz="1600"/>
            </a:br>
            <a:endParaRPr sz="1200"/>
          </a:p>
        </p:txBody>
      </p:sp>
      <p:pic>
        <p:nvPicPr>
          <p:cNvPr descr="astar-proof" id="3581" name="Google Shape;3581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4800600"/>
            <a:ext cx="350520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5" name="Shape 3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6" name="Google Shape;3586;p94"/>
          <p:cNvSpPr txBox="1"/>
          <p:nvPr>
            <p:ph type="title"/>
          </p:nvPr>
        </p:nvSpPr>
        <p:spPr>
          <a:xfrm>
            <a:off x="1150938" y="214313"/>
            <a:ext cx="7793037" cy="852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Consistent heuristics</a:t>
            </a:r>
            <a:endParaRPr/>
          </a:p>
        </p:txBody>
      </p:sp>
      <p:sp>
        <p:nvSpPr>
          <p:cNvPr id="3587" name="Google Shape;3587;p94"/>
          <p:cNvSpPr txBox="1"/>
          <p:nvPr>
            <p:ph idx="1" type="body"/>
          </p:nvPr>
        </p:nvSpPr>
        <p:spPr>
          <a:xfrm>
            <a:off x="685800" y="1905000"/>
            <a:ext cx="8229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80"/>
              <a:buChar char="■"/>
            </a:pPr>
            <a:r>
              <a:rPr lang="en-US" sz="1800"/>
              <a:t>A heuristic is </a:t>
            </a:r>
            <a:r>
              <a:rPr lang="en-US" sz="1800">
                <a:solidFill>
                  <a:srgbClr val="FF0000"/>
                </a:solidFill>
              </a:rPr>
              <a:t>consistent</a:t>
            </a:r>
            <a:r>
              <a:rPr lang="en-US" sz="1800"/>
              <a:t> if for every node </a:t>
            </a:r>
            <a:r>
              <a:rPr i="1" lang="en-US" sz="1800"/>
              <a:t>n</a:t>
            </a:r>
            <a:r>
              <a:rPr lang="en-US" sz="1800"/>
              <a:t>, every successor </a:t>
            </a:r>
            <a:r>
              <a:rPr i="1" lang="en-US" sz="1800"/>
              <a:t>n'</a:t>
            </a:r>
            <a:r>
              <a:rPr lang="en-US" sz="1800"/>
              <a:t> of </a:t>
            </a:r>
            <a:r>
              <a:rPr i="1" lang="en-US" sz="1800"/>
              <a:t>n</a:t>
            </a:r>
            <a:r>
              <a:rPr lang="en-US" sz="1800"/>
              <a:t> generated by any action </a:t>
            </a:r>
            <a:r>
              <a:rPr i="1" lang="en-US" sz="1800"/>
              <a:t>a</a:t>
            </a:r>
            <a:r>
              <a:rPr lang="en-US" sz="1800"/>
              <a:t>, follows the triangular inequality.  </a:t>
            </a:r>
            <a:endParaRPr sz="1800"/>
          </a:p>
          <a:p>
            <a:pPr indent="-27432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1800"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Font typeface="Noto Sans Symbols"/>
              <a:buNone/>
            </a:pPr>
            <a:r>
              <a:rPr lang="en-US" sz="1800"/>
              <a:t>	</a:t>
            </a:r>
            <a:r>
              <a:rPr i="1" lang="en-US" sz="1800"/>
              <a:t>h(n) ≤ c(n,a,n') + h(n')</a:t>
            </a:r>
            <a:br>
              <a:rPr lang="en-US" sz="1800"/>
            </a:br>
            <a:endParaRPr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1800"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</a:pPr>
            <a:r>
              <a:rPr lang="en-US" sz="1800"/>
              <a:t>If </a:t>
            </a:r>
            <a:r>
              <a:rPr i="1" lang="en-US" sz="1800"/>
              <a:t>h</a:t>
            </a:r>
            <a:r>
              <a:rPr lang="en-US" sz="1800"/>
              <a:t> is consistent, we have</a:t>
            </a:r>
            <a:br>
              <a:rPr lang="en-US" sz="1800"/>
            </a:br>
            <a:r>
              <a:rPr lang="en-US" sz="1800"/>
              <a:t>f(n') 	= g(n') + h(n')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Font typeface="Noto Sans Symbols"/>
              <a:buNone/>
            </a:pPr>
            <a:r>
              <a:rPr lang="en-US" sz="1800"/>
              <a:t>      	= g(n) + c(n,a,n') + h(n')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Font typeface="Noto Sans Symbols"/>
              <a:buNone/>
            </a:pPr>
            <a:r>
              <a:rPr lang="en-US" sz="1800"/>
              <a:t>      	≥ g(n) + h(n)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Font typeface="Noto Sans Symbols"/>
              <a:buNone/>
            </a:pPr>
            <a:r>
              <a:rPr lang="en-US" sz="1800"/>
              <a:t>      	= f(n)</a:t>
            </a:r>
            <a:br>
              <a:rPr lang="en-US" sz="1800"/>
            </a:b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</a:pPr>
            <a:r>
              <a:rPr lang="en-US" sz="1800"/>
              <a:t>i.e., </a:t>
            </a:r>
            <a:r>
              <a:rPr i="1" lang="en-US" sz="1800"/>
              <a:t>f(n)</a:t>
            </a:r>
            <a:r>
              <a:rPr lang="en-US" sz="1800"/>
              <a:t> is non-decreasing along any path.</a:t>
            </a:r>
            <a:endParaRPr sz="1800"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</a:pPr>
            <a:r>
              <a:rPr lang="en-US" sz="1800">
                <a:solidFill>
                  <a:schemeClr val="accent2"/>
                </a:solidFill>
              </a:rPr>
              <a:t>Theorem</a:t>
            </a:r>
            <a:r>
              <a:rPr lang="en-US" sz="1800"/>
              <a:t>: If </a:t>
            </a:r>
            <a:r>
              <a:rPr i="1" lang="en-US" sz="1800"/>
              <a:t>h(n)</a:t>
            </a:r>
            <a:r>
              <a:rPr lang="en-US" sz="1800"/>
              <a:t> is consistent, A</a:t>
            </a:r>
            <a:r>
              <a:rPr i="1" lang="en-US" sz="1800"/>
              <a:t>*</a:t>
            </a:r>
            <a:r>
              <a:rPr lang="en-US" sz="1800"/>
              <a:t> using 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GRAPH-SEARCH</a:t>
            </a:r>
            <a:r>
              <a:rPr lang="en-US" sz="1800"/>
              <a:t> is optimal</a:t>
            </a:r>
            <a:endParaRPr sz="1800"/>
          </a:p>
        </p:txBody>
      </p:sp>
      <p:pic>
        <p:nvPicPr>
          <p:cNvPr descr="consistency" id="3588" name="Google Shape;3588;p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1600" y="2819400"/>
            <a:ext cx="1962150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2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3" name="Google Shape;3593;p95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Properties of A*</a:t>
            </a:r>
            <a:endParaRPr/>
          </a:p>
        </p:txBody>
      </p:sp>
      <p:sp>
        <p:nvSpPr>
          <p:cNvPr id="3594" name="Google Shape;3594;p95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■"/>
            </a:pPr>
            <a:r>
              <a:rPr lang="en-US" u="sng">
                <a:solidFill>
                  <a:srgbClr val="CC0099"/>
                </a:solidFill>
              </a:rPr>
              <a:t>Complete?</a:t>
            </a:r>
            <a:r>
              <a:rPr lang="en-US"/>
              <a:t> Yes (unless there are infinitely many nodes with f </a:t>
            </a:r>
            <a:r>
              <a:rPr i="1" lang="en-US"/>
              <a:t>≤ f(G) </a:t>
            </a:r>
            <a:r>
              <a:rPr lang="en-US"/>
              <a:t>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 u="sng">
                <a:solidFill>
                  <a:srgbClr val="CC0099"/>
                </a:solidFill>
              </a:rPr>
              <a:t>Time?</a:t>
            </a:r>
            <a:r>
              <a:rPr lang="en-US"/>
              <a:t> Depends on the quality of heuristic but still exponential.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 u="sng">
                <a:solidFill>
                  <a:srgbClr val="CC0099"/>
                </a:solidFill>
              </a:rPr>
              <a:t>Space?</a:t>
            </a:r>
            <a:r>
              <a:rPr lang="en-US"/>
              <a:t> Keeps all nodes in memory. A* has worst case O(b</a:t>
            </a:r>
            <a:r>
              <a:rPr baseline="30000" lang="en-US"/>
              <a:t>d</a:t>
            </a:r>
            <a:r>
              <a:rPr lang="en-US"/>
              <a:t>) space complexity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 u="sng">
                <a:solidFill>
                  <a:srgbClr val="CC0099"/>
                </a:solidFill>
              </a:rPr>
              <a:t>Optimal?</a:t>
            </a:r>
            <a:r>
              <a:rPr lang="en-US"/>
              <a:t> Yes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598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9" name="Google Shape;3599;p96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Local beam search</a:t>
            </a:r>
            <a:endParaRPr/>
          </a:p>
        </p:txBody>
      </p:sp>
      <p:sp>
        <p:nvSpPr>
          <p:cNvPr id="3600" name="Google Shape;3600;p96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 sz="2800"/>
              <a:t>Keep track of </a:t>
            </a:r>
            <a:r>
              <a:rPr i="1" lang="en-US" sz="2800"/>
              <a:t>k</a:t>
            </a:r>
            <a:r>
              <a:rPr lang="en-US" sz="2800"/>
              <a:t> states rather than just one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/>
              <a:t>Start with </a:t>
            </a:r>
            <a:r>
              <a:rPr i="1" lang="en-US" sz="2400"/>
              <a:t>k</a:t>
            </a:r>
            <a:r>
              <a:rPr lang="en-US" sz="2400"/>
              <a:t> randomly generated states</a:t>
            </a:r>
            <a:endParaRPr sz="2400"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/>
              <a:t>At each iteration, all the successors of all </a:t>
            </a:r>
            <a:r>
              <a:rPr i="1" lang="en-US" sz="2400"/>
              <a:t>k</a:t>
            </a:r>
            <a:r>
              <a:rPr lang="en-US" sz="2400"/>
              <a:t> states are generated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/>
              <a:t>If any one is a goal state, stop; else select the </a:t>
            </a:r>
            <a:r>
              <a:rPr i="1" lang="en-US" sz="2400"/>
              <a:t>k</a:t>
            </a:r>
            <a:r>
              <a:rPr lang="en-US" sz="2400"/>
              <a:t> best successors from the complete list and repeat.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605" name="Shape 3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" name="Google Shape;3606;p97"/>
          <p:cNvSpPr txBox="1"/>
          <p:nvPr>
            <p:ph type="title"/>
          </p:nvPr>
        </p:nvSpPr>
        <p:spPr>
          <a:xfrm>
            <a:off x="685800" y="1587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Local Beam Search</a:t>
            </a:r>
            <a:endParaRPr/>
          </a:p>
        </p:txBody>
      </p:sp>
      <p:sp>
        <p:nvSpPr>
          <p:cNvPr id="3607" name="Google Shape;3607;p97"/>
          <p:cNvSpPr txBox="1"/>
          <p:nvPr>
            <p:ph idx="1" type="body"/>
          </p:nvPr>
        </p:nvSpPr>
        <p:spPr>
          <a:xfrm>
            <a:off x="840986" y="1914525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■"/>
            </a:pPr>
            <a:r>
              <a:rPr lang="en-US" sz="2400"/>
              <a:t>Begin with k random states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</a:pPr>
            <a:r>
              <a:rPr lang="en-US" sz="2400"/>
              <a:t>Generate all successors of these states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</a:pPr>
            <a:r>
              <a:rPr lang="en-US" sz="2400"/>
              <a:t>Keep the k best states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</a:pPr>
            <a:r>
              <a:rPr lang="en-US" sz="2400"/>
              <a:t>Stochastic beam search: Probability of keeping a state is </a:t>
            </a:r>
            <a:r>
              <a:rPr i="1" lang="en-US" sz="2400"/>
              <a:t>a function</a:t>
            </a:r>
            <a:r>
              <a:rPr lang="en-US" sz="2400"/>
              <a:t> of its heuristic value</a:t>
            </a:r>
            <a:endParaRPr/>
          </a:p>
        </p:txBody>
      </p:sp>
      <p:pic>
        <p:nvPicPr>
          <p:cNvPr descr="Image result for local beam search in artificial intelligence" id="3608" name="Google Shape;3608;p97"/>
          <p:cNvPicPr preferRelativeResize="0"/>
          <p:nvPr/>
        </p:nvPicPr>
        <p:blipFill rotWithShape="1">
          <a:blip r:embed="rId3">
            <a:alphaModFix/>
          </a:blip>
          <a:srcRect b="35687" l="0" r="0" t="19743"/>
          <a:stretch/>
        </p:blipFill>
        <p:spPr>
          <a:xfrm>
            <a:off x="1143000" y="4419600"/>
            <a:ext cx="6319837" cy="2192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612" name="Shape 3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3" name="Google Shape;3613;p98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14" name="Google Shape;3614;p98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Conclusions</a:t>
            </a:r>
            <a:endParaRPr/>
          </a:p>
        </p:txBody>
      </p:sp>
      <p:sp>
        <p:nvSpPr>
          <p:cNvPr id="3615" name="Google Shape;3615;p98"/>
          <p:cNvSpPr txBox="1"/>
          <p:nvPr>
            <p:ph idx="1" type="body"/>
          </p:nvPr>
        </p:nvSpPr>
        <p:spPr>
          <a:xfrm>
            <a:off x="685800" y="2133600"/>
            <a:ext cx="77724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■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Frustration with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uninformed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search led to the idea of using domain specific knowledge in a search so that one can intelligently explore only the relevant part of the search space that has a good chance of containing the goal state. These new techniques are called informed (heuristic) search strategies.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Even though heuristics improve the performance of informed search algorithms, they are still time consuming especially for large size instances.</a:t>
            </a:r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619" name="Shape 3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0" name="Google Shape;3620;p99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3621" name="Google Shape;3621;p99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098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</p:txBody>
      </p:sp>
      <p:sp>
        <p:nvSpPr>
          <p:cNvPr id="3622" name="Google Shape;3622;p99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23" name="Google Shape;3623;p99"/>
          <p:cNvSpPr txBox="1"/>
          <p:nvPr/>
        </p:nvSpPr>
        <p:spPr>
          <a:xfrm>
            <a:off x="1295400" y="25146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University of Berkeley, USA</a:t>
            </a:r>
            <a:endParaRPr b="0" i="0" sz="2400" u="sng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  <a:hlinkClick r:id="rId3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-2667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Char char="■"/>
            </a:pPr>
            <a:r>
              <a:rPr b="0" i="0" lang="en-US" sz="1600" u="sng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http://www.aima.cs.berkeley.edu</a:t>
            </a: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usion">
  <a:themeElements>
    <a:clrScheme name="Fusion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2007-09-18T02:19:02Z</dcterms:created>
  <dc:creator>mbatouche</dc:creator>
</cp:coreProperties>
</file>