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24"/>
  </p:handoutMasterIdLst>
  <p:sldIdLst>
    <p:sldId id="256" r:id="rId2"/>
    <p:sldId id="262" r:id="rId3"/>
    <p:sldId id="261" r:id="rId4"/>
    <p:sldId id="258" r:id="rId5"/>
    <p:sldId id="263" r:id="rId6"/>
    <p:sldId id="257" r:id="rId7"/>
    <p:sldId id="259" r:id="rId8"/>
    <p:sldId id="260" r:id="rId9"/>
    <p:sldId id="264" r:id="rId10"/>
    <p:sldId id="275" r:id="rId11"/>
    <p:sldId id="274" r:id="rId12"/>
    <p:sldId id="272" r:id="rId13"/>
    <p:sldId id="273" r:id="rId14"/>
    <p:sldId id="267" r:id="rId15"/>
    <p:sldId id="268" r:id="rId16"/>
    <p:sldId id="269" r:id="rId17"/>
    <p:sldId id="277" r:id="rId18"/>
    <p:sldId id="278" r:id="rId19"/>
    <p:sldId id="279" r:id="rId20"/>
    <p:sldId id="270" r:id="rId21"/>
    <p:sldId id="271" r:id="rId22"/>
    <p:sldId id="276" r:id="rId23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E3924-6519-49DB-A312-7BBEC94686DB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60079-C937-4875-AC08-B61DA8D0E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5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8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0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6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5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95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2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75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26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8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0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A19239-20DA-4094-85F6-000925B8160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D34942-0E5F-4815-BE22-504A97A79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855218" y="2983867"/>
            <a:ext cx="6561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Genetic Algorithm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617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0395" cy="9803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12908" y="194320"/>
            <a:ext cx="383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John Holland introduced </a:t>
            </a:r>
            <a:r>
              <a:rPr lang="en-US" b="1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Genetic Algorithm</a:t>
            </a:r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GA</a:t>
            </a:r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) 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99258" y="757235"/>
            <a:ext cx="3279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Darwin’s theory</a:t>
            </a:r>
            <a:r>
              <a:rPr lang="en-US" b="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of evolution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525" y="24232"/>
            <a:ext cx="752475" cy="1009650"/>
          </a:xfrm>
          <a:prstGeom prst="rect">
            <a:avLst/>
          </a:prstGeom>
        </p:spPr>
      </p:pic>
      <p:grpSp>
        <p:nvGrpSpPr>
          <p:cNvPr id="83" name="Group 82"/>
          <p:cNvGrpSpPr/>
          <p:nvPr/>
        </p:nvGrpSpPr>
        <p:grpSpPr>
          <a:xfrm>
            <a:off x="3601916" y="2049671"/>
            <a:ext cx="2837406" cy="2649861"/>
            <a:chOff x="6642935" y="1929756"/>
            <a:chExt cx="4976582" cy="4396904"/>
          </a:xfrm>
        </p:grpSpPr>
        <p:sp>
          <p:nvSpPr>
            <p:cNvPr id="4" name="Rectangle 3"/>
            <p:cNvSpPr/>
            <p:nvPr/>
          </p:nvSpPr>
          <p:spPr>
            <a:xfrm>
              <a:off x="6651173" y="1950846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262891" y="1950846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868536" y="195084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13645" y="195084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51173" y="2496669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62891" y="2496669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68536" y="249666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13645" y="249666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51173" y="3042493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62891" y="3042493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68536" y="30424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13645" y="30424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51173" y="3588316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62891" y="3588316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68536" y="358831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13645" y="358831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0292" y="4672954"/>
              <a:ext cx="469557" cy="4551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7982" y="1929756"/>
              <a:ext cx="549132" cy="50452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86597" y="3508435"/>
              <a:ext cx="553055" cy="54159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25349" y="2510523"/>
              <a:ext cx="544510" cy="49216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62229" y="3574502"/>
              <a:ext cx="640766" cy="55265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53645" y="5721339"/>
              <a:ext cx="543698" cy="55265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84565" y="3039386"/>
              <a:ext cx="545684" cy="53171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14911" y="5697782"/>
              <a:ext cx="646927" cy="628878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9151403" y="1954962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63121" y="1954962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368766" y="195496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013875" y="195496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51403" y="2500785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763121" y="2500785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368766" y="2500785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013875" y="2500785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51403" y="3046609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763121" y="3046609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368766" y="304660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013875" y="304660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151403" y="3592432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63121" y="3592432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368766" y="359243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013875" y="359243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42935" y="4129754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254653" y="4129754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60298" y="412975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505407" y="412975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642935" y="4675577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254653" y="4675577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860298" y="467557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505407" y="467557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42935" y="5221401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254653" y="5221401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860298" y="5221401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505407" y="5221401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642935" y="5767224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54653" y="5767224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60298" y="576722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505407" y="576722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143165" y="4133870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754883" y="4133870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360528" y="413387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005637" y="413387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143165" y="4679693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754883" y="4679693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360528" y="46796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005637" y="46796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143165" y="5225517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754883" y="5225517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360528" y="522551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005637" y="522551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143165" y="5771340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754883" y="5771340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360528" y="577134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005637" y="577134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507524" y="153980"/>
            <a:ext cx="5908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Formulation of Genetic Algorithm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58651" y="2037292"/>
            <a:ext cx="2837406" cy="2610142"/>
            <a:chOff x="6642935" y="1929756"/>
            <a:chExt cx="4976582" cy="4330998"/>
          </a:xfrm>
        </p:grpSpPr>
        <p:sp>
          <p:nvSpPr>
            <p:cNvPr id="85" name="Rectangle 84"/>
            <p:cNvSpPr/>
            <p:nvPr/>
          </p:nvSpPr>
          <p:spPr>
            <a:xfrm>
              <a:off x="6651173" y="1950846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62891" y="1950846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68536" y="195084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513645" y="195084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51173" y="2496669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262891" y="2496669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868536" y="249666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513645" y="249666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651173" y="3042493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262891" y="3042493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868536" y="30424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513645" y="30424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651173" y="3588316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262891" y="3588316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868536" y="358831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513645" y="358831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0292" y="4672954"/>
              <a:ext cx="469557" cy="4551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7982" y="1929756"/>
              <a:ext cx="549132" cy="504526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85041" y="4129257"/>
              <a:ext cx="553055" cy="541597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25349" y="2510523"/>
              <a:ext cx="544510" cy="492169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62229" y="3574502"/>
              <a:ext cx="640766" cy="552656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04389" y="5201969"/>
              <a:ext cx="543698" cy="55265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65128" y="4695588"/>
              <a:ext cx="545685" cy="531716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97179" y="5158885"/>
              <a:ext cx="646926" cy="628878"/>
            </a:xfrm>
            <a:prstGeom prst="rect">
              <a:avLst/>
            </a:prstGeom>
          </p:spPr>
        </p:pic>
        <p:sp>
          <p:nvSpPr>
            <p:cNvPr id="109" name="Rectangle 108"/>
            <p:cNvSpPr/>
            <p:nvPr/>
          </p:nvSpPr>
          <p:spPr>
            <a:xfrm>
              <a:off x="9151403" y="1954962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763121" y="1954962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368766" y="195496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013875" y="195496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151403" y="2500785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763121" y="2500785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368766" y="2500785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013875" y="2500785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151403" y="3046609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763121" y="3046609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368766" y="304660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013875" y="304660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151403" y="3592432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763121" y="3592432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368766" y="359243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013875" y="359243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642935" y="4129754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254653" y="4129754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860298" y="412975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8505407" y="412975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642935" y="4675577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254653" y="4675577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60298" y="467557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505407" y="467557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642935" y="5221401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254653" y="5221401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860298" y="5221401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8505407" y="5221401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642935" y="5767224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254653" y="5767224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860298" y="576722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505407" y="576722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9143165" y="4133870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9754883" y="4133870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360528" y="413387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1005637" y="413387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9143165" y="4679693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754883" y="4679693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360528" y="46796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1005637" y="46796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9143165" y="5225517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754883" y="5225517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360528" y="522551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1005637" y="522551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9143165" y="5771340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9754883" y="5771340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0360528" y="577134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005637" y="577134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1457671" y="1741608"/>
            <a:ext cx="25668" cy="28675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4686814" y="1630962"/>
            <a:ext cx="4653" cy="30249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79767" y="4600132"/>
            <a:ext cx="282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3   8    4      7    2     3     2    5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624481" y="4640139"/>
            <a:ext cx="282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3   8     5      7    1     6     1    5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6502244" y="2043258"/>
            <a:ext cx="5689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ea typeface="ＭＳ Ｐゴシック" pitchFamily="34" charset="-128"/>
              </a:rPr>
              <a:t>Fitness function: </a:t>
            </a:r>
            <a:r>
              <a:rPr lang="en-US" dirty="0">
                <a:ea typeface="ＭＳ Ｐゴシック" pitchFamily="34" charset="-128"/>
              </a:rPr>
              <a:t>number of non-attacking pairs of queens </a:t>
            </a:r>
            <a:endParaRPr lang="en-US" dirty="0" smtClean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Maximum number of pairs: 8 </a:t>
            </a:r>
            <a:r>
              <a:rPr lang="en-US" dirty="0">
                <a:ea typeface="ＭＳ Ｐゴシック" pitchFamily="34" charset="-128"/>
                <a:cs typeface="Arial" pitchFamily="34" charset="0"/>
              </a:rPr>
              <a:t>× </a:t>
            </a:r>
            <a:r>
              <a:rPr lang="en-US" dirty="0">
                <a:ea typeface="ＭＳ Ｐゴシック" pitchFamily="34" charset="-128"/>
              </a:rPr>
              <a:t>7/2 = </a:t>
            </a:r>
            <a:r>
              <a:rPr lang="en-US" dirty="0" smtClean="0">
                <a:ea typeface="ＭＳ Ｐゴシック" pitchFamily="34" charset="-128"/>
              </a:rPr>
              <a:t>28</a:t>
            </a:r>
            <a:endParaRPr lang="en-US" dirty="0"/>
          </a:p>
        </p:txBody>
      </p:sp>
      <p:sp>
        <p:nvSpPr>
          <p:cNvPr id="235" name="TextBox 234"/>
          <p:cNvSpPr txBox="1"/>
          <p:nvPr/>
        </p:nvSpPr>
        <p:spPr>
          <a:xfrm>
            <a:off x="7154561" y="3049227"/>
            <a:ext cx="1262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[Q1 Q2]</a:t>
            </a:r>
          </a:p>
          <a:p>
            <a:r>
              <a:rPr lang="en-US" dirty="0" smtClean="0"/>
              <a:t>[Q1 Q3]</a:t>
            </a:r>
            <a:endParaRPr lang="en-US" dirty="0"/>
          </a:p>
          <a:p>
            <a:r>
              <a:rPr lang="en-US" dirty="0" smtClean="0"/>
              <a:t>[Q1 Q4]</a:t>
            </a:r>
            <a:endParaRPr lang="en-US" dirty="0"/>
          </a:p>
          <a:p>
            <a:r>
              <a:rPr lang="en-US" dirty="0" smtClean="0"/>
              <a:t>[Q1 Q5]</a:t>
            </a:r>
          </a:p>
          <a:p>
            <a:r>
              <a:rPr lang="en-US" dirty="0" smtClean="0"/>
              <a:t>[Q1 Q6]</a:t>
            </a:r>
            <a:endParaRPr lang="en-US" dirty="0"/>
          </a:p>
          <a:p>
            <a:r>
              <a:rPr lang="en-US" dirty="0" smtClean="0"/>
              <a:t>[Q1 Q7]</a:t>
            </a:r>
            <a:endParaRPr lang="en-US" dirty="0"/>
          </a:p>
          <a:p>
            <a:r>
              <a:rPr lang="en-US" dirty="0" smtClean="0"/>
              <a:t>[Q1 Q8]</a:t>
            </a:r>
            <a:endParaRPr lang="en-US" dirty="0"/>
          </a:p>
          <a:p>
            <a:r>
              <a:rPr lang="en-US" dirty="0" smtClean="0"/>
              <a:t>………</a:t>
            </a:r>
          </a:p>
          <a:p>
            <a:r>
              <a:rPr lang="en-US" dirty="0" smtClean="0"/>
              <a:t>[Q8 Q7]</a:t>
            </a:r>
            <a:endParaRPr 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3307753" y="5677330"/>
            <a:ext cx="282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3   8    4      7    2     3     2    5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289903" y="6208055"/>
            <a:ext cx="282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3   8     5      7    1     6     1    5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79768" y="4969464"/>
            <a:ext cx="20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Fitness=28-7=21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4013972" y="4961939"/>
            <a:ext cx="20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Fitness=28-4=24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59721" y="5687100"/>
            <a:ext cx="25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Chromosome of Father: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36266" y="6188756"/>
            <a:ext cx="25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Chromosome of Mother: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354" y="1499517"/>
            <a:ext cx="4293972" cy="36491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START</a:t>
            </a:r>
            <a:br>
              <a:rPr lang="en-US" dirty="0" smtClean="0"/>
            </a:br>
            <a:r>
              <a:rPr lang="en-US" dirty="0" smtClean="0"/>
              <a:t>Generate the initial population</a:t>
            </a:r>
            <a:br>
              <a:rPr lang="en-US" dirty="0" smtClean="0"/>
            </a:br>
            <a:r>
              <a:rPr lang="en-US" dirty="0" smtClean="0"/>
              <a:t>Compute fitness</a:t>
            </a:r>
            <a:br>
              <a:rPr lang="en-US" dirty="0" smtClean="0"/>
            </a:br>
            <a:r>
              <a:rPr lang="en-US" dirty="0" smtClean="0"/>
              <a:t>REPEAT</a:t>
            </a:r>
            <a:br>
              <a:rPr lang="en-US" dirty="0" smtClean="0"/>
            </a:br>
            <a:r>
              <a:rPr lang="en-US" dirty="0" smtClean="0"/>
              <a:t>		Selection</a:t>
            </a:r>
            <a:br>
              <a:rPr lang="en-US" dirty="0" smtClean="0"/>
            </a:br>
            <a:r>
              <a:rPr lang="en-US" dirty="0" smtClean="0"/>
              <a:t>		Crossover</a:t>
            </a:r>
            <a:br>
              <a:rPr lang="en-US" dirty="0" smtClean="0"/>
            </a:br>
            <a:r>
              <a:rPr lang="en-US" dirty="0" smtClean="0"/>
              <a:t>		Mutation</a:t>
            </a:r>
            <a:br>
              <a:rPr lang="en-US" dirty="0" smtClean="0"/>
            </a:br>
            <a:r>
              <a:rPr lang="en-US" dirty="0" smtClean="0"/>
              <a:t>		Compute fitness</a:t>
            </a:r>
            <a:br>
              <a:rPr lang="en-US" dirty="0" smtClean="0"/>
            </a:br>
            <a:r>
              <a:rPr lang="en-US" dirty="0" smtClean="0"/>
              <a:t>UNTIL population has converged</a:t>
            </a:r>
          </a:p>
          <a:p>
            <a:pPr>
              <a:buNone/>
            </a:pPr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562" y="654908"/>
            <a:ext cx="388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Pseudo-code of GA: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6562" y="654908"/>
            <a:ext cx="388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Crossover: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160168" y="1875858"/>
            <a:ext cx="2018194" cy="333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0308369" y="2250929"/>
            <a:ext cx="778476" cy="24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13916" y="1681420"/>
            <a:ext cx="2827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3   8    4      7    2     3     2    5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6066" y="2212145"/>
            <a:ext cx="2827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3   8     5      7    1     6     1    5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884" y="1691190"/>
            <a:ext cx="25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Chromosome of Father: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429" y="2192846"/>
            <a:ext cx="25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Chromosome of Mother: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882189" y="1188945"/>
            <a:ext cx="48127" cy="16184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5494" y="3204272"/>
            <a:ext cx="172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Crossover point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16" idx="1"/>
          </p:cNvCxnSpPr>
          <p:nvPr/>
        </p:nvCxnSpPr>
        <p:spPr>
          <a:xfrm flipH="1" flipV="1">
            <a:off x="3930316" y="2562178"/>
            <a:ext cx="215178" cy="826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23972" y="3002150"/>
            <a:ext cx="2827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3   8    4  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7    1     6     1    5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06122" y="3757463"/>
            <a:ext cx="28279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3   8     5     </a:t>
            </a:r>
            <a:r>
              <a:rPr lang="en-US" b="1" dirty="0" smtClean="0">
                <a:solidFill>
                  <a:srgbClr val="FF0000"/>
                </a:solidFill>
              </a:rPr>
              <a:t>7    </a:t>
            </a:r>
            <a:r>
              <a:rPr lang="en-US" b="1" dirty="0">
                <a:solidFill>
                  <a:srgbClr val="FF0000"/>
                </a:solidFill>
              </a:rPr>
              <a:t>2     3     2   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96197" y="3012019"/>
            <a:ext cx="150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Offspring 1: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34906" y="3742141"/>
            <a:ext cx="128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Offspring2: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9835979" y="2509675"/>
            <a:ext cx="4394" cy="166707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012441" y="1002380"/>
            <a:ext cx="0" cy="46106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0122569" y="1017112"/>
            <a:ext cx="24840" cy="52074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357345" y="994360"/>
            <a:ext cx="0" cy="46106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0467473" y="1009092"/>
            <a:ext cx="24840" cy="52074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57518" y="726914"/>
            <a:ext cx="2827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3   8    4      7    2     3     2    5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39668" y="1434101"/>
            <a:ext cx="2827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3   8     5      7    1     6     1    5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09486" y="736684"/>
            <a:ext cx="25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Chromosome of Father: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86031" y="1414802"/>
            <a:ext cx="25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Chromosome of Mother: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9825791" y="234439"/>
            <a:ext cx="48127" cy="16184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686207" y="1002382"/>
            <a:ext cx="0" cy="46106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10796335" y="1017114"/>
            <a:ext cx="24840" cy="52074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1071217" y="1018424"/>
            <a:ext cx="0" cy="46106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11181345" y="1033156"/>
            <a:ext cx="24840" cy="52074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1392060" y="1018424"/>
            <a:ext cx="0" cy="46106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11502188" y="1033156"/>
            <a:ext cx="24840" cy="52074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442985" y="4317528"/>
            <a:ext cx="2849952" cy="1800170"/>
            <a:chOff x="1738650" y="4292815"/>
            <a:chExt cx="2849952" cy="1800170"/>
          </a:xfrm>
        </p:grpSpPr>
        <p:sp>
          <p:nvSpPr>
            <p:cNvPr id="32" name="TextBox 31"/>
            <p:cNvSpPr txBox="1"/>
            <p:nvPr/>
          </p:nvSpPr>
          <p:spPr>
            <a:xfrm>
              <a:off x="1756500" y="4292815"/>
              <a:ext cx="282798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3   8    4      7    2     3     2    5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38650" y="4798826"/>
              <a:ext cx="282798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>
                      <a:lumMod val="75000"/>
                    </a:schemeClr>
                  </a:solidFill>
                </a:rPr>
                <a:t>3   8     5      7    1     6     1    5</a:t>
              </a:r>
              <a:endParaRPr lang="en-US" sz="1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60616" y="5273134"/>
              <a:ext cx="282798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</a:rPr>
                <a:t>2   4    4      1    5     1     2    4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42766" y="5754431"/>
              <a:ext cx="282798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>
                      <a:lumMod val="75000"/>
                    </a:schemeClr>
                  </a:solidFill>
                </a:rPr>
                <a:t>3   2    5      4    3     2     1    3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6562" y="654908"/>
            <a:ext cx="388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Mutation: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7972" y="1991497"/>
            <a:ext cx="2827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3   8    4  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7    1     6     1    5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0122" y="2746810"/>
            <a:ext cx="28279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3   8     5     </a:t>
            </a:r>
            <a:r>
              <a:rPr lang="en-US" b="1" dirty="0" smtClean="0">
                <a:solidFill>
                  <a:srgbClr val="FF0000"/>
                </a:solidFill>
              </a:rPr>
              <a:t>7    </a:t>
            </a:r>
            <a:r>
              <a:rPr lang="en-US" b="1" dirty="0">
                <a:solidFill>
                  <a:srgbClr val="FF0000"/>
                </a:solidFill>
              </a:rPr>
              <a:t>2     3     2   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0197" y="2001366"/>
            <a:ext cx="150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Offspring 1: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8906" y="2731488"/>
            <a:ext cx="128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Offspring2: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60758" y="1844842"/>
            <a:ext cx="256674" cy="590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00926" y="2670683"/>
            <a:ext cx="240632" cy="550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955434" y="1477380"/>
            <a:ext cx="197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Before Mutation: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768078" y="4149163"/>
            <a:ext cx="2827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3   8    4  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7    1     6   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750228" y="4904476"/>
            <a:ext cx="28279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3   8     6     </a:t>
            </a:r>
            <a:r>
              <a:rPr lang="en-US" b="1" dirty="0" smtClean="0">
                <a:solidFill>
                  <a:srgbClr val="FF0000"/>
                </a:solidFill>
              </a:rPr>
              <a:t>7    </a:t>
            </a:r>
            <a:r>
              <a:rPr lang="en-US" b="1" dirty="0">
                <a:solidFill>
                  <a:srgbClr val="FF0000"/>
                </a:solidFill>
              </a:rPr>
              <a:t>2     3     2   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40303" y="4159032"/>
            <a:ext cx="150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Offspring 1: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79012" y="4889154"/>
            <a:ext cx="128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Offspring2: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900864" y="4002508"/>
            <a:ext cx="256674" cy="590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441032" y="4828349"/>
            <a:ext cx="240632" cy="550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95540" y="3635046"/>
            <a:ext cx="197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After Mutation: 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9184570" y="2049671"/>
            <a:ext cx="2837406" cy="2610142"/>
            <a:chOff x="6642935" y="1929756"/>
            <a:chExt cx="4976582" cy="4330998"/>
          </a:xfrm>
        </p:grpSpPr>
        <p:sp>
          <p:nvSpPr>
            <p:cNvPr id="93" name="Rectangle 92"/>
            <p:cNvSpPr/>
            <p:nvPr/>
          </p:nvSpPr>
          <p:spPr>
            <a:xfrm>
              <a:off x="6651173" y="1950846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262891" y="1950846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868536" y="195084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513645" y="195084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651173" y="2496669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262891" y="2496669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868536" y="249666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513645" y="249666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651173" y="3042493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262891" y="3042493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868536" y="30424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513645" y="30424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651173" y="3588316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262891" y="3588316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868536" y="358831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513645" y="358831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0292" y="4672954"/>
              <a:ext cx="469557" cy="45510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7982" y="1929756"/>
              <a:ext cx="549132" cy="504526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6476" y="3029889"/>
              <a:ext cx="553055" cy="541598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5349" y="2510523"/>
              <a:ext cx="544510" cy="492169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62229" y="3574502"/>
              <a:ext cx="640766" cy="552656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95737" y="5162609"/>
              <a:ext cx="543698" cy="552655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53185" y="4606894"/>
              <a:ext cx="545685" cy="531716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87953" y="5169107"/>
              <a:ext cx="646926" cy="628878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151403" y="1954962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763121" y="1954962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368766" y="195496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013875" y="195496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151403" y="2500785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763121" y="2500785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368766" y="2500785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013875" y="2500785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151403" y="3046609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763121" y="3046609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368766" y="304660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1013875" y="304660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151403" y="3592432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9763121" y="3592432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368766" y="359243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013875" y="359243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642935" y="4129754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254653" y="4129754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860298" y="412975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8505407" y="412975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642935" y="4675577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254653" y="4675577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860298" y="467557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505407" y="467557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642935" y="5221401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254653" y="5221401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860298" y="5221401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8505407" y="5221401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642935" y="5767224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254653" y="5767224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860298" y="576722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505407" y="576722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9143165" y="4133870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754883" y="4133870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360528" y="413387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1005637" y="413387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9143165" y="4679693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9754883" y="4679693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0360528" y="46796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005637" y="46796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9143165" y="5225517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9754883" y="5225517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360528" y="522551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005637" y="522551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143165" y="5771340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9754883" y="5771340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360528" y="577134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005637" y="577134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041305" y="2037292"/>
            <a:ext cx="2837406" cy="2662240"/>
            <a:chOff x="6642935" y="1929756"/>
            <a:chExt cx="4976582" cy="4417444"/>
          </a:xfrm>
        </p:grpSpPr>
        <p:sp>
          <p:nvSpPr>
            <p:cNvPr id="166" name="Rectangle 165"/>
            <p:cNvSpPr/>
            <p:nvPr/>
          </p:nvSpPr>
          <p:spPr>
            <a:xfrm>
              <a:off x="6651173" y="1950846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262891" y="1950846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868536" y="195084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8513645" y="195084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651173" y="2496669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262891" y="2496669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868536" y="249666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513645" y="249666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651173" y="3042493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262891" y="3042493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868536" y="30424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513645" y="30424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651173" y="3588316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262891" y="3588316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868536" y="358831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513645" y="358831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0292" y="4672954"/>
              <a:ext cx="469557" cy="455100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7982" y="1929756"/>
              <a:ext cx="549132" cy="504526"/>
            </a:xfrm>
            <a:prstGeom prst="rect">
              <a:avLst/>
            </a:prstGeom>
          </p:spPr>
        </p:pic>
        <p:pic>
          <p:nvPicPr>
            <p:cNvPr id="184" name="Picture 1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5041" y="4129257"/>
              <a:ext cx="553055" cy="541597"/>
            </a:xfrm>
            <a:prstGeom prst="rect">
              <a:avLst/>
            </a:prstGeom>
          </p:spPr>
        </p:pic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5349" y="2510523"/>
              <a:ext cx="544510" cy="492169"/>
            </a:xfrm>
            <a:prstGeom prst="rect">
              <a:avLst/>
            </a:prstGeom>
          </p:spPr>
        </p:pic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62229" y="3574502"/>
              <a:ext cx="640766" cy="552656"/>
            </a:xfrm>
            <a:prstGeom prst="rect">
              <a:avLst/>
            </a:prstGeom>
          </p:spPr>
        </p:pic>
        <p:pic>
          <p:nvPicPr>
            <p:cNvPr id="187" name="Picture 1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04389" y="5201969"/>
              <a:ext cx="543698" cy="552655"/>
            </a:xfrm>
            <a:prstGeom prst="rect">
              <a:avLst/>
            </a:prstGeom>
          </p:spPr>
        </p:pic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36786" y="2990199"/>
              <a:ext cx="545685" cy="531716"/>
            </a:xfrm>
            <a:prstGeom prst="rect">
              <a:avLst/>
            </a:prstGeom>
          </p:spPr>
        </p:pic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25701" y="5718322"/>
              <a:ext cx="646926" cy="628878"/>
            </a:xfrm>
            <a:prstGeom prst="rect">
              <a:avLst/>
            </a:prstGeom>
          </p:spPr>
        </p:pic>
        <p:sp>
          <p:nvSpPr>
            <p:cNvPr id="190" name="Rectangle 189"/>
            <p:cNvSpPr/>
            <p:nvPr/>
          </p:nvSpPr>
          <p:spPr>
            <a:xfrm>
              <a:off x="9151403" y="1954962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9763121" y="1954962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0368766" y="195496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013875" y="195496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151403" y="2500785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763121" y="2500785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0368766" y="2500785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013875" y="2500785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9151403" y="3046609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9763121" y="3046609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0368766" y="304660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013875" y="304660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9151403" y="3592432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9763121" y="3592432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0368766" y="359243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013875" y="359243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642935" y="4129754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254653" y="4129754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860298" y="412975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505407" y="412975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642935" y="4675577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254653" y="4675577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7860298" y="467557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505407" y="467557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642935" y="5221401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254653" y="5221401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7860298" y="5221401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8505407" y="5221401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642935" y="5767224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7254653" y="5767224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7860298" y="576722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505407" y="576722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9143165" y="4133870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9754883" y="4133870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0360528" y="413387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1005637" y="413387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9143165" y="4679693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9754883" y="4679693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0360528" y="46796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1005637" y="46796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9143165" y="5225517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9754883" y="5225517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0360528" y="522551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1005637" y="522551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9143165" y="5771340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9754883" y="5771340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0360528" y="577134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1005637" y="577134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8" name="TextBox 237"/>
          <p:cNvSpPr txBox="1"/>
          <p:nvPr/>
        </p:nvSpPr>
        <p:spPr>
          <a:xfrm>
            <a:off x="6062421" y="4600132"/>
            <a:ext cx="282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3   8    4      7    1     6     2    5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207135" y="4640139"/>
            <a:ext cx="282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3   8     6      7    2     3     2    5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6381879" y="4953590"/>
            <a:ext cx="20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Fitness=28-0=28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596626" y="4961939"/>
            <a:ext cx="20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Fitness=28-5=23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027087" y="1622165"/>
            <a:ext cx="150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Offspring 1: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0070339" y="1626037"/>
            <a:ext cx="128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Offspring2: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pic>
        <p:nvPicPr>
          <p:cNvPr id="4710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78100" y="-228600"/>
            <a:ext cx="173482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Genetic algorithms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Fitness function: number of non-attacking pairs of queens (min = 0, max = 8 </a:t>
            </a:r>
            <a:r>
              <a:rPr lang="en-US" dirty="0" smtClean="0">
                <a:ea typeface="ＭＳ Ｐゴシック" pitchFamily="34" charset="-128"/>
                <a:cs typeface="Arial" pitchFamily="34" charset="0"/>
              </a:rPr>
              <a:t>× </a:t>
            </a:r>
            <a:r>
              <a:rPr lang="en-US" dirty="0" smtClean="0">
                <a:ea typeface="ＭＳ Ｐゴシック" pitchFamily="34" charset="-128"/>
              </a:rPr>
              <a:t>7/2 = 28)
24/(24+23+20+11) = 31%
23/(24+23+20+11) = 29% </a:t>
            </a:r>
            <a:r>
              <a:rPr lang="en-US" dirty="0" err="1" smtClean="0">
                <a:ea typeface="ＭＳ Ｐゴシック" pitchFamily="34" charset="-128"/>
              </a:rPr>
              <a:t>etc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48132" name="Picture 4" descr="genet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103632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0395" cy="9803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12908" y="194320"/>
            <a:ext cx="383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John Holland introduced </a:t>
            </a:r>
            <a:r>
              <a:rPr lang="en-US" b="1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Genetic Algorithm</a:t>
            </a:r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GA</a:t>
            </a:r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) 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99258" y="757235"/>
            <a:ext cx="3279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Darwin’s theory</a:t>
            </a:r>
            <a:r>
              <a:rPr lang="en-US" b="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of evolution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525" y="24232"/>
            <a:ext cx="752475" cy="1009650"/>
          </a:xfrm>
          <a:prstGeom prst="rect">
            <a:avLst/>
          </a:prstGeom>
        </p:spPr>
      </p:pic>
      <p:grpSp>
        <p:nvGrpSpPr>
          <p:cNvPr id="83" name="Group 82"/>
          <p:cNvGrpSpPr/>
          <p:nvPr/>
        </p:nvGrpSpPr>
        <p:grpSpPr>
          <a:xfrm>
            <a:off x="2849410" y="1571410"/>
            <a:ext cx="4976582" cy="4396904"/>
            <a:chOff x="6642935" y="1929756"/>
            <a:chExt cx="4976582" cy="4396904"/>
          </a:xfrm>
        </p:grpSpPr>
        <p:sp>
          <p:nvSpPr>
            <p:cNvPr id="4" name="Rectangle 3"/>
            <p:cNvSpPr/>
            <p:nvPr/>
          </p:nvSpPr>
          <p:spPr>
            <a:xfrm>
              <a:off x="6651173" y="1950846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262891" y="1950846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868536" y="195084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13645" y="195084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51173" y="2496669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62891" y="2496669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68536" y="249666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13645" y="249666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51173" y="3042493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62891" y="3042493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68536" y="30424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13645" y="30424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51173" y="3588316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62891" y="3588316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68536" y="358831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13645" y="3588316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0292" y="4672954"/>
              <a:ext cx="469557" cy="4551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7982" y="1929756"/>
              <a:ext cx="549132" cy="50452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85041" y="4129257"/>
              <a:ext cx="553055" cy="54159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25349" y="2510523"/>
              <a:ext cx="544510" cy="49216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62229" y="3574502"/>
              <a:ext cx="640766" cy="55265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04389" y="5180880"/>
              <a:ext cx="543697" cy="55265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84565" y="3039386"/>
              <a:ext cx="545684" cy="53171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14911" y="5697782"/>
              <a:ext cx="646927" cy="628878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9151403" y="1954962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63121" y="1954962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368766" y="195496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013875" y="195496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51403" y="2500785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763121" y="2500785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368766" y="2500785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013875" y="2500785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51403" y="3046609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763121" y="3046609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368766" y="304660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013875" y="3046609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151403" y="3592432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63121" y="3592432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368766" y="359243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013875" y="3592432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42935" y="4129754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254653" y="4129754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60298" y="412975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505407" y="412975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642935" y="4675577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254653" y="4675577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860298" y="467557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505407" y="467557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42935" y="5221401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254653" y="5221401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860298" y="5221401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505407" y="5221401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642935" y="5767224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54653" y="5767224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60298" y="576722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505407" y="5767224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143165" y="4133870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754883" y="4133870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360528" y="413387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005637" y="413387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143165" y="4679693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754883" y="4679693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360528" y="46796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005637" y="4679693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143165" y="5225517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754883" y="5225517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360528" y="522551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005637" y="5225517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143165" y="5771340"/>
              <a:ext cx="572251" cy="4894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754883" y="5771340"/>
              <a:ext cx="566178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360528" y="577134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005637" y="5771340"/>
              <a:ext cx="605642" cy="487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248033" y="0"/>
            <a:ext cx="5647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Solution of 8-Queen Problem using Genetic Algorithm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6651172" y="1950846"/>
            <a:ext cx="5382985" cy="4660902"/>
            <a:chOff x="1295400" y="1282700"/>
            <a:chExt cx="8850077" cy="4856842"/>
          </a:xfrm>
        </p:grpSpPr>
        <p:sp>
          <p:nvSpPr>
            <p:cNvPr id="4" name="Rectangle 3"/>
            <p:cNvSpPr/>
            <p:nvPr/>
          </p:nvSpPr>
          <p:spPr>
            <a:xfrm>
              <a:off x="1295400" y="1282700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88876" y="1282700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0576" y="1282700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973786" y="1282700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2529114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88876" y="2529114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60576" y="2529114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73786" y="2529114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775528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88876" y="3775528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0576" y="3775528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73786" y="3775528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021942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88876" y="5021942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60576" y="5021942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73786" y="5021942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273"/>
            <a:ext cx="827314" cy="10798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8" y="1324273"/>
            <a:ext cx="776890" cy="112003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662" y="1324273"/>
            <a:ext cx="789010" cy="11602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749" y="1324274"/>
            <a:ext cx="812225" cy="116021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80395" cy="98039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695568" y="481914"/>
            <a:ext cx="479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The 4-Queen Problem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946" y="30044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ea typeface="ＭＳ Ｐゴシック" pitchFamily="34" charset="-128"/>
              </a:rPr>
              <a:t>Fitness function: </a:t>
            </a:r>
            <a:r>
              <a:rPr lang="en-US" dirty="0" smtClean="0">
                <a:ea typeface="ＭＳ Ｐゴシック" pitchFamily="34" charset="-128"/>
              </a:rPr>
              <a:t>number of non-attacking pairs of queens 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What is the Maximum fitness value: 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5230145" y="1518359"/>
            <a:ext cx="5382985" cy="4660902"/>
            <a:chOff x="1295400" y="1282700"/>
            <a:chExt cx="8850077" cy="4856842"/>
          </a:xfrm>
        </p:grpSpPr>
        <p:sp>
          <p:nvSpPr>
            <p:cNvPr id="4" name="Rectangle 3"/>
            <p:cNvSpPr/>
            <p:nvPr/>
          </p:nvSpPr>
          <p:spPr>
            <a:xfrm>
              <a:off x="1295400" y="1282700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88876" y="1282700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0576" y="1282700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973786" y="1282700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2529114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88876" y="2529114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60576" y="2529114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73786" y="2529114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775528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88876" y="3775528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0576" y="3775528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73786" y="3775528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021942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88876" y="5021942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60576" y="5021942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73786" y="5021942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071" y="1614341"/>
            <a:ext cx="827314" cy="8753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743" y="4018554"/>
            <a:ext cx="776890" cy="8514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8168" y="2741230"/>
            <a:ext cx="789010" cy="9966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841" y="5188092"/>
            <a:ext cx="812225" cy="9046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80395" cy="98039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0" y="2631989"/>
            <a:ext cx="5083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accent1"/>
                </a:solidFill>
              </a:rPr>
              <a:t>Therefore , the king called Professor </a:t>
            </a:r>
            <a:r>
              <a:rPr lang="en-US" sz="1600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John Holland of the University of Michigan to solve the 4-Queen problem. And solved the 4-Queen problem in backtracking approach. </a:t>
            </a:r>
            <a:endParaRPr lang="en-US" sz="1600" dirty="0" smtClean="0">
              <a:solidFill>
                <a:schemeClr val="accent1"/>
              </a:solidFill>
            </a:endParaRPr>
          </a:p>
          <a:p>
            <a:pPr algn="dist"/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903838" y="148281"/>
            <a:ext cx="6598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4-Queen Problem Using Backtracking Approach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" name="Group 19"/>
          <p:cNvGrpSpPr/>
          <p:nvPr/>
        </p:nvGrpSpPr>
        <p:grpSpPr>
          <a:xfrm>
            <a:off x="4476382" y="2346262"/>
            <a:ext cx="2739963" cy="2744722"/>
            <a:chOff x="1295400" y="1282700"/>
            <a:chExt cx="8850077" cy="4856842"/>
          </a:xfrm>
        </p:grpSpPr>
        <p:sp>
          <p:nvSpPr>
            <p:cNvPr id="4" name="Rectangle 3"/>
            <p:cNvSpPr/>
            <p:nvPr/>
          </p:nvSpPr>
          <p:spPr>
            <a:xfrm>
              <a:off x="1295400" y="1282700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88876" y="1282700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0576" y="1282700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973786" y="1282700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2529114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88876" y="2529114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60576" y="2529114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73786" y="2529114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775528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88876" y="3775528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0576" y="3775528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73786" y="3775528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021942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88876" y="5021942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60576" y="5021942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73786" y="5021942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93" y="4552860"/>
            <a:ext cx="421106" cy="5154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588" y="3138961"/>
            <a:ext cx="395440" cy="5013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651" y="3783080"/>
            <a:ext cx="401610" cy="5869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949" y="4507302"/>
            <a:ext cx="413426" cy="5327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80395" cy="98039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916195" y="210065"/>
            <a:ext cx="6598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Solution of the 4-Queen Problem Using GA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29" name="Group 19"/>
          <p:cNvGrpSpPr/>
          <p:nvPr/>
        </p:nvGrpSpPr>
        <p:grpSpPr>
          <a:xfrm>
            <a:off x="1119463" y="2375094"/>
            <a:ext cx="2739964" cy="2744723"/>
            <a:chOff x="1295400" y="1282700"/>
            <a:chExt cx="8850077" cy="4856842"/>
          </a:xfrm>
        </p:grpSpPr>
        <p:sp>
          <p:nvSpPr>
            <p:cNvPr id="37" name="Rectangle 36"/>
            <p:cNvSpPr/>
            <p:nvPr/>
          </p:nvSpPr>
          <p:spPr>
            <a:xfrm>
              <a:off x="1295400" y="1282700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88876" y="1282700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60576" y="1282700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973786" y="1282700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95400" y="2529114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88876" y="2529114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60576" y="2529114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973786" y="2529114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95400" y="3775528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88876" y="3775528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60576" y="3775528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73786" y="3775528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95400" y="5021942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88876" y="5021942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60576" y="5021942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973786" y="5021942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74" y="2431616"/>
            <a:ext cx="421106" cy="51546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383" y="3847414"/>
            <a:ext cx="395440" cy="50138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376" y="3824270"/>
            <a:ext cx="401610" cy="58690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814" y="3831798"/>
            <a:ext cx="413426" cy="53270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163330" y="5350476"/>
            <a:ext cx="18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8357" y="1000898"/>
            <a:ext cx="714220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 marL="457200" indent="-457200"/>
            <a:r>
              <a:rPr lang="en-US" sz="2000" dirty="0" smtClean="0"/>
              <a:t>1)  Introducing the 4-Queen problem </a:t>
            </a:r>
          </a:p>
          <a:p>
            <a:pPr marL="457200" indent="-457200">
              <a:buAutoNum type="arabicParenR"/>
            </a:pPr>
            <a:endParaRPr lang="en-US" sz="2000" dirty="0" smtClean="0"/>
          </a:p>
          <a:p>
            <a:r>
              <a:rPr lang="en-US" sz="2000" dirty="0" smtClean="0"/>
              <a:t>2)  </a:t>
            </a:r>
            <a:r>
              <a:rPr lang="en-US" sz="2000" b="1" dirty="0" smtClean="0"/>
              <a:t>Activity</a:t>
            </a:r>
            <a:r>
              <a:rPr lang="en-US" sz="2000" dirty="0" smtClean="0"/>
              <a:t>: Solving 4-Queen problem using artifacts </a:t>
            </a:r>
          </a:p>
          <a:p>
            <a:endParaRPr lang="en-US" sz="2000" dirty="0" smtClean="0"/>
          </a:p>
          <a:p>
            <a:r>
              <a:rPr lang="en-US" sz="2000" dirty="0" smtClean="0"/>
              <a:t>3)  Solution of 4-Queen problem in Backtracking approach</a:t>
            </a:r>
          </a:p>
          <a:p>
            <a:endParaRPr lang="en-US" sz="2000" dirty="0" smtClean="0"/>
          </a:p>
          <a:p>
            <a:r>
              <a:rPr lang="en-US" sz="2000" dirty="0" smtClean="0"/>
              <a:t>4)  Demerits of Backtracking approach </a:t>
            </a:r>
          </a:p>
          <a:p>
            <a:endParaRPr lang="en-US" sz="2000" dirty="0" smtClean="0"/>
          </a:p>
          <a:p>
            <a:r>
              <a:rPr lang="en-US" sz="2000" dirty="0" smtClean="0"/>
              <a:t>5)  Introducing 8-Queen problem </a:t>
            </a:r>
          </a:p>
          <a:p>
            <a:endParaRPr lang="en-US" sz="2000" dirty="0" smtClean="0"/>
          </a:p>
          <a:p>
            <a:r>
              <a:rPr lang="en-US" sz="2000" dirty="0" smtClean="0"/>
              <a:t>6)  Discussion on Genetic Algorithm</a:t>
            </a:r>
          </a:p>
          <a:p>
            <a:endParaRPr lang="en-US" sz="2000" dirty="0" smtClean="0"/>
          </a:p>
          <a:p>
            <a:r>
              <a:rPr lang="en-US" sz="2000" dirty="0" smtClean="0"/>
              <a:t>7)  Solution of 8-Queen problem using GA </a:t>
            </a:r>
          </a:p>
          <a:p>
            <a:endParaRPr lang="en-US" sz="2000" dirty="0" smtClean="0"/>
          </a:p>
          <a:p>
            <a:r>
              <a:rPr lang="en-US" sz="2000" dirty="0" smtClean="0"/>
              <a:t>8)  Conclusion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64508" y="547816"/>
            <a:ext cx="71422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Presentation Outline: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3146" y="593125"/>
            <a:ext cx="286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Conclusion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2044" y="1322172"/>
            <a:ext cx="292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Application areas of GA: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7633" y="1758779"/>
            <a:ext cx="55687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Game programming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Cloud resource allocation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Job scheduling of operating systems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Channel assignment in communication system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Combinatorial optimization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Creative design (NASA antenna)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Operational research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871" y="1746650"/>
            <a:ext cx="10131425" cy="3649133"/>
          </a:xfrm>
        </p:spPr>
        <p:txBody>
          <a:bodyPr/>
          <a:lstStyle/>
          <a:p>
            <a:r>
              <a:rPr lang="en-US" dirty="0" smtClean="0"/>
              <a:t> </a:t>
            </a:r>
            <a:r>
              <a:rPr lang="en-US" i="1" u="sng" dirty="0" smtClean="0"/>
              <a:t>Fraser, Alex</a:t>
            </a:r>
            <a:r>
              <a:rPr lang="en-US" i="1" dirty="0" smtClean="0"/>
              <a:t>; </a:t>
            </a:r>
            <a:r>
              <a:rPr lang="en-US" i="1" dirty="0" err="1" smtClean="0"/>
              <a:t>Burnell</a:t>
            </a:r>
            <a:r>
              <a:rPr lang="en-US" i="1" dirty="0" smtClean="0"/>
              <a:t>, Donald (1970). Computer Models in Genetics. New York: McGraw-Hill. </a:t>
            </a:r>
            <a:endParaRPr lang="en-US" dirty="0" smtClean="0"/>
          </a:p>
          <a:p>
            <a:r>
              <a:rPr lang="en-US" dirty="0" smtClean="0"/>
              <a:t> </a:t>
            </a:r>
            <a:r>
              <a:rPr lang="en-US" i="1" dirty="0" smtClean="0"/>
              <a:t>Crosby, Jack L. (1973). Computer Simulation in Genetics. London: John Wiley &amp; Sons. </a:t>
            </a:r>
            <a:endParaRPr lang="en-US" dirty="0" smtClean="0"/>
          </a:p>
          <a:p>
            <a:r>
              <a:rPr lang="en-US" dirty="0" smtClean="0"/>
              <a:t>UC Berkeley's Hans </a:t>
            </a:r>
            <a:r>
              <a:rPr lang="en-US" dirty="0" err="1" smtClean="0"/>
              <a:t>Bremermann</a:t>
            </a:r>
            <a:r>
              <a:rPr lang="en-US" dirty="0" smtClean="0"/>
              <a:t>, professor emeritus and pioneer in mathematical biology, has died at 69</a:t>
            </a:r>
          </a:p>
          <a:p>
            <a:r>
              <a:rPr lang="en-US" dirty="0" smtClean="0"/>
              <a:t> </a:t>
            </a:r>
            <a:r>
              <a:rPr lang="en-US" i="1" dirty="0" err="1" smtClean="0"/>
              <a:t>Fogel</a:t>
            </a:r>
            <a:r>
              <a:rPr lang="en-US" i="1" dirty="0" smtClean="0"/>
              <a:t>, David B. (editor) (1998). Evolutionary Computation: The Fossil Record. New York: IEEE Press. </a:t>
            </a:r>
            <a:endParaRPr lang="en-US" dirty="0" smtClean="0"/>
          </a:p>
          <a:p>
            <a:r>
              <a:rPr lang="en-US" dirty="0" smtClean="0"/>
              <a:t> </a:t>
            </a:r>
            <a:r>
              <a:rPr lang="en-US" i="1" dirty="0" err="1" smtClean="0"/>
              <a:t>Barricelli</a:t>
            </a:r>
            <a:r>
              <a:rPr lang="en-US" i="1" dirty="0" smtClean="0"/>
              <a:t>, Nils </a:t>
            </a:r>
            <a:r>
              <a:rPr lang="en-US" i="1" dirty="0" err="1" smtClean="0"/>
              <a:t>Aall</a:t>
            </a:r>
            <a:r>
              <a:rPr lang="en-US" i="1" dirty="0" smtClean="0"/>
              <a:t> (1963). "Numerical testing of evolution theories. Part II. Preliminary tests of performance, </a:t>
            </a:r>
            <a:r>
              <a:rPr lang="en-US" i="1" dirty="0" err="1" smtClean="0"/>
              <a:t>symbiogenesis</a:t>
            </a:r>
            <a:r>
              <a:rPr lang="en-US" i="1" dirty="0" smtClean="0"/>
              <a:t> and terrestrial life". </a:t>
            </a:r>
            <a:r>
              <a:rPr lang="en-US" i="1" dirty="0" err="1" smtClean="0"/>
              <a:t>Acta</a:t>
            </a:r>
            <a:r>
              <a:rPr lang="en-US" i="1" dirty="0" smtClean="0"/>
              <a:t> </a:t>
            </a:r>
            <a:r>
              <a:rPr lang="en-US" i="1" dirty="0" err="1" smtClean="0"/>
              <a:t>Biotheoretica</a:t>
            </a:r>
            <a:r>
              <a:rPr lang="en-US" i="1" dirty="0" smtClean="0"/>
              <a:t> (16): 99–126.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39914" y="1938832"/>
            <a:ext cx="62007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3764" y="4073739"/>
            <a:ext cx="32956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5009" y="4075284"/>
            <a:ext cx="32575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6651172" y="1950846"/>
            <a:ext cx="5382985" cy="4660902"/>
            <a:chOff x="1295400" y="1282700"/>
            <a:chExt cx="8850077" cy="4856842"/>
          </a:xfrm>
        </p:grpSpPr>
        <p:sp>
          <p:nvSpPr>
            <p:cNvPr id="4" name="Rectangle 3"/>
            <p:cNvSpPr/>
            <p:nvPr/>
          </p:nvSpPr>
          <p:spPr>
            <a:xfrm>
              <a:off x="1295400" y="1282700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88876" y="1282700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0576" y="1282700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973786" y="1282700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2529114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88876" y="2529114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60576" y="2529114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73786" y="2529114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775528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88876" y="3775528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0576" y="3775528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73786" y="3775528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021942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88876" y="5021942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60576" y="5021942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73786" y="5021942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273"/>
            <a:ext cx="827314" cy="10798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8" y="1324273"/>
            <a:ext cx="776890" cy="112003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662" y="1324273"/>
            <a:ext cx="789010" cy="11602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749" y="1324274"/>
            <a:ext cx="812225" cy="116021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80395" cy="98039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5352" y="2602827"/>
            <a:ext cx="5565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Once upon a time, there was a great king in India. However, it was a matter of shame that he had 4 Queens. The Queens were so arrogant and they didn’t even want see one another. Therefore, the King built a castle of 4 x 4 rooms. However, he couldn’t find way the to place the 4 Queens in 4 separate rooms, so that they couldn’t see each others. 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93589" y="4303455"/>
            <a:ext cx="609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Would, you please help the King to place the Queens? Avoid placing two Queens in a same row, same column and even same diagonal rooms.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5568" y="481914"/>
            <a:ext cx="479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The 4-Queen Problem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30145" y="1518359"/>
            <a:ext cx="5382985" cy="4660902"/>
            <a:chOff x="1295400" y="1282700"/>
            <a:chExt cx="8850077" cy="4856842"/>
          </a:xfrm>
        </p:grpSpPr>
        <p:sp>
          <p:nvSpPr>
            <p:cNvPr id="4" name="Rectangle 3"/>
            <p:cNvSpPr/>
            <p:nvPr/>
          </p:nvSpPr>
          <p:spPr>
            <a:xfrm>
              <a:off x="1295400" y="1282700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88876" y="1282700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0576" y="1282700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973786" y="1282700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2529114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88876" y="2529114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60576" y="2529114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73786" y="2529114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775528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88876" y="3775528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0576" y="3775528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73786" y="3775528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021942"/>
              <a:ext cx="2051957" cy="1117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88876" y="5021942"/>
              <a:ext cx="203018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60576" y="5021942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73786" y="5021942"/>
              <a:ext cx="2171691" cy="1112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071" y="1614341"/>
            <a:ext cx="827314" cy="8753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743" y="4018554"/>
            <a:ext cx="776890" cy="8514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8168" y="2741230"/>
            <a:ext cx="789010" cy="9966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841" y="5188092"/>
            <a:ext cx="812225" cy="9046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80395" cy="98039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0" y="2631989"/>
            <a:ext cx="5083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accent1"/>
                </a:solidFill>
              </a:rPr>
              <a:t>Therefore , the king called Professor </a:t>
            </a:r>
            <a:r>
              <a:rPr lang="en-US" sz="1600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John Holland of the University of Michigan to solve the 4-Queen problem. And </a:t>
            </a:r>
            <a:r>
              <a:rPr lang="en-US" sz="16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P</a:t>
            </a:r>
            <a:r>
              <a:rPr lang="en-US" sz="1600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rofessor solved the 4-Queen problem in backtracking approach. </a:t>
            </a:r>
            <a:endParaRPr lang="en-US" sz="1600" dirty="0" smtClean="0">
              <a:solidFill>
                <a:schemeClr val="accent1"/>
              </a:solidFill>
            </a:endParaRPr>
          </a:p>
          <a:p>
            <a:pPr algn="dist"/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903838" y="148281"/>
            <a:ext cx="6598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Solution of the 4-Queen Problem Using Backtracking Approach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0395" cy="98039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443415" y="3127973"/>
            <a:ext cx="57870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One month later, Professor received a call from the great King to solve his 5-Queen problem. Professor, solved the 5-Queen problem in backtracking approach. 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4273"/>
            <a:ext cx="827314" cy="10798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38" y="1324273"/>
            <a:ext cx="776890" cy="112003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662" y="1324273"/>
            <a:ext cx="789010" cy="11602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1749" y="1324274"/>
            <a:ext cx="812225" cy="116021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0802" y="1322956"/>
            <a:ext cx="868760" cy="11602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547287" y="259492"/>
            <a:ext cx="479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The 5-Queen Problem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592" y="3536134"/>
            <a:ext cx="776890" cy="7640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27" y="5327862"/>
            <a:ext cx="789010" cy="72694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581" y="2708231"/>
            <a:ext cx="812225" cy="7516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844" y="4412146"/>
            <a:ext cx="955847" cy="8271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80395" cy="9803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32438" y="2722412"/>
            <a:ext cx="883931" cy="7696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77331" y="2722412"/>
            <a:ext cx="874550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12844" y="2722412"/>
            <a:ext cx="935509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09316" y="2722412"/>
            <a:ext cx="935509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438" y="3580779"/>
            <a:ext cx="883931" cy="7696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77331" y="3580779"/>
            <a:ext cx="874550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12844" y="3580779"/>
            <a:ext cx="935509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909316" y="3580779"/>
            <a:ext cx="935509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32438" y="4439145"/>
            <a:ext cx="883931" cy="7696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77331" y="4439145"/>
            <a:ext cx="874550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12844" y="4439145"/>
            <a:ext cx="935509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09316" y="4439145"/>
            <a:ext cx="935509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32438" y="5297511"/>
            <a:ext cx="883931" cy="7696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7331" y="5297511"/>
            <a:ext cx="874550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12844" y="5297511"/>
            <a:ext cx="935509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09316" y="5297511"/>
            <a:ext cx="935509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901160" y="2716498"/>
            <a:ext cx="935509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901160" y="3574865"/>
            <a:ext cx="935509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901160" y="4433231"/>
            <a:ext cx="935509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901160" y="5291597"/>
            <a:ext cx="935509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44105" y="1909544"/>
            <a:ext cx="883931" cy="7696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88998" y="1909544"/>
            <a:ext cx="874550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24511" y="1909544"/>
            <a:ext cx="935509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920982" y="1909544"/>
            <a:ext cx="935509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912827" y="1903631"/>
            <a:ext cx="935509" cy="765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2745" y="1884445"/>
            <a:ext cx="827314" cy="809327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743200" y="172995"/>
            <a:ext cx="6598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Solution of the 5-Queen Problem Using Backtracking Approach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273"/>
            <a:ext cx="827314" cy="10798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8" y="1324273"/>
            <a:ext cx="776890" cy="112003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662" y="1324273"/>
            <a:ext cx="789010" cy="11602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749" y="1324274"/>
            <a:ext cx="812225" cy="116021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986" y="2520402"/>
            <a:ext cx="741218" cy="11602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1446" y="2484492"/>
            <a:ext cx="868760" cy="1160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80395" cy="9803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24265" y="305531"/>
            <a:ext cx="5356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John Holland introduced </a:t>
            </a:r>
            <a:r>
              <a:rPr lang="en-US" b="1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Genetic Algorithm</a:t>
            </a:r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GA</a:t>
            </a:r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) 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99258" y="757235"/>
            <a:ext cx="3279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Darwin’s theory</a:t>
            </a:r>
            <a:r>
              <a:rPr lang="en-US" b="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of evolution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9525" y="24232"/>
            <a:ext cx="752475" cy="10096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802356" y="2634131"/>
            <a:ext cx="62322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Fortunately, one month later, the King requested the professor to solve 6-Queen problem. The professor thought that the King may request him to solve 16-Queen problem within next 10 months. 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Backtracking approach will not be efficient to solve the 8 or 16-Queen  problems. </a:t>
            </a:r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Therefore, professor invented Genetic Algorithm to solve the n-Queen problem.</a:t>
            </a:r>
          </a:p>
          <a:p>
            <a:pPr algn="dist"/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964725" y="172995"/>
            <a:ext cx="388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6-Queen Problem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1173" y="1950846"/>
            <a:ext cx="572251" cy="489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62891" y="1950846"/>
            <a:ext cx="566178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68536" y="1950846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13645" y="1950846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1173" y="2496669"/>
            <a:ext cx="572251" cy="489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62891" y="2496669"/>
            <a:ext cx="566178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68536" y="2496669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3645" y="2496669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51173" y="3042493"/>
            <a:ext cx="572251" cy="489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62891" y="3042493"/>
            <a:ext cx="566178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68536" y="3042493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13645" y="3042493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51173" y="3588316"/>
            <a:ext cx="572251" cy="489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62891" y="3588316"/>
            <a:ext cx="566178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68536" y="3588316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513645" y="3588316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273"/>
            <a:ext cx="827314" cy="10798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8" y="1324273"/>
            <a:ext cx="776890" cy="112003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662" y="1324273"/>
            <a:ext cx="789010" cy="11602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749" y="1324274"/>
            <a:ext cx="812225" cy="11602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4348" y="2511820"/>
            <a:ext cx="793270" cy="1160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6661" y="2511820"/>
            <a:ext cx="791610" cy="11602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986" y="2520402"/>
            <a:ext cx="741218" cy="11602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1446" y="2484492"/>
            <a:ext cx="868760" cy="1160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80395" cy="9803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24265" y="305531"/>
            <a:ext cx="5356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John Holland introduced </a:t>
            </a:r>
            <a:r>
              <a:rPr lang="en-US" b="1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Genetic Algorithm</a:t>
            </a:r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GA</a:t>
            </a:r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) 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99258" y="757235"/>
            <a:ext cx="3279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Darwin’s theory</a:t>
            </a:r>
            <a:r>
              <a:rPr lang="en-US" b="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of evolution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39525" y="24232"/>
            <a:ext cx="752475" cy="10096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9151403" y="1954962"/>
            <a:ext cx="572251" cy="489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763121" y="1954962"/>
            <a:ext cx="566178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68766" y="1954962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013875" y="1954962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51403" y="2500785"/>
            <a:ext cx="572251" cy="489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763121" y="2500785"/>
            <a:ext cx="566178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368766" y="2500785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013875" y="2500785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151403" y="3046609"/>
            <a:ext cx="572251" cy="489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763121" y="3046609"/>
            <a:ext cx="566178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368766" y="3046609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013875" y="3046609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51403" y="3592432"/>
            <a:ext cx="572251" cy="489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763121" y="3592432"/>
            <a:ext cx="566178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68766" y="3592432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013875" y="3592432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42935" y="4129754"/>
            <a:ext cx="572251" cy="489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254653" y="4129754"/>
            <a:ext cx="566178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860298" y="4129754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505407" y="4129754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642935" y="4675577"/>
            <a:ext cx="572251" cy="489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254653" y="4675577"/>
            <a:ext cx="566178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860298" y="4675577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407" y="4675577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642935" y="5221401"/>
            <a:ext cx="572251" cy="489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254653" y="5221401"/>
            <a:ext cx="566178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860298" y="5221401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505407" y="5221401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42935" y="5767224"/>
            <a:ext cx="572251" cy="489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254653" y="5767224"/>
            <a:ext cx="566178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860298" y="5767224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505407" y="5767224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143165" y="4133870"/>
            <a:ext cx="572251" cy="489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754883" y="4133870"/>
            <a:ext cx="566178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360528" y="4133870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1005637" y="4133870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143165" y="4679693"/>
            <a:ext cx="572251" cy="489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754883" y="4679693"/>
            <a:ext cx="566178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360528" y="4679693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1005637" y="4679693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143165" y="5225517"/>
            <a:ext cx="572251" cy="489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754883" y="5225517"/>
            <a:ext cx="566178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0360528" y="5225517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1005637" y="5225517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143165" y="5771340"/>
            <a:ext cx="572251" cy="489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754883" y="5771340"/>
            <a:ext cx="566178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360528" y="5771340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1005637" y="5771340"/>
            <a:ext cx="605642" cy="487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964725" y="172995"/>
            <a:ext cx="388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8-Queen Problem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78100" y="-228600"/>
            <a:ext cx="173482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1105</TotalTime>
  <Words>742</Words>
  <Application>Microsoft Office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Research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Rabiul</dc:creator>
  <cp:lastModifiedBy>Me</cp:lastModifiedBy>
  <cp:revision>93</cp:revision>
  <dcterms:created xsi:type="dcterms:W3CDTF">2018-10-31T19:16:00Z</dcterms:created>
  <dcterms:modified xsi:type="dcterms:W3CDTF">2019-10-16T13:35:37Z</dcterms:modified>
</cp:coreProperties>
</file>