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5143500" cx="9144000"/>
  <p:notesSz cx="6858000" cy="9144000"/>
  <p:embeddedFontLst>
    <p:embeddedFont>
      <p:font typeface="Nunito"/>
      <p:regular r:id="rId35"/>
      <p:bold r:id="rId36"/>
      <p:italic r:id="rId37"/>
      <p:boldItalic r:id="rId38"/>
    </p:embeddedFont>
    <p:embeddedFont>
      <p:font typeface="Maven Pro"/>
      <p:regular r:id="rId39"/>
      <p:bold r:id="rId40"/>
    </p:embeddedFont>
    <p:embeddedFont>
      <p:font typeface="Nunito Medium"/>
      <p:regular r:id="rId41"/>
      <p:bold r:id="rId42"/>
      <p:italic r:id="rId43"/>
      <p:boldItalic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avenPro-bold.fntdata"/><Relationship Id="rId20" Type="http://schemas.openxmlformats.org/officeDocument/2006/relationships/slide" Target="slides/slide15.xml"/><Relationship Id="rId42" Type="http://schemas.openxmlformats.org/officeDocument/2006/relationships/font" Target="fonts/NunitoMedium-bold.fntdata"/><Relationship Id="rId41" Type="http://schemas.openxmlformats.org/officeDocument/2006/relationships/font" Target="fonts/NunitoMedium-regular.fntdata"/><Relationship Id="rId22" Type="http://schemas.openxmlformats.org/officeDocument/2006/relationships/slide" Target="slides/slide17.xml"/><Relationship Id="rId44" Type="http://schemas.openxmlformats.org/officeDocument/2006/relationships/font" Target="fonts/NunitoMedium-boldItalic.fntdata"/><Relationship Id="rId21" Type="http://schemas.openxmlformats.org/officeDocument/2006/relationships/slide" Target="slides/slide16.xml"/><Relationship Id="rId43" Type="http://schemas.openxmlformats.org/officeDocument/2006/relationships/font" Target="fonts/NunitoMedium-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Nunito-regular.fntdata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Nunito-italic.fntdata"/><Relationship Id="rId14" Type="http://schemas.openxmlformats.org/officeDocument/2006/relationships/slide" Target="slides/slide9.xml"/><Relationship Id="rId36" Type="http://schemas.openxmlformats.org/officeDocument/2006/relationships/font" Target="fonts/Nunito-bold.fntdata"/><Relationship Id="rId17" Type="http://schemas.openxmlformats.org/officeDocument/2006/relationships/slide" Target="slides/slide12.xml"/><Relationship Id="rId39" Type="http://schemas.openxmlformats.org/officeDocument/2006/relationships/font" Target="fonts/MavenPro-regular.fntdata"/><Relationship Id="rId16" Type="http://schemas.openxmlformats.org/officeDocument/2006/relationships/slide" Target="slides/slide11.xml"/><Relationship Id="rId38" Type="http://schemas.openxmlformats.org/officeDocument/2006/relationships/font" Target="fonts/Nunito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5" name="Google Shape;27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5" name="Google Shape;33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2" name="Google Shape;34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9" name="Google Shape;34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1" name="Google Shape;36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8" name="Google Shape;36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6" name="Google Shape;376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6" name="Google Shape;386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4" name="Google Shape;394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4" name="Google Shape;404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3" name="Google Shape;413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1" name="Google Shape;28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9" name="Google Shape;419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5" name="Google Shape;425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2" name="Google Shape;432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8" name="Google Shape;438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5" name="Google Shape;445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2" name="Google Shape;452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9" name="Google Shape;459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6" name="Google Shape;466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4" name="Google Shape;474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2" name="Google Shape;482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8" name="Google Shape;28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4" name="Google Shape;29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9" name="Google Shape;29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7" name="Google Shape;30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4" name="Google Shape;31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1" name="Google Shape;32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8" name="Google Shape;32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2"/>
              <a:chOff x="7343003" y="4453711"/>
              <a:chExt cx="316800" cy="688512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51" name="Google Shape;51;p3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3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3" name="Google Shape;53;p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4" name="Google Shape;54;p3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4"/>
          <p:cNvGrpSpPr/>
          <p:nvPr/>
        </p:nvGrpSpPr>
        <p:grpSpPr>
          <a:xfrm>
            <a:off x="146769" y="3406"/>
            <a:ext cx="1233214" cy="1384535"/>
            <a:chOff x="146769" y="3406"/>
            <a:chExt cx="1233214" cy="1384535"/>
          </a:xfrm>
        </p:grpSpPr>
        <p:grpSp>
          <p:nvGrpSpPr>
            <p:cNvPr id="58" name="Google Shape;58;p4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9" name="Google Shape;59;p4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" name="Google Shape;60;p4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1" name="Google Shape;61;p4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62" name="Google Shape;62;p4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" name="Google Shape;63;p4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" name="Google Shape;64;p4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5" name="Google Shape;65;p4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66" name="Google Shape;66;p4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" name="Google Shape;67;p4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" name="Google Shape;68;p4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" name="Google Shape;69;p4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70" name="Google Shape;70;p4"/>
          <p:cNvGrpSpPr/>
          <p:nvPr/>
        </p:nvGrpSpPr>
        <p:grpSpPr>
          <a:xfrm>
            <a:off x="6775084" y="2904008"/>
            <a:ext cx="2186147" cy="2239500"/>
            <a:chOff x="6775084" y="2904008"/>
            <a:chExt cx="2186147" cy="2239500"/>
          </a:xfrm>
        </p:grpSpPr>
        <p:grpSp>
          <p:nvGrpSpPr>
            <p:cNvPr id="71" name="Google Shape;71;p4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72" name="Google Shape;72;p4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" name="Google Shape;73;p4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4" name="Google Shape;74;p4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75" name="Google Shape;75;p4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" name="Google Shape;76;p4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" name="Google Shape;77;p4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8" name="Google Shape;78;p4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9" name="Google Shape;79;p4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" name="Google Shape;80;p4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" name="Google Shape;81;p4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" name="Google Shape;82;p4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3" name="Google Shape;83;p4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84" name="Google Shape;84;p4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" name="Google Shape;85;p4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" name="Google Shape;86;p4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" name="Google Shape;87;p4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" name="Google Shape;88;p4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89" name="Google Shape;89;p4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255"/>
            <a:ext cx="2267380" cy="2601741"/>
            <a:chOff x="6790514" y="1255"/>
            <a:chExt cx="2267380" cy="2601741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536" y="1255"/>
              <a:ext cx="1990358" cy="1990303"/>
              <a:chOff x="7067536" y="1255"/>
              <a:chExt cx="1990358" cy="1990303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7"/>
              <a:ext cx="795000" cy="795000"/>
              <a:chOff x="8207126" y="1807997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b="0" i="0" sz="13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jpg"/><Relationship Id="rId4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Relationship Id="rId4" Type="http://schemas.openxmlformats.org/officeDocument/2006/relationships/image" Target="../media/image7.png"/><Relationship Id="rId5" Type="http://schemas.openxmlformats.org/officeDocument/2006/relationships/image" Target="../media/image14.png"/><Relationship Id="rId6" Type="http://schemas.openxmlformats.org/officeDocument/2006/relationships/image" Target="../media/image19.png"/><Relationship Id="rId7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8.png"/><Relationship Id="rId4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Relationship Id="rId4" Type="http://schemas.openxmlformats.org/officeDocument/2006/relationships/image" Target="../media/image22.png"/><Relationship Id="rId5" Type="http://schemas.openxmlformats.org/officeDocument/2006/relationships/image" Target="../media/image21.png"/><Relationship Id="rId6" Type="http://schemas.openxmlformats.org/officeDocument/2006/relationships/image" Target="../media/image25.png"/><Relationship Id="rId7" Type="http://schemas.openxmlformats.org/officeDocument/2006/relationships/image" Target="../media/image2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9.png"/><Relationship Id="rId6" Type="http://schemas.openxmlformats.org/officeDocument/2006/relationships/image" Target="../media/image2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0.png"/><Relationship Id="rId4" Type="http://schemas.openxmlformats.org/officeDocument/2006/relationships/image" Target="../media/image3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idx="1" type="subTitle"/>
          </p:nvPr>
        </p:nvSpPr>
        <p:spPr>
          <a:xfrm>
            <a:off x="824000" y="2500350"/>
            <a:ext cx="4255500" cy="20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i="1" lang="en-GB" u="sng"/>
              <a:t>Group 1 (sec 2):</a:t>
            </a:r>
            <a:endParaRPr b="1" i="1" u="sng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/>
              <a:t>Ahmed Shakib Reza (ID: 23341130)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/>
              <a:t>Kazi Mahathir Rahman (ID: 23341066)</a:t>
            </a:r>
            <a:endParaRPr sz="2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/>
              <a:t>Md. Abrar Hasan (ID: 23241115)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/>
              <a:t>Mahmud Abedin (ID: 20301366)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/>
              <a:t>Ishmam Azmine (ID: 21301299)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/>
              <a:t>Ronak Karmakar (ID: 18101298)</a:t>
            </a:r>
            <a:endParaRPr/>
          </a:p>
        </p:txBody>
      </p:sp>
      <p:sp>
        <p:nvSpPr>
          <p:cNvPr id="278" name="Google Shape;278;p13"/>
          <p:cNvSpPr txBox="1"/>
          <p:nvPr/>
        </p:nvSpPr>
        <p:spPr>
          <a:xfrm>
            <a:off x="661325" y="368425"/>
            <a:ext cx="4305300" cy="14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i="0" lang="en-GB" sz="27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CSE 428</a:t>
            </a:r>
            <a:endParaRPr b="1" i="0" sz="2700" u="none" cap="none" strike="noStrike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i="0" lang="en-GB" sz="27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Project Milestone-2</a:t>
            </a:r>
            <a:endParaRPr b="1" i="0" sz="2700" u="none" cap="none" strike="noStrike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2"/>
          <p:cNvSpPr txBox="1"/>
          <p:nvPr>
            <p:ph type="title"/>
          </p:nvPr>
        </p:nvSpPr>
        <p:spPr>
          <a:xfrm>
            <a:off x="1158900" y="246700"/>
            <a:ext cx="7030500" cy="4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/>
              <a:t>Why does AlexNet achieve better results?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338" name="Google Shape;338;p22"/>
          <p:cNvSpPr txBox="1"/>
          <p:nvPr/>
        </p:nvSpPr>
        <p:spPr>
          <a:xfrm>
            <a:off x="1522800" y="1380000"/>
            <a:ext cx="6302700" cy="34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marR="0" rtl="0" algn="l">
              <a:lnSpc>
                <a:spcPct val="218181"/>
              </a:lnSpc>
              <a:spcBef>
                <a:spcPts val="1400"/>
              </a:spcBef>
              <a:spcAft>
                <a:spcPts val="0"/>
              </a:spcAft>
              <a:buClr>
                <a:srgbClr val="242424"/>
              </a:buClr>
              <a:buSzPts val="1500"/>
              <a:buFont typeface="Georgia"/>
              <a:buChar char="●"/>
            </a:pPr>
            <a:r>
              <a:rPr b="1" i="0" lang="en-GB" sz="1500" u="none" cap="none" strike="noStrike">
                <a:solidFill>
                  <a:srgbClr val="24242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Dropout:</a:t>
            </a:r>
            <a:r>
              <a:rPr b="0" i="0" lang="en-GB" sz="1500" u="none" cap="none" strike="noStrike">
                <a:solidFill>
                  <a:srgbClr val="24242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Prevents Overfitting</a:t>
            </a:r>
            <a:endParaRPr b="0" i="0" sz="1500" u="none" cap="none" strike="noStrike">
              <a:solidFill>
                <a:srgbClr val="242424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218181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rgbClr val="242424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242424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339" name="Google Shape;339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91375" y="1703850"/>
            <a:ext cx="2857500" cy="314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3"/>
          <p:cNvSpPr txBox="1"/>
          <p:nvPr>
            <p:ph type="title"/>
          </p:nvPr>
        </p:nvSpPr>
        <p:spPr>
          <a:xfrm>
            <a:off x="1158900" y="246700"/>
            <a:ext cx="7030500" cy="4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/>
              <a:t>Architecture of AlexNet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345" name="Google Shape;345;p23"/>
          <p:cNvSpPr txBox="1"/>
          <p:nvPr/>
        </p:nvSpPr>
        <p:spPr>
          <a:xfrm>
            <a:off x="1168450" y="1320550"/>
            <a:ext cx="6302700" cy="6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1500"/>
              <a:buFont typeface="Georgia"/>
              <a:buChar char="●"/>
            </a:pPr>
            <a:r>
              <a:rPr b="0" i="0" lang="en-GB" sz="1500" u="none" cap="none" strike="noStrike">
                <a:solidFill>
                  <a:srgbClr val="24242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Original AlexNet architecture, as given in the research paper.</a:t>
            </a:r>
            <a:endParaRPr b="0" i="0" sz="1300" u="none" cap="none" strike="noStrik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46" name="Google Shape;346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68450" y="2153050"/>
            <a:ext cx="6515100" cy="221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4"/>
          <p:cNvSpPr txBox="1"/>
          <p:nvPr>
            <p:ph type="title"/>
          </p:nvPr>
        </p:nvSpPr>
        <p:spPr>
          <a:xfrm>
            <a:off x="1158900" y="246700"/>
            <a:ext cx="7030500" cy="4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/>
              <a:t>Architecture of AlexNet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352" name="Google Shape;352;p24"/>
          <p:cNvSpPr txBox="1"/>
          <p:nvPr/>
        </p:nvSpPr>
        <p:spPr>
          <a:xfrm>
            <a:off x="1168450" y="1320550"/>
            <a:ext cx="6302700" cy="9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1500"/>
              <a:buFont typeface="Georgia"/>
              <a:buChar char="●"/>
            </a:pPr>
            <a:r>
              <a:rPr b="0" i="0" lang="en-GB" sz="1500" u="none" cap="none" strike="noStrike">
                <a:solidFill>
                  <a:srgbClr val="24242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Full AlexNet in action </a:t>
            </a:r>
            <a:endParaRPr b="0" i="0" sz="1500" u="none" cap="none" strike="noStrike">
              <a:solidFill>
                <a:srgbClr val="242424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24242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[Note: Here in the diagram below, calculations was done based on input (227,227,3) but in our project we used (224,224,3) which is</a:t>
            </a:r>
            <a:endParaRPr sz="1500">
              <a:solidFill>
                <a:srgbClr val="242424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24242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Presented on the right]</a:t>
            </a:r>
            <a:endParaRPr sz="1500">
              <a:solidFill>
                <a:srgbClr val="242424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353" name="Google Shape;353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91075" y="2406150"/>
            <a:ext cx="5082226" cy="2712550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Google Shape;354;p24"/>
          <p:cNvSpPr txBox="1"/>
          <p:nvPr/>
        </p:nvSpPr>
        <p:spPr>
          <a:xfrm>
            <a:off x="2079175" y="2571750"/>
            <a:ext cx="517500" cy="3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GB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224</a:t>
            </a:r>
            <a:endParaRPr b="0" i="0" sz="1100" u="none" cap="none" strike="noStrik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55" name="Google Shape;355;p24"/>
          <p:cNvSpPr txBox="1"/>
          <p:nvPr/>
        </p:nvSpPr>
        <p:spPr>
          <a:xfrm>
            <a:off x="2079175" y="3596825"/>
            <a:ext cx="517500" cy="3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GB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224</a:t>
            </a:r>
            <a:endParaRPr b="0" i="0" sz="1100" u="none" cap="none" strike="noStrik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56" name="Google Shape;356;p24"/>
          <p:cNvSpPr txBox="1"/>
          <p:nvPr/>
        </p:nvSpPr>
        <p:spPr>
          <a:xfrm>
            <a:off x="6569625" y="4070600"/>
            <a:ext cx="517500" cy="3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-GB" sz="7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5</a:t>
            </a:r>
            <a:endParaRPr b="0" i="0" sz="700" u="none" cap="none" strike="noStrik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57" name="Google Shape;35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29650" y="184225"/>
            <a:ext cx="1227300" cy="4603274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p24"/>
          <p:cNvSpPr txBox="1"/>
          <p:nvPr/>
        </p:nvSpPr>
        <p:spPr>
          <a:xfrm>
            <a:off x="7388250" y="4787500"/>
            <a:ext cx="1310100" cy="3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  (Our version)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25"/>
          <p:cNvSpPr txBox="1"/>
          <p:nvPr>
            <p:ph type="title"/>
          </p:nvPr>
        </p:nvSpPr>
        <p:spPr>
          <a:xfrm>
            <a:off x="1158900" y="246700"/>
            <a:ext cx="7030500" cy="4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/>
              <a:t>Accuracy of AlexNet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364" name="Google Shape;364;p25"/>
          <p:cNvSpPr txBox="1"/>
          <p:nvPr/>
        </p:nvSpPr>
        <p:spPr>
          <a:xfrm>
            <a:off x="1158900" y="885900"/>
            <a:ext cx="6302700" cy="1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1500"/>
              <a:buFont typeface="Georgia"/>
              <a:buChar char="●"/>
            </a:pPr>
            <a:r>
              <a:rPr b="0" i="0" lang="en-GB" sz="1500" u="none" cap="none" strike="noStrike">
                <a:solidFill>
                  <a:srgbClr val="24242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Training Accuracy: 90.52% </a:t>
            </a:r>
            <a:endParaRPr b="0" i="0" sz="1500" u="none" cap="none" strike="noStrike">
              <a:solidFill>
                <a:srgbClr val="242424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1500"/>
              <a:buFont typeface="Georgia"/>
              <a:buChar char="●"/>
            </a:pPr>
            <a:r>
              <a:rPr b="0" i="0" lang="en-GB" sz="1500" u="none" cap="none" strike="noStrike">
                <a:solidFill>
                  <a:srgbClr val="24242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Validation (Test) Accuracy: 69.60%</a:t>
            </a:r>
            <a:endParaRPr b="0" i="0" sz="1300" u="none" cap="none" strike="noStrik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65" name="Google Shape;365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8025" y="1780525"/>
            <a:ext cx="8652261" cy="283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6"/>
          <p:cNvSpPr txBox="1"/>
          <p:nvPr>
            <p:ph type="title"/>
          </p:nvPr>
        </p:nvSpPr>
        <p:spPr>
          <a:xfrm>
            <a:off x="1158900" y="246700"/>
            <a:ext cx="7030500" cy="4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/>
              <a:t>Performance of AlexNet on Train data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371" name="Google Shape;371;p26"/>
          <p:cNvSpPr txBox="1"/>
          <p:nvPr/>
        </p:nvSpPr>
        <p:spPr>
          <a:xfrm>
            <a:off x="1344375" y="989375"/>
            <a:ext cx="6437100" cy="34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-GB" sz="1300" u="sng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Overall Metrics for Training data: </a:t>
            </a:r>
            <a:endParaRPr b="0" i="0" sz="1300" u="none" cap="none" strike="noStrik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</a:pPr>
            <a:r>
              <a:rPr b="0" i="0" lang="en-GB" sz="13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Overall Sensitivity: 0.202 </a:t>
            </a:r>
            <a:endParaRPr b="0" i="0" sz="1300" u="none" cap="none" strike="noStrik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</a:pPr>
            <a:r>
              <a:rPr b="0" i="0" lang="en-GB" sz="13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Overall Specificity: 0.8005000000000001 </a:t>
            </a:r>
            <a:endParaRPr b="0" i="0" sz="1300" u="none" cap="none" strike="noStrik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</a:pPr>
            <a:r>
              <a:rPr b="0" i="0" lang="en-GB" sz="13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Overall Positive Predictive Value (PPV): 0.20075491378213978 </a:t>
            </a:r>
            <a:endParaRPr b="0" i="0" sz="1300" u="none" cap="none" strike="noStrik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</a:pPr>
            <a:r>
              <a:rPr b="0" i="0" lang="en-GB" sz="13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Overall Negative Predictive Value (NPV): 0.8005825202160182 </a:t>
            </a:r>
            <a:endParaRPr b="0" i="0" sz="1300" u="none" cap="none" strike="noStrik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</a:pPr>
            <a:r>
              <a:rPr b="0" i="0" lang="en-GB" sz="13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Overall F1 Score: 0.1996799010845609</a:t>
            </a:r>
            <a:endParaRPr b="0" i="0" sz="1300" u="none" cap="none" strike="noStrik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72" name="Google Shape;372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95329" y="2423425"/>
            <a:ext cx="3652146" cy="258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Google Shape;373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96591" y="2571750"/>
            <a:ext cx="2899484" cy="258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27"/>
          <p:cNvSpPr txBox="1"/>
          <p:nvPr>
            <p:ph type="title"/>
          </p:nvPr>
        </p:nvSpPr>
        <p:spPr>
          <a:xfrm>
            <a:off x="1249400" y="124250"/>
            <a:ext cx="7030500" cy="4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/>
              <a:t>Performance of AlexNet on Train data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pic>
        <p:nvPicPr>
          <p:cNvPr id="379" name="Google Shape;379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3475" y="708399"/>
            <a:ext cx="2733975" cy="219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" name="Google Shape;380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43775" y="728675"/>
            <a:ext cx="2568874" cy="206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1" name="Google Shape;381;p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66775" y="3002575"/>
            <a:ext cx="2509600" cy="2013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82" name="Google Shape;382;p2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610800" y="3002575"/>
            <a:ext cx="2552840" cy="204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3" name="Google Shape;383;p2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316039" y="2942525"/>
            <a:ext cx="2552840" cy="204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28"/>
          <p:cNvSpPr txBox="1"/>
          <p:nvPr>
            <p:ph type="title"/>
          </p:nvPr>
        </p:nvSpPr>
        <p:spPr>
          <a:xfrm>
            <a:off x="1158900" y="246700"/>
            <a:ext cx="7030500" cy="4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/>
              <a:t>Performance of AlexNet on Test data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389" name="Google Shape;389;p28"/>
          <p:cNvSpPr txBox="1"/>
          <p:nvPr/>
        </p:nvSpPr>
        <p:spPr>
          <a:xfrm>
            <a:off x="1344375" y="989375"/>
            <a:ext cx="6437100" cy="34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-GB" sz="1300" u="sng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Overall Metrics for Testing data: </a:t>
            </a:r>
            <a:endParaRPr b="1" i="0" sz="1300" u="sng" cap="none" strike="noStrik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</a:pPr>
            <a:r>
              <a:rPr b="0" i="0" lang="en-GB" sz="13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Overall Sensitivity: 0.696 </a:t>
            </a:r>
            <a:endParaRPr b="0" i="0" sz="1300" u="none" cap="none" strike="noStrik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</a:pPr>
            <a:r>
              <a:rPr b="0" i="0" lang="en-GB" sz="13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Overall Specificity: 0.924 </a:t>
            </a:r>
            <a:endParaRPr b="0" i="0" sz="1300" u="none" cap="none" strike="noStrik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</a:pPr>
            <a:r>
              <a:rPr b="0" i="0" lang="en-GB" sz="13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Overall Positive Predictive Value (PPV): 0.697614169867691 </a:t>
            </a:r>
            <a:endParaRPr b="0" i="0" sz="1300" u="none" cap="none" strike="noStrik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</a:pPr>
            <a:r>
              <a:rPr b="0" i="0" lang="en-GB" sz="13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Overall Negative Predictive Value (NPV): 0.9258841400454777 </a:t>
            </a:r>
            <a:endParaRPr b="0" i="0" sz="1300" u="none" cap="none" strike="noStrik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</a:pPr>
            <a:r>
              <a:rPr b="0" i="0" lang="en-GB" sz="13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Overall F1 Score: 0.6880801243896261</a:t>
            </a:r>
            <a:endParaRPr b="0" i="0" sz="1300" u="none" cap="none" strike="noStrik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90" name="Google Shape;390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55575" y="2344125"/>
            <a:ext cx="3024575" cy="258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1" name="Google Shape;391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88479" y="2106075"/>
            <a:ext cx="3652146" cy="258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29"/>
          <p:cNvSpPr txBox="1"/>
          <p:nvPr>
            <p:ph type="title"/>
          </p:nvPr>
        </p:nvSpPr>
        <p:spPr>
          <a:xfrm>
            <a:off x="1249400" y="124250"/>
            <a:ext cx="7030500" cy="4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/>
              <a:t>Performance of AlexNet on Test data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pic>
        <p:nvPicPr>
          <p:cNvPr id="397" name="Google Shape;397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28050" y="855123"/>
            <a:ext cx="2268476" cy="1787673"/>
          </a:xfrm>
          <a:prstGeom prst="rect">
            <a:avLst/>
          </a:prstGeom>
          <a:noFill/>
          <a:ln>
            <a:noFill/>
          </a:ln>
        </p:spPr>
      </p:pic>
      <p:pic>
        <p:nvPicPr>
          <p:cNvPr id="398" name="Google Shape;398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22825" y="680600"/>
            <a:ext cx="2869174" cy="213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" name="Google Shape;399;p2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249400" y="2957637"/>
            <a:ext cx="2268478" cy="1779513"/>
          </a:xfrm>
          <a:prstGeom prst="rect">
            <a:avLst/>
          </a:prstGeom>
          <a:noFill/>
          <a:ln>
            <a:noFill/>
          </a:ln>
        </p:spPr>
      </p:pic>
      <p:pic>
        <p:nvPicPr>
          <p:cNvPr id="400" name="Google Shape;400;p2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794503" y="2957625"/>
            <a:ext cx="2337430" cy="188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1" name="Google Shape;401;p2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305034" y="2957625"/>
            <a:ext cx="2359075" cy="1881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0"/>
          <p:cNvSpPr txBox="1"/>
          <p:nvPr>
            <p:ph type="title"/>
          </p:nvPr>
        </p:nvSpPr>
        <p:spPr>
          <a:xfrm>
            <a:off x="1158900" y="132850"/>
            <a:ext cx="7030500" cy="4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/>
              <a:t>Some Misclassified Images of  AlexNet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pic>
        <p:nvPicPr>
          <p:cNvPr id="407" name="Google Shape;407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0200" y="851950"/>
            <a:ext cx="4151800" cy="180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8" name="Google Shape;408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26700" y="851950"/>
            <a:ext cx="3903451" cy="180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" name="Google Shape;409;p3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07625" y="2813600"/>
            <a:ext cx="4492113" cy="180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" name="Google Shape;410;p3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065775" y="2942695"/>
            <a:ext cx="3903450" cy="16067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31"/>
          <p:cNvSpPr txBox="1"/>
          <p:nvPr>
            <p:ph type="title"/>
          </p:nvPr>
        </p:nvSpPr>
        <p:spPr>
          <a:xfrm>
            <a:off x="3141600" y="990750"/>
            <a:ext cx="28608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ResNet-34 part</a:t>
            </a:r>
            <a:endParaRPr/>
          </a:p>
        </p:txBody>
      </p:sp>
      <p:sp>
        <p:nvSpPr>
          <p:cNvPr id="416" name="Google Shape;416;p31"/>
          <p:cNvSpPr txBox="1"/>
          <p:nvPr>
            <p:ph idx="1" type="body"/>
          </p:nvPr>
        </p:nvSpPr>
        <p:spPr>
          <a:xfrm>
            <a:off x="3509700" y="1768050"/>
            <a:ext cx="2124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lang="en-GB"/>
              <a:t>Kazi Mahathir Rahman</a:t>
            </a:r>
            <a:endParaRPr b="1"/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rPr lang="en-GB"/>
              <a:t>Id -23341066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149975" y="4139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/>
              <a:t>Data Augmentation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623400" y="13491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GB" sz="1000"/>
              <a:t>1. Determine the Maximum Number of Samples in Any Class: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en-GB" sz="1000"/>
              <a:t>   - The function first calculates the maximum number of samples (`max_sample`) present in any class/sub-folder within the given directory (`folder_path`).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en-GB" sz="1000"/>
              <a:t>2. Set Up Image Data Augmentation: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en-GB" sz="1000"/>
              <a:t>   - It uses Keras' `ImageDataGenerator` to define a set of image augmentation transformations. These include rotations, width and height shifts, shear transformations, zooming, horizontal flipping, and filling any newly created pixels after a transformation (`fill_mode='nearest'`).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en-GB" sz="1000"/>
              <a:t>3. Iterate Over Sub-Folders (Classes):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en-GB" sz="1000"/>
              <a:t>   - The function iterates over each sub-folder in the given directory. Each sub-folder is assumed to represent a different class.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 sz="1000"/>
          </a:p>
        </p:txBody>
      </p:sp>
      <p:sp>
        <p:nvSpPr>
          <p:cNvPr id="285" name="Google Shape;285;p14"/>
          <p:cNvSpPr txBox="1"/>
          <p:nvPr/>
        </p:nvSpPr>
        <p:spPr>
          <a:xfrm>
            <a:off x="7369850" y="228850"/>
            <a:ext cx="1422300" cy="572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GB" sz="1100" u="none" cap="none" strike="noStrike">
                <a:solidFill>
                  <a:srgbClr val="242424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Ronak Karmakar</a:t>
            </a:r>
            <a:endParaRPr b="0" i="0" sz="1100" u="none" cap="none" strike="noStrike">
              <a:solidFill>
                <a:srgbClr val="242424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GB" sz="1100" u="none" cap="none" strike="noStrike">
                <a:solidFill>
                  <a:srgbClr val="242424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18101298</a:t>
            </a:r>
            <a:endParaRPr b="0" i="0" sz="1100" u="none" cap="none" strike="noStrike">
              <a:solidFill>
                <a:srgbClr val="242424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32"/>
          <p:cNvSpPr txBox="1"/>
          <p:nvPr>
            <p:ph type="title"/>
          </p:nvPr>
        </p:nvSpPr>
        <p:spPr>
          <a:xfrm>
            <a:off x="1292125" y="732638"/>
            <a:ext cx="70305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/>
              <a:t>ResNet-34</a:t>
            </a:r>
            <a:endParaRPr/>
          </a:p>
        </p:txBody>
      </p:sp>
      <p:sp>
        <p:nvSpPr>
          <p:cNvPr id="422" name="Google Shape;422;p32"/>
          <p:cNvSpPr txBox="1"/>
          <p:nvPr>
            <p:ph idx="1" type="body"/>
          </p:nvPr>
        </p:nvSpPr>
        <p:spPr>
          <a:xfrm>
            <a:off x="766075" y="1597875"/>
            <a:ext cx="7381200" cy="30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6031"/>
              <a:buNone/>
            </a:pPr>
            <a:r>
              <a:rPr lang="en-GB" sz="3150"/>
              <a:t>ResNet-34 is a variant of the Residual Network (ResNet) architecture, a type of convolutional neural network (CNN) that was introduced by Kaiming He et al. in their 2015 paper "Deep Residual Learning for Image Recognition." The "34" in ResNet-34 refers to the number of layers that have learnable weights, indicating that this model is 34 layers deep. </a:t>
            </a:r>
            <a:endParaRPr sz="315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59999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59999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59999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159999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33"/>
          <p:cNvSpPr txBox="1"/>
          <p:nvPr>
            <p:ph type="title"/>
          </p:nvPr>
        </p:nvSpPr>
        <p:spPr>
          <a:xfrm>
            <a:off x="1303800" y="832300"/>
            <a:ext cx="52869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/>
              <a:t>Residual Block</a:t>
            </a:r>
            <a:endParaRPr/>
          </a:p>
        </p:txBody>
      </p:sp>
      <p:sp>
        <p:nvSpPr>
          <p:cNvPr id="428" name="Google Shape;428;p33"/>
          <p:cNvSpPr txBox="1"/>
          <p:nvPr>
            <p:ph idx="1" type="body"/>
          </p:nvPr>
        </p:nvSpPr>
        <p:spPr>
          <a:xfrm>
            <a:off x="404525" y="718575"/>
            <a:ext cx="8487300" cy="41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The key innovation in ResNet is the introduction of "skip connections" or "shortcut connections."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These connections allow the input to a layer (or set of layers) to be added to its output, effectively skipping the layers in between.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This approach helps to alleviate the vanishing gradient problem that becomes prominent in deeper networks, as it allows gradients to flow through the network more directly during training.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9" name="Google Shape;429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96750" y="2904300"/>
            <a:ext cx="3756900" cy="1851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4" name="Google Shape;434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18375" y="206775"/>
            <a:ext cx="2942800" cy="4599501"/>
          </a:xfrm>
          <a:prstGeom prst="rect">
            <a:avLst/>
          </a:prstGeom>
          <a:noFill/>
          <a:ln>
            <a:noFill/>
          </a:ln>
        </p:spPr>
      </p:pic>
      <p:sp>
        <p:nvSpPr>
          <p:cNvPr id="435" name="Google Shape;435;p34"/>
          <p:cNvSpPr txBox="1"/>
          <p:nvPr/>
        </p:nvSpPr>
        <p:spPr>
          <a:xfrm>
            <a:off x="515700" y="1699950"/>
            <a:ext cx="4805100" cy="17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●"/>
            </a:pPr>
            <a:r>
              <a:rPr b="0" i="0" lang="en-GB" sz="15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Total 34 layers</a:t>
            </a:r>
            <a:endParaRPr b="0" i="0" sz="1500" u="none" cap="none" strike="noStrik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●"/>
            </a:pPr>
            <a:r>
              <a:rPr b="0" i="0" lang="en-GB" sz="15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First layer- 7*7 conv layer</a:t>
            </a:r>
            <a:endParaRPr b="0" i="0" sz="1500" u="none" cap="none" strike="noStrik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●"/>
            </a:pPr>
            <a:r>
              <a:rPr b="0" i="0" lang="en-GB" sz="15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Second layer - Max Pooling layer</a:t>
            </a:r>
            <a:endParaRPr b="0" i="0" sz="1500" u="none" cap="none" strike="noStrik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●"/>
            </a:pPr>
            <a:r>
              <a:rPr b="0" i="0" lang="en-GB" sz="15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Rest 32 layer are 3*3 conv layer which is made with residual blocks</a:t>
            </a:r>
            <a:endParaRPr b="0" i="0" sz="1500" u="none" cap="none" strike="noStrik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" name="Google Shape;440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2831" y="152400"/>
            <a:ext cx="4286670" cy="281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1" name="Google Shape;441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01900" y="152400"/>
            <a:ext cx="4097199" cy="2764725"/>
          </a:xfrm>
          <a:prstGeom prst="rect">
            <a:avLst/>
          </a:prstGeom>
          <a:noFill/>
          <a:ln>
            <a:noFill/>
          </a:ln>
        </p:spPr>
      </p:pic>
      <p:sp>
        <p:nvSpPr>
          <p:cNvPr id="442" name="Google Shape;442;p35"/>
          <p:cNvSpPr txBox="1"/>
          <p:nvPr/>
        </p:nvSpPr>
        <p:spPr>
          <a:xfrm>
            <a:off x="938375" y="3478225"/>
            <a:ext cx="7142400" cy="7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GB" sz="18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Increasing accuracy and decreasing loss function in each epoch</a:t>
            </a:r>
            <a:endParaRPr b="1" i="0" sz="1800" u="none" cap="none" strike="noStrik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7" name="Google Shape;447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6050" y="789063"/>
            <a:ext cx="4795551" cy="3448475"/>
          </a:xfrm>
          <a:prstGeom prst="rect">
            <a:avLst/>
          </a:prstGeom>
          <a:noFill/>
          <a:ln>
            <a:noFill/>
          </a:ln>
        </p:spPr>
      </p:pic>
      <p:sp>
        <p:nvSpPr>
          <p:cNvPr id="448" name="Google Shape;448;p36"/>
          <p:cNvSpPr txBox="1"/>
          <p:nvPr/>
        </p:nvSpPr>
        <p:spPr>
          <a:xfrm>
            <a:off x="5602550" y="1827638"/>
            <a:ext cx="2829000" cy="11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GB" sz="1300" u="none" cap="none" strike="noStrike">
                <a:solidFill>
                  <a:srgbClr val="000000"/>
                </a:solidFill>
                <a:latin typeface="Nunito Medium"/>
                <a:ea typeface="Nunito Medium"/>
                <a:cs typeface="Nunito Medium"/>
                <a:sym typeface="Nunito Medium"/>
              </a:rPr>
              <a:t>Accuracy: 67.44%</a:t>
            </a:r>
            <a:endParaRPr b="0" i="0" sz="1300" u="none" cap="none" strike="noStrike">
              <a:solidFill>
                <a:srgbClr val="000000"/>
              </a:solidFill>
              <a:latin typeface="Nunito Medium"/>
              <a:ea typeface="Nunito Medium"/>
              <a:cs typeface="Nunito Medium"/>
              <a:sym typeface="Nunit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GB" sz="1300" u="none" cap="none" strike="noStrike">
                <a:solidFill>
                  <a:srgbClr val="000000"/>
                </a:solidFill>
                <a:latin typeface="Nunito Medium"/>
                <a:ea typeface="Nunito Medium"/>
                <a:cs typeface="Nunito Medium"/>
                <a:sym typeface="Nunito Medium"/>
              </a:rPr>
              <a:t>Sensitivity: 0.6744</a:t>
            </a:r>
            <a:endParaRPr b="0" i="0" sz="1300" u="none" cap="none" strike="noStrike">
              <a:solidFill>
                <a:srgbClr val="000000"/>
              </a:solidFill>
              <a:latin typeface="Nunito Medium"/>
              <a:ea typeface="Nunito Medium"/>
              <a:cs typeface="Nunito Medium"/>
              <a:sym typeface="Nunit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GB" sz="1300" u="none" cap="none" strike="noStrike">
                <a:solidFill>
                  <a:srgbClr val="000000"/>
                </a:solidFill>
                <a:latin typeface="Nunito Medium"/>
                <a:ea typeface="Nunito Medium"/>
                <a:cs typeface="Nunito Medium"/>
                <a:sym typeface="Nunito Medium"/>
              </a:rPr>
              <a:t>Specificity: 0.9186</a:t>
            </a:r>
            <a:endParaRPr b="0" i="0" sz="1300" u="none" cap="none" strike="noStrike">
              <a:solidFill>
                <a:srgbClr val="000000"/>
              </a:solidFill>
              <a:latin typeface="Nunito Medium"/>
              <a:ea typeface="Nunito Medium"/>
              <a:cs typeface="Nunito Medium"/>
              <a:sym typeface="Nunit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GB" sz="1300" u="none" cap="none" strike="noStrike">
                <a:solidFill>
                  <a:srgbClr val="000000"/>
                </a:solidFill>
                <a:latin typeface="Nunito Medium"/>
                <a:ea typeface="Nunito Medium"/>
                <a:cs typeface="Nunito Medium"/>
                <a:sym typeface="Nunito Medium"/>
              </a:rPr>
              <a:t>PPV: 0.73</a:t>
            </a:r>
            <a:endParaRPr b="0" i="0" sz="1300" u="none" cap="none" strike="noStrike">
              <a:solidFill>
                <a:srgbClr val="000000"/>
              </a:solidFill>
              <a:latin typeface="Nunito Medium"/>
              <a:ea typeface="Nunito Medium"/>
              <a:cs typeface="Nunito Medium"/>
              <a:sym typeface="Nunit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GB" sz="1300" u="none" cap="none" strike="noStrike">
                <a:solidFill>
                  <a:srgbClr val="000000"/>
                </a:solidFill>
                <a:latin typeface="Nunito Medium"/>
                <a:ea typeface="Nunito Medium"/>
                <a:cs typeface="Nunito Medium"/>
                <a:sym typeface="Nunito Medium"/>
              </a:rPr>
              <a:t>NPV: 0.92</a:t>
            </a:r>
            <a:endParaRPr b="0" i="0" sz="1300" u="none" cap="none" strike="noStrike">
              <a:solidFill>
                <a:srgbClr val="000000"/>
              </a:solidFill>
              <a:latin typeface="Nunito Medium"/>
              <a:ea typeface="Nunito Medium"/>
              <a:cs typeface="Nunito Medium"/>
              <a:sym typeface="Nunito Medium"/>
            </a:endParaRPr>
          </a:p>
        </p:txBody>
      </p:sp>
      <p:sp>
        <p:nvSpPr>
          <p:cNvPr id="449" name="Google Shape;449;p36"/>
          <p:cNvSpPr txBox="1"/>
          <p:nvPr/>
        </p:nvSpPr>
        <p:spPr>
          <a:xfrm>
            <a:off x="3252950" y="228475"/>
            <a:ext cx="2992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GB" sz="18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Performance Metrics</a:t>
            </a:r>
            <a:endParaRPr b="1" i="0" sz="1800" u="none" cap="none" strike="noStrik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4" name="Google Shape;454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4925" y="1631250"/>
            <a:ext cx="3987075" cy="289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5" name="Google Shape;455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13250" y="1631238"/>
            <a:ext cx="3511776" cy="2782175"/>
          </a:xfrm>
          <a:prstGeom prst="rect">
            <a:avLst/>
          </a:prstGeom>
          <a:noFill/>
          <a:ln>
            <a:noFill/>
          </a:ln>
        </p:spPr>
      </p:pic>
      <p:sp>
        <p:nvSpPr>
          <p:cNvPr id="456" name="Google Shape;456;p37"/>
          <p:cNvSpPr txBox="1"/>
          <p:nvPr/>
        </p:nvSpPr>
        <p:spPr>
          <a:xfrm>
            <a:off x="1205400" y="824650"/>
            <a:ext cx="67332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-GB" sz="17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Confusion Matrix for train and test</a:t>
            </a:r>
            <a:endParaRPr b="1" i="0" sz="1700" u="none" cap="none" strike="noStrik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38"/>
          <p:cNvSpPr txBox="1"/>
          <p:nvPr>
            <p:ph type="title"/>
          </p:nvPr>
        </p:nvSpPr>
        <p:spPr>
          <a:xfrm>
            <a:off x="1303800" y="739900"/>
            <a:ext cx="7030500" cy="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 sz="3000"/>
              <a:t>Inception Net</a:t>
            </a:r>
            <a:endParaRPr sz="3000"/>
          </a:p>
        </p:txBody>
      </p:sp>
      <p:sp>
        <p:nvSpPr>
          <p:cNvPr id="462" name="Google Shape;462;p38"/>
          <p:cNvSpPr txBox="1"/>
          <p:nvPr>
            <p:ph idx="1" type="body"/>
          </p:nvPr>
        </p:nvSpPr>
        <p:spPr>
          <a:xfrm>
            <a:off x="1303800" y="1640850"/>
            <a:ext cx="70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➢"/>
            </a:pPr>
            <a:r>
              <a:rPr lang="en-GB"/>
              <a:t>A convolutional neural network (CNN) designed for image classification tasks and developed for the ImageNet Large Scale Visual Recognition Challenges.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➢"/>
            </a:pPr>
            <a:r>
              <a:rPr lang="en-GB"/>
              <a:t>Known for using inception modules, blocks of layers designed to learn a combination of local and global features from the input data.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➢"/>
            </a:pPr>
            <a:r>
              <a:rPr lang="en-GB"/>
              <a:t>It uses inception module that applies a combination of 1x1, 3x3, and 5x5 convolutions on the input data and utilizes auxiliary classifiers to improve performance.</a:t>
            </a:r>
            <a:endParaRPr/>
          </a:p>
        </p:txBody>
      </p:sp>
      <p:sp>
        <p:nvSpPr>
          <p:cNvPr id="463" name="Google Shape;463;p38"/>
          <p:cNvSpPr txBox="1"/>
          <p:nvPr/>
        </p:nvSpPr>
        <p:spPr>
          <a:xfrm>
            <a:off x="6938525" y="362400"/>
            <a:ext cx="1765200" cy="3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GB" sz="13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Md. Abrar Hasan</a:t>
            </a:r>
            <a:endParaRPr b="0" i="0" sz="1300" u="none" cap="none" strike="noStrik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GB" sz="13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ID: 23241115</a:t>
            </a:r>
            <a:endParaRPr b="0" i="0" sz="1300" u="none" cap="none" strike="noStrik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3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Architecture of Inception Net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0" lang="en-GB" sz="1966"/>
              <a:t>(V3 Model)</a:t>
            </a:r>
            <a:endParaRPr b="0" sz="1966"/>
          </a:p>
        </p:txBody>
      </p:sp>
      <p:sp>
        <p:nvSpPr>
          <p:cNvPr id="469" name="Google Shape;469;p3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/>
          </a:p>
        </p:txBody>
      </p:sp>
      <p:pic>
        <p:nvPicPr>
          <p:cNvPr id="470" name="Google Shape;470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03800" y="1664800"/>
            <a:ext cx="7030501" cy="3406975"/>
          </a:xfrm>
          <a:prstGeom prst="rect">
            <a:avLst/>
          </a:prstGeom>
          <a:noFill/>
          <a:ln>
            <a:noFill/>
          </a:ln>
        </p:spPr>
      </p:pic>
      <p:sp>
        <p:nvSpPr>
          <p:cNvPr id="471" name="Google Shape;471;p39"/>
          <p:cNvSpPr txBox="1"/>
          <p:nvPr/>
        </p:nvSpPr>
        <p:spPr>
          <a:xfrm>
            <a:off x="7080100" y="381275"/>
            <a:ext cx="17082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GB" sz="13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Md. Abrar Hasan</a:t>
            </a:r>
            <a:endParaRPr b="0" i="0" sz="1300" u="none" cap="none" strike="noStrik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GB" sz="13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ID: 23241115</a:t>
            </a:r>
            <a:endParaRPr b="0" i="0" sz="1300" u="none" cap="none" strike="noStrik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4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Inception Layer</a:t>
            </a:r>
            <a:endParaRPr/>
          </a:p>
        </p:txBody>
      </p:sp>
      <p:sp>
        <p:nvSpPr>
          <p:cNvPr id="477" name="Google Shape;477;p40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/>
          </a:p>
        </p:txBody>
      </p:sp>
      <p:pic>
        <p:nvPicPr>
          <p:cNvPr id="478" name="Google Shape;478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03800" y="1089100"/>
            <a:ext cx="7030500" cy="3992100"/>
          </a:xfrm>
          <a:prstGeom prst="rect">
            <a:avLst/>
          </a:prstGeom>
          <a:noFill/>
          <a:ln>
            <a:noFill/>
          </a:ln>
        </p:spPr>
      </p:pic>
      <p:sp>
        <p:nvSpPr>
          <p:cNvPr id="479" name="Google Shape;479;p40"/>
          <p:cNvSpPr txBox="1"/>
          <p:nvPr/>
        </p:nvSpPr>
        <p:spPr>
          <a:xfrm>
            <a:off x="7258500" y="494525"/>
            <a:ext cx="14733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GB" sz="13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Md. Abrar Hasan</a:t>
            </a:r>
            <a:endParaRPr b="0" i="0" sz="1300" u="none" cap="none" strike="noStrik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GB" sz="13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ID: 23241115</a:t>
            </a:r>
            <a:endParaRPr b="0" i="0" sz="1300" u="none" cap="none" strike="noStrik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4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Accuracy of Inception Net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0" lang="en-GB" sz="1666"/>
              <a:t>(Epoch-Accuracy Curve)</a:t>
            </a:r>
            <a:endParaRPr b="0" sz="1666"/>
          </a:p>
        </p:txBody>
      </p:sp>
      <p:sp>
        <p:nvSpPr>
          <p:cNvPr id="485" name="Google Shape;485;p41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/>
          </a:p>
        </p:txBody>
      </p:sp>
      <p:pic>
        <p:nvPicPr>
          <p:cNvPr id="486" name="Google Shape;486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5688" y="1707575"/>
            <a:ext cx="7606723" cy="310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1042075" y="1581225"/>
            <a:ext cx="7664700" cy="27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GB" sz="900"/>
              <a:t>4. Calculate Augmentation Requirement for Each Class:</a:t>
            </a:r>
            <a:endParaRPr sz="9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en-GB" sz="900"/>
              <a:t>   - For each class, it calculates how many new augmented images are needed (`augmentation_num`) to match the number of samples in the class with the most samples (`max_sample`).</a:t>
            </a:r>
            <a:endParaRPr sz="9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en-GB" sz="900"/>
              <a:t>5. Perform Data Augmentation:</a:t>
            </a:r>
            <a:endParaRPr sz="9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en-GB" sz="900"/>
              <a:t>   - If augmentation is needed (i.e., `augmentation_num` &gt; 0), it iterates over the images in the class's sub-folder.</a:t>
            </a:r>
            <a:endParaRPr sz="9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en-GB" sz="900"/>
              <a:t>   - Each image is loaded, converted into a numpy array, and reshaped to fit the requirements of `ImageDataGenerator`.</a:t>
            </a:r>
            <a:endParaRPr sz="9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en-GB" sz="900"/>
              <a:t>   - The `datagen.flow` method is used to generate augmented images. It saves one augmented image per original image in the same sub-folder with a filename prefix of 'img' and format 'jpeg'. The loop for augmentation breaks after saving one augmented image per original image.</a:t>
            </a:r>
            <a:endParaRPr sz="9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en-GB" sz="900"/>
              <a:t>6. Limiting Augmentation:</a:t>
            </a:r>
            <a:endParaRPr sz="9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en-GB" sz="900"/>
              <a:t>   - The inner loop, which performs the augmentation, is limited to only generate one augmented image per original image (`if i &gt;= 1: break`).</a:t>
            </a:r>
            <a:endParaRPr sz="9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 sz="900"/>
          </a:p>
        </p:txBody>
      </p:sp>
      <p:sp>
        <p:nvSpPr>
          <p:cNvPr id="291" name="Google Shape;291;p15"/>
          <p:cNvSpPr txBox="1"/>
          <p:nvPr/>
        </p:nvSpPr>
        <p:spPr>
          <a:xfrm>
            <a:off x="7423325" y="250225"/>
            <a:ext cx="1475400" cy="5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GB" sz="1100" u="none" cap="none" strike="noStrike">
                <a:solidFill>
                  <a:srgbClr val="242424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Ronak Karmakar</a:t>
            </a:r>
            <a:endParaRPr b="0" i="0" sz="1100" u="none" cap="none" strike="noStrike">
              <a:solidFill>
                <a:srgbClr val="242424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GB" sz="1100" u="none" cap="none" strike="noStrike">
                <a:solidFill>
                  <a:srgbClr val="242424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18101298</a:t>
            </a:r>
            <a:endParaRPr b="0" i="0" sz="1300" u="none" cap="none" strike="noStrik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6"/>
          <p:cNvSpPr txBox="1"/>
          <p:nvPr/>
        </p:nvSpPr>
        <p:spPr>
          <a:xfrm>
            <a:off x="1478925" y="1175675"/>
            <a:ext cx="6457800" cy="29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GB" sz="28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Ahmed Shakib Reza</a:t>
            </a:r>
            <a:endParaRPr b="0" i="0" sz="2800" u="none" cap="none" strike="noStrik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GB" sz="28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Id: 23341130</a:t>
            </a:r>
            <a:endParaRPr b="0" i="0" sz="2800" u="none" cap="none" strike="noStrik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GB" sz="28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Sec: 02</a:t>
            </a:r>
            <a:endParaRPr b="0" i="0" sz="2800" u="none" cap="none" strike="noStrik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GB" sz="28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(AlexNet Model)</a:t>
            </a:r>
            <a:endParaRPr b="0" i="0" sz="2800" u="none" cap="none" strike="noStrik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-GB" sz="2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(</a:t>
            </a:r>
            <a:r>
              <a:rPr b="1" i="0" lang="en-GB" sz="2100" u="sng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Slide no.</a:t>
            </a:r>
            <a:r>
              <a:rPr b="0" i="0" lang="en-GB" sz="2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5 to 18)</a:t>
            </a:r>
            <a:endParaRPr b="0" i="0" sz="2100" u="none" cap="none" strike="noStrik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GB"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(</a:t>
            </a:r>
            <a:r>
              <a:rPr b="1" lang="en-GB" sz="1800" u="sng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in Video:</a:t>
            </a:r>
            <a:r>
              <a:rPr b="1" lang="en-GB"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GB"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5:01 to 18:15)</a:t>
            </a:r>
            <a:endParaRPr sz="18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7"/>
          <p:cNvSpPr txBox="1"/>
          <p:nvPr>
            <p:ph type="title"/>
          </p:nvPr>
        </p:nvSpPr>
        <p:spPr>
          <a:xfrm>
            <a:off x="1303800" y="233900"/>
            <a:ext cx="7030500" cy="7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AlexNet</a:t>
            </a:r>
            <a:endParaRPr/>
          </a:p>
        </p:txBody>
      </p:sp>
      <p:sp>
        <p:nvSpPr>
          <p:cNvPr id="302" name="Google Shape;302;p1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/>
          </a:p>
        </p:txBody>
      </p:sp>
      <p:pic>
        <p:nvPicPr>
          <p:cNvPr id="303" name="Google Shape;303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30400" y="1775900"/>
            <a:ext cx="6423325" cy="2910825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17"/>
          <p:cNvSpPr txBox="1"/>
          <p:nvPr/>
        </p:nvSpPr>
        <p:spPr>
          <a:xfrm>
            <a:off x="1323525" y="937625"/>
            <a:ext cx="69030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GB" sz="13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AlexNet was the 1st CNN based model to win ImageNet Challenge in 2012. After this more and more deeper neural networks were proposed, such as VGG, GoogLeNet.</a:t>
            </a:r>
            <a:endParaRPr b="0" i="0" sz="1300" u="none" cap="none" strike="noStrik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8"/>
          <p:cNvSpPr txBox="1"/>
          <p:nvPr>
            <p:ph type="title"/>
          </p:nvPr>
        </p:nvSpPr>
        <p:spPr>
          <a:xfrm>
            <a:off x="1158925" y="238050"/>
            <a:ext cx="7030500" cy="5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/>
              <a:t>Architecture of AlexNet</a:t>
            </a:r>
            <a:endParaRPr/>
          </a:p>
        </p:txBody>
      </p:sp>
      <p:pic>
        <p:nvPicPr>
          <p:cNvPr id="310" name="Google Shape;310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58925" y="1428501"/>
            <a:ext cx="7699125" cy="3263599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18"/>
          <p:cNvSpPr txBox="1"/>
          <p:nvPr/>
        </p:nvSpPr>
        <p:spPr>
          <a:xfrm>
            <a:off x="1344375" y="1051475"/>
            <a:ext cx="3166800" cy="3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Georgia"/>
              <a:buChar char="●"/>
            </a:pPr>
            <a:r>
              <a:rPr b="0" i="0" lang="en-GB" sz="15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Basic Outline of the process</a:t>
            </a:r>
            <a:endParaRPr b="0" i="0" sz="1500" u="none" cap="none" strike="noStrike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9"/>
          <p:cNvSpPr txBox="1"/>
          <p:nvPr>
            <p:ph type="title"/>
          </p:nvPr>
        </p:nvSpPr>
        <p:spPr>
          <a:xfrm>
            <a:off x="1158900" y="246700"/>
            <a:ext cx="7030500" cy="4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/>
              <a:t>Architecture of AlexNet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pic>
        <p:nvPicPr>
          <p:cNvPr id="317" name="Google Shape;317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950" y="1980000"/>
            <a:ext cx="8839200" cy="2400300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19"/>
          <p:cNvSpPr txBox="1"/>
          <p:nvPr/>
        </p:nvSpPr>
        <p:spPr>
          <a:xfrm>
            <a:off x="1168450" y="1320550"/>
            <a:ext cx="6302700" cy="6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1500"/>
              <a:buFont typeface="Georgia"/>
              <a:buChar char="●"/>
            </a:pPr>
            <a:r>
              <a:rPr b="0" i="0" lang="en-GB" sz="1500" u="none" cap="none" strike="noStrike">
                <a:solidFill>
                  <a:srgbClr val="24242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If we look into the convolutional layers inside, there are 5 similar blocks, each composed of similar layers.</a:t>
            </a:r>
            <a:endParaRPr b="0" i="0" sz="1300" u="none" cap="none" strike="noStrik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0"/>
          <p:cNvSpPr txBox="1"/>
          <p:nvPr>
            <p:ph type="title"/>
          </p:nvPr>
        </p:nvSpPr>
        <p:spPr>
          <a:xfrm>
            <a:off x="1158900" y="246700"/>
            <a:ext cx="7030500" cy="4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/>
              <a:t>Architecture of AlexNet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324" name="Google Shape;324;p20"/>
          <p:cNvSpPr txBox="1"/>
          <p:nvPr/>
        </p:nvSpPr>
        <p:spPr>
          <a:xfrm>
            <a:off x="1168450" y="1320550"/>
            <a:ext cx="6302700" cy="6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1500"/>
              <a:buFont typeface="Georgia"/>
              <a:buChar char="●"/>
            </a:pPr>
            <a:r>
              <a:rPr b="0" i="0" lang="en-GB" sz="1500" u="none" cap="none" strike="noStrike">
                <a:solidFill>
                  <a:srgbClr val="24242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Convolutional Block</a:t>
            </a:r>
            <a:endParaRPr b="0" i="0" sz="1300" u="none" cap="none" strike="noStrik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25" name="Google Shape;325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3025" y="1718400"/>
            <a:ext cx="8376202" cy="285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1"/>
          <p:cNvSpPr txBox="1"/>
          <p:nvPr>
            <p:ph type="title"/>
          </p:nvPr>
        </p:nvSpPr>
        <p:spPr>
          <a:xfrm>
            <a:off x="1158900" y="246700"/>
            <a:ext cx="7030500" cy="4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/>
              <a:t>Why does AlexNet achieve better results?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331" name="Google Shape;331;p21"/>
          <p:cNvSpPr txBox="1"/>
          <p:nvPr/>
        </p:nvSpPr>
        <p:spPr>
          <a:xfrm>
            <a:off x="1168450" y="1320550"/>
            <a:ext cx="6302700" cy="34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marR="0" rtl="0" algn="l">
              <a:lnSpc>
                <a:spcPct val="218181"/>
              </a:lnSpc>
              <a:spcBef>
                <a:spcPts val="1400"/>
              </a:spcBef>
              <a:spcAft>
                <a:spcPts val="0"/>
              </a:spcAft>
              <a:buClr>
                <a:srgbClr val="242424"/>
              </a:buClr>
              <a:buSzPts val="1500"/>
              <a:buFont typeface="Georgia"/>
              <a:buChar char="●"/>
            </a:pPr>
            <a:r>
              <a:rPr b="1" i="0" lang="en-GB" sz="1500" u="none" cap="none" strike="noStrike">
                <a:solidFill>
                  <a:srgbClr val="24242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Relu activation function is used:</a:t>
            </a:r>
            <a:r>
              <a:rPr b="0" i="0" lang="en-GB" sz="1500" u="none" cap="none" strike="noStrike">
                <a:solidFill>
                  <a:srgbClr val="24242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ReLu is used is because it is simple, fast, and empirically it seems to work well</a:t>
            </a:r>
            <a:endParaRPr b="0" i="0" sz="1500" u="none" cap="none" strike="noStrike">
              <a:solidFill>
                <a:srgbClr val="242424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marR="0" rtl="0" algn="l">
              <a:lnSpc>
                <a:spcPct val="218181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GB" sz="1500" u="none" cap="none" strike="noStrike">
                <a:solidFill>
                  <a:srgbClr val="24242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Relu function: f (x) = max (0, x)</a:t>
            </a:r>
            <a:endParaRPr b="0" i="0" sz="1500" u="none" cap="none" strike="noStrike">
              <a:solidFill>
                <a:srgbClr val="242424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218181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rgbClr val="242424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242424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332" name="Google Shape;332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56450" y="2903975"/>
            <a:ext cx="6431100" cy="209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