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BFF"/>
    <a:srgbClr val="8F92FF"/>
    <a:srgbClr val="DA5300"/>
    <a:srgbClr val="FF6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E9038-19FD-4A88-B3DC-4EE92533EEB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DAF559-3E08-4824-97DD-8FE365BA0668}">
      <dgm:prSet phldrT="[Text]"/>
      <dgm:spPr/>
      <dgm:t>
        <a:bodyPr/>
        <a:lstStyle/>
        <a:p>
          <a:r>
            <a:rPr lang="en-US" dirty="0"/>
            <a:t>Imaging</a:t>
          </a:r>
        </a:p>
        <a:p>
          <a:r>
            <a:rPr lang="en-US" dirty="0"/>
            <a:t>Device</a:t>
          </a:r>
        </a:p>
      </dgm:t>
    </dgm:pt>
    <dgm:pt modelId="{01E08A07-B9EE-43FE-B72F-E6E60F2DB6CA}" type="parTrans" cxnId="{00DFE236-4E51-49DE-B1D0-E6CF4B9ADDAD}">
      <dgm:prSet/>
      <dgm:spPr/>
      <dgm:t>
        <a:bodyPr/>
        <a:lstStyle/>
        <a:p>
          <a:endParaRPr lang="en-US"/>
        </a:p>
      </dgm:t>
    </dgm:pt>
    <dgm:pt modelId="{67612958-7BC0-40C3-8074-4C895D0B448C}" type="sibTrans" cxnId="{00DFE236-4E51-49DE-B1D0-E6CF4B9ADDAD}">
      <dgm:prSet/>
      <dgm:spPr>
        <a:solidFill>
          <a:schemeClr val="accent1"/>
        </a:solidFill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B480DE5C-88F6-4D5B-9E0B-212AC9BE7641}">
      <dgm:prSet phldrT="[Text]"/>
      <dgm:spPr/>
      <dgm:t>
        <a:bodyPr/>
        <a:lstStyle/>
        <a:p>
          <a:r>
            <a:rPr lang="en-US" dirty="0"/>
            <a:t>Image</a:t>
          </a:r>
        </a:p>
        <a:p>
          <a:r>
            <a:rPr lang="en-US" dirty="0"/>
            <a:t>Content</a:t>
          </a:r>
        </a:p>
      </dgm:t>
    </dgm:pt>
    <dgm:pt modelId="{7E7B8D9A-A307-4422-9B32-D5E7FC0F2892}" type="parTrans" cxnId="{BCB6D971-115C-4D9B-972E-EB05874C1F46}">
      <dgm:prSet/>
      <dgm:spPr/>
      <dgm:t>
        <a:bodyPr/>
        <a:lstStyle/>
        <a:p>
          <a:endParaRPr lang="en-US"/>
        </a:p>
      </dgm:t>
    </dgm:pt>
    <dgm:pt modelId="{96247AB9-178B-4E0B-9004-0B18BA1299F1}" type="sibTrans" cxnId="{BCB6D971-115C-4D9B-972E-EB05874C1F46}">
      <dgm:prSet/>
      <dgm:spPr>
        <a:solidFill>
          <a:schemeClr val="accent1"/>
        </a:solidFill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EC8026A-3A70-452A-916E-9A0006CDED35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Machine </a:t>
          </a:r>
          <a:br>
            <a: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Vision</a:t>
          </a:r>
        </a:p>
      </dgm:t>
    </dgm:pt>
    <dgm:pt modelId="{4FD5BA6C-3A0D-46AD-A702-E391CA2B200F}" type="parTrans" cxnId="{4547272E-8F52-48B4-8F07-8D5945D21A74}">
      <dgm:prSet/>
      <dgm:spPr/>
      <dgm:t>
        <a:bodyPr/>
        <a:lstStyle/>
        <a:p>
          <a:endParaRPr lang="en-US"/>
        </a:p>
      </dgm:t>
    </dgm:pt>
    <dgm:pt modelId="{17230D96-8D6D-4919-B492-7718C8516CA9}" type="sibTrans" cxnId="{4547272E-8F52-48B4-8F07-8D5945D21A74}">
      <dgm:prSet/>
      <dgm:spPr>
        <a:solidFill>
          <a:schemeClr val="accent1"/>
        </a:solidFill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FB89231-1D9F-4F79-A388-97B6049F26DB}">
      <dgm:prSet phldrT="[Text]"/>
      <dgm:spPr/>
      <dgm:t>
        <a:bodyPr/>
        <a:lstStyle/>
        <a:p>
          <a:r>
            <a:rPr lang="en-US" dirty="0"/>
            <a:t>A World</a:t>
          </a:r>
        </a:p>
        <a:p>
          <a:r>
            <a:rPr lang="en-US" dirty="0"/>
            <a:t>Description</a:t>
          </a:r>
        </a:p>
      </dgm:t>
    </dgm:pt>
    <dgm:pt modelId="{35339EE6-C5A2-4B3E-A7B7-0EBF55777C6D}" type="parTrans" cxnId="{68C8F6FE-6C07-4A17-AFD3-053BE6E5BA91}">
      <dgm:prSet/>
      <dgm:spPr/>
      <dgm:t>
        <a:bodyPr/>
        <a:lstStyle/>
        <a:p>
          <a:endParaRPr lang="en-US"/>
        </a:p>
      </dgm:t>
    </dgm:pt>
    <dgm:pt modelId="{B6B362E9-7FC2-4796-8C4D-B390F978370B}" type="sibTrans" cxnId="{68C8F6FE-6C07-4A17-AFD3-053BE6E5BA91}">
      <dgm:prSet/>
      <dgm:spPr>
        <a:solidFill>
          <a:schemeClr val="accent1"/>
        </a:solidFill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67F4812-7108-41F4-A3FD-43A909BA5A2A}">
      <dgm:prSet phldrT="[Text]"/>
      <dgm:spPr/>
      <dgm:t>
        <a:bodyPr/>
        <a:lstStyle/>
        <a:p>
          <a:r>
            <a:rPr lang="en-US" dirty="0"/>
            <a:t>World</a:t>
          </a:r>
        </a:p>
      </dgm:t>
    </dgm:pt>
    <dgm:pt modelId="{49A3B5CA-D3C8-4672-8827-5E7A9E6367FD}" type="parTrans" cxnId="{D02C8F47-916C-48D4-A627-6CA3863D9E52}">
      <dgm:prSet/>
      <dgm:spPr/>
      <dgm:t>
        <a:bodyPr/>
        <a:lstStyle/>
        <a:p>
          <a:endParaRPr lang="en-US"/>
        </a:p>
      </dgm:t>
    </dgm:pt>
    <dgm:pt modelId="{DD322B0D-BD0E-4F10-B810-0ABD661552FC}" type="sibTrans" cxnId="{D02C8F47-916C-48D4-A627-6CA3863D9E52}">
      <dgm:prSet/>
      <dgm:spPr>
        <a:solidFill>
          <a:schemeClr val="accent1"/>
        </a:solidFill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C4B0AAA-981C-4AB4-9778-F6BD84D00352}" type="pres">
      <dgm:prSet presAssocID="{FFBE9038-19FD-4A88-B3DC-4EE92533EEB9}" presName="cycle" presStyleCnt="0">
        <dgm:presLayoutVars>
          <dgm:dir/>
          <dgm:resizeHandles val="exact"/>
        </dgm:presLayoutVars>
      </dgm:prSet>
      <dgm:spPr/>
    </dgm:pt>
    <dgm:pt modelId="{68534178-5E0E-4DAF-9065-30F8DC1DF4B1}" type="pres">
      <dgm:prSet presAssocID="{B4DAF559-3E08-4824-97DD-8FE365BA0668}" presName="node" presStyleLbl="node1" presStyleIdx="0" presStyleCnt="5" custRadScaleRad="100290" custRadScaleInc="-14815">
        <dgm:presLayoutVars>
          <dgm:bulletEnabled val="1"/>
        </dgm:presLayoutVars>
      </dgm:prSet>
      <dgm:spPr/>
    </dgm:pt>
    <dgm:pt modelId="{7F1667FF-B95A-47EF-9E04-E052C6B4FB0B}" type="pres">
      <dgm:prSet presAssocID="{B4DAF559-3E08-4824-97DD-8FE365BA0668}" presName="spNode" presStyleCnt="0"/>
      <dgm:spPr/>
    </dgm:pt>
    <dgm:pt modelId="{511751E0-6594-4481-BCC8-657EDE765FF8}" type="pres">
      <dgm:prSet presAssocID="{67612958-7BC0-40C3-8074-4C895D0B448C}" presName="sibTrans" presStyleLbl="sibTrans1D1" presStyleIdx="0" presStyleCnt="5"/>
      <dgm:spPr/>
    </dgm:pt>
    <dgm:pt modelId="{C79B3D9A-2983-4785-8A30-6BBFA33EACC6}" type="pres">
      <dgm:prSet presAssocID="{B480DE5C-88F6-4D5B-9E0B-212AC9BE7641}" presName="node" presStyleLbl="node1" presStyleIdx="1" presStyleCnt="5">
        <dgm:presLayoutVars>
          <dgm:bulletEnabled val="1"/>
        </dgm:presLayoutVars>
      </dgm:prSet>
      <dgm:spPr/>
    </dgm:pt>
    <dgm:pt modelId="{0E244AE0-7B95-4947-BEA4-7D6254029850}" type="pres">
      <dgm:prSet presAssocID="{B480DE5C-88F6-4D5B-9E0B-212AC9BE7641}" presName="spNode" presStyleCnt="0"/>
      <dgm:spPr/>
    </dgm:pt>
    <dgm:pt modelId="{F5C886CA-8D0F-4AA6-97E9-40706292A5DB}" type="pres">
      <dgm:prSet presAssocID="{96247AB9-178B-4E0B-9004-0B18BA1299F1}" presName="sibTrans" presStyleLbl="sibTrans1D1" presStyleIdx="1" presStyleCnt="5"/>
      <dgm:spPr/>
    </dgm:pt>
    <dgm:pt modelId="{5865BA14-0D18-4995-9745-1ACC066C58E1}" type="pres">
      <dgm:prSet presAssocID="{3EC8026A-3A70-452A-916E-9A0006CDED35}" presName="node" presStyleLbl="node1" presStyleIdx="2" presStyleCnt="5">
        <dgm:presLayoutVars>
          <dgm:bulletEnabled val="1"/>
        </dgm:presLayoutVars>
      </dgm:prSet>
      <dgm:spPr/>
    </dgm:pt>
    <dgm:pt modelId="{51ABCDC7-C901-4138-923E-3886531CCB0D}" type="pres">
      <dgm:prSet presAssocID="{3EC8026A-3A70-452A-916E-9A0006CDED35}" presName="spNode" presStyleCnt="0"/>
      <dgm:spPr/>
    </dgm:pt>
    <dgm:pt modelId="{0707E462-80AF-41C3-988F-4D7CC9035069}" type="pres">
      <dgm:prSet presAssocID="{17230D96-8D6D-4919-B492-7718C8516CA9}" presName="sibTrans" presStyleLbl="sibTrans1D1" presStyleIdx="2" presStyleCnt="5"/>
      <dgm:spPr/>
    </dgm:pt>
    <dgm:pt modelId="{0F058815-02F2-4879-971F-9115FEF82678}" type="pres">
      <dgm:prSet presAssocID="{EFB89231-1D9F-4F79-A388-97B6049F26DB}" presName="node" presStyleLbl="node1" presStyleIdx="3" presStyleCnt="5">
        <dgm:presLayoutVars>
          <dgm:bulletEnabled val="1"/>
        </dgm:presLayoutVars>
      </dgm:prSet>
      <dgm:spPr/>
    </dgm:pt>
    <dgm:pt modelId="{9DC2CAEA-17D0-48A3-9E97-9DA027C9D861}" type="pres">
      <dgm:prSet presAssocID="{EFB89231-1D9F-4F79-A388-97B6049F26DB}" presName="spNode" presStyleCnt="0"/>
      <dgm:spPr/>
    </dgm:pt>
    <dgm:pt modelId="{46CE99A0-3F7A-4839-B2D1-03B2C3F875BF}" type="pres">
      <dgm:prSet presAssocID="{B6B362E9-7FC2-4796-8C4D-B390F978370B}" presName="sibTrans" presStyleLbl="sibTrans1D1" presStyleIdx="3" presStyleCnt="5"/>
      <dgm:spPr/>
    </dgm:pt>
    <dgm:pt modelId="{AD7F4300-F31B-49D7-ACE8-965B8E28F588}" type="pres">
      <dgm:prSet presAssocID="{F67F4812-7108-41F4-A3FD-43A909BA5A2A}" presName="node" presStyleLbl="node1" presStyleIdx="4" presStyleCnt="5">
        <dgm:presLayoutVars>
          <dgm:bulletEnabled val="1"/>
        </dgm:presLayoutVars>
      </dgm:prSet>
      <dgm:spPr/>
    </dgm:pt>
    <dgm:pt modelId="{1BE9432F-FB9D-409C-A187-BA95E4B7DD30}" type="pres">
      <dgm:prSet presAssocID="{F67F4812-7108-41F4-A3FD-43A909BA5A2A}" presName="spNode" presStyleCnt="0"/>
      <dgm:spPr/>
    </dgm:pt>
    <dgm:pt modelId="{06AE1977-66A3-4ECA-A5CB-A122F7515A7A}" type="pres">
      <dgm:prSet presAssocID="{DD322B0D-BD0E-4F10-B810-0ABD661552FC}" presName="sibTrans" presStyleLbl="sibTrans1D1" presStyleIdx="4" presStyleCnt="5"/>
      <dgm:spPr/>
    </dgm:pt>
  </dgm:ptLst>
  <dgm:cxnLst>
    <dgm:cxn modelId="{7659852C-DA08-492C-B586-3BABC28ADF9F}" type="presOf" srcId="{3EC8026A-3A70-452A-916E-9A0006CDED35}" destId="{5865BA14-0D18-4995-9745-1ACC066C58E1}" srcOrd="0" destOrd="0" presId="urn:microsoft.com/office/officeart/2005/8/layout/cycle5"/>
    <dgm:cxn modelId="{4547272E-8F52-48B4-8F07-8D5945D21A74}" srcId="{FFBE9038-19FD-4A88-B3DC-4EE92533EEB9}" destId="{3EC8026A-3A70-452A-916E-9A0006CDED35}" srcOrd="2" destOrd="0" parTransId="{4FD5BA6C-3A0D-46AD-A702-E391CA2B200F}" sibTransId="{17230D96-8D6D-4919-B492-7718C8516CA9}"/>
    <dgm:cxn modelId="{00DFE236-4E51-49DE-B1D0-E6CF4B9ADDAD}" srcId="{FFBE9038-19FD-4A88-B3DC-4EE92533EEB9}" destId="{B4DAF559-3E08-4824-97DD-8FE365BA0668}" srcOrd="0" destOrd="0" parTransId="{01E08A07-B9EE-43FE-B72F-E6E60F2DB6CA}" sibTransId="{67612958-7BC0-40C3-8074-4C895D0B448C}"/>
    <dgm:cxn modelId="{D02C8F47-916C-48D4-A627-6CA3863D9E52}" srcId="{FFBE9038-19FD-4A88-B3DC-4EE92533EEB9}" destId="{F67F4812-7108-41F4-A3FD-43A909BA5A2A}" srcOrd="4" destOrd="0" parTransId="{49A3B5CA-D3C8-4672-8827-5E7A9E6367FD}" sibTransId="{DD322B0D-BD0E-4F10-B810-0ABD661552FC}"/>
    <dgm:cxn modelId="{46EBEA47-EE21-4C50-BB7D-D0F6C5FE516B}" type="presOf" srcId="{17230D96-8D6D-4919-B492-7718C8516CA9}" destId="{0707E462-80AF-41C3-988F-4D7CC9035069}" srcOrd="0" destOrd="0" presId="urn:microsoft.com/office/officeart/2005/8/layout/cycle5"/>
    <dgm:cxn modelId="{7821306D-BBF7-4396-B902-878C2EB2CDC6}" type="presOf" srcId="{DD322B0D-BD0E-4F10-B810-0ABD661552FC}" destId="{06AE1977-66A3-4ECA-A5CB-A122F7515A7A}" srcOrd="0" destOrd="0" presId="urn:microsoft.com/office/officeart/2005/8/layout/cycle5"/>
    <dgm:cxn modelId="{BCB6D971-115C-4D9B-972E-EB05874C1F46}" srcId="{FFBE9038-19FD-4A88-B3DC-4EE92533EEB9}" destId="{B480DE5C-88F6-4D5B-9E0B-212AC9BE7641}" srcOrd="1" destOrd="0" parTransId="{7E7B8D9A-A307-4422-9B32-D5E7FC0F2892}" sibTransId="{96247AB9-178B-4E0B-9004-0B18BA1299F1}"/>
    <dgm:cxn modelId="{B1F05A52-AB88-4E25-B842-26D6B88E1E34}" type="presOf" srcId="{B4DAF559-3E08-4824-97DD-8FE365BA0668}" destId="{68534178-5E0E-4DAF-9065-30F8DC1DF4B1}" srcOrd="0" destOrd="0" presId="urn:microsoft.com/office/officeart/2005/8/layout/cycle5"/>
    <dgm:cxn modelId="{72E7DB84-5A40-44FE-AF4B-B5CDD797EF4E}" type="presOf" srcId="{F67F4812-7108-41F4-A3FD-43A909BA5A2A}" destId="{AD7F4300-F31B-49D7-ACE8-965B8E28F588}" srcOrd="0" destOrd="0" presId="urn:microsoft.com/office/officeart/2005/8/layout/cycle5"/>
    <dgm:cxn modelId="{445919A1-142B-4721-BBAE-39B78292A7E5}" type="presOf" srcId="{B6B362E9-7FC2-4796-8C4D-B390F978370B}" destId="{46CE99A0-3F7A-4839-B2D1-03B2C3F875BF}" srcOrd="0" destOrd="0" presId="urn:microsoft.com/office/officeart/2005/8/layout/cycle5"/>
    <dgm:cxn modelId="{DD83CBA2-B950-462C-9E3F-F147128C65FF}" type="presOf" srcId="{EFB89231-1D9F-4F79-A388-97B6049F26DB}" destId="{0F058815-02F2-4879-971F-9115FEF82678}" srcOrd="0" destOrd="0" presId="urn:microsoft.com/office/officeart/2005/8/layout/cycle5"/>
    <dgm:cxn modelId="{8E9EECC8-E721-4767-9D73-A823EDD761A6}" type="presOf" srcId="{67612958-7BC0-40C3-8074-4C895D0B448C}" destId="{511751E0-6594-4481-BCC8-657EDE765FF8}" srcOrd="0" destOrd="0" presId="urn:microsoft.com/office/officeart/2005/8/layout/cycle5"/>
    <dgm:cxn modelId="{1E4695C9-24BD-4DCD-8D13-11D278603409}" type="presOf" srcId="{96247AB9-178B-4E0B-9004-0B18BA1299F1}" destId="{F5C886CA-8D0F-4AA6-97E9-40706292A5DB}" srcOrd="0" destOrd="0" presId="urn:microsoft.com/office/officeart/2005/8/layout/cycle5"/>
    <dgm:cxn modelId="{D8E9C6D3-2342-4E17-925B-F484AA5C5809}" type="presOf" srcId="{B480DE5C-88F6-4D5B-9E0B-212AC9BE7641}" destId="{C79B3D9A-2983-4785-8A30-6BBFA33EACC6}" srcOrd="0" destOrd="0" presId="urn:microsoft.com/office/officeart/2005/8/layout/cycle5"/>
    <dgm:cxn modelId="{4D9B6BF5-1C4F-47BF-9370-3794DA852C60}" type="presOf" srcId="{FFBE9038-19FD-4A88-B3DC-4EE92533EEB9}" destId="{0C4B0AAA-981C-4AB4-9778-F6BD84D00352}" srcOrd="0" destOrd="0" presId="urn:microsoft.com/office/officeart/2005/8/layout/cycle5"/>
    <dgm:cxn modelId="{68C8F6FE-6C07-4A17-AFD3-053BE6E5BA91}" srcId="{FFBE9038-19FD-4A88-B3DC-4EE92533EEB9}" destId="{EFB89231-1D9F-4F79-A388-97B6049F26DB}" srcOrd="3" destOrd="0" parTransId="{35339EE6-C5A2-4B3E-A7B7-0EBF55777C6D}" sibTransId="{B6B362E9-7FC2-4796-8C4D-B390F978370B}"/>
    <dgm:cxn modelId="{09936D0C-6C1A-4D5B-8E89-DC38A4BC3D49}" type="presParOf" srcId="{0C4B0AAA-981C-4AB4-9778-F6BD84D00352}" destId="{68534178-5E0E-4DAF-9065-30F8DC1DF4B1}" srcOrd="0" destOrd="0" presId="urn:microsoft.com/office/officeart/2005/8/layout/cycle5"/>
    <dgm:cxn modelId="{8038445C-9A1B-49FB-8F92-D46C5D77A845}" type="presParOf" srcId="{0C4B0AAA-981C-4AB4-9778-F6BD84D00352}" destId="{7F1667FF-B95A-47EF-9E04-E052C6B4FB0B}" srcOrd="1" destOrd="0" presId="urn:microsoft.com/office/officeart/2005/8/layout/cycle5"/>
    <dgm:cxn modelId="{1C636DCF-91EA-48FD-83BC-08E97336B785}" type="presParOf" srcId="{0C4B0AAA-981C-4AB4-9778-F6BD84D00352}" destId="{511751E0-6594-4481-BCC8-657EDE765FF8}" srcOrd="2" destOrd="0" presId="urn:microsoft.com/office/officeart/2005/8/layout/cycle5"/>
    <dgm:cxn modelId="{37CE087B-14DC-4B42-9D39-63F994179EB6}" type="presParOf" srcId="{0C4B0AAA-981C-4AB4-9778-F6BD84D00352}" destId="{C79B3D9A-2983-4785-8A30-6BBFA33EACC6}" srcOrd="3" destOrd="0" presId="urn:microsoft.com/office/officeart/2005/8/layout/cycle5"/>
    <dgm:cxn modelId="{D0ED6B1F-0535-467F-AD61-54B51B8AB05C}" type="presParOf" srcId="{0C4B0AAA-981C-4AB4-9778-F6BD84D00352}" destId="{0E244AE0-7B95-4947-BEA4-7D6254029850}" srcOrd="4" destOrd="0" presId="urn:microsoft.com/office/officeart/2005/8/layout/cycle5"/>
    <dgm:cxn modelId="{00E50F9C-0F0B-4F4C-9A0F-AB3455E38792}" type="presParOf" srcId="{0C4B0AAA-981C-4AB4-9778-F6BD84D00352}" destId="{F5C886CA-8D0F-4AA6-97E9-40706292A5DB}" srcOrd="5" destOrd="0" presId="urn:microsoft.com/office/officeart/2005/8/layout/cycle5"/>
    <dgm:cxn modelId="{7DB8F878-BF19-415A-8EC7-3633BC5FB8F9}" type="presParOf" srcId="{0C4B0AAA-981C-4AB4-9778-F6BD84D00352}" destId="{5865BA14-0D18-4995-9745-1ACC066C58E1}" srcOrd="6" destOrd="0" presId="urn:microsoft.com/office/officeart/2005/8/layout/cycle5"/>
    <dgm:cxn modelId="{BE9D26DE-1016-4876-9572-AF97E97E5897}" type="presParOf" srcId="{0C4B0AAA-981C-4AB4-9778-F6BD84D00352}" destId="{51ABCDC7-C901-4138-923E-3886531CCB0D}" srcOrd="7" destOrd="0" presId="urn:microsoft.com/office/officeart/2005/8/layout/cycle5"/>
    <dgm:cxn modelId="{2A3E62EB-5C64-49C6-B8C5-9CBFD9840144}" type="presParOf" srcId="{0C4B0AAA-981C-4AB4-9778-F6BD84D00352}" destId="{0707E462-80AF-41C3-988F-4D7CC9035069}" srcOrd="8" destOrd="0" presId="urn:microsoft.com/office/officeart/2005/8/layout/cycle5"/>
    <dgm:cxn modelId="{0A49FCC9-514D-40F3-994D-ADE7FFDF4F60}" type="presParOf" srcId="{0C4B0AAA-981C-4AB4-9778-F6BD84D00352}" destId="{0F058815-02F2-4879-971F-9115FEF82678}" srcOrd="9" destOrd="0" presId="urn:microsoft.com/office/officeart/2005/8/layout/cycle5"/>
    <dgm:cxn modelId="{AC0ECCC9-94C6-4AC2-BA8D-A214F8225F85}" type="presParOf" srcId="{0C4B0AAA-981C-4AB4-9778-F6BD84D00352}" destId="{9DC2CAEA-17D0-48A3-9E97-9DA027C9D861}" srcOrd="10" destOrd="0" presId="urn:microsoft.com/office/officeart/2005/8/layout/cycle5"/>
    <dgm:cxn modelId="{76DDFA8F-8794-4E1A-9D51-0FCA481089DB}" type="presParOf" srcId="{0C4B0AAA-981C-4AB4-9778-F6BD84D00352}" destId="{46CE99A0-3F7A-4839-B2D1-03B2C3F875BF}" srcOrd="11" destOrd="0" presId="urn:microsoft.com/office/officeart/2005/8/layout/cycle5"/>
    <dgm:cxn modelId="{0C1E10F1-F83A-48AC-876D-37EB46FEB944}" type="presParOf" srcId="{0C4B0AAA-981C-4AB4-9778-F6BD84D00352}" destId="{AD7F4300-F31B-49D7-ACE8-965B8E28F588}" srcOrd="12" destOrd="0" presId="urn:microsoft.com/office/officeart/2005/8/layout/cycle5"/>
    <dgm:cxn modelId="{F6A2EC34-D72D-4A1A-870C-ADD6BFC2520A}" type="presParOf" srcId="{0C4B0AAA-981C-4AB4-9778-F6BD84D00352}" destId="{1BE9432F-FB9D-409C-A187-BA95E4B7DD30}" srcOrd="13" destOrd="0" presId="urn:microsoft.com/office/officeart/2005/8/layout/cycle5"/>
    <dgm:cxn modelId="{6D4D9962-E3A5-4D66-9A5F-E1B1BADEEE12}" type="presParOf" srcId="{0C4B0AAA-981C-4AB4-9778-F6BD84D00352}" destId="{06AE1977-66A3-4ECA-A5CB-A122F7515A7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34178-5E0E-4DAF-9065-30F8DC1DF4B1}">
      <dsp:nvSpPr>
        <dsp:cNvPr id="0" name=""/>
        <dsp:cNvSpPr/>
      </dsp:nvSpPr>
      <dsp:spPr>
        <a:xfrm>
          <a:off x="1871058" y="8"/>
          <a:ext cx="1429842" cy="929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Device</a:t>
          </a:r>
        </a:p>
      </dsp:txBody>
      <dsp:txXfrm>
        <a:off x="1916427" y="45377"/>
        <a:ext cx="1339104" cy="838659"/>
      </dsp:txXfrm>
    </dsp:sp>
    <dsp:sp modelId="{511751E0-6594-4481-BCC8-657EDE765FF8}">
      <dsp:nvSpPr>
        <dsp:cNvPr id="0" name=""/>
        <dsp:cNvSpPr/>
      </dsp:nvSpPr>
      <dsp:spPr>
        <a:xfrm>
          <a:off x="840719" y="459119"/>
          <a:ext cx="3711443" cy="3711443"/>
        </a:xfrm>
        <a:custGeom>
          <a:avLst/>
          <a:gdLst/>
          <a:ahLst/>
          <a:cxnLst/>
          <a:rect l="0" t="0" r="0" b="0"/>
          <a:pathLst>
            <a:path>
              <a:moveTo>
                <a:pt x="2678777" y="192507"/>
              </a:moveTo>
              <a:arcTo wR="1855721" hR="1855721" stAng="17779734" swAng="1356607"/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B3D9A-2983-4785-8A30-6BBFA33EACC6}">
      <dsp:nvSpPr>
        <dsp:cNvPr id="0" name=""/>
        <dsp:cNvSpPr/>
      </dsp:nvSpPr>
      <dsp:spPr>
        <a:xfrm>
          <a:off x="3751375" y="1284079"/>
          <a:ext cx="1429842" cy="929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</a:t>
          </a:r>
        </a:p>
      </dsp:txBody>
      <dsp:txXfrm>
        <a:off x="3796744" y="1329448"/>
        <a:ext cx="1339104" cy="838659"/>
      </dsp:txXfrm>
    </dsp:sp>
    <dsp:sp modelId="{F5C886CA-8D0F-4AA6-97E9-40706292A5DB}">
      <dsp:nvSpPr>
        <dsp:cNvPr id="0" name=""/>
        <dsp:cNvSpPr/>
      </dsp:nvSpPr>
      <dsp:spPr>
        <a:xfrm>
          <a:off x="845678" y="466506"/>
          <a:ext cx="3711443" cy="3711443"/>
        </a:xfrm>
        <a:custGeom>
          <a:avLst/>
          <a:gdLst/>
          <a:ahLst/>
          <a:cxnLst/>
          <a:rect l="0" t="0" r="0" b="0"/>
          <a:pathLst>
            <a:path>
              <a:moveTo>
                <a:pt x="3706983" y="1984294"/>
              </a:moveTo>
              <a:arcTo wR="1855721" hR="1855721" stAng="21838375" swAng="1359227"/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5BA14-0D18-4995-9745-1ACC066C58E1}">
      <dsp:nvSpPr>
        <dsp:cNvPr id="0" name=""/>
        <dsp:cNvSpPr/>
      </dsp:nvSpPr>
      <dsp:spPr>
        <a:xfrm>
          <a:off x="3077244" y="3358839"/>
          <a:ext cx="1429842" cy="929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Machine </a:t>
          </a:r>
          <a:br>
            <a:rPr 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Vision</a:t>
          </a:r>
        </a:p>
      </dsp:txBody>
      <dsp:txXfrm>
        <a:off x="3122613" y="3404208"/>
        <a:ext cx="1339104" cy="838659"/>
      </dsp:txXfrm>
    </dsp:sp>
    <dsp:sp modelId="{0707E462-80AF-41C3-988F-4D7CC9035069}">
      <dsp:nvSpPr>
        <dsp:cNvPr id="0" name=""/>
        <dsp:cNvSpPr/>
      </dsp:nvSpPr>
      <dsp:spPr>
        <a:xfrm>
          <a:off x="845678" y="466506"/>
          <a:ext cx="3711443" cy="3711443"/>
        </a:xfrm>
        <a:custGeom>
          <a:avLst/>
          <a:gdLst/>
          <a:ahLst/>
          <a:cxnLst/>
          <a:rect l="0" t="0" r="0" b="0"/>
          <a:pathLst>
            <a:path>
              <a:moveTo>
                <a:pt x="2083272" y="3697439"/>
              </a:moveTo>
              <a:arcTo wR="1855721" hR="1855721" stAng="4977396" swAng="845208"/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58815-02F2-4879-971F-9115FEF82678}">
      <dsp:nvSpPr>
        <dsp:cNvPr id="0" name=""/>
        <dsp:cNvSpPr/>
      </dsp:nvSpPr>
      <dsp:spPr>
        <a:xfrm>
          <a:off x="895713" y="3358839"/>
          <a:ext cx="1429842" cy="929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World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Description</a:t>
          </a:r>
        </a:p>
      </dsp:txBody>
      <dsp:txXfrm>
        <a:off x="941082" y="3404208"/>
        <a:ext cx="1339104" cy="838659"/>
      </dsp:txXfrm>
    </dsp:sp>
    <dsp:sp modelId="{46CE99A0-3F7A-4839-B2D1-03B2C3F875BF}">
      <dsp:nvSpPr>
        <dsp:cNvPr id="0" name=""/>
        <dsp:cNvSpPr/>
      </dsp:nvSpPr>
      <dsp:spPr>
        <a:xfrm>
          <a:off x="845678" y="466506"/>
          <a:ext cx="3711443" cy="3711443"/>
        </a:xfrm>
        <a:custGeom>
          <a:avLst/>
          <a:gdLst/>
          <a:ahLst/>
          <a:cxnLst/>
          <a:rect l="0" t="0" r="0" b="0"/>
          <a:pathLst>
            <a:path>
              <a:moveTo>
                <a:pt x="196807" y="2687410"/>
              </a:moveTo>
              <a:arcTo wR="1855721" hR="1855721" stAng="9202398" swAng="1359227"/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F4300-F31B-49D7-ACE8-965B8E28F588}">
      <dsp:nvSpPr>
        <dsp:cNvPr id="0" name=""/>
        <dsp:cNvSpPr/>
      </dsp:nvSpPr>
      <dsp:spPr>
        <a:xfrm>
          <a:off x="221582" y="1284079"/>
          <a:ext cx="1429842" cy="929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World</a:t>
          </a:r>
        </a:p>
      </dsp:txBody>
      <dsp:txXfrm>
        <a:off x="266951" y="1329448"/>
        <a:ext cx="1339104" cy="838659"/>
      </dsp:txXfrm>
    </dsp:sp>
    <dsp:sp modelId="{06AE1977-66A3-4ECA-A5CB-A122F7515A7A}">
      <dsp:nvSpPr>
        <dsp:cNvPr id="0" name=""/>
        <dsp:cNvSpPr/>
      </dsp:nvSpPr>
      <dsp:spPr>
        <a:xfrm>
          <a:off x="851764" y="457432"/>
          <a:ext cx="3711443" cy="3711443"/>
        </a:xfrm>
        <a:custGeom>
          <a:avLst/>
          <a:gdLst/>
          <a:ahLst/>
          <a:cxnLst/>
          <a:rect l="0" t="0" r="0" b="0"/>
          <a:pathLst>
            <a:path>
              <a:moveTo>
                <a:pt x="424214" y="674836"/>
              </a:moveTo>
              <a:arcTo wR="1855721" hR="1855721" stAng="13171203" swAng="1070914"/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5E5-F80D-2F14-FFA7-2D07C19B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34E61-40A4-C6E4-C083-CD0B8148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7EE6-F0E2-89CB-DCA2-DC4D72C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AAF1-8246-F86D-F3EA-F4045F5F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C651-CE96-0D0E-CAA1-6F09C924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6CF-0B0A-4937-7221-63EAF76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1515-C48F-2DF3-5A4A-F2AB1EB7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3072-E839-1E9C-46E1-A6B0B408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1083-ECB6-1ACC-32E0-692AFF9C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DC1B-A1A8-2D76-1858-F160DB85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72C90-399F-C20E-7BAF-482B63039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2B8E7-E6F2-B415-7AFE-C7CEEFC7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FC8A-AFFE-BA9E-BCF3-D93FFA8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C478-FA32-371C-D96F-C2145C8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A4D9-6BAD-65A5-23DF-B7A2510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7E89-0974-A339-1D44-BAF4BE1D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123E-C2E7-2DD1-F7D1-2F97E5F7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6EDE-C75F-7BE7-8B5D-EBD303A3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55CA-BB64-D008-6683-40B6D9C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9EBE-8C23-06ED-B723-04502EE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FFD-5F95-5024-AF27-3DC67FCE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6CE5-3C72-5CDA-2ABC-FE1577FB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09E2-A9DC-C713-936B-DB76739A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CB5C-2119-DB8F-3F4F-C4B7795E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2E47-07D0-2CE5-F8EB-46F61E51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6ED1-B31C-A121-A266-4B140F8C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AB13-F1CE-01F2-30E7-A56C67184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36ED-7A74-7924-F3AF-C57700D95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B24A0-ADAB-6446-2E3A-49B39C3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DC08-3364-8C47-6A39-A46EF4DE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608CD-074A-AEAE-7940-38DECA9E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1807-6B46-AB33-735A-105920E5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7699-37DC-0F01-17A9-A15F78C8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3281-CA1A-7E52-EB78-AAED9F11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BEFDB-8827-7477-B469-02A2B0F7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081C-BFF3-946F-6F16-7EB0FCF0F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98FAD-5E44-DCA2-4971-403EAF7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D0695-EF47-A305-6353-0C70958F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8E532-DB73-74C9-CA19-35B43ED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FC2-D03D-CA1D-BD6E-82A095F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E55F-7658-CBEF-ABFA-CB8CCDFF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7CF8-6481-BB96-B921-57B8B50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F9B5A-546B-F405-8F97-6D2659D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99609-FE38-0B96-27A0-2AE3521B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840AC-CBE7-CC04-8D90-1D9696C7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F058-61B2-5892-3577-CE865F5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203-D90F-4099-359E-0B849030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2F3F-E93E-06DE-9440-60486F26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EA5F-183F-DBC6-3EA1-DD1EF868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982B-C804-8573-F2CE-8845313E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C648-C231-F132-9C24-20D4456E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834E-FC1A-5821-8DF2-4895B39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229-394D-D3DC-DD96-363C202E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B60B-F1C6-3C5C-EB0B-48872660E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4B27-1E4D-652B-96B5-53636A68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1900A-B4BC-8282-9D21-DA61A0D6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9365-6408-72DA-6935-E50AF812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8F85-CE36-9A09-8D57-6C32313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092EF-4D4C-C569-5E02-168D790B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E897-37EC-2394-0E19-9EE94961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88DF-2A9E-19AF-C7E4-A96FE176B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E479-0211-4EDE-8DA1-D4A15F3C73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17C1-C0F9-7801-634F-5312B1CB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1C7A-7E52-F59D-52EB-5D5DA475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8447-2CF6-4B90-5AB0-564B08FC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CSE 439</a:t>
            </a:r>
            <a:br>
              <a:rPr lang="en-US" dirty="0"/>
            </a:br>
            <a:r>
              <a:rPr lang="en-US" dirty="0"/>
              <a:t>Machine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F1CE-8DA8-0732-EFF9-E90DDD6D3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5534025" cy="213359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200" b="1" dirty="0"/>
              <a:t>Lecture  01</a:t>
            </a:r>
          </a:p>
          <a:p>
            <a:pPr algn="l"/>
            <a:r>
              <a:rPr lang="en-US" sz="2800" dirty="0"/>
              <a:t>Introduction, Image Attributes &amp;</a:t>
            </a:r>
          </a:p>
          <a:p>
            <a:pPr algn="l"/>
            <a:r>
              <a:rPr lang="en-US" sz="2800" dirty="0"/>
              <a:t>Image Formation (Beginning)</a:t>
            </a:r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F3D4F838-69BE-26B6-4CA1-5E6112C1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10" y="1905555"/>
            <a:ext cx="1533490" cy="1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992BB15-8819-164F-6F01-20D621A2E987}"/>
              </a:ext>
            </a:extLst>
          </p:cNvPr>
          <p:cNvSpPr txBox="1">
            <a:spLocks/>
          </p:cNvSpPr>
          <p:nvPr/>
        </p:nvSpPr>
        <p:spPr>
          <a:xfrm>
            <a:off x="7242792" y="4522479"/>
            <a:ext cx="3491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  <a:p>
            <a:pPr algn="r"/>
            <a:r>
              <a:rPr lang="en-US" sz="2000" dirty="0"/>
              <a:t>Md. </a:t>
            </a:r>
            <a:r>
              <a:rPr lang="en-US" sz="2000" dirty="0" err="1"/>
              <a:t>Jahin</a:t>
            </a:r>
            <a:r>
              <a:rPr lang="en-US" sz="2000" dirty="0"/>
              <a:t> Alam [MJA]</a:t>
            </a:r>
          </a:p>
          <a:p>
            <a:pPr algn="r"/>
            <a:r>
              <a:rPr lang="en-US" sz="2000" dirty="0"/>
              <a:t>Lecturer, CSE, </a:t>
            </a:r>
            <a:r>
              <a:rPr lang="en-US" sz="2000" dirty="0" err="1"/>
              <a:t>BracU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67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4C98-7A43-966A-BE5B-3C5008E1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Processing: First and Foremost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6713-E53F-7C7C-329C-EC6A7E43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for Intensity Map: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6272-3A3C-E8D7-2D52-91EA281C6F2E}"/>
              </a:ext>
            </a:extLst>
          </p:cNvPr>
          <p:cNvGrpSpPr/>
          <p:nvPr/>
        </p:nvGrpSpPr>
        <p:grpSpPr>
          <a:xfrm>
            <a:off x="984591" y="2583412"/>
            <a:ext cx="5074331" cy="3647792"/>
            <a:chOff x="984591" y="2396980"/>
            <a:chExt cx="5074331" cy="3647792"/>
          </a:xfrm>
        </p:grpSpPr>
        <p:pic>
          <p:nvPicPr>
            <p:cNvPr id="4" name="Picture 2" descr="Grayscale Images - Free Download on Freepik">
              <a:extLst>
                <a:ext uri="{FF2B5EF4-FFF2-40B4-BE49-F238E27FC236}">
                  <a16:creationId xmlns:a16="http://schemas.microsoft.com/office/drawing/2014/main" id="{18594CD5-0418-F6A8-78EF-0E3E5F491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7194" y="2926113"/>
              <a:ext cx="4681728" cy="3118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827333-2EB0-DBE7-DF61-BFCC4FBF90EC}"/>
                </a:ext>
              </a:extLst>
            </p:cNvPr>
            <p:cNvSpPr/>
            <p:nvPr/>
          </p:nvSpPr>
          <p:spPr>
            <a:xfrm>
              <a:off x="1377194" y="2396980"/>
              <a:ext cx="39626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rgbClr val="050BFF"/>
                  </a:solidFill>
                </a:rPr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8301C4-7FF8-9FCF-61AD-C6E4089AD7A9}"/>
                </a:ext>
              </a:extLst>
            </p:cNvPr>
            <p:cNvSpPr/>
            <p:nvPr/>
          </p:nvSpPr>
          <p:spPr>
            <a:xfrm>
              <a:off x="984591" y="2858645"/>
              <a:ext cx="38664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rgbClr val="050BFF"/>
                  </a:solidFill>
                </a:rPr>
                <a:t>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410AFA-DCA7-C6DD-4E6B-F9C0C433587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1773456" y="2627812"/>
              <a:ext cx="600031" cy="1"/>
            </a:xfrm>
            <a:prstGeom prst="straightConnector1">
              <a:avLst/>
            </a:prstGeom>
            <a:ln w="19050">
              <a:solidFill>
                <a:srgbClr val="050B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D9A0FB-B3BD-52B7-AB76-7AB816C5D7EC}"/>
                </a:ext>
              </a:extLst>
            </p:cNvPr>
            <p:cNvCxnSpPr>
              <a:cxnSpLocks/>
            </p:cNvCxnSpPr>
            <p:nvPr/>
          </p:nvCxnSpPr>
          <p:spPr>
            <a:xfrm>
              <a:off x="1177913" y="3382798"/>
              <a:ext cx="0" cy="588444"/>
            </a:xfrm>
            <a:prstGeom prst="straightConnector1">
              <a:avLst/>
            </a:prstGeom>
            <a:ln w="19050">
              <a:solidFill>
                <a:srgbClr val="050B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DC9BD4-E814-E7BE-C8F5-7A6938F397C4}"/>
              </a:ext>
            </a:extLst>
          </p:cNvPr>
          <p:cNvSpPr txBox="1"/>
          <p:nvPr/>
        </p:nvSpPr>
        <p:spPr>
          <a:xfrm>
            <a:off x="6406095" y="2122387"/>
            <a:ext cx="4801314" cy="41088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'C:/Users/User/Desktop/1.png'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)[:,:,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meshgrid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Flatten the X, Y, and image arrays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x_flat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flip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y_flat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z_flat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add_subplot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'3d'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Plot the surface mesh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.plot_trisurf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x_flat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y_flat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z_flat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'gray'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Customize the plot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.set_zlabel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'Intensity'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.view_init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elev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azim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#change as you like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Display the plot interactively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Keep the plot open (optional)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04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A66BC5-C62C-0522-80A6-4C532FE61216}"/>
              </a:ext>
            </a:extLst>
          </p:cNvPr>
          <p:cNvCxnSpPr>
            <a:cxnSpLocks/>
          </p:cNvCxnSpPr>
          <p:nvPr/>
        </p:nvCxnSpPr>
        <p:spPr>
          <a:xfrm>
            <a:off x="6675755" y="2954270"/>
            <a:ext cx="0" cy="1213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1A4DB5-25D2-74CF-5ECE-F36A5184C1AA}"/>
              </a:ext>
            </a:extLst>
          </p:cNvPr>
          <p:cNvCxnSpPr>
            <a:cxnSpLocks/>
          </p:cNvCxnSpPr>
          <p:nvPr/>
        </p:nvCxnSpPr>
        <p:spPr>
          <a:xfrm>
            <a:off x="11052809" y="2362127"/>
            <a:ext cx="0" cy="1705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B3802E-28B0-344C-98A8-217D07FD8DD6}"/>
              </a:ext>
            </a:extLst>
          </p:cNvPr>
          <p:cNvSpPr/>
          <p:nvPr/>
        </p:nvSpPr>
        <p:spPr>
          <a:xfrm>
            <a:off x="1450181" y="4270737"/>
            <a:ext cx="65160" cy="845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A6863-F523-4D2B-698F-3B975E81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B6BC-06D4-FD80-698C-C3B7C6E8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moving to ‘Image Processing’, we need to ‘Form’ the image.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37FC4-69C2-3BB0-B803-B46A7DC4AD01}"/>
              </a:ext>
            </a:extLst>
          </p:cNvPr>
          <p:cNvSpPr/>
          <p:nvPr/>
        </p:nvSpPr>
        <p:spPr>
          <a:xfrm>
            <a:off x="1625500" y="3429000"/>
            <a:ext cx="1977837" cy="1909057"/>
          </a:xfrm>
          <a:prstGeom prst="rect">
            <a:avLst/>
          </a:prstGeom>
          <a:scene3d>
            <a:camera prst="isometricOffAxis1Right"/>
            <a:lightRig rig="threePt" dir="t">
              <a:rot lat="0" lon="0" rev="13200000"/>
            </a:lightRig>
          </a:scene3d>
          <a:sp3d extrusionH="1270000" prstMaterial="legacyWirefram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6349FF-C525-848C-C18D-DF3725226BD7}"/>
              </a:ext>
            </a:extLst>
          </p:cNvPr>
          <p:cNvSpPr/>
          <p:nvPr/>
        </p:nvSpPr>
        <p:spPr>
          <a:xfrm>
            <a:off x="2504209" y="4098060"/>
            <a:ext cx="92364" cy="969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132D2-B3ED-9008-88E3-CC68B3B82F43}"/>
              </a:ext>
            </a:extLst>
          </p:cNvPr>
          <p:cNvCxnSpPr>
            <a:cxnSpLocks/>
          </p:cNvCxnSpPr>
          <p:nvPr/>
        </p:nvCxnSpPr>
        <p:spPr>
          <a:xfrm flipV="1">
            <a:off x="1483447" y="3835799"/>
            <a:ext cx="2960398" cy="48339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E8FFC-104B-259A-A3D9-E8576D4AF875}"/>
              </a:ext>
            </a:extLst>
          </p:cNvPr>
          <p:cNvSpPr/>
          <p:nvPr/>
        </p:nvSpPr>
        <p:spPr>
          <a:xfrm>
            <a:off x="4443845" y="3429000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42F1D-64A3-A598-DC96-5273BC2954A7}"/>
              </a:ext>
            </a:extLst>
          </p:cNvPr>
          <p:cNvSpPr/>
          <p:nvPr/>
        </p:nvSpPr>
        <p:spPr>
          <a:xfrm>
            <a:off x="1252073" y="3835799"/>
            <a:ext cx="4251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50C0-2DA9-989C-40A0-C2E325BF608D}"/>
              </a:ext>
            </a:extLst>
          </p:cNvPr>
          <p:cNvCxnSpPr>
            <a:cxnSpLocks/>
          </p:cNvCxnSpPr>
          <p:nvPr/>
        </p:nvCxnSpPr>
        <p:spPr>
          <a:xfrm flipH="1">
            <a:off x="6699250" y="2692400"/>
            <a:ext cx="4330700" cy="122206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5AD781-8F44-FDA7-F3C3-D36CD5F9157C}"/>
              </a:ext>
            </a:extLst>
          </p:cNvPr>
          <p:cNvCxnSpPr>
            <a:cxnSpLocks/>
          </p:cNvCxnSpPr>
          <p:nvPr/>
        </p:nvCxnSpPr>
        <p:spPr>
          <a:xfrm flipH="1">
            <a:off x="6699250" y="3439815"/>
            <a:ext cx="4330700" cy="134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7CAB2-1E93-6271-EABC-4E498F369B6D}"/>
              </a:ext>
            </a:extLst>
          </p:cNvPr>
          <p:cNvSpPr/>
          <p:nvPr/>
        </p:nvSpPr>
        <p:spPr>
          <a:xfrm>
            <a:off x="11029950" y="2871788"/>
            <a:ext cx="45719" cy="5747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41819-5716-F2AF-BF4D-13A6FC1E0002}"/>
              </a:ext>
            </a:extLst>
          </p:cNvPr>
          <p:cNvSpPr/>
          <p:nvPr/>
        </p:nvSpPr>
        <p:spPr>
          <a:xfrm>
            <a:off x="6653531" y="3441665"/>
            <a:ext cx="45719" cy="3446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9F5ECE8-7D1E-BFDA-0EB0-E9C28189A062}"/>
              </a:ext>
            </a:extLst>
          </p:cNvPr>
          <p:cNvSpPr/>
          <p:nvPr/>
        </p:nvSpPr>
        <p:spPr>
          <a:xfrm rot="11121524">
            <a:off x="7608095" y="3311637"/>
            <a:ext cx="221456" cy="325367"/>
          </a:xfrm>
          <a:prstGeom prst="arc">
            <a:avLst>
              <a:gd name="adj1" fmla="val 16448359"/>
              <a:gd name="adj2" fmla="val 33286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BB83D3D-81C4-87A4-0ADA-627C114F7323}"/>
              </a:ext>
            </a:extLst>
          </p:cNvPr>
          <p:cNvSpPr/>
          <p:nvPr/>
        </p:nvSpPr>
        <p:spPr>
          <a:xfrm rot="21428272">
            <a:off x="8847958" y="3277130"/>
            <a:ext cx="221456" cy="325367"/>
          </a:xfrm>
          <a:prstGeom prst="arc">
            <a:avLst>
              <a:gd name="adj1" fmla="val 16448359"/>
              <a:gd name="adj2" fmla="val 33286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4FC7F8-F9B1-E061-11A9-BBC64C9B3C27}"/>
                  </a:ext>
                </a:extLst>
              </p:cNvPr>
              <p:cNvSpPr/>
              <p:nvPr/>
            </p:nvSpPr>
            <p:spPr>
              <a:xfrm>
                <a:off x="11159347" y="2810138"/>
                <a:ext cx="4678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4FC7F8-F9B1-E061-11A9-BBC64C9B3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347" y="2810138"/>
                <a:ext cx="467884" cy="461665"/>
              </a:xfrm>
              <a:prstGeom prst="rect">
                <a:avLst/>
              </a:prstGeom>
              <a:blipFill>
                <a:blip r:embed="rId2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86CD336-8855-A15C-316B-7EF5011846E3}"/>
                  </a:ext>
                </a:extLst>
              </p:cNvPr>
              <p:cNvSpPr/>
              <p:nvPr/>
            </p:nvSpPr>
            <p:spPr>
              <a:xfrm>
                <a:off x="9741876" y="3474320"/>
                <a:ext cx="4678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86CD336-8855-A15C-316B-7EF501184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876" y="3474320"/>
                <a:ext cx="467884" cy="461665"/>
              </a:xfrm>
              <a:prstGeom prst="rect">
                <a:avLst/>
              </a:prstGeom>
              <a:blipFill>
                <a:blip r:embed="rId3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819809-37FE-EC0D-7356-94FAD6D99507}"/>
                  </a:ext>
                </a:extLst>
              </p:cNvPr>
              <p:cNvSpPr/>
              <p:nvPr/>
            </p:nvSpPr>
            <p:spPr>
              <a:xfrm>
                <a:off x="7318017" y="2954270"/>
                <a:ext cx="44057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819809-37FE-EC0D-7356-94FAD6D99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017" y="2954270"/>
                <a:ext cx="440570" cy="461665"/>
              </a:xfrm>
              <a:prstGeom prst="rect">
                <a:avLst/>
              </a:prstGeom>
              <a:blipFill>
                <a:blip r:embed="rId4"/>
                <a:stretch>
                  <a:fillRect l="-958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8B1009-27D0-F23B-20B2-9BEE63FE7FFB}"/>
                  </a:ext>
                </a:extLst>
              </p:cNvPr>
              <p:cNvSpPr/>
              <p:nvPr/>
            </p:nvSpPr>
            <p:spPr>
              <a:xfrm>
                <a:off x="6264836" y="3439813"/>
                <a:ext cx="43441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8B1009-27D0-F23B-20B2-9BEE63FE7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36" y="3439813"/>
                <a:ext cx="4344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9D895E-E920-B931-8F9E-3F30207C4A58}"/>
              </a:ext>
            </a:extLst>
          </p:cNvPr>
          <p:cNvCxnSpPr>
            <a:cxnSpLocks/>
          </p:cNvCxnSpPr>
          <p:nvPr/>
        </p:nvCxnSpPr>
        <p:spPr>
          <a:xfrm>
            <a:off x="8342630" y="2832866"/>
            <a:ext cx="0" cy="121389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C95AAE0-5208-44E9-9746-EF46228106C3}"/>
              </a:ext>
            </a:extLst>
          </p:cNvPr>
          <p:cNvSpPr/>
          <p:nvPr/>
        </p:nvSpPr>
        <p:spPr>
          <a:xfrm>
            <a:off x="11029950" y="2692400"/>
            <a:ext cx="45719" cy="1726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9BC9BC-CD76-2092-818E-BB4468C720BD}"/>
              </a:ext>
            </a:extLst>
          </p:cNvPr>
          <p:cNvSpPr/>
          <p:nvPr/>
        </p:nvSpPr>
        <p:spPr>
          <a:xfrm>
            <a:off x="6653531" y="3789182"/>
            <a:ext cx="45719" cy="120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E6F7F-5633-5705-AF35-5AEB4EC1E226}"/>
                  </a:ext>
                </a:extLst>
              </p:cNvPr>
              <p:cNvSpPr/>
              <p:nvPr/>
            </p:nvSpPr>
            <p:spPr>
              <a:xfrm>
                <a:off x="8316463" y="4729140"/>
                <a:ext cx="1047017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E6F7F-5633-5705-AF35-5AEB4EC1E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63" y="4729140"/>
                <a:ext cx="1047017" cy="1217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B17A83A-7412-1EC6-2092-04CAF5B37C04}"/>
                  </a:ext>
                </a:extLst>
              </p:cNvPr>
              <p:cNvSpPr/>
              <p:nvPr/>
            </p:nvSpPr>
            <p:spPr>
              <a:xfrm>
                <a:off x="9821973" y="4729140"/>
                <a:ext cx="1034193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B17A83A-7412-1EC6-2092-04CAF5B37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73" y="4729140"/>
                <a:ext cx="1034193" cy="1217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B3214CDA-6E47-B123-B2CB-B13F49A70954}"/>
              </a:ext>
            </a:extLst>
          </p:cNvPr>
          <p:cNvSpPr/>
          <p:nvPr/>
        </p:nvSpPr>
        <p:spPr>
          <a:xfrm>
            <a:off x="8091055" y="4608945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78D2DB-4856-6291-2153-6484B530B8F7}"/>
              </a:ext>
            </a:extLst>
          </p:cNvPr>
          <p:cNvSpPr/>
          <p:nvPr/>
        </p:nvSpPr>
        <p:spPr>
          <a:xfrm>
            <a:off x="9598114" y="4608944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74DA93-01F5-E341-8C5E-0EE300F1BA49}"/>
              </a:ext>
            </a:extLst>
          </p:cNvPr>
          <p:cNvSpPr/>
          <p:nvPr/>
        </p:nvSpPr>
        <p:spPr>
          <a:xfrm>
            <a:off x="4691759" y="4876392"/>
            <a:ext cx="32415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Perspective Projection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CECA73-BD46-AB09-0106-6A583D48595B}"/>
              </a:ext>
            </a:extLst>
          </p:cNvPr>
          <p:cNvSpPr/>
          <p:nvPr/>
        </p:nvSpPr>
        <p:spPr>
          <a:xfrm>
            <a:off x="1609220" y="5560063"/>
            <a:ext cx="17331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Pin-hole Model</a:t>
            </a:r>
          </a:p>
        </p:txBody>
      </p:sp>
    </p:spTree>
    <p:extLst>
      <p:ext uri="{BB962C8B-B14F-4D97-AF65-F5344CB8AC3E}">
        <p14:creationId xmlns:p14="http://schemas.microsoft.com/office/powerpoint/2010/main" val="24467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11" grpId="0"/>
      <p:bldP spid="12" grpId="0"/>
      <p:bldP spid="21" grpId="0" animBg="1"/>
      <p:bldP spid="22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A66BC5-C62C-0522-80A6-4C532FE61216}"/>
              </a:ext>
            </a:extLst>
          </p:cNvPr>
          <p:cNvCxnSpPr>
            <a:cxnSpLocks/>
          </p:cNvCxnSpPr>
          <p:nvPr/>
        </p:nvCxnSpPr>
        <p:spPr>
          <a:xfrm>
            <a:off x="6651876" y="2414889"/>
            <a:ext cx="0" cy="1213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1A4DB5-25D2-74CF-5ECE-F36A5184C1AA}"/>
              </a:ext>
            </a:extLst>
          </p:cNvPr>
          <p:cNvCxnSpPr>
            <a:cxnSpLocks/>
          </p:cNvCxnSpPr>
          <p:nvPr/>
        </p:nvCxnSpPr>
        <p:spPr>
          <a:xfrm>
            <a:off x="11028930" y="1822746"/>
            <a:ext cx="0" cy="1705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6A6863-F523-4D2B-698F-3B975E81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B6BC-06D4-FD80-698C-C3B7C6E8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Perspective Projection 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50C0-2DA9-989C-40A0-C2E325BF608D}"/>
              </a:ext>
            </a:extLst>
          </p:cNvPr>
          <p:cNvCxnSpPr>
            <a:cxnSpLocks/>
          </p:cNvCxnSpPr>
          <p:nvPr/>
        </p:nvCxnSpPr>
        <p:spPr>
          <a:xfrm flipH="1">
            <a:off x="6675371" y="2153019"/>
            <a:ext cx="4330700" cy="122206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5AD781-8F44-FDA7-F3C3-D36CD5F9157C}"/>
              </a:ext>
            </a:extLst>
          </p:cNvPr>
          <p:cNvCxnSpPr>
            <a:cxnSpLocks/>
          </p:cNvCxnSpPr>
          <p:nvPr/>
        </p:nvCxnSpPr>
        <p:spPr>
          <a:xfrm flipH="1">
            <a:off x="6675371" y="2900434"/>
            <a:ext cx="4330700" cy="134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7CAB2-1E93-6271-EABC-4E498F369B6D}"/>
              </a:ext>
            </a:extLst>
          </p:cNvPr>
          <p:cNvSpPr/>
          <p:nvPr/>
        </p:nvSpPr>
        <p:spPr>
          <a:xfrm>
            <a:off x="11006071" y="2332407"/>
            <a:ext cx="45719" cy="5747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41819-5716-F2AF-BF4D-13A6FC1E0002}"/>
              </a:ext>
            </a:extLst>
          </p:cNvPr>
          <p:cNvSpPr/>
          <p:nvPr/>
        </p:nvSpPr>
        <p:spPr>
          <a:xfrm>
            <a:off x="6629652" y="2902284"/>
            <a:ext cx="45719" cy="3446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9F5ECE8-7D1E-BFDA-0EB0-E9C28189A062}"/>
              </a:ext>
            </a:extLst>
          </p:cNvPr>
          <p:cNvSpPr/>
          <p:nvPr/>
        </p:nvSpPr>
        <p:spPr>
          <a:xfrm rot="11121524">
            <a:off x="7584216" y="2772256"/>
            <a:ext cx="221456" cy="325367"/>
          </a:xfrm>
          <a:prstGeom prst="arc">
            <a:avLst>
              <a:gd name="adj1" fmla="val 16448359"/>
              <a:gd name="adj2" fmla="val 33286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BB83D3D-81C4-87A4-0ADA-627C114F7323}"/>
              </a:ext>
            </a:extLst>
          </p:cNvPr>
          <p:cNvSpPr/>
          <p:nvPr/>
        </p:nvSpPr>
        <p:spPr>
          <a:xfrm rot="21428272">
            <a:off x="8824079" y="2737749"/>
            <a:ext cx="221456" cy="325367"/>
          </a:xfrm>
          <a:prstGeom prst="arc">
            <a:avLst>
              <a:gd name="adj1" fmla="val 16448359"/>
              <a:gd name="adj2" fmla="val 33286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4FC7F8-F9B1-E061-11A9-BBC64C9B3C27}"/>
                  </a:ext>
                </a:extLst>
              </p:cNvPr>
              <p:cNvSpPr/>
              <p:nvPr/>
            </p:nvSpPr>
            <p:spPr>
              <a:xfrm>
                <a:off x="11135468" y="2270757"/>
                <a:ext cx="4678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4FC7F8-F9B1-E061-11A9-BBC64C9B3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468" y="2270757"/>
                <a:ext cx="467884" cy="461665"/>
              </a:xfrm>
              <a:prstGeom prst="rect">
                <a:avLst/>
              </a:prstGeom>
              <a:blipFill>
                <a:blip r:embed="rId2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86CD336-8855-A15C-316B-7EF5011846E3}"/>
                  </a:ext>
                </a:extLst>
              </p:cNvPr>
              <p:cNvSpPr/>
              <p:nvPr/>
            </p:nvSpPr>
            <p:spPr>
              <a:xfrm>
                <a:off x="9717997" y="2934939"/>
                <a:ext cx="4678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86CD336-8855-A15C-316B-7EF501184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997" y="2934939"/>
                <a:ext cx="467884" cy="461665"/>
              </a:xfrm>
              <a:prstGeom prst="rect">
                <a:avLst/>
              </a:prstGeom>
              <a:blipFill>
                <a:blip r:embed="rId3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819809-37FE-EC0D-7356-94FAD6D99507}"/>
                  </a:ext>
                </a:extLst>
              </p:cNvPr>
              <p:cNvSpPr/>
              <p:nvPr/>
            </p:nvSpPr>
            <p:spPr>
              <a:xfrm>
                <a:off x="7294138" y="2414889"/>
                <a:ext cx="44057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819809-37FE-EC0D-7356-94FAD6D99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38" y="2414889"/>
                <a:ext cx="440570" cy="461665"/>
              </a:xfrm>
              <a:prstGeom prst="rect">
                <a:avLst/>
              </a:prstGeom>
              <a:blipFill>
                <a:blip r:embed="rId4"/>
                <a:stretch>
                  <a:fillRect l="-1111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8B1009-27D0-F23B-20B2-9BEE63FE7FFB}"/>
                  </a:ext>
                </a:extLst>
              </p:cNvPr>
              <p:cNvSpPr/>
              <p:nvPr/>
            </p:nvSpPr>
            <p:spPr>
              <a:xfrm>
                <a:off x="6240957" y="2900432"/>
                <a:ext cx="43441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8B1009-27D0-F23B-20B2-9BEE63FE7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957" y="2900432"/>
                <a:ext cx="4344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9D895E-E920-B931-8F9E-3F30207C4A58}"/>
              </a:ext>
            </a:extLst>
          </p:cNvPr>
          <p:cNvCxnSpPr>
            <a:cxnSpLocks/>
          </p:cNvCxnSpPr>
          <p:nvPr/>
        </p:nvCxnSpPr>
        <p:spPr>
          <a:xfrm>
            <a:off x="8318751" y="2293485"/>
            <a:ext cx="0" cy="121389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C95AAE0-5208-44E9-9746-EF46228106C3}"/>
              </a:ext>
            </a:extLst>
          </p:cNvPr>
          <p:cNvSpPr/>
          <p:nvPr/>
        </p:nvSpPr>
        <p:spPr>
          <a:xfrm>
            <a:off x="11006071" y="2153019"/>
            <a:ext cx="45719" cy="1726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9BC9BC-CD76-2092-818E-BB4468C720BD}"/>
              </a:ext>
            </a:extLst>
          </p:cNvPr>
          <p:cNvSpPr/>
          <p:nvPr/>
        </p:nvSpPr>
        <p:spPr>
          <a:xfrm>
            <a:off x="6629652" y="3249801"/>
            <a:ext cx="45719" cy="120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E6F7F-5633-5705-AF35-5AEB4EC1E226}"/>
                  </a:ext>
                </a:extLst>
              </p:cNvPr>
              <p:cNvSpPr/>
              <p:nvPr/>
            </p:nvSpPr>
            <p:spPr>
              <a:xfrm>
                <a:off x="1434631" y="2557495"/>
                <a:ext cx="1047017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E6F7F-5633-5705-AF35-5AEB4EC1E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31" y="2557495"/>
                <a:ext cx="1047017" cy="1217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B17A83A-7412-1EC6-2092-04CAF5B37C04}"/>
                  </a:ext>
                </a:extLst>
              </p:cNvPr>
              <p:cNvSpPr/>
              <p:nvPr/>
            </p:nvSpPr>
            <p:spPr>
              <a:xfrm>
                <a:off x="2940141" y="2557495"/>
                <a:ext cx="1034193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B17A83A-7412-1EC6-2092-04CAF5B37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41" y="2557495"/>
                <a:ext cx="1034193" cy="1217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B3214CDA-6E47-B123-B2CB-B13F49A70954}"/>
              </a:ext>
            </a:extLst>
          </p:cNvPr>
          <p:cNvSpPr/>
          <p:nvPr/>
        </p:nvSpPr>
        <p:spPr>
          <a:xfrm>
            <a:off x="1209223" y="2437300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78D2DB-4856-6291-2153-6484B530B8F7}"/>
              </a:ext>
            </a:extLst>
          </p:cNvPr>
          <p:cNvSpPr/>
          <p:nvPr/>
        </p:nvSpPr>
        <p:spPr>
          <a:xfrm>
            <a:off x="2716282" y="2437299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6A7F18-3A27-42A0-842A-E5E8A69BC59D}"/>
              </a:ext>
            </a:extLst>
          </p:cNvPr>
          <p:cNvCxnSpPr>
            <a:cxnSpLocks/>
          </p:cNvCxnSpPr>
          <p:nvPr/>
        </p:nvCxnSpPr>
        <p:spPr>
          <a:xfrm>
            <a:off x="9963654" y="4131413"/>
            <a:ext cx="0" cy="1213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B1EBF3-09A2-A5E1-3889-56670AA7C4B3}"/>
              </a:ext>
            </a:extLst>
          </p:cNvPr>
          <p:cNvCxnSpPr>
            <a:cxnSpLocks/>
          </p:cNvCxnSpPr>
          <p:nvPr/>
        </p:nvCxnSpPr>
        <p:spPr>
          <a:xfrm>
            <a:off x="11028930" y="3826303"/>
            <a:ext cx="0" cy="2295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676F47-A298-8ECA-2E88-68F08290B32D}"/>
              </a:ext>
            </a:extLst>
          </p:cNvPr>
          <p:cNvCxnSpPr>
            <a:cxnSpLocks/>
          </p:cNvCxnSpPr>
          <p:nvPr/>
        </p:nvCxnSpPr>
        <p:spPr>
          <a:xfrm flipH="1">
            <a:off x="8318751" y="4156576"/>
            <a:ext cx="2687320" cy="75832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02CD7-D2E5-7C6A-03F1-1ED79CF0D046}"/>
              </a:ext>
            </a:extLst>
          </p:cNvPr>
          <p:cNvCxnSpPr>
            <a:cxnSpLocks/>
          </p:cNvCxnSpPr>
          <p:nvPr/>
        </p:nvCxnSpPr>
        <p:spPr>
          <a:xfrm flipH="1">
            <a:off x="8318751" y="4903991"/>
            <a:ext cx="2687320" cy="83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6359A-B18B-72B2-DB02-9C30ECDFEE60}"/>
              </a:ext>
            </a:extLst>
          </p:cNvPr>
          <p:cNvSpPr/>
          <p:nvPr/>
        </p:nvSpPr>
        <p:spPr>
          <a:xfrm>
            <a:off x="11006071" y="4335964"/>
            <a:ext cx="45719" cy="5747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5812ED5-1501-8522-98F8-D783FDAD5EC3}"/>
              </a:ext>
            </a:extLst>
          </p:cNvPr>
          <p:cNvSpPr/>
          <p:nvPr/>
        </p:nvSpPr>
        <p:spPr>
          <a:xfrm rot="21428272">
            <a:off x="8824079" y="4741306"/>
            <a:ext cx="221456" cy="325367"/>
          </a:xfrm>
          <a:prstGeom prst="arc">
            <a:avLst>
              <a:gd name="adj1" fmla="val 16448359"/>
              <a:gd name="adj2" fmla="val 33286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5B08B6-8FB2-3AC3-2057-D78B9A570A69}"/>
                  </a:ext>
                </a:extLst>
              </p:cNvPr>
              <p:cNvSpPr/>
              <p:nvPr/>
            </p:nvSpPr>
            <p:spPr>
              <a:xfrm>
                <a:off x="11135468" y="4274314"/>
                <a:ext cx="4678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5B08B6-8FB2-3AC3-2057-D78B9A570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468" y="4274314"/>
                <a:ext cx="467884" cy="461665"/>
              </a:xfrm>
              <a:prstGeom prst="rect">
                <a:avLst/>
              </a:prstGeom>
              <a:blipFill>
                <a:blip r:embed="rId8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7299A2E-AFA7-0644-B5C8-42131C428D8A}"/>
                  </a:ext>
                </a:extLst>
              </p:cNvPr>
              <p:cNvSpPr/>
              <p:nvPr/>
            </p:nvSpPr>
            <p:spPr>
              <a:xfrm>
                <a:off x="9728824" y="5581158"/>
                <a:ext cx="4678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7299A2E-AFA7-0644-B5C8-42131C428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824" y="5581158"/>
                <a:ext cx="467884" cy="461665"/>
              </a:xfrm>
              <a:prstGeom prst="rect">
                <a:avLst/>
              </a:prstGeom>
              <a:blipFill>
                <a:blip r:embed="rId9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C77920-6B69-1807-B5F6-4B81BB51345C}"/>
                  </a:ext>
                </a:extLst>
              </p:cNvPr>
              <p:cNvSpPr/>
              <p:nvPr/>
            </p:nvSpPr>
            <p:spPr>
              <a:xfrm>
                <a:off x="9013394" y="4876802"/>
                <a:ext cx="44057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C77920-6B69-1807-B5F6-4B81BB513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94" y="4876802"/>
                <a:ext cx="440570" cy="461665"/>
              </a:xfrm>
              <a:prstGeom prst="rect">
                <a:avLst/>
              </a:prstGeom>
              <a:blipFill>
                <a:blip r:embed="rId10"/>
                <a:stretch>
                  <a:fillRect l="-1111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CF9B96-611E-E795-6FF0-06773F9D80FA}"/>
                  </a:ext>
                </a:extLst>
              </p:cNvPr>
              <p:cNvSpPr/>
              <p:nvPr/>
            </p:nvSpPr>
            <p:spPr>
              <a:xfrm>
                <a:off x="9996037" y="4415137"/>
                <a:ext cx="43441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CF9B96-611E-E795-6FF0-06773F9D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037" y="4415137"/>
                <a:ext cx="4344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2D5D95E-0CA1-7D57-4CCC-0888F32D052D}"/>
              </a:ext>
            </a:extLst>
          </p:cNvPr>
          <p:cNvSpPr/>
          <p:nvPr/>
        </p:nvSpPr>
        <p:spPr>
          <a:xfrm>
            <a:off x="11006071" y="4156576"/>
            <a:ext cx="45719" cy="1726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673BAB-E171-4BB4-24F4-60E462DFB394}"/>
              </a:ext>
            </a:extLst>
          </p:cNvPr>
          <p:cNvSpPr/>
          <p:nvPr/>
        </p:nvSpPr>
        <p:spPr>
          <a:xfrm>
            <a:off x="9939907" y="4442782"/>
            <a:ext cx="45719" cy="3446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5DC5C4-45E5-AE31-75BD-585070DEE679}"/>
              </a:ext>
            </a:extLst>
          </p:cNvPr>
          <p:cNvSpPr/>
          <p:nvPr/>
        </p:nvSpPr>
        <p:spPr>
          <a:xfrm>
            <a:off x="9939907" y="4790299"/>
            <a:ext cx="45719" cy="120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30FCF7-BAA5-454F-559A-A730214DEF6D}"/>
              </a:ext>
            </a:extLst>
          </p:cNvPr>
          <p:cNvCxnSpPr>
            <a:cxnSpLocks/>
          </p:cNvCxnSpPr>
          <p:nvPr/>
        </p:nvCxnSpPr>
        <p:spPr>
          <a:xfrm>
            <a:off x="8319255" y="4735979"/>
            <a:ext cx="0" cy="1306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535E8E-8378-7A37-E274-A739E1B0E97B}"/>
              </a:ext>
            </a:extLst>
          </p:cNvPr>
          <p:cNvCxnSpPr>
            <a:stCxn id="24" idx="3"/>
          </p:cNvCxnSpPr>
          <p:nvPr/>
        </p:nvCxnSpPr>
        <p:spPr>
          <a:xfrm flipV="1">
            <a:off x="9453964" y="5107634"/>
            <a:ext cx="432986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793708-A5DB-D8C5-3E9B-3311757E11E6}"/>
              </a:ext>
            </a:extLst>
          </p:cNvPr>
          <p:cNvCxnSpPr>
            <a:cxnSpLocks/>
          </p:cNvCxnSpPr>
          <p:nvPr/>
        </p:nvCxnSpPr>
        <p:spPr>
          <a:xfrm>
            <a:off x="10104991" y="5811990"/>
            <a:ext cx="81740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DA3942-574C-66CB-3E90-002427928949}"/>
              </a:ext>
            </a:extLst>
          </p:cNvPr>
          <p:cNvCxnSpPr>
            <a:cxnSpLocks/>
          </p:cNvCxnSpPr>
          <p:nvPr/>
        </p:nvCxnSpPr>
        <p:spPr>
          <a:xfrm flipH="1" flipV="1">
            <a:off x="8503704" y="5107634"/>
            <a:ext cx="456422" cy="101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9EFA60-4596-7636-5E4C-28794CD46C4E}"/>
              </a:ext>
            </a:extLst>
          </p:cNvPr>
          <p:cNvCxnSpPr>
            <a:cxnSpLocks/>
          </p:cNvCxnSpPr>
          <p:nvPr/>
        </p:nvCxnSpPr>
        <p:spPr>
          <a:xfrm flipH="1" flipV="1">
            <a:off x="8475890" y="5801835"/>
            <a:ext cx="1206285" cy="101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3B632C5-1BF8-C106-A5B1-CF21F915B831}"/>
                  </a:ext>
                </a:extLst>
              </p:cNvPr>
              <p:cNvSpPr/>
              <p:nvPr/>
            </p:nvSpPr>
            <p:spPr>
              <a:xfrm>
                <a:off x="1236754" y="3775329"/>
                <a:ext cx="2912785" cy="724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sSup>
                        <m:sSup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3B632C5-1BF8-C106-A5B1-CF21F915B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54" y="3775329"/>
                <a:ext cx="2912785" cy="7244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F228C8-0598-28D0-58C2-B250FDD9F79F}"/>
                  </a:ext>
                </a:extLst>
              </p:cNvPr>
              <p:cNvSpPr/>
              <p:nvPr/>
            </p:nvSpPr>
            <p:spPr>
              <a:xfrm>
                <a:off x="1173725" y="4652061"/>
                <a:ext cx="1568827" cy="724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bar>
                        <m:bar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bar>
                        <m:bar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bar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F228C8-0598-28D0-58C2-B250FDD9F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725" y="4652061"/>
                <a:ext cx="1568827" cy="72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525803-AE1D-02CC-19E2-BE052595A93E}"/>
                  </a:ext>
                </a:extLst>
              </p:cNvPr>
              <p:cNvSpPr/>
              <p:nvPr/>
            </p:nvSpPr>
            <p:spPr>
              <a:xfrm>
                <a:off x="1216894" y="5504960"/>
                <a:ext cx="1860830" cy="7450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bar>
                        <m:bar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bar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bar>
                            <m:bar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bar>
                        </m:den>
                      </m:f>
                      <m:bar>
                        <m:bar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bar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525803-AE1D-02CC-19E2-BE052595A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94" y="5504960"/>
                <a:ext cx="1860830" cy="7450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BA151B-8030-8636-3679-0017CDA26E45}"/>
                  </a:ext>
                </a:extLst>
              </p:cNvPr>
              <p:cNvSpPr/>
              <p:nvPr/>
            </p:nvSpPr>
            <p:spPr>
              <a:xfrm>
                <a:off x="4092230" y="5098109"/>
                <a:ext cx="1840632" cy="8756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bar>
                        <m:bar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bar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bar>
                            <m:bar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bar>
                        </m:den>
                      </m:f>
                      <m:bar>
                        <m:bar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ba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BA151B-8030-8636-3679-0017CDA26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230" y="5098109"/>
                <a:ext cx="1840632" cy="8756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0539809-E8A1-346A-13E8-C7DD2FB166BF}"/>
              </a:ext>
            </a:extLst>
          </p:cNvPr>
          <p:cNvSpPr/>
          <p:nvPr/>
        </p:nvSpPr>
        <p:spPr>
          <a:xfrm>
            <a:off x="4066551" y="4927330"/>
            <a:ext cx="1885358" cy="124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9DA4752-11C7-0AA8-0E78-2C4366527F00}"/>
                  </a:ext>
                </a:extLst>
              </p:cNvPr>
              <p:cNvSpPr txBox="1"/>
              <p:nvPr/>
            </p:nvSpPr>
            <p:spPr>
              <a:xfrm>
                <a:off x="5606785" y="1380030"/>
                <a:ext cx="6096000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bar>
                      <m:barPr>
                        <m:ctrlPr>
                          <a:rPr lang="en-US" sz="2000" b="0" i="1" cap="none" spc="0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(small z vector): unit vector along z-axis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9DA4752-11C7-0AA8-0E78-2C4366527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85" y="1380030"/>
                <a:ext cx="6096000" cy="412549"/>
              </a:xfrm>
              <a:prstGeom prst="rect">
                <a:avLst/>
              </a:prstGeom>
              <a:blipFill>
                <a:blip r:embed="rId16"/>
                <a:stretch>
                  <a:fillRect t="-4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9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4" grpId="0" animBg="1"/>
      <p:bldP spid="14" grpId="0" animBg="1"/>
      <p:bldP spid="19" grpId="0" animBg="1"/>
      <p:bldP spid="20" grpId="0"/>
      <p:bldP spid="23" grpId="0"/>
      <p:bldP spid="24" grpId="0"/>
      <p:bldP spid="25" grpId="0"/>
      <p:bldP spid="34" grpId="0" animBg="1"/>
      <p:bldP spid="37" grpId="0" animBg="1"/>
      <p:bldP spid="47" grpId="0" animBg="1"/>
      <p:bldP spid="63" grpId="0"/>
      <p:bldP spid="64" grpId="0"/>
      <p:bldP spid="65" grpId="0"/>
      <p:bldP spid="66" grpId="0"/>
      <p:bldP spid="67" grpId="0" animBg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7AE7-A6D7-D2F3-8EC5-33C00E1E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Expectations: Math or Memorizing?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BCE0-D8EF-6E92-C234-2AA9573B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 Math</a:t>
            </a:r>
          </a:p>
          <a:p>
            <a:r>
              <a:rPr lang="en-US" dirty="0"/>
              <a:t>Tons of Visualization</a:t>
            </a:r>
          </a:p>
          <a:p>
            <a:r>
              <a:rPr lang="en-US" dirty="0"/>
              <a:t>Real-world implications </a:t>
            </a:r>
          </a:p>
          <a:p>
            <a:r>
              <a:rPr lang="en-US" dirty="0"/>
              <a:t>Have to think like a camera/an imaging device</a:t>
            </a:r>
          </a:p>
          <a:p>
            <a:r>
              <a:rPr lang="en-US" dirty="0"/>
              <a:t>And, expect a surprise in this course!</a:t>
            </a:r>
          </a:p>
          <a:p>
            <a:endParaRPr lang="en-US" dirty="0"/>
          </a:p>
          <a:p>
            <a:r>
              <a:rPr lang="en-US" dirty="0"/>
              <a:t>It’s not going to be easy. Most of your reading material is being made from MIT and Stanford resources.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36470-F11B-9A82-5CB2-B111C5A32BBE}"/>
              </a:ext>
            </a:extLst>
          </p:cNvPr>
          <p:cNvSpPr/>
          <p:nvPr/>
        </p:nvSpPr>
        <p:spPr>
          <a:xfrm>
            <a:off x="2203445" y="4377035"/>
            <a:ext cx="5249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Machine Vision is purely Applicational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78138-1CDF-6EF9-B2D8-62190DE25738}"/>
              </a:ext>
            </a:extLst>
          </p:cNvPr>
          <p:cNvSpPr/>
          <p:nvPr/>
        </p:nvSpPr>
        <p:spPr>
          <a:xfrm>
            <a:off x="7363894" y="4355782"/>
            <a:ext cx="40568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There will be a Project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9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48EE-E03A-6454-9480-EAA7B7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63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FE98-8D92-7650-4301-0177BC78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ACE3-0251-AC7D-7DD2-C37D8877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</a:rPr>
              <a:t>Environmental Understanding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Vision enables machines to perceive and comprehend their surroundings.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Essential for autonomous navigation and obstacle detection.</a:t>
            </a:r>
          </a:p>
          <a:p>
            <a:r>
              <a:rPr lang="en-US" sz="2400" b="1" i="0" dirty="0">
                <a:solidFill>
                  <a:srgbClr val="374151"/>
                </a:solidFill>
                <a:effectLst/>
              </a:rPr>
              <a:t>Object Recognition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Machine vision allows for object identification and classification.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Examples include Detection, Tracking, and Segmentation.</a:t>
            </a:r>
          </a:p>
          <a:p>
            <a:r>
              <a:rPr lang="en-US" sz="2400" b="1" i="0" dirty="0">
                <a:solidFill>
                  <a:srgbClr val="374151"/>
                </a:solidFill>
                <a:effectLst/>
              </a:rPr>
              <a:t>Human-Computer Interaction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Vision systems interpret gestures and body language.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Enhances natural and immersive user interfaces.</a:t>
            </a:r>
          </a:p>
          <a:p>
            <a:r>
              <a:rPr lang="en-US" sz="2400" b="1" i="0" dirty="0">
                <a:solidFill>
                  <a:srgbClr val="374151"/>
                </a:solidFill>
                <a:effectLst/>
              </a:rPr>
              <a:t>Data Acquisition &amp; Analysis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Vision gathers rich data for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Useful in healthcare, agriculture, and security applications.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568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E765-32F4-565D-F097-5F88DD6C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Expectations: Math or Memorizing?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33E5-AA75-8867-872A-D68F4BB4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 Math</a:t>
            </a:r>
          </a:p>
          <a:p>
            <a:r>
              <a:rPr lang="en-US" dirty="0"/>
              <a:t>Tons of Visualization</a:t>
            </a:r>
          </a:p>
          <a:p>
            <a:r>
              <a:rPr lang="en-US" dirty="0"/>
              <a:t>Real-world implications </a:t>
            </a:r>
          </a:p>
          <a:p>
            <a:r>
              <a:rPr lang="en-US" dirty="0"/>
              <a:t>Have to think like a camera/an imaging device</a:t>
            </a:r>
          </a:p>
          <a:p>
            <a:r>
              <a:rPr lang="en-US" dirty="0"/>
              <a:t>And, expect a surprise in this course!</a:t>
            </a:r>
          </a:p>
          <a:p>
            <a:endParaRPr lang="en-US" dirty="0"/>
          </a:p>
          <a:p>
            <a:r>
              <a:rPr lang="en-US" dirty="0"/>
              <a:t>It’s not going to be easy. Most of your reading material is being made from MIT and Stanford resources.</a:t>
            </a:r>
          </a:p>
        </p:txBody>
      </p:sp>
    </p:spTree>
    <p:extLst>
      <p:ext uri="{BB962C8B-B14F-4D97-AF65-F5344CB8AC3E}">
        <p14:creationId xmlns:p14="http://schemas.microsoft.com/office/powerpoint/2010/main" val="25814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861-883C-595F-F615-4DD934EB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059B-8787-86C0-8484-C1A55106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2D Signal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Axes: X and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Origin Starts from Top-Left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can see individual Pixels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Grayscale Images - Free Download on Freepik">
            <a:extLst>
              <a:ext uri="{FF2B5EF4-FFF2-40B4-BE49-F238E27FC236}">
                <a16:creationId xmlns:a16="http://schemas.microsoft.com/office/drawing/2014/main" id="{01FCADC0-A64F-58C2-F25E-EDA269362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72" y="1869670"/>
            <a:ext cx="4681728" cy="311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F4BC35-5767-CF84-A20E-B1ACE9EDD402}"/>
              </a:ext>
            </a:extLst>
          </p:cNvPr>
          <p:cNvSpPr/>
          <p:nvPr/>
        </p:nvSpPr>
        <p:spPr>
          <a:xfrm>
            <a:off x="5946328" y="1346450"/>
            <a:ext cx="8082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50BFF"/>
                </a:solidFill>
              </a:rPr>
              <a:t>(0,0)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180D0-EB46-BD3E-3563-B3494F4B92F2}"/>
              </a:ext>
            </a:extLst>
          </p:cNvPr>
          <p:cNvSpPr/>
          <p:nvPr/>
        </p:nvSpPr>
        <p:spPr>
          <a:xfrm>
            <a:off x="5519929" y="4988329"/>
            <a:ext cx="1234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50BFF"/>
                </a:solidFill>
              </a:rPr>
              <a:t>(0, 341)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6FAAD-0B0E-9DF3-5C64-B75341B2660F}"/>
              </a:ext>
            </a:extLst>
          </p:cNvPr>
          <p:cNvSpPr/>
          <p:nvPr/>
        </p:nvSpPr>
        <p:spPr>
          <a:xfrm>
            <a:off x="10386731" y="4988329"/>
            <a:ext cx="15712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50BFF"/>
                </a:solidFill>
              </a:rPr>
              <a:t>(512, 341)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CC874-63E5-C7E5-76EE-2A04AC68429C}"/>
              </a:ext>
            </a:extLst>
          </p:cNvPr>
          <p:cNvSpPr/>
          <p:nvPr/>
        </p:nvSpPr>
        <p:spPr>
          <a:xfrm>
            <a:off x="10628058" y="1346450"/>
            <a:ext cx="12346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50BFF"/>
                </a:solidFill>
              </a:rPr>
              <a:t>(512, 0)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E9830-7AB6-D385-21FC-7E36D0B3780F}"/>
              </a:ext>
            </a:extLst>
          </p:cNvPr>
          <p:cNvSpPr/>
          <p:nvPr/>
        </p:nvSpPr>
        <p:spPr>
          <a:xfrm>
            <a:off x="8691551" y="1346450"/>
            <a:ext cx="4347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50BFF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34525-76E5-3FBB-D227-629718B5CBFF}"/>
              </a:ext>
            </a:extLst>
          </p:cNvPr>
          <p:cNvSpPr/>
          <p:nvPr/>
        </p:nvSpPr>
        <p:spPr>
          <a:xfrm>
            <a:off x="6133078" y="3145367"/>
            <a:ext cx="4347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50BFF"/>
                </a:solidFill>
              </a:rPr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A7290-21F0-28B8-EB7D-B370351C09CF}"/>
              </a:ext>
            </a:extLst>
          </p:cNvPr>
          <p:cNvCxnSpPr>
            <a:stCxn id="8" idx="3"/>
          </p:cNvCxnSpPr>
          <p:nvPr/>
        </p:nvCxnSpPr>
        <p:spPr>
          <a:xfrm>
            <a:off x="9126285" y="1608060"/>
            <a:ext cx="581133" cy="0"/>
          </a:xfrm>
          <a:prstGeom prst="straightConnector1">
            <a:avLst/>
          </a:prstGeom>
          <a:ln w="19050">
            <a:solidFill>
              <a:srgbClr val="050B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13DC73-D325-EE6F-C9D7-134378A9819B}"/>
              </a:ext>
            </a:extLst>
          </p:cNvPr>
          <p:cNvCxnSpPr>
            <a:cxnSpLocks/>
          </p:cNvCxnSpPr>
          <p:nvPr/>
        </p:nvCxnSpPr>
        <p:spPr>
          <a:xfrm>
            <a:off x="6350445" y="3669520"/>
            <a:ext cx="0" cy="588444"/>
          </a:xfrm>
          <a:prstGeom prst="straightConnector1">
            <a:avLst/>
          </a:prstGeom>
          <a:ln w="19050">
            <a:solidFill>
              <a:srgbClr val="050B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D24D40-C929-2272-7470-96C9E1E5EC01}"/>
              </a:ext>
            </a:extLst>
          </p:cNvPr>
          <p:cNvSpPr/>
          <p:nvPr/>
        </p:nvSpPr>
        <p:spPr>
          <a:xfrm>
            <a:off x="6672072" y="2065804"/>
            <a:ext cx="1699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8F92FF"/>
                </a:solidFill>
              </a:rPr>
              <a:t>(341 </a:t>
            </a:r>
            <a:r>
              <a:rPr lang="en-US" sz="2800" cap="none" spc="0" dirty="0">
                <a:ln w="0"/>
                <a:solidFill>
                  <a:srgbClr val="8F92FF"/>
                </a:solidFill>
                <a:latin typeface="Aptos Narrow" panose="020B0004020202020204" pitchFamily="34" charset="0"/>
              </a:rPr>
              <a:t>x </a:t>
            </a:r>
            <a:r>
              <a:rPr lang="en-US" sz="2800" b="1" cap="none" spc="0" dirty="0">
                <a:ln w="0"/>
                <a:solidFill>
                  <a:srgbClr val="8F92FF"/>
                </a:solidFill>
              </a:rPr>
              <a:t>512)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8364BD-3576-0AD2-B99D-3F8668468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51" t="4590" r="10573" b="20910"/>
          <a:stretch/>
        </p:blipFill>
        <p:spPr>
          <a:xfrm>
            <a:off x="7641877" y="924953"/>
            <a:ext cx="4316118" cy="40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5DEC-8693-1B8F-C41D-C608D90F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 and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E08F2-61B6-EAA1-EDB9-483E32862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040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Pixels are in the Digital (Image) domain</a:t>
                </a:r>
              </a:p>
              <a:p>
                <a:r>
                  <a:rPr lang="en-US" dirty="0"/>
                  <a:t>Dimensions are physical measurement</a:t>
                </a:r>
              </a:p>
              <a:p>
                <a:endParaRPr lang="en-US" dirty="0"/>
              </a:p>
              <a:p>
                <a:r>
                  <a:rPr lang="en-US" dirty="0"/>
                  <a:t>Example:	The Eagle Eye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42mm in diameter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Along X-axis: 23 pixels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Sampling-Frequency: </a:t>
                </a:r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𝑝𝑖𝑥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0.548 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pixel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E08F2-61B6-EAA1-EDB9-483E32862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04056" cy="4351338"/>
              </a:xfrm>
              <a:blipFill>
                <a:blip r:embed="rId2"/>
                <a:stretch>
                  <a:fillRect l="-182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DE67E3-6699-C90E-8632-D789CD622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51" t="4590" r="10573" b="20910"/>
          <a:stretch/>
        </p:blipFill>
        <p:spPr>
          <a:xfrm>
            <a:off x="7037682" y="1825625"/>
            <a:ext cx="4316118" cy="40600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E72A3A-836F-E9C3-1CBC-2578DD2FA94C}"/>
              </a:ext>
            </a:extLst>
          </p:cNvPr>
          <p:cNvCxnSpPr>
            <a:cxnSpLocks/>
          </p:cNvCxnSpPr>
          <p:nvPr/>
        </p:nvCxnSpPr>
        <p:spPr>
          <a:xfrm flipH="1">
            <a:off x="7540053" y="4107044"/>
            <a:ext cx="2438448" cy="0"/>
          </a:xfrm>
          <a:prstGeom prst="straightConnector1">
            <a:avLst/>
          </a:prstGeom>
          <a:ln w="28575">
            <a:solidFill>
              <a:srgbClr val="FFFF00">
                <a:alpha val="44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F4180-4579-68B4-F0AD-18CF08B87366}"/>
              </a:ext>
            </a:extLst>
          </p:cNvPr>
          <p:cNvCxnSpPr>
            <a:cxnSpLocks/>
          </p:cNvCxnSpPr>
          <p:nvPr/>
        </p:nvCxnSpPr>
        <p:spPr>
          <a:xfrm flipV="1">
            <a:off x="8726749" y="3045041"/>
            <a:ext cx="0" cy="2201662"/>
          </a:xfrm>
          <a:prstGeom prst="straightConnector1">
            <a:avLst/>
          </a:prstGeom>
          <a:ln w="28575">
            <a:solidFill>
              <a:srgbClr val="FFFF00">
                <a:alpha val="44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5CC2F-C56E-081C-9918-1C2947DBC8A3}"/>
              </a:ext>
            </a:extLst>
          </p:cNvPr>
          <p:cNvSpPr/>
          <p:nvPr/>
        </p:nvSpPr>
        <p:spPr>
          <a:xfrm>
            <a:off x="7540053" y="4193047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66AA2-36F1-900A-5684-DA04036C6940}"/>
              </a:ext>
            </a:extLst>
          </p:cNvPr>
          <p:cNvSpPr/>
          <p:nvPr/>
        </p:nvSpPr>
        <p:spPr>
          <a:xfrm>
            <a:off x="7646187" y="4193047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18A688-9EB4-800E-73D8-CDEC2344D253}"/>
              </a:ext>
            </a:extLst>
          </p:cNvPr>
          <p:cNvSpPr/>
          <p:nvPr/>
        </p:nvSpPr>
        <p:spPr>
          <a:xfrm>
            <a:off x="7752321" y="4193047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8DB6E-B94C-7505-1478-60FCBD17E3F7}"/>
              </a:ext>
            </a:extLst>
          </p:cNvPr>
          <p:cNvSpPr/>
          <p:nvPr/>
        </p:nvSpPr>
        <p:spPr>
          <a:xfrm>
            <a:off x="7858455" y="4193047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6FEA3B-4D07-B739-9A07-185D7837CB27}"/>
              </a:ext>
            </a:extLst>
          </p:cNvPr>
          <p:cNvSpPr/>
          <p:nvPr/>
        </p:nvSpPr>
        <p:spPr>
          <a:xfrm>
            <a:off x="7964589" y="4193047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80D034-371F-C484-BB82-4AE505631BBF}"/>
              </a:ext>
            </a:extLst>
          </p:cNvPr>
          <p:cNvSpPr/>
          <p:nvPr/>
        </p:nvSpPr>
        <p:spPr>
          <a:xfrm>
            <a:off x="8070723" y="4195428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5ADCCF-D43B-6628-2610-A79B6D57ABE2}"/>
              </a:ext>
            </a:extLst>
          </p:cNvPr>
          <p:cNvSpPr/>
          <p:nvPr/>
        </p:nvSpPr>
        <p:spPr>
          <a:xfrm>
            <a:off x="8176857" y="4195428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DB55E1-2060-5119-97C5-1094A76D66B6}"/>
              </a:ext>
            </a:extLst>
          </p:cNvPr>
          <p:cNvSpPr/>
          <p:nvPr/>
        </p:nvSpPr>
        <p:spPr>
          <a:xfrm>
            <a:off x="8282991" y="4195428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CF1B8A-E42D-8373-819B-D3C2284745EB}"/>
              </a:ext>
            </a:extLst>
          </p:cNvPr>
          <p:cNvSpPr/>
          <p:nvPr/>
        </p:nvSpPr>
        <p:spPr>
          <a:xfrm>
            <a:off x="8391506" y="4196404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5310E-712E-8108-3B76-1D2BA59CF1CA}"/>
              </a:ext>
            </a:extLst>
          </p:cNvPr>
          <p:cNvSpPr/>
          <p:nvPr/>
        </p:nvSpPr>
        <p:spPr>
          <a:xfrm>
            <a:off x="8497640" y="4196404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A43AA6-7A7F-7B21-8CA6-C70C714E7EA6}"/>
              </a:ext>
            </a:extLst>
          </p:cNvPr>
          <p:cNvSpPr/>
          <p:nvPr/>
        </p:nvSpPr>
        <p:spPr>
          <a:xfrm>
            <a:off x="8603774" y="4196404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D5B153-B15A-5A0D-B4DA-D27BBFC999D6}"/>
              </a:ext>
            </a:extLst>
          </p:cNvPr>
          <p:cNvSpPr/>
          <p:nvPr/>
        </p:nvSpPr>
        <p:spPr>
          <a:xfrm>
            <a:off x="8709908" y="4194023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58F829-247C-B094-6330-18DD897E02CA}"/>
              </a:ext>
            </a:extLst>
          </p:cNvPr>
          <p:cNvSpPr/>
          <p:nvPr/>
        </p:nvSpPr>
        <p:spPr>
          <a:xfrm>
            <a:off x="8816042" y="4194023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3F1C58-38C5-BB3A-D6B4-88A1F62FB1C7}"/>
              </a:ext>
            </a:extLst>
          </p:cNvPr>
          <p:cNvSpPr/>
          <p:nvPr/>
        </p:nvSpPr>
        <p:spPr>
          <a:xfrm>
            <a:off x="8922176" y="4194023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8D2D72-0A77-0A4B-E533-D94111750F58}"/>
              </a:ext>
            </a:extLst>
          </p:cNvPr>
          <p:cNvSpPr/>
          <p:nvPr/>
        </p:nvSpPr>
        <p:spPr>
          <a:xfrm>
            <a:off x="9028310" y="4194023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36DEA9-39C1-CB59-3C79-6C088C43FD98}"/>
              </a:ext>
            </a:extLst>
          </p:cNvPr>
          <p:cNvSpPr/>
          <p:nvPr/>
        </p:nvSpPr>
        <p:spPr>
          <a:xfrm>
            <a:off x="9134444" y="4194023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011607A-1BEC-4A46-CAA5-FA61565B2218}"/>
              </a:ext>
            </a:extLst>
          </p:cNvPr>
          <p:cNvSpPr/>
          <p:nvPr/>
        </p:nvSpPr>
        <p:spPr>
          <a:xfrm>
            <a:off x="9232190" y="4194189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AF4B91-4992-1533-3A0A-2CDEC3565BBC}"/>
              </a:ext>
            </a:extLst>
          </p:cNvPr>
          <p:cNvSpPr/>
          <p:nvPr/>
        </p:nvSpPr>
        <p:spPr>
          <a:xfrm>
            <a:off x="9338324" y="4194189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32E040-9FFD-74B9-26D7-F0D3A826E7C8}"/>
              </a:ext>
            </a:extLst>
          </p:cNvPr>
          <p:cNvSpPr/>
          <p:nvPr/>
        </p:nvSpPr>
        <p:spPr>
          <a:xfrm>
            <a:off x="9444458" y="4194189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061FF3-611D-D546-2B64-3CD19F88A1C5}"/>
              </a:ext>
            </a:extLst>
          </p:cNvPr>
          <p:cNvSpPr/>
          <p:nvPr/>
        </p:nvSpPr>
        <p:spPr>
          <a:xfrm>
            <a:off x="9550592" y="4194189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B7A4E1-F09A-1869-B01E-4C315C21FAF3}"/>
              </a:ext>
            </a:extLst>
          </p:cNvPr>
          <p:cNvSpPr/>
          <p:nvPr/>
        </p:nvSpPr>
        <p:spPr>
          <a:xfrm>
            <a:off x="9656726" y="4194189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94EF12-E1B5-4656-D859-17A5B9809745}"/>
              </a:ext>
            </a:extLst>
          </p:cNvPr>
          <p:cNvSpPr/>
          <p:nvPr/>
        </p:nvSpPr>
        <p:spPr>
          <a:xfrm>
            <a:off x="9765241" y="4194189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6BE1EF-F019-3B11-D1B5-6637A4FEAF71}"/>
              </a:ext>
            </a:extLst>
          </p:cNvPr>
          <p:cNvSpPr/>
          <p:nvPr/>
        </p:nvSpPr>
        <p:spPr>
          <a:xfrm>
            <a:off x="9873756" y="4194189"/>
            <a:ext cx="91848" cy="109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5DEC-8693-1B8F-C41D-C608D90F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Sampling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E08F2-61B6-EAA1-EDB9-483E32862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5359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Acts as Pixel-Physical Dimension Mapper</a:t>
                </a:r>
              </a:p>
              <a:p>
                <a:r>
                  <a:rPr lang="en-US" dirty="0"/>
                  <a:t>Sampling-Frequency: (Assume, given)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0.548 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pixel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What is the physical dimension of the image?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Ans:  </a:t>
                </a:r>
                <a:r>
                  <a:rPr lang="en-US" sz="2400" dirty="0"/>
                  <a:t>	</a:t>
                </a:r>
                <a:r>
                  <a:rPr lang="en-US" sz="2400" b="1" i="1" dirty="0">
                    <a:ln w="0"/>
                  </a:rPr>
                  <a:t>(62.23cm </a:t>
                </a:r>
                <a:r>
                  <a:rPr lang="en-US" sz="2400" i="1" dirty="0">
                    <a:ln w="0"/>
                    <a:latin typeface="Aptos Narrow" panose="020B0004020202020204" pitchFamily="34" charset="0"/>
                  </a:rPr>
                  <a:t>x </a:t>
                </a:r>
                <a:r>
                  <a:rPr lang="en-US" sz="2400" b="1" i="1" dirty="0">
                    <a:ln w="0"/>
                  </a:rPr>
                  <a:t>93.43cm)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E08F2-61B6-EAA1-EDB9-483E32862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53594" cy="4351338"/>
              </a:xfrm>
              <a:blipFill>
                <a:blip r:embed="rId2"/>
                <a:stretch>
                  <a:fillRect l="-1756" t="-2381" r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DFE8959-F467-0594-A2D1-6C7082AD647B}"/>
              </a:ext>
            </a:extLst>
          </p:cNvPr>
          <p:cNvGrpSpPr/>
          <p:nvPr/>
        </p:nvGrpSpPr>
        <p:grpSpPr>
          <a:xfrm>
            <a:off x="8451542" y="1423594"/>
            <a:ext cx="1793290" cy="1932164"/>
            <a:chOff x="7037682" y="1825625"/>
            <a:chExt cx="4316118" cy="40600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DE67E3-6699-C90E-8632-D789CD622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51" t="4590" r="10573" b="20910"/>
            <a:stretch/>
          </p:blipFill>
          <p:spPr>
            <a:xfrm>
              <a:off x="7037682" y="1825625"/>
              <a:ext cx="4316118" cy="4060057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5E72A3A-836F-E9C3-1CBC-2578DD2FA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0053" y="4107044"/>
              <a:ext cx="2438448" cy="0"/>
            </a:xfrm>
            <a:prstGeom prst="straightConnector1">
              <a:avLst/>
            </a:prstGeom>
            <a:ln w="28575">
              <a:solidFill>
                <a:srgbClr val="FFFF00">
                  <a:alpha val="44000"/>
                </a:srgb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2F4180-4579-68B4-F0AD-18CF08B87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6749" y="3045041"/>
              <a:ext cx="0" cy="2201662"/>
            </a:xfrm>
            <a:prstGeom prst="straightConnector1">
              <a:avLst/>
            </a:prstGeom>
            <a:ln w="28575">
              <a:solidFill>
                <a:srgbClr val="FFFF00">
                  <a:alpha val="44000"/>
                </a:srgb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95CC2F-C56E-081C-9918-1C2947DBC8A3}"/>
                </a:ext>
              </a:extLst>
            </p:cNvPr>
            <p:cNvSpPr/>
            <p:nvPr/>
          </p:nvSpPr>
          <p:spPr>
            <a:xfrm>
              <a:off x="7540053" y="4193047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066AA2-36F1-900A-5684-DA04036C6940}"/>
                </a:ext>
              </a:extLst>
            </p:cNvPr>
            <p:cNvSpPr/>
            <p:nvPr/>
          </p:nvSpPr>
          <p:spPr>
            <a:xfrm>
              <a:off x="7646187" y="4193047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18A688-9EB4-800E-73D8-CDEC2344D253}"/>
                </a:ext>
              </a:extLst>
            </p:cNvPr>
            <p:cNvSpPr/>
            <p:nvPr/>
          </p:nvSpPr>
          <p:spPr>
            <a:xfrm>
              <a:off x="7752321" y="4193047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58DB6E-B94C-7505-1478-60FCBD17E3F7}"/>
                </a:ext>
              </a:extLst>
            </p:cNvPr>
            <p:cNvSpPr/>
            <p:nvPr/>
          </p:nvSpPr>
          <p:spPr>
            <a:xfrm>
              <a:off x="7858455" y="4193047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6FEA3B-4D07-B739-9A07-185D7837CB27}"/>
                </a:ext>
              </a:extLst>
            </p:cNvPr>
            <p:cNvSpPr/>
            <p:nvPr/>
          </p:nvSpPr>
          <p:spPr>
            <a:xfrm>
              <a:off x="7964589" y="4193047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80D034-371F-C484-BB82-4AE505631BBF}"/>
                </a:ext>
              </a:extLst>
            </p:cNvPr>
            <p:cNvSpPr/>
            <p:nvPr/>
          </p:nvSpPr>
          <p:spPr>
            <a:xfrm>
              <a:off x="8070723" y="4195428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5ADCCF-D43B-6628-2610-A79B6D57ABE2}"/>
                </a:ext>
              </a:extLst>
            </p:cNvPr>
            <p:cNvSpPr/>
            <p:nvPr/>
          </p:nvSpPr>
          <p:spPr>
            <a:xfrm>
              <a:off x="8176857" y="4195428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CDB55E1-2060-5119-97C5-1094A76D66B6}"/>
                </a:ext>
              </a:extLst>
            </p:cNvPr>
            <p:cNvSpPr/>
            <p:nvPr/>
          </p:nvSpPr>
          <p:spPr>
            <a:xfrm>
              <a:off x="8282991" y="4193047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CF1B8A-E42D-8373-819B-D3C2284745EB}"/>
                </a:ext>
              </a:extLst>
            </p:cNvPr>
            <p:cNvSpPr/>
            <p:nvPr/>
          </p:nvSpPr>
          <p:spPr>
            <a:xfrm>
              <a:off x="8391506" y="4194023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2F5310E-712E-8108-3B76-1D2BA59CF1CA}"/>
                </a:ext>
              </a:extLst>
            </p:cNvPr>
            <p:cNvSpPr/>
            <p:nvPr/>
          </p:nvSpPr>
          <p:spPr>
            <a:xfrm>
              <a:off x="8497640" y="4196404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A43AA6-7A7F-7B21-8CA6-C70C714E7EA6}"/>
                </a:ext>
              </a:extLst>
            </p:cNvPr>
            <p:cNvSpPr/>
            <p:nvPr/>
          </p:nvSpPr>
          <p:spPr>
            <a:xfrm>
              <a:off x="8603774" y="4196404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3D5B153-B15A-5A0D-B4DA-D27BBFC999D6}"/>
                </a:ext>
              </a:extLst>
            </p:cNvPr>
            <p:cNvSpPr/>
            <p:nvPr/>
          </p:nvSpPr>
          <p:spPr>
            <a:xfrm>
              <a:off x="8709908" y="4194023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58F829-247C-B094-6330-18DD897E02CA}"/>
                </a:ext>
              </a:extLst>
            </p:cNvPr>
            <p:cNvSpPr/>
            <p:nvPr/>
          </p:nvSpPr>
          <p:spPr>
            <a:xfrm>
              <a:off x="8816042" y="4194023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3F1C58-38C5-BB3A-D6B4-88A1F62FB1C7}"/>
                </a:ext>
              </a:extLst>
            </p:cNvPr>
            <p:cNvSpPr/>
            <p:nvPr/>
          </p:nvSpPr>
          <p:spPr>
            <a:xfrm>
              <a:off x="8922176" y="4194023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8D2D72-0A77-0A4B-E533-D94111750F58}"/>
                </a:ext>
              </a:extLst>
            </p:cNvPr>
            <p:cNvSpPr/>
            <p:nvPr/>
          </p:nvSpPr>
          <p:spPr>
            <a:xfrm>
              <a:off x="9028310" y="4194023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36DEA9-39C1-CB59-3C79-6C088C43FD98}"/>
                </a:ext>
              </a:extLst>
            </p:cNvPr>
            <p:cNvSpPr/>
            <p:nvPr/>
          </p:nvSpPr>
          <p:spPr>
            <a:xfrm>
              <a:off x="9134444" y="4194023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011607A-1BEC-4A46-CAA5-FA61565B2218}"/>
                </a:ext>
              </a:extLst>
            </p:cNvPr>
            <p:cNvSpPr/>
            <p:nvPr/>
          </p:nvSpPr>
          <p:spPr>
            <a:xfrm>
              <a:off x="9232190" y="4194189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AF4B91-4992-1533-3A0A-2CDEC3565BBC}"/>
                </a:ext>
              </a:extLst>
            </p:cNvPr>
            <p:cNvSpPr/>
            <p:nvPr/>
          </p:nvSpPr>
          <p:spPr>
            <a:xfrm>
              <a:off x="9338324" y="4194189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32E040-9FFD-74B9-26D7-F0D3A826E7C8}"/>
                </a:ext>
              </a:extLst>
            </p:cNvPr>
            <p:cNvSpPr/>
            <p:nvPr/>
          </p:nvSpPr>
          <p:spPr>
            <a:xfrm>
              <a:off x="9444458" y="4194189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1061FF3-611D-D546-2B64-3CD19F88A1C5}"/>
                </a:ext>
              </a:extLst>
            </p:cNvPr>
            <p:cNvSpPr/>
            <p:nvPr/>
          </p:nvSpPr>
          <p:spPr>
            <a:xfrm>
              <a:off x="9550592" y="4194189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B7A4E1-F09A-1869-B01E-4C315C21FAF3}"/>
                </a:ext>
              </a:extLst>
            </p:cNvPr>
            <p:cNvSpPr/>
            <p:nvPr/>
          </p:nvSpPr>
          <p:spPr>
            <a:xfrm>
              <a:off x="9656726" y="4194189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4EF12-E1B5-4656-D859-17A5B9809745}"/>
                </a:ext>
              </a:extLst>
            </p:cNvPr>
            <p:cNvSpPr/>
            <p:nvPr/>
          </p:nvSpPr>
          <p:spPr>
            <a:xfrm>
              <a:off x="9765241" y="4194189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6BE1EF-F019-3B11-D1B5-6637A4FEAF71}"/>
                </a:ext>
              </a:extLst>
            </p:cNvPr>
            <p:cNvSpPr/>
            <p:nvPr/>
          </p:nvSpPr>
          <p:spPr>
            <a:xfrm>
              <a:off x="9871375" y="4194189"/>
              <a:ext cx="91848" cy="109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Grayscale Images - Free Download on Freepik">
            <a:extLst>
              <a:ext uri="{FF2B5EF4-FFF2-40B4-BE49-F238E27FC236}">
                <a16:creationId xmlns:a16="http://schemas.microsoft.com/office/drawing/2014/main" id="{0087F2EB-A1CC-1777-E291-820420CC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26" y="3432643"/>
            <a:ext cx="4681728" cy="311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B0718B-8F7F-C48E-D390-32BD6CF425AE}"/>
              </a:ext>
            </a:extLst>
          </p:cNvPr>
          <p:cNvSpPr/>
          <p:nvPr/>
        </p:nvSpPr>
        <p:spPr>
          <a:xfrm>
            <a:off x="7122435" y="3510141"/>
            <a:ext cx="1699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8F92FF"/>
                </a:solidFill>
              </a:rPr>
              <a:t>(341 </a:t>
            </a:r>
            <a:r>
              <a:rPr lang="en-US" sz="2800" cap="none" spc="0" dirty="0">
                <a:ln w="0"/>
                <a:solidFill>
                  <a:srgbClr val="8F92FF"/>
                </a:solidFill>
                <a:latin typeface="Aptos Narrow" panose="020B0004020202020204" pitchFamily="34" charset="0"/>
              </a:rPr>
              <a:t>x </a:t>
            </a:r>
            <a:r>
              <a:rPr lang="en-US" sz="2800" b="1" cap="none" spc="0" dirty="0">
                <a:ln w="0"/>
                <a:solidFill>
                  <a:srgbClr val="8F92FF"/>
                </a:solidFill>
              </a:rPr>
              <a:t>512)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F2AC5F-F146-7A60-339A-29BAA60CC948}"/>
              </a:ext>
            </a:extLst>
          </p:cNvPr>
          <p:cNvSpPr/>
          <p:nvPr/>
        </p:nvSpPr>
        <p:spPr>
          <a:xfrm>
            <a:off x="2136333" y="5077112"/>
            <a:ext cx="615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0"/>
                <a:solidFill>
                  <a:srgbClr val="050BFF"/>
                </a:solidFill>
              </a:rPr>
              <a:t>Y</a:t>
            </a:r>
          </a:p>
          <a:p>
            <a:pPr algn="ctr"/>
            <a:r>
              <a:rPr lang="en-US" sz="2000" b="1" i="1" dirty="0">
                <a:ln w="0"/>
                <a:solidFill>
                  <a:srgbClr val="050BFF"/>
                </a:solidFill>
              </a:rPr>
              <a:t>axis</a:t>
            </a:r>
            <a:endParaRPr lang="en-US" sz="2000" b="1" i="1" cap="none" spc="0" dirty="0">
              <a:ln w="0"/>
              <a:solidFill>
                <a:srgbClr val="050B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C3EE66-1870-E1FD-ECB5-AEF2373AD775}"/>
              </a:ext>
            </a:extLst>
          </p:cNvPr>
          <p:cNvSpPr/>
          <p:nvPr/>
        </p:nvSpPr>
        <p:spPr>
          <a:xfrm>
            <a:off x="3355800" y="5077112"/>
            <a:ext cx="615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0"/>
                <a:solidFill>
                  <a:srgbClr val="050BFF"/>
                </a:solidFill>
              </a:rPr>
              <a:t>X</a:t>
            </a:r>
          </a:p>
          <a:p>
            <a:pPr algn="ctr"/>
            <a:r>
              <a:rPr lang="en-US" sz="2000" b="1" i="1" dirty="0">
                <a:ln w="0"/>
                <a:solidFill>
                  <a:srgbClr val="050BFF"/>
                </a:solidFill>
              </a:rPr>
              <a:t>axis</a:t>
            </a:r>
            <a:endParaRPr lang="en-US" sz="2000" b="1" i="1" cap="none" spc="0" dirty="0">
              <a:ln w="0"/>
              <a:solidFill>
                <a:srgbClr val="050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5D4-B83D-EC92-BB71-FF091B6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3D1A-F94C-EEF6-AF4C-B310A50C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vs 50% down-sampled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F70CA-A3CC-BBEA-866D-940086849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49"/>
          <a:stretch/>
        </p:blipFill>
        <p:spPr>
          <a:xfrm>
            <a:off x="6095999" y="2651408"/>
            <a:ext cx="4708535" cy="3118659"/>
          </a:xfrm>
          <a:prstGeom prst="rect">
            <a:avLst/>
          </a:prstGeom>
        </p:spPr>
      </p:pic>
      <p:pic>
        <p:nvPicPr>
          <p:cNvPr id="6" name="Picture 2" descr="Grayscale Images - Free Download on Freepik">
            <a:extLst>
              <a:ext uri="{FF2B5EF4-FFF2-40B4-BE49-F238E27FC236}">
                <a16:creationId xmlns:a16="http://schemas.microsoft.com/office/drawing/2014/main" id="{871B0E1D-6031-DAA4-19D5-ABC4ADEB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65" y="2651408"/>
            <a:ext cx="4681728" cy="311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6ABE90-9E6A-6AEF-A748-BECB7205640F}"/>
              </a:ext>
            </a:extLst>
          </p:cNvPr>
          <p:cNvSpPr/>
          <p:nvPr/>
        </p:nvSpPr>
        <p:spPr>
          <a:xfrm>
            <a:off x="1210165" y="2751384"/>
            <a:ext cx="1699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8F92FF"/>
                </a:solidFill>
              </a:rPr>
              <a:t>(341 </a:t>
            </a:r>
            <a:r>
              <a:rPr lang="en-US" sz="2800" cap="none" spc="0" dirty="0">
                <a:ln w="0"/>
                <a:solidFill>
                  <a:srgbClr val="8F92FF"/>
                </a:solidFill>
                <a:latin typeface="Aptos Narrow" panose="020B0004020202020204" pitchFamily="34" charset="0"/>
              </a:rPr>
              <a:t>x </a:t>
            </a:r>
            <a:r>
              <a:rPr lang="en-US" sz="2800" b="1" cap="none" spc="0" dirty="0">
                <a:ln w="0"/>
                <a:solidFill>
                  <a:srgbClr val="8F92FF"/>
                </a:solidFill>
              </a:rPr>
              <a:t>512)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358AB-1D4E-1CA5-2AE0-7B0C55D7DEDE}"/>
              </a:ext>
            </a:extLst>
          </p:cNvPr>
          <p:cNvSpPr/>
          <p:nvPr/>
        </p:nvSpPr>
        <p:spPr>
          <a:xfrm>
            <a:off x="6083174" y="2751384"/>
            <a:ext cx="1725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8F92FF"/>
                </a:solidFill>
              </a:rPr>
              <a:t>(170 </a:t>
            </a:r>
            <a:r>
              <a:rPr lang="en-US" sz="2800" cap="none" spc="0" dirty="0">
                <a:ln w="0"/>
                <a:solidFill>
                  <a:srgbClr val="8F92FF"/>
                </a:solidFill>
                <a:latin typeface="Aptos Narrow" panose="020B0004020202020204" pitchFamily="34" charset="0"/>
              </a:rPr>
              <a:t>x </a:t>
            </a:r>
            <a:r>
              <a:rPr lang="en-US" sz="2800" b="1" cap="none" spc="0" dirty="0">
                <a:ln w="0"/>
                <a:solidFill>
                  <a:srgbClr val="8F92FF"/>
                </a:solidFill>
              </a:rPr>
              <a:t>256)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C4CAE6-A87E-2D07-D2DF-ABA617BA3303}"/>
                  </a:ext>
                </a:extLst>
              </p:cNvPr>
              <p:cNvSpPr txBox="1"/>
              <p:nvPr/>
            </p:nvSpPr>
            <p:spPr>
              <a:xfrm>
                <a:off x="1210166" y="5770067"/>
                <a:ext cx="4681728" cy="425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0.548 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pixel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C4CAE6-A87E-2D07-D2DF-ABA617BA3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166" y="5770067"/>
                <a:ext cx="4681728" cy="425181"/>
              </a:xfrm>
              <a:prstGeom prst="rect">
                <a:avLst/>
              </a:prstGeom>
              <a:blipFill>
                <a:blip r:embed="rId4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D6D27C-3923-2EBE-353F-0A5DC87805D8}"/>
                  </a:ext>
                </a:extLst>
              </p:cNvPr>
              <p:cNvSpPr txBox="1"/>
              <p:nvPr/>
            </p:nvSpPr>
            <p:spPr>
              <a:xfrm>
                <a:off x="6083174" y="5800347"/>
                <a:ext cx="4681728" cy="425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0.548∗0.5=0.274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pixel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D6D27C-3923-2EBE-353F-0A5DC8780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74" y="5800347"/>
                <a:ext cx="4681728" cy="425181"/>
              </a:xfrm>
              <a:prstGeom prst="rect">
                <a:avLst/>
              </a:prstGeom>
              <a:blipFill>
                <a:blip r:embed="rId5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41165C0-87EA-6268-D0DB-EF84DCF60153}"/>
              </a:ext>
            </a:extLst>
          </p:cNvPr>
          <p:cNvSpPr/>
          <p:nvPr/>
        </p:nvSpPr>
        <p:spPr>
          <a:xfrm>
            <a:off x="8219871" y="5642043"/>
            <a:ext cx="664579" cy="73930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4FF087-AE7B-E1F1-18C2-F238FC0D6190}"/>
              </a:ext>
            </a:extLst>
          </p:cNvPr>
          <p:cNvSpPr/>
          <p:nvPr/>
        </p:nvSpPr>
        <p:spPr>
          <a:xfrm>
            <a:off x="2733471" y="1690688"/>
            <a:ext cx="664579" cy="73930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4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10" grpId="0"/>
      <p:bldP spid="11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F17-B422-0416-746B-4BA6CA51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Graphics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3B845D-0C26-41B7-7429-076200225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97304"/>
              </p:ext>
            </p:extLst>
          </p:nvPr>
        </p:nvGraphicFramePr>
        <p:xfrm>
          <a:off x="5161630" y="1417252"/>
          <a:ext cx="54028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592C6-5315-EEA6-01CE-982B0F714987}"/>
              </a:ext>
            </a:extLst>
          </p:cNvPr>
          <p:cNvCxnSpPr>
            <a:cxnSpLocks/>
          </p:cNvCxnSpPr>
          <p:nvPr/>
        </p:nvCxnSpPr>
        <p:spPr>
          <a:xfrm>
            <a:off x="5397623" y="3352658"/>
            <a:ext cx="6258758" cy="943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A3224E3-2D7D-F477-1195-CE445B2A734C}"/>
              </a:ext>
            </a:extLst>
          </p:cNvPr>
          <p:cNvSpPr/>
          <p:nvPr/>
        </p:nvSpPr>
        <p:spPr>
          <a:xfrm>
            <a:off x="10264472" y="3637311"/>
            <a:ext cx="1274709" cy="461665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EAED7-FF8E-8746-36F3-6E2C404D61B6}"/>
              </a:ext>
            </a:extLst>
          </p:cNvPr>
          <p:cNvSpPr/>
          <p:nvPr/>
        </p:nvSpPr>
        <p:spPr>
          <a:xfrm>
            <a:off x="10258554" y="4179876"/>
            <a:ext cx="1274708" cy="830997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Inverse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E95CE-A7BE-91AE-6E70-2BB7528A494C}"/>
              </a:ext>
            </a:extLst>
          </p:cNvPr>
          <p:cNvSpPr txBox="1"/>
          <p:nvPr/>
        </p:nvSpPr>
        <p:spPr>
          <a:xfrm>
            <a:off x="835985" y="1690688"/>
            <a:ext cx="386030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Machine Vision uses the following concepts: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Geometry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Vectors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Trigonometry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Calculus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Image Processing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965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4C98-7A43-966A-BE5B-3C5008E1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Processing: First and Foremost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6713-E53F-7C7C-329C-EC6A7E43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</a:t>
            </a:r>
            <a:r>
              <a:rPr lang="en-US" b="1" dirty="0"/>
              <a:t>‘see’/‘perceive’</a:t>
            </a:r>
            <a:r>
              <a:rPr lang="en-US" dirty="0"/>
              <a:t>?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6272-3A3C-E8D7-2D52-91EA281C6F2E}"/>
              </a:ext>
            </a:extLst>
          </p:cNvPr>
          <p:cNvGrpSpPr/>
          <p:nvPr/>
        </p:nvGrpSpPr>
        <p:grpSpPr>
          <a:xfrm>
            <a:off x="984591" y="2583412"/>
            <a:ext cx="5074331" cy="3647792"/>
            <a:chOff x="984591" y="2396980"/>
            <a:chExt cx="5074331" cy="3647792"/>
          </a:xfrm>
        </p:grpSpPr>
        <p:pic>
          <p:nvPicPr>
            <p:cNvPr id="4" name="Picture 2" descr="Grayscale Images - Free Download on Freepik">
              <a:extLst>
                <a:ext uri="{FF2B5EF4-FFF2-40B4-BE49-F238E27FC236}">
                  <a16:creationId xmlns:a16="http://schemas.microsoft.com/office/drawing/2014/main" id="{18594CD5-0418-F6A8-78EF-0E3E5F491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7194" y="2926113"/>
              <a:ext cx="4681728" cy="3118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827333-2EB0-DBE7-DF61-BFCC4FBF90EC}"/>
                </a:ext>
              </a:extLst>
            </p:cNvPr>
            <p:cNvSpPr/>
            <p:nvPr/>
          </p:nvSpPr>
          <p:spPr>
            <a:xfrm>
              <a:off x="1377194" y="2396980"/>
              <a:ext cx="39626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rgbClr val="050BFF"/>
                  </a:solidFill>
                </a:rPr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8301C4-7FF8-9FCF-61AD-C6E4089AD7A9}"/>
                </a:ext>
              </a:extLst>
            </p:cNvPr>
            <p:cNvSpPr/>
            <p:nvPr/>
          </p:nvSpPr>
          <p:spPr>
            <a:xfrm>
              <a:off x="984591" y="2858645"/>
              <a:ext cx="38664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rgbClr val="050BFF"/>
                  </a:solidFill>
                </a:rPr>
                <a:t>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410AFA-DCA7-C6DD-4E6B-F9C0C433587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1773456" y="2627812"/>
              <a:ext cx="600031" cy="1"/>
            </a:xfrm>
            <a:prstGeom prst="straightConnector1">
              <a:avLst/>
            </a:prstGeom>
            <a:ln w="19050">
              <a:solidFill>
                <a:srgbClr val="050B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D9A0FB-B3BD-52B7-AB76-7AB816C5D7EC}"/>
                </a:ext>
              </a:extLst>
            </p:cNvPr>
            <p:cNvCxnSpPr>
              <a:cxnSpLocks/>
            </p:cNvCxnSpPr>
            <p:nvPr/>
          </p:nvCxnSpPr>
          <p:spPr>
            <a:xfrm>
              <a:off x="1177913" y="3382798"/>
              <a:ext cx="0" cy="588444"/>
            </a:xfrm>
            <a:prstGeom prst="straightConnector1">
              <a:avLst/>
            </a:prstGeom>
            <a:ln w="19050">
              <a:solidFill>
                <a:srgbClr val="050B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254BC5-D1A6-BF5C-CB4F-8BCE417B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98" y="2430729"/>
            <a:ext cx="4581525" cy="3800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EA5384-D534-B3AF-2D71-E8CBB27703CF}"/>
              </a:ext>
            </a:extLst>
          </p:cNvPr>
          <p:cNvSpPr txBox="1"/>
          <p:nvPr/>
        </p:nvSpPr>
        <p:spPr>
          <a:xfrm>
            <a:off x="5427958" y="175815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: Intensity/Brightness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E081C0-D4BB-25A3-AB69-62F88113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44" y="2348844"/>
            <a:ext cx="3875232" cy="4080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B50811-9E95-2F89-2547-F9185991C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962" y="2477814"/>
            <a:ext cx="3806795" cy="37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789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 Narrow</vt:lpstr>
      <vt:lpstr>Arial</vt:lpstr>
      <vt:lpstr>Cambria Math</vt:lpstr>
      <vt:lpstr>Consolas</vt:lpstr>
      <vt:lpstr>Garamond</vt:lpstr>
      <vt:lpstr>Wingdings</vt:lpstr>
      <vt:lpstr>Office Theme</vt:lpstr>
      <vt:lpstr>CSE 439 Machine Vision</vt:lpstr>
      <vt:lpstr>Why Machine Vision?</vt:lpstr>
      <vt:lpstr>Expectations: Math or Memorizing?</vt:lpstr>
      <vt:lpstr>How to start?</vt:lpstr>
      <vt:lpstr>Pixels and Dimensions</vt:lpstr>
      <vt:lpstr>Spatial Sampling Frequency</vt:lpstr>
      <vt:lpstr>Down sample</vt:lpstr>
      <vt:lpstr>Inverse Graphics</vt:lpstr>
      <vt:lpstr>Image Processing: First and Foremost</vt:lpstr>
      <vt:lpstr>Image Processing: First and Foremost</vt:lpstr>
      <vt:lpstr>Image Formation</vt:lpstr>
      <vt:lpstr>Image Formation</vt:lpstr>
      <vt:lpstr>Expectations: Math or Memorizing? (Recap)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439 Machine Vision</dc:title>
  <dc:creator>User</dc:creator>
  <cp:lastModifiedBy>User</cp:lastModifiedBy>
  <cp:revision>173</cp:revision>
  <dcterms:created xsi:type="dcterms:W3CDTF">2024-01-18T13:31:04Z</dcterms:created>
  <dcterms:modified xsi:type="dcterms:W3CDTF">2024-01-22T14:43:26Z</dcterms:modified>
</cp:coreProperties>
</file>