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hw2JOVAwjzEXH6ZFX/tD5sL8hu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3bb15bea0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g313bb15bea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313bb15bea0_0_7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3bb15bea0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g313bb15bea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13bb15bea0_0_8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3bb15bea0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g313bb15bea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313bb15bea0_0_9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3bb15bea0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g313bb15bea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313bb15bea0_0_1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3bb15bea0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g313bb15bea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313bb15bea0_0_10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3bb15bea0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g313bb15bea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313bb15bea0_0_12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3bb15bea0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g313bb15bea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313bb15bea0_0_15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3bb15bea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313bb15bea0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3bb15bea0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g313bb15be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313bb15bea0_0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3bb15bea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313bb15bea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313bb15bea0_0_2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3bb15bea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g313bb15bea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313bb15bea0_0_3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3bb15bea0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g313bb15bea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313bb15bea0_0_5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3bb15bea0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g313bb15bea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313bb15bea0_0_6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3bb15bea0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g313bb15bea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313bb15bea0_0_6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" type="body"/>
          </p:nvPr>
        </p:nvSpPr>
        <p:spPr>
          <a:xfrm>
            <a:off x="0" y="1219200"/>
            <a:ext cx="4495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4" name="Google Shape;74;p33"/>
          <p:cNvSpPr txBox="1"/>
          <p:nvPr>
            <p:ph idx="2" type="body"/>
          </p:nvPr>
        </p:nvSpPr>
        <p:spPr>
          <a:xfrm>
            <a:off x="4648200" y="1219200"/>
            <a:ext cx="4495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 rot="5400000">
            <a:off x="4838700" y="2019300"/>
            <a:ext cx="6324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 rot="5400000">
            <a:off x="190500" y="-190500"/>
            <a:ext cx="63246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 rot="5400000">
            <a:off x="2019300" y="-800100"/>
            <a:ext cx="51054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3" name="Google Shape;43;p28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9" name="Google Shape;49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0" name="Google Shape;50;p29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7" name="Google Shape;67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8" name="Google Shape;68;p32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6629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/>
              <a:t>Point Operators and Filtering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962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CSE 463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Comput</a:t>
            </a:r>
            <a:r>
              <a:rPr lang="en-US"/>
              <a:t>er Vision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Book- Chap. 3, pp. 107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3bb15bea0_0_76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Alpha-Matted Color Images</a:t>
            </a:r>
            <a:endParaRPr/>
          </a:p>
        </p:txBody>
      </p:sp>
      <p:sp>
        <p:nvSpPr>
          <p:cNvPr id="158" name="Google Shape;158;g313bb15bea0_0_76"/>
          <p:cNvSpPr txBox="1"/>
          <p:nvPr>
            <p:ph idx="1" type="body"/>
          </p:nvPr>
        </p:nvSpPr>
        <p:spPr>
          <a:xfrm>
            <a:off x="304800" y="1389575"/>
            <a:ext cx="88392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Alpha Channel (Opacity)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Alpha-Matted Image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Combines RGB channels with an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alpha channel (α)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for opacity.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α = 1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Fully opaque (inside object)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α = 0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Fully transparent (outside object)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0 &lt; α &lt; 1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Smooth transitions on object boundaries to avoid visual artifacts (e.g., "jaggies").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Advantages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Allows for smooth blending and layering of objects in composite images.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3bb15bea0_0_84"/>
          <p:cNvSpPr txBox="1"/>
          <p:nvPr>
            <p:ph type="title"/>
          </p:nvPr>
        </p:nvSpPr>
        <p:spPr>
          <a:xfrm>
            <a:off x="304800" y="1905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Compositing Formula – The Over Operator</a:t>
            </a:r>
            <a:endParaRPr/>
          </a:p>
        </p:txBody>
      </p:sp>
      <p:sp>
        <p:nvSpPr>
          <p:cNvPr id="165" name="Google Shape;165;g313bb15bea0_0_84"/>
          <p:cNvSpPr txBox="1"/>
          <p:nvPr>
            <p:ph idx="1" type="body"/>
          </p:nvPr>
        </p:nvSpPr>
        <p:spPr>
          <a:xfrm>
            <a:off x="0" y="17526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Over Operator (Porter &amp; Duff, 1984)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Formula: 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457200" lvl="0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i="1" lang="en-US" sz="1600"/>
              <a:t>C: Composite image, B: Background image, F: Foreground image</a:t>
            </a:r>
            <a:endParaRPr i="1" sz="1600"/>
          </a:p>
          <a:p>
            <a:pPr indent="457200" lvl="0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600"/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Attenuates background and blends in the foreground using the alpha channel.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Purpose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Ensures seamless integration of the foreground onto the background without harsh edges.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6" name="Google Shape;166;g313bb15bea0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2825" y="2497325"/>
            <a:ext cx="3141600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3bb15bea0_0_93"/>
          <p:cNvSpPr txBox="1"/>
          <p:nvPr>
            <p:ph type="title"/>
          </p:nvPr>
        </p:nvSpPr>
        <p:spPr>
          <a:xfrm>
            <a:off x="304800" y="1905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Compositing Formula </a:t>
            </a:r>
            <a:endParaRPr/>
          </a:p>
        </p:txBody>
      </p:sp>
      <p:pic>
        <p:nvPicPr>
          <p:cNvPr id="173" name="Google Shape;173;g313bb15bea0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6600" y="2497325"/>
            <a:ext cx="3141600" cy="7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313bb15bea0_0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7825" y="1525950"/>
            <a:ext cx="9221825" cy="331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3bb15bea0_0_116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Image Filtering</a:t>
            </a:r>
            <a:endParaRPr/>
          </a:p>
        </p:txBody>
      </p:sp>
      <p:pic>
        <p:nvPicPr>
          <p:cNvPr id="181" name="Google Shape;181;g313bb15bea0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63" y="1010625"/>
            <a:ext cx="7188075" cy="58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3bb15bea0_0_109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Linear Filtering</a:t>
            </a:r>
            <a:endParaRPr/>
          </a:p>
        </p:txBody>
      </p:sp>
      <p:sp>
        <p:nvSpPr>
          <p:cNvPr id="188" name="Google Shape;188;g313bb15bea0_0_109"/>
          <p:cNvSpPr txBox="1"/>
          <p:nvPr>
            <p:ph idx="1" type="body"/>
          </p:nvPr>
        </p:nvSpPr>
        <p:spPr>
          <a:xfrm>
            <a:off x="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Linear filtering is a process that modifies pixel values based on neighboring pixels.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Used for soft blur, sharpening, edge enhancement, and noise 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reduction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Linear Filter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 Output pixel value = weighted sum of neighborhood pixels.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AutoNum type="alphaLcPeriod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Formula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Arial"/>
              <a:buAutoNum type="alphaLcPeriod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Filter Coefficients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 The weights (kernel or mask values) applied to neighborhood pixels.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200"/>
          </a:p>
        </p:txBody>
      </p:sp>
      <p:pic>
        <p:nvPicPr>
          <p:cNvPr id="189" name="Google Shape;189;g313bb15bea0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2625" y="4104725"/>
            <a:ext cx="5708025" cy="10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3bb15bea0_0_127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Linear Filters and Correlation</a:t>
            </a:r>
            <a:endParaRPr/>
          </a:p>
        </p:txBody>
      </p:sp>
      <p:sp>
        <p:nvSpPr>
          <p:cNvPr id="196" name="Google Shape;196;g313bb15bea0_0_127"/>
          <p:cNvSpPr txBox="1"/>
          <p:nvPr>
            <p:ph idx="1" type="body"/>
          </p:nvPr>
        </p:nvSpPr>
        <p:spPr>
          <a:xfrm>
            <a:off x="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 entries in the weight kernel or mask h(k, l) are often called the filter coefficients. The above correlation operator can be more compactly notated as</a:t>
            </a:r>
            <a:endParaRPr sz="2200"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 common variant on this formula is</a:t>
            </a:r>
            <a:endParaRPr sz="2200"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In convolution, the sign of the offsets in 𝑓 is reversed, making ℎ the impulse response function, which reproduces itself when convolved with an impulse signal.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197" name="Google Shape;197;g313bb15bea0_0_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950" y="2001250"/>
            <a:ext cx="2392350" cy="9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313bb15bea0_0_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3550" y="3414450"/>
            <a:ext cx="71973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313bb15bea0_0_1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8100" y="5581650"/>
            <a:ext cx="2097274" cy="9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3bb15bea0_0_150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Convolution Operator</a:t>
            </a:r>
            <a:endParaRPr/>
          </a:p>
        </p:txBody>
      </p:sp>
      <p:sp>
        <p:nvSpPr>
          <p:cNvPr id="206" name="Google Shape;206;g313bb15bea0_0_150"/>
          <p:cNvSpPr txBox="1"/>
          <p:nvPr>
            <p:ph idx="1" type="body"/>
          </p:nvPr>
        </p:nvSpPr>
        <p:spPr>
          <a:xfrm>
            <a:off x="152400" y="1255150"/>
            <a:ext cx="8839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Similar to correlation but with reversed offsets.</a:t>
            </a:r>
            <a:endParaRPr sz="2600"/>
          </a:p>
          <a:p>
            <a:pPr indent="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-3937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This Equation shows a shift-variant convolution, where the kernel h(k, l; i, j) changes with pixel location, useful for depth-dependent blur.</a:t>
            </a:r>
            <a:endParaRPr sz="2600"/>
          </a:p>
          <a:p>
            <a:pPr indent="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-3937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Both shift-variant and shift-invariant convolutions can be expressed as matrix-vector multiplications by converting 2D images to raster-ordered vectors.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7" name="Google Shape;207;g313bb15bea0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975" y="1720950"/>
            <a:ext cx="5934525" cy="13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/>
              <a:t>Point operators</a:t>
            </a:r>
            <a:endParaRPr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Point Operators are simple, foundational image processing transformations</a:t>
            </a:r>
            <a:endParaRPr sz="2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 these operations, each output pixel value depends solely on the corresponding input pixel value</a:t>
            </a:r>
            <a:endParaRPr sz="2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May use some global parameters (e.g., brightness, contrast) for uniform adjustments</a:t>
            </a:r>
            <a:endParaRPr sz="2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Key Characteristics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sz="2400"/>
              <a:t>Independent Pixel Manipulation: Adjusts individual pixels without considering neighboring pixels.</a:t>
            </a:r>
            <a:endParaRPr sz="24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sz="2400"/>
              <a:t>Known in literature as Point Processes (Crane, 1997).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3bb15bea0_0_2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/>
              <a:t>Point operators</a:t>
            </a:r>
            <a:endParaRPr/>
          </a:p>
        </p:txBody>
      </p:sp>
      <p:pic>
        <p:nvPicPr>
          <p:cNvPr id="101" name="Google Shape;101;g313bb15bea0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825" y="1736975"/>
            <a:ext cx="8662350" cy="37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3bb15bea0_0_8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Pixel transforms</a:t>
            </a:r>
            <a:endParaRPr/>
          </a:p>
        </p:txBody>
      </p:sp>
      <p:sp>
        <p:nvSpPr>
          <p:cNvPr id="108" name="Google Shape;108;g313bb15bea0_0_8"/>
          <p:cNvSpPr txBox="1"/>
          <p:nvPr>
            <p:ph idx="1" type="body"/>
          </p:nvPr>
        </p:nvSpPr>
        <p:spPr>
          <a:xfrm>
            <a:off x="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2600"/>
              <a:t>A general image processing operator is a function that takes one or more input images and produces an output image.</a:t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2600"/>
              <a:t>General Image Processing Operator</a:t>
            </a:r>
            <a:endParaRPr sz="26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2600"/>
              <a:t>Takes one or more input images to produce an output image.</a:t>
            </a:r>
            <a:endParaRPr sz="26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2600"/>
              <a:t>Continuous Domain:</a:t>
            </a:r>
            <a:endParaRPr sz="2600"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-2984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2600"/>
              <a:t>Discrete Domain:</a:t>
            </a:r>
            <a:endParaRPr sz="2600"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9" name="Google Shape;109;g313bb15bea0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938775"/>
            <a:ext cx="8691250" cy="7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313bb15bea0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5975" y="5242775"/>
            <a:ext cx="3452175" cy="6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3bb15bea0_0_23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Pixel transforms (Contd.)</a:t>
            </a:r>
            <a:endParaRPr/>
          </a:p>
        </p:txBody>
      </p:sp>
      <p:sp>
        <p:nvSpPr>
          <p:cNvPr id="117" name="Google Shape;117;g313bb15bea0_0_23"/>
          <p:cNvSpPr txBox="1"/>
          <p:nvPr>
            <p:ph idx="1" type="body"/>
          </p:nvPr>
        </p:nvSpPr>
        <p:spPr>
          <a:xfrm>
            <a:off x="304800" y="1273125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Point Processes: Contrast and Brightness Adjustment: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Multiplicative and Additive Transformation:</a:t>
            </a:r>
            <a:endParaRPr sz="2600"/>
          </a:p>
          <a:p>
            <a:pPr indent="0" lvl="0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600"/>
              <a:t>	a - Gain (contrast control)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600"/>
              <a:t>     b - Bias (brightness control)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Spatially Varying Gain and Bias: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00"/>
              <a:buChar char="➔"/>
            </a:pPr>
            <a:r>
              <a:rPr lang="en-US" sz="2600"/>
              <a:t>Used for effects like graded density filters or vignetting.</a:t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8" name="Google Shape;118;g313bb15bea0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750" y="2253650"/>
            <a:ext cx="3074046" cy="6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313bb15bea0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8850" y="4913450"/>
            <a:ext cx="3317727" cy="6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3bb15bea0_0_38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Pixel transforms (Contd.)</a:t>
            </a:r>
            <a:endParaRPr/>
          </a:p>
        </p:txBody>
      </p:sp>
      <p:sp>
        <p:nvSpPr>
          <p:cNvPr id="126" name="Google Shape;126;g313bb15bea0_0_38"/>
          <p:cNvSpPr txBox="1"/>
          <p:nvPr>
            <p:ph idx="1" type="body"/>
          </p:nvPr>
        </p:nvSpPr>
        <p:spPr>
          <a:xfrm>
            <a:off x="304800" y="1273125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Linear Operations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2100" u="sng">
                <a:latin typeface="Arial"/>
                <a:ea typeface="Arial"/>
                <a:cs typeface="Arial"/>
                <a:sym typeface="Arial"/>
              </a:rPr>
              <a:t>Superposition Principle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For linear operations: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Example: Multiplicative gain.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Linear Blend Operator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 u="sng">
                <a:latin typeface="Arial"/>
                <a:ea typeface="Arial"/>
                <a:cs typeface="Arial"/>
                <a:sym typeface="Arial"/>
              </a:rPr>
              <a:t>Image Blending</a:t>
            </a: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: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α (alpha) varies from 0 to 1 for cross-dissolving or morphing.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</p:txBody>
      </p:sp>
      <p:pic>
        <p:nvPicPr>
          <p:cNvPr id="127" name="Google Shape;127;g313bb15bea0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0350" y="2693775"/>
            <a:ext cx="4186650" cy="6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313bb15bea0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9275" y="5236975"/>
            <a:ext cx="4394450" cy="7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3bb15bea0_0_50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Pixel transforms (Contd.)</a:t>
            </a:r>
            <a:endParaRPr/>
          </a:p>
        </p:txBody>
      </p:sp>
      <p:sp>
        <p:nvSpPr>
          <p:cNvPr id="135" name="Google Shape;135;g313bb15bea0_0_50"/>
          <p:cNvSpPr txBox="1"/>
          <p:nvPr>
            <p:ph idx="1" type="body"/>
          </p:nvPr>
        </p:nvSpPr>
        <p:spPr>
          <a:xfrm>
            <a:off x="304800" y="1273125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Non-linear Transform: Gamma Correction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 u="sng">
                <a:latin typeface="Arial"/>
                <a:ea typeface="Arial"/>
                <a:cs typeface="Arial"/>
                <a:sym typeface="Arial"/>
              </a:rPr>
              <a:t>Gamma Correction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Commonly used with </a:t>
            </a: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γ (gamma) ≈2.2 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to adjust radiance in digital images.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313bb15bea0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4825" y="2555075"/>
            <a:ext cx="3820027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3bb15bea0_0_60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Color transforms</a:t>
            </a:r>
            <a:endParaRPr/>
          </a:p>
        </p:txBody>
      </p:sp>
      <p:sp>
        <p:nvSpPr>
          <p:cNvPr id="143" name="Google Shape;143;g313bb15bea0_0_60"/>
          <p:cNvSpPr txBox="1"/>
          <p:nvPr>
            <p:ph idx="1" type="body"/>
          </p:nvPr>
        </p:nvSpPr>
        <p:spPr>
          <a:xfrm>
            <a:off x="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Understanding Color Channels: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Color images are treated as correlated signals due to the connections with image formation, sensor design, and human perception.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Brightening an Image: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Adding a constant value to each RGB channel increases brightness.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However, this may unintentionally affect hue and saturation.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Maintaining Perceptual Qualities: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Use chromaticity coordinates or color ratios for accurate adjustments.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Example: Adjust luminance (Y) to brighten the image while preserving hue and saturation.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Color Balancing: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Corrects lighting effects (e.g., incandescent lighting).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Can use:</a:t>
            </a:r>
            <a:endParaRPr sz="2200"/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Scale Factors for each channel.</a:t>
            </a:r>
            <a:endParaRPr sz="2200"/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3 × 3 Color Twist Matrix for more complex transformations, such as converting between color spaces (e.g., RGB to XYZ).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3bb15bea0_0_68"/>
          <p:cNvSpPr txBox="1"/>
          <p:nvPr>
            <p:ph type="title"/>
          </p:nvPr>
        </p:nvSpPr>
        <p:spPr>
          <a:xfrm>
            <a:off x="3048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Color transforms (Contd.)</a:t>
            </a:r>
            <a:endParaRPr/>
          </a:p>
        </p:txBody>
      </p:sp>
      <p:sp>
        <p:nvSpPr>
          <p:cNvPr id="150" name="Google Shape;150;g313bb15bea0_0_68"/>
          <p:cNvSpPr txBox="1"/>
          <p:nvPr>
            <p:ph idx="1" type="body"/>
          </p:nvPr>
        </p:nvSpPr>
        <p:spPr>
          <a:xfrm>
            <a:off x="304800" y="4034650"/>
            <a:ext cx="9144000" cy="23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Image Matting and Compositing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(a) Source Image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: Original image with background.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(b) Extracted Foreground Object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: Isolated object for compositing.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(c) Alpha Matte (Grayscale)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: Defines transparency levels for seamless blending.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(d) New Composite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: Final image with foreground object over a different background.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</p:txBody>
      </p:sp>
      <p:pic>
        <p:nvPicPr>
          <p:cNvPr id="151" name="Google Shape;151;g313bb15bea0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050" y="1227113"/>
            <a:ext cx="7535900" cy="26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</cp:coreProperties>
</file>